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8" r:id="rId8"/>
    <p:sldId id="269" r:id="rId9"/>
    <p:sldId id="270" r:id="rId10"/>
    <p:sldId id="271" r:id="rId11"/>
    <p:sldId id="263" r:id="rId12"/>
    <p:sldId id="273" r:id="rId13"/>
    <p:sldId id="274" r:id="rId14"/>
    <p:sldId id="275" r:id="rId15"/>
    <p:sldId id="276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7" d="100"/>
          <a:sy n="97" d="100"/>
        </p:scale>
        <p:origin x="-846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F9F27-201C-4113-AB85-F97980201BF1}" type="doc">
      <dgm:prSet loTypeId="urn:microsoft.com/office/officeart/2005/8/layout/hierarchy1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69B66037-A338-4A73-BA8B-5931760E7C84}">
      <dgm:prSet phldrT="[Text]"/>
      <dgm:spPr/>
      <dgm:t>
        <a:bodyPr/>
        <a:lstStyle/>
        <a:p>
          <a:r>
            <a:rPr lang="en-US" dirty="0" smtClean="0"/>
            <a:t>Hypothesis</a:t>
          </a:r>
          <a:endParaRPr lang="en-US" dirty="0"/>
        </a:p>
      </dgm:t>
    </dgm:pt>
    <dgm:pt modelId="{DB122DED-32EC-4279-B80C-1343ACD96961}" type="parTrans" cxnId="{A6E89B57-F229-4C7B-AD70-D8CEF406DE43}">
      <dgm:prSet/>
      <dgm:spPr/>
      <dgm:t>
        <a:bodyPr/>
        <a:lstStyle/>
        <a:p>
          <a:endParaRPr lang="en-US"/>
        </a:p>
      </dgm:t>
    </dgm:pt>
    <dgm:pt modelId="{D7E6E918-048C-4E8A-A7F2-724968E9DC31}" type="sibTrans" cxnId="{A6E89B57-F229-4C7B-AD70-D8CEF406DE43}">
      <dgm:prSet/>
      <dgm:spPr/>
      <dgm:t>
        <a:bodyPr/>
        <a:lstStyle/>
        <a:p>
          <a:endParaRPr lang="en-US"/>
        </a:p>
      </dgm:t>
    </dgm:pt>
    <dgm:pt modelId="{F222C121-3CD8-4540-A050-139081A8490E}">
      <dgm:prSet phldrT="[Text]"/>
      <dgm:spPr/>
      <dgm:t>
        <a:bodyPr/>
        <a:lstStyle/>
        <a:p>
          <a:r>
            <a:rPr lang="en-US" dirty="0" smtClean="0"/>
            <a:t>Null Hypothesis</a:t>
          </a:r>
          <a:endParaRPr lang="en-US" dirty="0"/>
        </a:p>
      </dgm:t>
    </dgm:pt>
    <dgm:pt modelId="{61CD1204-A445-45F2-A374-580DF4DB6860}" type="parTrans" cxnId="{E333FD53-E847-4247-B56B-0FFBBC688DE0}">
      <dgm:prSet/>
      <dgm:spPr/>
      <dgm:t>
        <a:bodyPr/>
        <a:lstStyle/>
        <a:p>
          <a:endParaRPr lang="en-US"/>
        </a:p>
      </dgm:t>
    </dgm:pt>
    <dgm:pt modelId="{8C89B23B-ADC8-4BDE-BD97-DA71D441A799}" type="sibTrans" cxnId="{E333FD53-E847-4247-B56B-0FFBBC688DE0}">
      <dgm:prSet/>
      <dgm:spPr/>
      <dgm:t>
        <a:bodyPr/>
        <a:lstStyle/>
        <a:p>
          <a:endParaRPr lang="en-US"/>
        </a:p>
      </dgm:t>
    </dgm:pt>
    <dgm:pt modelId="{79BAAFF6-8FB5-444B-8939-548B4CE55824}">
      <dgm:prSet phldrT="[Text]"/>
      <dgm:spPr/>
      <dgm:t>
        <a:bodyPr/>
        <a:lstStyle/>
        <a:p>
          <a:r>
            <a:rPr lang="en-US" dirty="0" smtClean="0"/>
            <a:t>Alternative Hypothesis</a:t>
          </a:r>
          <a:endParaRPr lang="en-US" dirty="0"/>
        </a:p>
      </dgm:t>
    </dgm:pt>
    <dgm:pt modelId="{D789D0B4-E769-40AB-8397-4719D17CF2D2}" type="parTrans" cxnId="{1B833815-1234-4783-B188-12CC05C47D97}">
      <dgm:prSet/>
      <dgm:spPr/>
      <dgm:t>
        <a:bodyPr/>
        <a:lstStyle/>
        <a:p>
          <a:endParaRPr lang="en-US"/>
        </a:p>
      </dgm:t>
    </dgm:pt>
    <dgm:pt modelId="{3997256F-EBA1-4B2B-92DC-8A8187B871CC}" type="sibTrans" cxnId="{1B833815-1234-4783-B188-12CC05C47D97}">
      <dgm:prSet/>
      <dgm:spPr/>
      <dgm:t>
        <a:bodyPr/>
        <a:lstStyle/>
        <a:p>
          <a:endParaRPr lang="en-US"/>
        </a:p>
      </dgm:t>
    </dgm:pt>
    <dgm:pt modelId="{4377CE9A-CB02-437F-BF22-5DCF7F7809F1}" type="pres">
      <dgm:prSet presAssocID="{838F9F27-201C-4113-AB85-F97980201B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6A9590-3205-4DBC-B209-BD6362FFE532}" type="pres">
      <dgm:prSet presAssocID="{69B66037-A338-4A73-BA8B-5931760E7C84}" presName="hierRoot1" presStyleCnt="0"/>
      <dgm:spPr/>
    </dgm:pt>
    <dgm:pt modelId="{B805A7AF-0341-46AC-8E77-E9AAA96BACB0}" type="pres">
      <dgm:prSet presAssocID="{69B66037-A338-4A73-BA8B-5931760E7C84}" presName="composite" presStyleCnt="0"/>
      <dgm:spPr/>
    </dgm:pt>
    <dgm:pt modelId="{B4988E3B-847A-4344-A7FC-460F4B952517}" type="pres">
      <dgm:prSet presAssocID="{69B66037-A338-4A73-BA8B-5931760E7C84}" presName="background" presStyleLbl="node0" presStyleIdx="0" presStyleCnt="1"/>
      <dgm:spPr/>
    </dgm:pt>
    <dgm:pt modelId="{5176E809-65F8-4F2D-ADB5-B734022DB79D}" type="pres">
      <dgm:prSet presAssocID="{69B66037-A338-4A73-BA8B-5931760E7C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268FF5-E68B-4D8C-B546-81F1168BEE9E}" type="pres">
      <dgm:prSet presAssocID="{69B66037-A338-4A73-BA8B-5931760E7C84}" presName="hierChild2" presStyleCnt="0"/>
      <dgm:spPr/>
    </dgm:pt>
    <dgm:pt modelId="{2AC5F919-7906-4213-9103-6DA11414C7C6}" type="pres">
      <dgm:prSet presAssocID="{61CD1204-A445-45F2-A374-580DF4DB686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AAF779D-BA78-4998-8EAD-BED133264021}" type="pres">
      <dgm:prSet presAssocID="{F222C121-3CD8-4540-A050-139081A8490E}" presName="hierRoot2" presStyleCnt="0"/>
      <dgm:spPr/>
    </dgm:pt>
    <dgm:pt modelId="{B3FABE0F-4A1D-4DF0-91CC-66B3ECD7B931}" type="pres">
      <dgm:prSet presAssocID="{F222C121-3CD8-4540-A050-139081A8490E}" presName="composite2" presStyleCnt="0"/>
      <dgm:spPr/>
    </dgm:pt>
    <dgm:pt modelId="{439C64F9-F51B-4166-8334-F0F1B2CEF62A}" type="pres">
      <dgm:prSet presAssocID="{F222C121-3CD8-4540-A050-139081A8490E}" presName="background2" presStyleLbl="node2" presStyleIdx="0" presStyleCnt="2"/>
      <dgm:spPr/>
    </dgm:pt>
    <dgm:pt modelId="{F5F85C12-8D2B-4A5A-B0D3-4156E7EDCA44}" type="pres">
      <dgm:prSet presAssocID="{F222C121-3CD8-4540-A050-139081A8490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028EA-7408-473E-B47E-C13CF64CCC48}" type="pres">
      <dgm:prSet presAssocID="{F222C121-3CD8-4540-A050-139081A8490E}" presName="hierChild3" presStyleCnt="0"/>
      <dgm:spPr/>
    </dgm:pt>
    <dgm:pt modelId="{18BDEBE8-5E4B-41C4-9DEF-CBB3F293AEB8}" type="pres">
      <dgm:prSet presAssocID="{D789D0B4-E769-40AB-8397-4719D17CF2D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0AEACAF-5807-4F25-A466-E71B2055A02A}" type="pres">
      <dgm:prSet presAssocID="{79BAAFF6-8FB5-444B-8939-548B4CE55824}" presName="hierRoot2" presStyleCnt="0"/>
      <dgm:spPr/>
    </dgm:pt>
    <dgm:pt modelId="{46E20C78-4ADE-4742-A8D0-2623B9880BCC}" type="pres">
      <dgm:prSet presAssocID="{79BAAFF6-8FB5-444B-8939-548B4CE55824}" presName="composite2" presStyleCnt="0"/>
      <dgm:spPr/>
    </dgm:pt>
    <dgm:pt modelId="{044DFFCF-7E90-420A-90ED-217DCD207ED2}" type="pres">
      <dgm:prSet presAssocID="{79BAAFF6-8FB5-444B-8939-548B4CE55824}" presName="background2" presStyleLbl="node2" presStyleIdx="1" presStyleCnt="2"/>
      <dgm:spPr/>
    </dgm:pt>
    <dgm:pt modelId="{9E404439-DB45-4E16-8C64-46008CC7DCDA}" type="pres">
      <dgm:prSet presAssocID="{79BAAFF6-8FB5-444B-8939-548B4CE5582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52999-5C38-4491-8188-D774FE516CD7}" type="pres">
      <dgm:prSet presAssocID="{79BAAFF6-8FB5-444B-8939-548B4CE55824}" presName="hierChild3" presStyleCnt="0"/>
      <dgm:spPr/>
    </dgm:pt>
  </dgm:ptLst>
  <dgm:cxnLst>
    <dgm:cxn modelId="{1B833815-1234-4783-B188-12CC05C47D97}" srcId="{69B66037-A338-4A73-BA8B-5931760E7C84}" destId="{79BAAFF6-8FB5-444B-8939-548B4CE55824}" srcOrd="1" destOrd="0" parTransId="{D789D0B4-E769-40AB-8397-4719D17CF2D2}" sibTransId="{3997256F-EBA1-4B2B-92DC-8A8187B871CC}"/>
    <dgm:cxn modelId="{BA771EAE-891A-4E86-9EE5-CD06DA098BDE}" type="presOf" srcId="{79BAAFF6-8FB5-444B-8939-548B4CE55824}" destId="{9E404439-DB45-4E16-8C64-46008CC7DCDA}" srcOrd="0" destOrd="0" presId="urn:microsoft.com/office/officeart/2005/8/layout/hierarchy1"/>
    <dgm:cxn modelId="{BBDE5DF2-263C-407B-80D2-25D6B1861147}" type="presOf" srcId="{838F9F27-201C-4113-AB85-F97980201BF1}" destId="{4377CE9A-CB02-437F-BF22-5DCF7F7809F1}" srcOrd="0" destOrd="0" presId="urn:microsoft.com/office/officeart/2005/8/layout/hierarchy1"/>
    <dgm:cxn modelId="{97729927-9934-409E-991A-DFD6CD34FCEE}" type="presOf" srcId="{61CD1204-A445-45F2-A374-580DF4DB6860}" destId="{2AC5F919-7906-4213-9103-6DA11414C7C6}" srcOrd="0" destOrd="0" presId="urn:microsoft.com/office/officeart/2005/8/layout/hierarchy1"/>
    <dgm:cxn modelId="{A6E89B57-F229-4C7B-AD70-D8CEF406DE43}" srcId="{838F9F27-201C-4113-AB85-F97980201BF1}" destId="{69B66037-A338-4A73-BA8B-5931760E7C84}" srcOrd="0" destOrd="0" parTransId="{DB122DED-32EC-4279-B80C-1343ACD96961}" sibTransId="{D7E6E918-048C-4E8A-A7F2-724968E9DC31}"/>
    <dgm:cxn modelId="{E333FD53-E847-4247-B56B-0FFBBC688DE0}" srcId="{69B66037-A338-4A73-BA8B-5931760E7C84}" destId="{F222C121-3CD8-4540-A050-139081A8490E}" srcOrd="0" destOrd="0" parTransId="{61CD1204-A445-45F2-A374-580DF4DB6860}" sibTransId="{8C89B23B-ADC8-4BDE-BD97-DA71D441A799}"/>
    <dgm:cxn modelId="{EEE85668-1FBF-4EBA-B7FA-48AC8C84591D}" type="presOf" srcId="{69B66037-A338-4A73-BA8B-5931760E7C84}" destId="{5176E809-65F8-4F2D-ADB5-B734022DB79D}" srcOrd="0" destOrd="0" presId="urn:microsoft.com/office/officeart/2005/8/layout/hierarchy1"/>
    <dgm:cxn modelId="{9C7F78C4-4C58-4A00-BF1C-9C96EA7F2125}" type="presOf" srcId="{F222C121-3CD8-4540-A050-139081A8490E}" destId="{F5F85C12-8D2B-4A5A-B0D3-4156E7EDCA44}" srcOrd="0" destOrd="0" presId="urn:microsoft.com/office/officeart/2005/8/layout/hierarchy1"/>
    <dgm:cxn modelId="{AA180DD2-968E-410C-8090-6751FFD308AA}" type="presOf" srcId="{D789D0B4-E769-40AB-8397-4719D17CF2D2}" destId="{18BDEBE8-5E4B-41C4-9DEF-CBB3F293AEB8}" srcOrd="0" destOrd="0" presId="urn:microsoft.com/office/officeart/2005/8/layout/hierarchy1"/>
    <dgm:cxn modelId="{DBC87580-162A-4567-AAAD-55F0EB7B4E9E}" type="presParOf" srcId="{4377CE9A-CB02-437F-BF22-5DCF7F7809F1}" destId="{A86A9590-3205-4DBC-B209-BD6362FFE532}" srcOrd="0" destOrd="0" presId="urn:microsoft.com/office/officeart/2005/8/layout/hierarchy1"/>
    <dgm:cxn modelId="{E53DD345-CA5D-46EB-9BA4-7FDB0F24BE12}" type="presParOf" srcId="{A86A9590-3205-4DBC-B209-BD6362FFE532}" destId="{B805A7AF-0341-46AC-8E77-E9AAA96BACB0}" srcOrd="0" destOrd="0" presId="urn:microsoft.com/office/officeart/2005/8/layout/hierarchy1"/>
    <dgm:cxn modelId="{7CC85B82-4774-43A1-AE1A-6A1005582E59}" type="presParOf" srcId="{B805A7AF-0341-46AC-8E77-E9AAA96BACB0}" destId="{B4988E3B-847A-4344-A7FC-460F4B952517}" srcOrd="0" destOrd="0" presId="urn:microsoft.com/office/officeart/2005/8/layout/hierarchy1"/>
    <dgm:cxn modelId="{F7176BBB-66D1-4C89-A689-070EFD80A544}" type="presParOf" srcId="{B805A7AF-0341-46AC-8E77-E9AAA96BACB0}" destId="{5176E809-65F8-4F2D-ADB5-B734022DB79D}" srcOrd="1" destOrd="0" presId="urn:microsoft.com/office/officeart/2005/8/layout/hierarchy1"/>
    <dgm:cxn modelId="{766192F9-21A3-490A-8DF2-8344BDC92893}" type="presParOf" srcId="{A86A9590-3205-4DBC-B209-BD6362FFE532}" destId="{EC268FF5-E68B-4D8C-B546-81F1168BEE9E}" srcOrd="1" destOrd="0" presId="urn:microsoft.com/office/officeart/2005/8/layout/hierarchy1"/>
    <dgm:cxn modelId="{614B8D1B-E5E6-49C9-8862-89F26453DFF7}" type="presParOf" srcId="{EC268FF5-E68B-4D8C-B546-81F1168BEE9E}" destId="{2AC5F919-7906-4213-9103-6DA11414C7C6}" srcOrd="0" destOrd="0" presId="urn:microsoft.com/office/officeart/2005/8/layout/hierarchy1"/>
    <dgm:cxn modelId="{A581A39B-9568-411D-9E71-88367863EE51}" type="presParOf" srcId="{EC268FF5-E68B-4D8C-B546-81F1168BEE9E}" destId="{DAAF779D-BA78-4998-8EAD-BED133264021}" srcOrd="1" destOrd="0" presId="urn:microsoft.com/office/officeart/2005/8/layout/hierarchy1"/>
    <dgm:cxn modelId="{58679BB8-757C-4556-8D52-2CA16F3F1DDC}" type="presParOf" srcId="{DAAF779D-BA78-4998-8EAD-BED133264021}" destId="{B3FABE0F-4A1D-4DF0-91CC-66B3ECD7B931}" srcOrd="0" destOrd="0" presId="urn:microsoft.com/office/officeart/2005/8/layout/hierarchy1"/>
    <dgm:cxn modelId="{B78CABB0-7B86-4429-90B5-D9C563E9BE3D}" type="presParOf" srcId="{B3FABE0F-4A1D-4DF0-91CC-66B3ECD7B931}" destId="{439C64F9-F51B-4166-8334-F0F1B2CEF62A}" srcOrd="0" destOrd="0" presId="urn:microsoft.com/office/officeart/2005/8/layout/hierarchy1"/>
    <dgm:cxn modelId="{DD83A03F-1259-4734-AE9E-FCA30EF41A3C}" type="presParOf" srcId="{B3FABE0F-4A1D-4DF0-91CC-66B3ECD7B931}" destId="{F5F85C12-8D2B-4A5A-B0D3-4156E7EDCA44}" srcOrd="1" destOrd="0" presId="urn:microsoft.com/office/officeart/2005/8/layout/hierarchy1"/>
    <dgm:cxn modelId="{D158C31F-5C60-4353-8593-FB9680E397A3}" type="presParOf" srcId="{DAAF779D-BA78-4998-8EAD-BED133264021}" destId="{B36028EA-7408-473E-B47E-C13CF64CCC48}" srcOrd="1" destOrd="0" presId="urn:microsoft.com/office/officeart/2005/8/layout/hierarchy1"/>
    <dgm:cxn modelId="{7A2352BD-EF47-49E4-8D6E-1D4C5182093D}" type="presParOf" srcId="{EC268FF5-E68B-4D8C-B546-81F1168BEE9E}" destId="{18BDEBE8-5E4B-41C4-9DEF-CBB3F293AEB8}" srcOrd="2" destOrd="0" presId="urn:microsoft.com/office/officeart/2005/8/layout/hierarchy1"/>
    <dgm:cxn modelId="{70634ADE-4A2E-41DF-8C9D-BC0740E16CB1}" type="presParOf" srcId="{EC268FF5-E68B-4D8C-B546-81F1168BEE9E}" destId="{D0AEACAF-5807-4F25-A466-E71B2055A02A}" srcOrd="3" destOrd="0" presId="urn:microsoft.com/office/officeart/2005/8/layout/hierarchy1"/>
    <dgm:cxn modelId="{FD6E74E5-70DB-4251-A601-02316A372342}" type="presParOf" srcId="{D0AEACAF-5807-4F25-A466-E71B2055A02A}" destId="{46E20C78-4ADE-4742-A8D0-2623B9880BCC}" srcOrd="0" destOrd="0" presId="urn:microsoft.com/office/officeart/2005/8/layout/hierarchy1"/>
    <dgm:cxn modelId="{0DECF137-DE67-48C6-B9D7-87E4EF1F698C}" type="presParOf" srcId="{46E20C78-4ADE-4742-A8D0-2623B9880BCC}" destId="{044DFFCF-7E90-420A-90ED-217DCD207ED2}" srcOrd="0" destOrd="0" presId="urn:microsoft.com/office/officeart/2005/8/layout/hierarchy1"/>
    <dgm:cxn modelId="{2B1ABEBB-5A28-4307-88B2-5EACFF191369}" type="presParOf" srcId="{46E20C78-4ADE-4742-A8D0-2623B9880BCC}" destId="{9E404439-DB45-4E16-8C64-46008CC7DCDA}" srcOrd="1" destOrd="0" presId="urn:microsoft.com/office/officeart/2005/8/layout/hierarchy1"/>
    <dgm:cxn modelId="{663E2782-C294-4FCE-A44F-9BFCF7E36699}" type="presParOf" srcId="{D0AEACAF-5807-4F25-A466-E71B2055A02A}" destId="{64A52999-5C38-4491-8188-D774FE516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DEBE8-5E4B-41C4-9DEF-CBB3F293AEB8}">
      <dsp:nvSpPr>
        <dsp:cNvPr id="0" name=""/>
        <dsp:cNvSpPr/>
      </dsp:nvSpPr>
      <dsp:spPr>
        <a:xfrm>
          <a:off x="2858471" y="1297499"/>
          <a:ext cx="1246617" cy="593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00"/>
              </a:lnTo>
              <a:lnTo>
                <a:pt x="1246617" y="404300"/>
              </a:lnTo>
              <a:lnTo>
                <a:pt x="1246617" y="593276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5F919-7906-4213-9103-6DA11414C7C6}">
      <dsp:nvSpPr>
        <dsp:cNvPr id="0" name=""/>
        <dsp:cNvSpPr/>
      </dsp:nvSpPr>
      <dsp:spPr>
        <a:xfrm>
          <a:off x="1611853" y="1297499"/>
          <a:ext cx="1246617" cy="593276"/>
        </a:xfrm>
        <a:custGeom>
          <a:avLst/>
          <a:gdLst/>
          <a:ahLst/>
          <a:cxnLst/>
          <a:rect l="0" t="0" r="0" b="0"/>
          <a:pathLst>
            <a:path>
              <a:moveTo>
                <a:pt x="1246617" y="0"/>
              </a:moveTo>
              <a:lnTo>
                <a:pt x="1246617" y="404300"/>
              </a:lnTo>
              <a:lnTo>
                <a:pt x="0" y="404300"/>
              </a:lnTo>
              <a:lnTo>
                <a:pt x="0" y="593276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88E3B-847A-4344-A7FC-460F4B952517}">
      <dsp:nvSpPr>
        <dsp:cNvPr id="0" name=""/>
        <dsp:cNvSpPr/>
      </dsp:nvSpPr>
      <dsp:spPr>
        <a:xfrm>
          <a:off x="1838511" y="2149"/>
          <a:ext cx="2039920" cy="129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76E809-65F8-4F2D-ADB5-B734022DB79D}">
      <dsp:nvSpPr>
        <dsp:cNvPr id="0" name=""/>
        <dsp:cNvSpPr/>
      </dsp:nvSpPr>
      <dsp:spPr>
        <a:xfrm>
          <a:off x="2065168" y="217474"/>
          <a:ext cx="2039920" cy="1295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Hypothesis</a:t>
          </a:r>
          <a:endParaRPr lang="en-US" sz="3000" kern="1200" dirty="0"/>
        </a:p>
      </dsp:txBody>
      <dsp:txXfrm>
        <a:off x="2103107" y="255413"/>
        <a:ext cx="1964042" cy="1219471"/>
      </dsp:txXfrm>
    </dsp:sp>
    <dsp:sp modelId="{439C64F9-F51B-4166-8334-F0F1B2CEF62A}">
      <dsp:nvSpPr>
        <dsp:cNvPr id="0" name=""/>
        <dsp:cNvSpPr/>
      </dsp:nvSpPr>
      <dsp:spPr>
        <a:xfrm>
          <a:off x="591893" y="1890775"/>
          <a:ext cx="2039920" cy="129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F85C12-8D2B-4A5A-B0D3-4156E7EDCA44}">
      <dsp:nvSpPr>
        <dsp:cNvPr id="0" name=""/>
        <dsp:cNvSpPr/>
      </dsp:nvSpPr>
      <dsp:spPr>
        <a:xfrm>
          <a:off x="818550" y="2106100"/>
          <a:ext cx="2039920" cy="1295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Null Hypothesis</a:t>
          </a:r>
          <a:endParaRPr lang="en-US" sz="3000" kern="1200" dirty="0"/>
        </a:p>
      </dsp:txBody>
      <dsp:txXfrm>
        <a:off x="856489" y="2144039"/>
        <a:ext cx="1964042" cy="1219471"/>
      </dsp:txXfrm>
    </dsp:sp>
    <dsp:sp modelId="{044DFFCF-7E90-420A-90ED-217DCD207ED2}">
      <dsp:nvSpPr>
        <dsp:cNvPr id="0" name=""/>
        <dsp:cNvSpPr/>
      </dsp:nvSpPr>
      <dsp:spPr>
        <a:xfrm>
          <a:off x="3085128" y="1890775"/>
          <a:ext cx="2039920" cy="129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404439-DB45-4E16-8C64-46008CC7DCDA}">
      <dsp:nvSpPr>
        <dsp:cNvPr id="0" name=""/>
        <dsp:cNvSpPr/>
      </dsp:nvSpPr>
      <dsp:spPr>
        <a:xfrm>
          <a:off x="3311786" y="2106100"/>
          <a:ext cx="2039920" cy="1295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Alternative Hypothesis</a:t>
          </a:r>
          <a:endParaRPr lang="en-US" sz="3000" kern="1200" dirty="0"/>
        </a:p>
      </dsp:txBody>
      <dsp:txXfrm>
        <a:off x="3349725" y="2144039"/>
        <a:ext cx="1964042" cy="121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65B0C-0946-4658-9CD8-36735223611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9A6E-7B65-4138-9E4A-58FE097410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19A6E-7B65-4138-9E4A-58FE097410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A5D9-4C11-49DA-9147-D91E5FF3CFBD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F7CD-6146-437A-B478-AE20709437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85950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Hypothesis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Testing</a:t>
            </a:r>
            <a:endParaRPr lang="en-US" sz="54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742950"/>
            <a:ext cx="629024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Critical Values/Level Of Significance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Content Placeholder 3" descr="362521.image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57301"/>
            <a:ext cx="6553200" cy="2321123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447800" y="3143250"/>
            <a:ext cx="2133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4267200" y="3143250"/>
            <a:ext cx="2514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400050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Critical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Public Opinion About President On May 16, 1994, Newsweek reported the results of a public opinion poll that asked: “From everything you know about Bill Clinton, does he have the honesty and integrity you expect in a president?”</a:t>
            </a:r>
          </a:p>
          <a:p>
            <a:r>
              <a:rPr lang="en-US" dirty="0" smtClean="0"/>
              <a:t> Poll surveyed 518 adults and 233, or 0.45 of them (clearly less than half), answered yes. </a:t>
            </a:r>
          </a:p>
          <a:p>
            <a:r>
              <a:rPr lang="en-US" dirty="0" smtClean="0"/>
              <a:t> Could Clinton’s adversaries conclude from this that only a minority (less than half) of the population of Americans thought Clinton had the honesty and integrity to be president?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Steps to be followed: 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</a:rPr>
              <a:t>Step 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</a:t>
            </a:r>
            <a:r>
              <a:rPr lang="en-US" sz="2900" dirty="0" smtClean="0"/>
              <a:t>termine the null and alternative hypotheses</a:t>
            </a:r>
            <a:r>
              <a:rPr lang="en-US" dirty="0" smtClean="0"/>
              <a:t>.</a:t>
            </a:r>
          </a:p>
          <a:p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400" dirty="0" smtClean="0">
                <a:solidFill>
                  <a:schemeClr val="accent3">
                    <a:lumMod val="75000"/>
                  </a:schemeClr>
                </a:solidFill>
              </a:rPr>
              <a:t>Null hypothesis: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900" dirty="0" smtClean="0"/>
              <a:t>There is no clear winning opinion on this issue; the proportions who would answer yes or no are each 0.50.</a:t>
            </a:r>
            <a:r>
              <a:rPr lang="en-US" dirty="0" smtClean="0"/>
              <a:t> </a:t>
            </a:r>
          </a:p>
          <a:p>
            <a:r>
              <a:rPr lang="en-US" sz="3400" dirty="0" smtClean="0">
                <a:solidFill>
                  <a:schemeClr val="accent3">
                    <a:lumMod val="75000"/>
                  </a:schemeClr>
                </a:solidFill>
              </a:rPr>
              <a:t>Alternative hypothesis: </a:t>
            </a:r>
            <a:r>
              <a:rPr lang="en-US" sz="2900" dirty="0" smtClean="0"/>
              <a:t>Fewer than 0.50, or 50%, of the population would answer yes to this question. The majority do not think Clinton has the honesty and integrity to be president.</a:t>
            </a:r>
            <a:r>
              <a:rPr lang="en-US" dirty="0" smtClean="0"/>
              <a:t> </a:t>
            </a:r>
          </a:p>
          <a:p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900" dirty="0" smtClean="0"/>
              <a:t>Collect and summarize data into a test statistic. Sample proportion is: 233/518 = 0.45</a:t>
            </a:r>
            <a:r>
              <a:rPr lang="en-US" dirty="0" smtClean="0"/>
              <a:t>. </a:t>
            </a:r>
          </a:p>
          <a:p>
            <a:r>
              <a:rPr lang="en-US" sz="3400" dirty="0" smtClean="0">
                <a:solidFill>
                  <a:schemeClr val="accent3">
                    <a:lumMod val="75000"/>
                  </a:schemeClr>
                </a:solidFill>
              </a:rPr>
              <a:t>The standard deviation:       </a:t>
            </a:r>
            <a:r>
              <a:rPr lang="en-US" sz="2900" dirty="0" smtClean="0"/>
              <a:t>((0.50) × (1 – 0.50))/518= 0.022.</a:t>
            </a:r>
            <a:r>
              <a:rPr lang="en-US" dirty="0" smtClean="0"/>
              <a:t> </a:t>
            </a:r>
          </a:p>
          <a:p>
            <a:r>
              <a:rPr lang="en-US" sz="3400" dirty="0" smtClean="0">
                <a:solidFill>
                  <a:schemeClr val="accent3">
                    <a:lumMod val="75000"/>
                  </a:schemeClr>
                </a:solidFill>
              </a:rPr>
              <a:t>Test statistic:  </a:t>
            </a:r>
            <a:r>
              <a:rPr lang="en-US" sz="2900" dirty="0" smtClean="0"/>
              <a:t>z = (0.45 – 0.50)/0.022 = –2.27</a:t>
            </a:r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62400" y="363855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400" y="363855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733800" y="379095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Step 3</a:t>
            </a:r>
            <a:r>
              <a:rPr lang="en-US" sz="31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2400" dirty="0" smtClean="0"/>
              <a:t>Determine the p-value.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Recall the alternative hypothesis was one-sided.  </a:t>
            </a:r>
          </a:p>
          <a:p>
            <a:r>
              <a:rPr lang="en-US" sz="2200" dirty="0" smtClean="0"/>
              <a:t>p-value = proportion of bell-shaped curve below –2.27 Exact p-value = 0.0116. 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Step 4:</a:t>
            </a:r>
            <a:r>
              <a:rPr lang="en-US" sz="2600" dirty="0" smtClean="0"/>
              <a:t>Make a decision. </a:t>
            </a:r>
          </a:p>
          <a:p>
            <a:r>
              <a:rPr lang="en-US" sz="2200" dirty="0" smtClean="0"/>
              <a:t>The p-value of 0.0116 is less than 0.05, so we conclude that the proportion of American adults in 1994 who believed Bill Clinton had the honesty and integrity they expected in a president was significantly less than a majority.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Summary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Hypothesis means </a:t>
            </a:r>
            <a:r>
              <a:rPr lang="en-US" sz="2400" dirty="0" err="1" smtClean="0">
                <a:cs typeface="Times New Roman" pitchFamily="18" charset="0"/>
              </a:rPr>
              <a:t>uncertainity</a:t>
            </a:r>
            <a:r>
              <a:rPr lang="en-US" sz="2400" dirty="0" smtClean="0">
                <a:cs typeface="Times New Roman" pitchFamily="18" charset="0"/>
              </a:rPr>
              <a:t> in solution.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Null hypothesis is </a:t>
            </a:r>
            <a:r>
              <a:rPr lang="en-US" sz="2400" dirty="0" smtClean="0">
                <a:cs typeface="Times New Roman" pitchFamily="18" charset="0"/>
              </a:rPr>
              <a:t>Understanding population parameter as believing it is </a:t>
            </a:r>
            <a:r>
              <a:rPr lang="en-US" sz="2400" dirty="0" err="1" smtClean="0">
                <a:cs typeface="Times New Roman" pitchFamily="18" charset="0"/>
              </a:rPr>
              <a:t>true,whatever</a:t>
            </a:r>
            <a:r>
              <a:rPr lang="en-US" sz="2400" dirty="0" smtClean="0">
                <a:cs typeface="Times New Roman" pitchFamily="18" charset="0"/>
              </a:rPr>
              <a:t> it is claimed by others </a:t>
            </a:r>
            <a:r>
              <a:rPr lang="en-US" sz="2400" dirty="0" err="1" smtClean="0">
                <a:cs typeface="Times New Roman" pitchFamily="18" charset="0"/>
              </a:rPr>
              <a:t>untill</a:t>
            </a:r>
            <a:r>
              <a:rPr lang="en-US" sz="2400" dirty="0" smtClean="0">
                <a:cs typeface="Times New Roman" pitchFamily="18" charset="0"/>
              </a:rPr>
              <a:t> and unless it has no contrary where as Alternative hypothesis is fully opposite to it.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There are only two main scenarios in Hypothesis testing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Reject Null Hypothesis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Failed to reject Null Hypothesis</a:t>
            </a:r>
          </a:p>
          <a:p>
            <a:endParaRPr lang="en-US" sz="2400" dirty="0" smtClean="0"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0150"/>
            <a:ext cx="8229600" cy="33940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US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Hypothesis Testing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b="1" dirty="0">
                <a:cs typeface="Times New Roman" pitchFamily="18" charset="0"/>
              </a:rPr>
              <a:t>Hypothesis testing</a:t>
            </a:r>
            <a:r>
              <a:rPr lang="en-US" sz="2000" dirty="0">
                <a:cs typeface="Times New Roman" pitchFamily="18" charset="0"/>
              </a:rPr>
              <a:t> was introduced by </a:t>
            </a:r>
            <a:r>
              <a:rPr lang="en-US" sz="2000" dirty="0" smtClean="0">
                <a:cs typeface="Times New Roman" pitchFamily="18" charset="0"/>
              </a:rPr>
              <a:t>Ronald Fisher, </a:t>
            </a:r>
            <a:r>
              <a:rPr lang="en-US" sz="2000" dirty="0" err="1" smtClean="0">
                <a:cs typeface="Times New Roman" pitchFamily="18" charset="0"/>
              </a:rPr>
              <a:t>Jerzy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Neyman</a:t>
            </a:r>
            <a:r>
              <a:rPr lang="en-US" sz="2000" dirty="0" smtClean="0">
                <a:cs typeface="Times New Roman" pitchFamily="18" charset="0"/>
              </a:rPr>
              <a:t>, Karl Pearson and </a:t>
            </a:r>
            <a:r>
              <a:rPr lang="en-US" sz="2000" dirty="0" err="1" smtClean="0">
                <a:cs typeface="Times New Roman" pitchFamily="18" charset="0"/>
              </a:rPr>
              <a:t>Egon</a:t>
            </a:r>
            <a:r>
              <a:rPr lang="en-US" sz="2000" dirty="0" smtClean="0">
                <a:cs typeface="Times New Roman" pitchFamily="18" charset="0"/>
              </a:rPr>
              <a:t> Pearson.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Generally the term Hypothesis means </a:t>
            </a:r>
            <a:r>
              <a:rPr lang="en-US" sz="2000" dirty="0" err="1" smtClean="0">
                <a:cs typeface="Times New Roman" pitchFamily="18" charset="0"/>
              </a:rPr>
              <a:t>uncertainity</a:t>
            </a:r>
            <a:r>
              <a:rPr lang="en-US" sz="2000" dirty="0" smtClean="0">
                <a:cs typeface="Times New Roman" pitchFamily="18" charset="0"/>
              </a:rPr>
              <a:t> in solution.</a:t>
            </a:r>
          </a:p>
          <a:p>
            <a:r>
              <a:rPr lang="en-US" sz="2000" dirty="0" smtClean="0">
                <a:cs typeface="Times New Roman" pitchFamily="18" charset="0"/>
              </a:rPr>
              <a:t>It is nothing but deciding whether hypothesis is true or false.</a:t>
            </a:r>
          </a:p>
          <a:p>
            <a:r>
              <a:rPr lang="en-US" sz="2000" dirty="0" smtClean="0">
                <a:cs typeface="Times New Roman" pitchFamily="18" charset="0"/>
              </a:rPr>
              <a:t>Hypothesis </a:t>
            </a:r>
            <a:r>
              <a:rPr lang="en-US" sz="2000" dirty="0">
                <a:cs typeface="Times New Roman" pitchFamily="18" charset="0"/>
              </a:rPr>
              <a:t>testing is a </a:t>
            </a:r>
            <a:r>
              <a:rPr lang="en-US" sz="2000" dirty="0" smtClean="0">
                <a:cs typeface="Times New Roman" pitchFamily="18" charset="0"/>
              </a:rPr>
              <a:t>statistical </a:t>
            </a:r>
            <a:r>
              <a:rPr lang="en-US" sz="2000" dirty="0">
                <a:cs typeface="Times New Roman" pitchFamily="18" charset="0"/>
              </a:rPr>
              <a:t>method that is used in making statistical decisions using experimental data. </a:t>
            </a:r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Hypothesis </a:t>
            </a:r>
            <a:r>
              <a:rPr lang="en-US" sz="2000" dirty="0">
                <a:cs typeface="Times New Roman" pitchFamily="18" charset="0"/>
              </a:rPr>
              <a:t>Testing is basically an assumption that we make about the population </a:t>
            </a:r>
            <a:r>
              <a:rPr lang="en-US" sz="2000" dirty="0" smtClean="0">
                <a:cs typeface="Times New Roman" pitchFamily="18" charset="0"/>
              </a:rPr>
              <a:t>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Types Of Hypothesis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828800" y="1225550"/>
          <a:ext cx="59436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Null Hypothesis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Understanding population parameter as believing it is </a:t>
            </a:r>
            <a:r>
              <a:rPr lang="en-US" sz="2000" dirty="0" err="1" smtClean="0">
                <a:cs typeface="Times New Roman" pitchFamily="18" charset="0"/>
              </a:rPr>
              <a:t>true,whatever</a:t>
            </a:r>
            <a:r>
              <a:rPr lang="en-US" sz="2000" dirty="0" smtClean="0">
                <a:cs typeface="Times New Roman" pitchFamily="18" charset="0"/>
              </a:rPr>
              <a:t> it is claimed by others </a:t>
            </a:r>
            <a:r>
              <a:rPr lang="en-US" sz="2000" dirty="0" err="1" smtClean="0">
                <a:cs typeface="Times New Roman" pitchFamily="18" charset="0"/>
              </a:rPr>
              <a:t>untill</a:t>
            </a:r>
            <a:r>
              <a:rPr lang="en-US" sz="2000" dirty="0" smtClean="0">
                <a:cs typeface="Times New Roman" pitchFamily="18" charset="0"/>
              </a:rPr>
              <a:t> and unless it has no contrary.</a:t>
            </a:r>
          </a:p>
          <a:p>
            <a:r>
              <a:rPr lang="en-US" sz="2000" dirty="0" smtClean="0">
                <a:cs typeface="Times New Roman" pitchFamily="18" charset="0"/>
              </a:rPr>
              <a:t>Null Hypothesis  is represented as below</a:t>
            </a:r>
          </a:p>
          <a:p>
            <a:pPr>
              <a:buNone/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                       </a:t>
            </a:r>
            <a:r>
              <a:rPr lang="en-US" sz="2000" i="1" dirty="0">
                <a:cs typeface="Times New Roman" pitchFamily="18" charset="0"/>
              </a:rPr>
              <a:t>H</a:t>
            </a:r>
            <a:r>
              <a:rPr lang="en-US" sz="2000" baseline="-25000" dirty="0">
                <a:cs typeface="Times New Roman" pitchFamily="18" charset="0"/>
              </a:rPr>
              <a:t>0</a:t>
            </a:r>
            <a:r>
              <a:rPr lang="en-US" sz="2000" dirty="0">
                <a:cs typeface="Times New Roman" pitchFamily="18" charset="0"/>
              </a:rPr>
              <a:t>: </a:t>
            </a:r>
            <a:r>
              <a:rPr lang="el-GR" sz="2000" i="1" dirty="0" smtClean="0">
                <a:cs typeface="Times New Roman" pitchFamily="18" charset="0"/>
              </a:rPr>
              <a:t>μ</a:t>
            </a:r>
            <a:r>
              <a:rPr lang="el-GR" sz="2000" dirty="0" smtClean="0">
                <a:cs typeface="Times New Roman" pitchFamily="18" charset="0"/>
              </a:rPr>
              <a:t>=</a:t>
            </a:r>
            <a:r>
              <a:rPr lang="el-GR" sz="2000" dirty="0">
                <a:cs typeface="Times New Roman" pitchFamily="18" charset="0"/>
              </a:rPr>
              <a:t> </a:t>
            </a:r>
            <a:r>
              <a:rPr lang="el-GR" sz="2000" i="1" dirty="0" smtClean="0">
                <a:cs typeface="Times New Roman" pitchFamily="18" charset="0"/>
              </a:rPr>
              <a:t>μ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sz="2000" baseline="-25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where,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i="1" dirty="0" smtClean="0">
                <a:cs typeface="Times New Roman" pitchFamily="18" charset="0"/>
              </a:rPr>
              <a:t>H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 = the null hypothesis</a:t>
            </a:r>
          </a:p>
          <a:p>
            <a:r>
              <a:rPr lang="en-US" sz="2000" i="1" dirty="0" smtClean="0">
                <a:cs typeface="Times New Roman" pitchFamily="18" charset="0"/>
              </a:rPr>
              <a:t>μ</a:t>
            </a:r>
            <a:r>
              <a:rPr lang="en-US" sz="2000" dirty="0" smtClean="0">
                <a:cs typeface="Times New Roman" pitchFamily="18" charset="0"/>
              </a:rPr>
              <a:t> = the mean of population and</a:t>
            </a:r>
          </a:p>
          <a:p>
            <a:r>
              <a:rPr lang="en-US" sz="2000" i="1" dirty="0" smtClean="0">
                <a:cs typeface="Times New Roman" pitchFamily="18" charset="0"/>
              </a:rPr>
              <a:t>μ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 = the mean of population(which we don’t know) </a:t>
            </a:r>
            <a:endParaRPr lang="en-US" sz="2000" baseline="-25000" dirty="0" smtClean="0"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Alternative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 Hypothesis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>
                <a:cs typeface="Times New Roman" pitchFamily="18" charset="0"/>
              </a:rPr>
              <a:t>Alternative hypothesis is contrary of null hypothesis.</a:t>
            </a:r>
          </a:p>
          <a:p>
            <a:r>
              <a:rPr lang="en-US" sz="3600" dirty="0" smtClean="0">
                <a:cs typeface="Times New Roman" pitchFamily="18" charset="0"/>
              </a:rPr>
              <a:t>Hypothesis  is represented as below</a:t>
            </a:r>
          </a:p>
          <a:p>
            <a:pPr>
              <a:buNone/>
            </a:pPr>
            <a:r>
              <a:rPr lang="en-US" sz="3600" dirty="0" smtClean="0">
                <a:cs typeface="Times New Roman" pitchFamily="18" charset="0"/>
              </a:rPr>
              <a:t>                        </a:t>
            </a:r>
            <a:r>
              <a:rPr lang="en-US" sz="3600" i="1" dirty="0" smtClean="0">
                <a:cs typeface="Times New Roman" pitchFamily="18" charset="0"/>
              </a:rPr>
              <a:t>H</a:t>
            </a:r>
            <a:r>
              <a:rPr lang="en-US" sz="3600" i="1" baseline="-25000" dirty="0">
                <a:cs typeface="Times New Roman" pitchFamily="18" charset="0"/>
              </a:rPr>
              <a:t>a</a:t>
            </a:r>
            <a:r>
              <a:rPr lang="en-US" sz="3600" dirty="0" smtClean="0">
                <a:cs typeface="Times New Roman" pitchFamily="18" charset="0"/>
              </a:rPr>
              <a:t>: </a:t>
            </a:r>
            <a:r>
              <a:rPr lang="el-GR" sz="3600" i="1" dirty="0" smtClean="0">
                <a:cs typeface="Times New Roman" pitchFamily="18" charset="0"/>
              </a:rPr>
              <a:t>μ</a:t>
            </a:r>
            <a:r>
              <a:rPr lang="en-US" sz="3600" i="1" dirty="0">
                <a:cs typeface="Times New Roman" pitchFamily="18" charset="0"/>
              </a:rPr>
              <a:t>&gt;</a:t>
            </a:r>
            <a:r>
              <a:rPr lang="el-GR" sz="3600" dirty="0" smtClean="0">
                <a:cs typeface="Times New Roman" pitchFamily="18" charset="0"/>
              </a:rPr>
              <a:t> </a:t>
            </a:r>
            <a:r>
              <a:rPr lang="el-GR" sz="3600" i="1" dirty="0" smtClean="0">
                <a:cs typeface="Times New Roman" pitchFamily="18" charset="0"/>
              </a:rPr>
              <a:t>μ</a:t>
            </a:r>
            <a:r>
              <a:rPr lang="en-US" sz="3600" baseline="-25000" dirty="0" smtClean="0"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sz="3600" dirty="0" smtClean="0">
                <a:cs typeface="Times New Roman" pitchFamily="18" charset="0"/>
              </a:rPr>
              <a:t>where,</a:t>
            </a:r>
          </a:p>
          <a:p>
            <a:pPr>
              <a:buNone/>
            </a:pPr>
            <a:r>
              <a:rPr lang="en-US" sz="3600" i="1" dirty="0" smtClean="0">
                <a:cs typeface="Times New Roman" pitchFamily="18" charset="0"/>
              </a:rPr>
              <a:t>H</a:t>
            </a:r>
            <a:r>
              <a:rPr lang="en-US" sz="3600" i="1" baseline="-25000" dirty="0">
                <a:cs typeface="Times New Roman" pitchFamily="18" charset="0"/>
              </a:rPr>
              <a:t>a</a:t>
            </a:r>
            <a:r>
              <a:rPr lang="en-US" sz="3600" dirty="0" smtClean="0">
                <a:cs typeface="Times New Roman" pitchFamily="18" charset="0"/>
              </a:rPr>
              <a:t> = the alternative hypothesis</a:t>
            </a:r>
          </a:p>
          <a:p>
            <a:pPr>
              <a:buNone/>
            </a:pPr>
            <a:r>
              <a:rPr lang="en-US" sz="3600" i="1" dirty="0" smtClean="0">
                <a:cs typeface="Times New Roman" pitchFamily="18" charset="0"/>
              </a:rPr>
              <a:t>μ</a:t>
            </a:r>
            <a:r>
              <a:rPr lang="en-US" sz="3600" dirty="0" smtClean="0">
                <a:cs typeface="Times New Roman" pitchFamily="18" charset="0"/>
              </a:rPr>
              <a:t> = the mean of population and</a:t>
            </a:r>
          </a:p>
          <a:p>
            <a:pPr>
              <a:buNone/>
            </a:pPr>
            <a:r>
              <a:rPr lang="en-US" sz="3600" i="1" dirty="0" smtClean="0">
                <a:cs typeface="Times New Roman" pitchFamily="18" charset="0"/>
              </a:rPr>
              <a:t>μ</a:t>
            </a:r>
            <a:r>
              <a:rPr lang="en-US" sz="3600" baseline="-25000" dirty="0" smtClean="0">
                <a:cs typeface="Times New Roman" pitchFamily="18" charset="0"/>
              </a:rPr>
              <a:t>0</a:t>
            </a:r>
            <a:r>
              <a:rPr lang="en-US" sz="3600" dirty="0" smtClean="0">
                <a:cs typeface="Times New Roman" pitchFamily="18" charset="0"/>
              </a:rPr>
              <a:t> = the mean of population(which we don’t know).</a:t>
            </a:r>
          </a:p>
          <a:p>
            <a:r>
              <a:rPr lang="en-US" sz="3600" dirty="0" smtClean="0">
                <a:cs typeface="Times New Roman" pitchFamily="18" charset="0"/>
              </a:rPr>
              <a:t>Every Null Hypothesis has an associated Alternative Hypothesis, denoted </a:t>
            </a:r>
            <a:r>
              <a:rPr lang="en-US" sz="3600" i="1" dirty="0" smtClean="0">
                <a:cs typeface="Times New Roman" pitchFamily="18" charset="0"/>
              </a:rPr>
              <a:t>H</a:t>
            </a:r>
            <a:r>
              <a:rPr lang="en-US" sz="3600" i="1" baseline="-25000" dirty="0" smtClean="0">
                <a:cs typeface="Times New Roman" pitchFamily="18" charset="0"/>
              </a:rPr>
              <a:t>a</a:t>
            </a:r>
          </a:p>
          <a:p>
            <a:r>
              <a:rPr lang="en-US" sz="3600" dirty="0" smtClean="0">
                <a:cs typeface="Times New Roman" pitchFamily="18" charset="0"/>
              </a:rPr>
              <a:t>This is always stated as an inequality either </a:t>
            </a:r>
            <a:r>
              <a:rPr lang="en-US" sz="3600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3600" dirty="0" smtClean="0">
                <a:cs typeface="Times New Roman" pitchFamily="18" charset="0"/>
              </a:rPr>
              <a:t>, &gt;, or &lt;.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Critical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Values/Level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Of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Significance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cs typeface="Times New Roman" pitchFamily="18" charset="0"/>
            </a:endParaRPr>
          </a:p>
          <a:p>
            <a:pPr algn="just"/>
            <a:r>
              <a:rPr lang="en-US" sz="2000" dirty="0" smtClean="0">
                <a:cs typeface="Times New Roman" pitchFamily="18" charset="0"/>
              </a:rPr>
              <a:t>In</a:t>
            </a:r>
            <a:r>
              <a:rPr lang="en-US" sz="2000" dirty="0">
                <a:cs typeface="Times New Roman" pitchFamily="18" charset="0"/>
              </a:rPr>
              <a:t> </a:t>
            </a:r>
            <a:r>
              <a:rPr lang="en-US" sz="2000" b="1" dirty="0">
                <a:cs typeface="Times New Roman" pitchFamily="18" charset="0"/>
              </a:rPr>
              <a:t>hypothesis testing</a:t>
            </a:r>
            <a:r>
              <a:rPr lang="en-US" sz="2000" dirty="0">
                <a:cs typeface="Times New Roman" pitchFamily="18" charset="0"/>
              </a:rPr>
              <a:t>, a </a:t>
            </a:r>
            <a:r>
              <a:rPr lang="en-US" sz="2000" b="1" dirty="0">
                <a:cs typeface="Times New Roman" pitchFamily="18" charset="0"/>
              </a:rPr>
              <a:t>critical value</a:t>
            </a:r>
            <a:r>
              <a:rPr lang="en-US" sz="2000" dirty="0">
                <a:cs typeface="Times New Roman" pitchFamily="18" charset="0"/>
              </a:rPr>
              <a:t> is a point on the </a:t>
            </a:r>
            <a:r>
              <a:rPr lang="en-US" sz="2000" b="1" dirty="0">
                <a:cs typeface="Times New Roman" pitchFamily="18" charset="0"/>
              </a:rPr>
              <a:t>test</a:t>
            </a:r>
            <a:r>
              <a:rPr lang="en-US" sz="2000" dirty="0">
                <a:cs typeface="Times New Roman" pitchFamily="18" charset="0"/>
              </a:rPr>
              <a:t> distribution that is compared to the </a:t>
            </a:r>
            <a:r>
              <a:rPr lang="en-US" sz="2000" b="1" dirty="0" smtClean="0">
                <a:cs typeface="Times New Roman" pitchFamily="18" charset="0"/>
              </a:rPr>
              <a:t>test </a:t>
            </a:r>
            <a:r>
              <a:rPr lang="en-US" sz="2000" dirty="0" smtClean="0">
                <a:cs typeface="Times New Roman" pitchFamily="18" charset="0"/>
              </a:rPr>
              <a:t>statistic </a:t>
            </a:r>
            <a:r>
              <a:rPr lang="en-US" sz="2000" dirty="0">
                <a:cs typeface="Times New Roman" pitchFamily="18" charset="0"/>
              </a:rPr>
              <a:t>to determine whether to reject the </a:t>
            </a:r>
            <a:r>
              <a:rPr lang="en-US" sz="2000" dirty="0" smtClean="0">
                <a:cs typeface="Times New Roman" pitchFamily="18" charset="0"/>
              </a:rPr>
              <a:t>null </a:t>
            </a:r>
            <a:r>
              <a:rPr lang="en-US" sz="2000" b="1" dirty="0" smtClean="0">
                <a:cs typeface="Times New Roman" pitchFamily="18" charset="0"/>
              </a:rPr>
              <a:t>hypothesis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000" dirty="0" smtClean="0">
              <a:cs typeface="Times New Roman" pitchFamily="18" charset="0"/>
            </a:endParaRPr>
          </a:p>
          <a:p>
            <a:pPr algn="just"/>
            <a:r>
              <a:rPr lang="en-US" sz="2000" dirty="0" smtClean="0">
                <a:cs typeface="Times New Roman" pitchFamily="18" charset="0"/>
              </a:rPr>
              <a:t>If </a:t>
            </a:r>
            <a:r>
              <a:rPr lang="en-US" sz="2000" dirty="0">
                <a:cs typeface="Times New Roman" pitchFamily="18" charset="0"/>
              </a:rPr>
              <a:t>the absolute </a:t>
            </a:r>
            <a:r>
              <a:rPr lang="en-US" sz="2000" b="1" dirty="0">
                <a:cs typeface="Times New Roman" pitchFamily="18" charset="0"/>
              </a:rPr>
              <a:t>value</a:t>
            </a:r>
            <a:r>
              <a:rPr lang="en-US" sz="2000" dirty="0">
                <a:cs typeface="Times New Roman" pitchFamily="18" charset="0"/>
              </a:rPr>
              <a:t> of your </a:t>
            </a:r>
            <a:r>
              <a:rPr lang="en-US" sz="2000" b="1" dirty="0" smtClean="0">
                <a:cs typeface="Times New Roman" pitchFamily="18" charset="0"/>
              </a:rPr>
              <a:t>test </a:t>
            </a:r>
            <a:r>
              <a:rPr lang="en-US" sz="2000" dirty="0" smtClean="0">
                <a:cs typeface="Times New Roman" pitchFamily="18" charset="0"/>
              </a:rPr>
              <a:t>statistic </a:t>
            </a:r>
            <a:r>
              <a:rPr lang="en-US" sz="2000" dirty="0">
                <a:cs typeface="Times New Roman" pitchFamily="18" charset="0"/>
              </a:rPr>
              <a:t>is greater than the </a:t>
            </a:r>
            <a:r>
              <a:rPr lang="en-US" sz="2000" b="1" dirty="0">
                <a:cs typeface="Times New Roman" pitchFamily="18" charset="0"/>
              </a:rPr>
              <a:t>critical value</a:t>
            </a:r>
            <a:r>
              <a:rPr lang="en-US" sz="2000" dirty="0">
                <a:cs typeface="Times New Roman" pitchFamily="18" charset="0"/>
              </a:rPr>
              <a:t>, you can declare statistical significance and reject the </a:t>
            </a:r>
            <a:r>
              <a:rPr lang="en-US" sz="2000" dirty="0" smtClean="0">
                <a:cs typeface="Times New Roman" pitchFamily="18" charset="0"/>
              </a:rPr>
              <a:t>null </a:t>
            </a:r>
            <a:r>
              <a:rPr lang="en-US" sz="2000" b="1" dirty="0" smtClean="0">
                <a:cs typeface="Times New Roman" pitchFamily="18" charset="0"/>
              </a:rPr>
              <a:t>hypothesis</a:t>
            </a:r>
            <a:r>
              <a:rPr lang="en-US" sz="2000" dirty="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Testing Types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There </a:t>
            </a:r>
            <a:r>
              <a:rPr lang="en-US" sz="2000" smtClean="0">
                <a:cs typeface="Times New Roman" pitchFamily="18" charset="0"/>
              </a:rPr>
              <a:t>are </a:t>
            </a:r>
            <a:r>
              <a:rPr lang="en-US" sz="2000" smtClean="0">
                <a:cs typeface="Times New Roman" pitchFamily="18" charset="0"/>
              </a:rPr>
              <a:t>mainly </a:t>
            </a:r>
            <a:r>
              <a:rPr lang="en-US" sz="2000" dirty="0" smtClean="0">
                <a:cs typeface="Times New Roman" pitchFamily="18" charset="0"/>
              </a:rPr>
              <a:t>two things to consider in hypothesis </a:t>
            </a:r>
            <a:r>
              <a:rPr lang="en-US" sz="2000" dirty="0" err="1" smtClean="0">
                <a:cs typeface="Times New Roman" pitchFamily="18" charset="0"/>
              </a:rPr>
              <a:t>testing,they</a:t>
            </a:r>
            <a:r>
              <a:rPr lang="en-US" sz="2000" dirty="0" smtClean="0">
                <a:cs typeface="Times New Roman" pitchFamily="18" charset="0"/>
              </a:rPr>
              <a:t> are</a:t>
            </a: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      1.One Tail Test</a:t>
            </a: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      2.Two Tail Test</a:t>
            </a:r>
          </a:p>
          <a:p>
            <a:r>
              <a:rPr lang="en-US" sz="2000" dirty="0" smtClean="0">
                <a:cs typeface="Times New Roman" pitchFamily="18" charset="0"/>
              </a:rPr>
              <a:t>If </a:t>
            </a:r>
            <a:r>
              <a:rPr lang="en-US" sz="2000" i="1" dirty="0" smtClean="0">
                <a:cs typeface="Times New Roman" pitchFamily="18" charset="0"/>
              </a:rPr>
              <a:t>H</a:t>
            </a:r>
            <a:r>
              <a:rPr lang="en-US" sz="2000" i="1" baseline="-25000" dirty="0" smtClean="0">
                <a:cs typeface="Times New Roman" pitchFamily="18" charset="0"/>
              </a:rPr>
              <a:t>a</a:t>
            </a:r>
            <a:r>
              <a:rPr lang="en-US" sz="2000" dirty="0" smtClean="0">
                <a:cs typeface="Times New Roman" pitchFamily="18" charset="0"/>
              </a:rPr>
              <a:t>:</a:t>
            </a:r>
            <a:r>
              <a:rPr lang="el-GR" sz="2000" dirty="0" smtClean="0">
                <a:cs typeface="Times New Roman" pitchFamily="18" charset="0"/>
              </a:rPr>
              <a:t> </a:t>
            </a:r>
            <a:r>
              <a:rPr lang="el-GR" sz="2000" i="1" dirty="0" smtClean="0">
                <a:cs typeface="Times New Roman" pitchFamily="18" charset="0"/>
              </a:rPr>
              <a:t>μ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i="1" dirty="0" smtClean="0">
                <a:cs typeface="Times New Roman" pitchFamily="18" charset="0"/>
              </a:rPr>
              <a:t> &gt;</a:t>
            </a:r>
            <a:r>
              <a:rPr lang="el-GR" sz="2000" i="1" dirty="0" smtClean="0">
                <a:cs typeface="Times New Roman" pitchFamily="18" charset="0"/>
              </a:rPr>
              <a:t> μ</a:t>
            </a:r>
            <a:r>
              <a:rPr lang="en-US" sz="2000" i="1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  <a:sym typeface="Wingdings" pitchFamily="2" charset="2"/>
              </a:rPr>
              <a:t>1Tailed/right side</a:t>
            </a:r>
          </a:p>
          <a:p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If </a:t>
            </a:r>
            <a:r>
              <a:rPr lang="en-US" sz="2000" i="1" dirty="0" smtClean="0">
                <a:cs typeface="Times New Roman" pitchFamily="18" charset="0"/>
              </a:rPr>
              <a:t>H</a:t>
            </a:r>
            <a:r>
              <a:rPr lang="en-US" sz="2000" i="1" baseline="-25000" dirty="0" smtClean="0">
                <a:cs typeface="Times New Roman" pitchFamily="18" charset="0"/>
              </a:rPr>
              <a:t>a</a:t>
            </a:r>
            <a:r>
              <a:rPr lang="en-US" sz="2000" dirty="0" smtClean="0">
                <a:cs typeface="Times New Roman" pitchFamily="18" charset="0"/>
              </a:rPr>
              <a:t>:</a:t>
            </a:r>
            <a:r>
              <a:rPr lang="el-GR" sz="2000" dirty="0" smtClean="0">
                <a:cs typeface="Times New Roman" pitchFamily="18" charset="0"/>
              </a:rPr>
              <a:t> </a:t>
            </a:r>
            <a:r>
              <a:rPr lang="el-GR" sz="2000" i="1" dirty="0" smtClean="0">
                <a:cs typeface="Times New Roman" pitchFamily="18" charset="0"/>
              </a:rPr>
              <a:t>μ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i="1" dirty="0" smtClean="0">
                <a:cs typeface="Times New Roman" pitchFamily="18" charset="0"/>
              </a:rPr>
              <a:t> &lt;</a:t>
            </a:r>
            <a:r>
              <a:rPr lang="el-GR" sz="2000" i="1" dirty="0" smtClean="0">
                <a:cs typeface="Times New Roman" pitchFamily="18" charset="0"/>
              </a:rPr>
              <a:t> μ</a:t>
            </a:r>
            <a:r>
              <a:rPr lang="en-US" sz="2000" i="1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  <a:sym typeface="Wingdings" pitchFamily="2" charset="2"/>
              </a:rPr>
              <a:t>1Tailed/left side</a:t>
            </a:r>
          </a:p>
          <a:p>
            <a:r>
              <a:rPr lang="en-US" sz="2000" i="1" dirty="0" smtClean="0">
                <a:cs typeface="Times New Roman" pitchFamily="18" charset="0"/>
                <a:sym typeface="Wingdings" pitchFamily="2" charset="2"/>
              </a:rPr>
              <a:t>If </a:t>
            </a:r>
            <a:r>
              <a:rPr lang="en-US" sz="2000" i="1" dirty="0" smtClean="0">
                <a:cs typeface="Times New Roman" pitchFamily="18" charset="0"/>
              </a:rPr>
              <a:t>H</a:t>
            </a:r>
            <a:r>
              <a:rPr lang="en-US" sz="2000" i="1" baseline="-25000" dirty="0" smtClean="0">
                <a:cs typeface="Times New Roman" pitchFamily="18" charset="0"/>
              </a:rPr>
              <a:t>a</a:t>
            </a:r>
            <a:r>
              <a:rPr lang="en-US" sz="2000" dirty="0" smtClean="0">
                <a:cs typeface="Times New Roman" pitchFamily="18" charset="0"/>
              </a:rPr>
              <a:t>:</a:t>
            </a:r>
            <a:r>
              <a:rPr lang="el-GR" sz="2000" dirty="0" smtClean="0">
                <a:cs typeface="Times New Roman" pitchFamily="18" charset="0"/>
              </a:rPr>
              <a:t> </a:t>
            </a:r>
            <a:r>
              <a:rPr lang="el-GR" sz="2000" i="1" dirty="0" smtClean="0">
                <a:cs typeface="Times New Roman" pitchFamily="18" charset="0"/>
              </a:rPr>
              <a:t>μ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i="1" dirty="0" smtClean="0">
                <a:cs typeface="Times New Roman" pitchFamily="18" charset="0"/>
              </a:rPr>
              <a:t> !=</a:t>
            </a:r>
            <a:r>
              <a:rPr lang="el-GR" sz="2000" i="1" dirty="0" smtClean="0">
                <a:cs typeface="Times New Roman" pitchFamily="18" charset="0"/>
              </a:rPr>
              <a:t> μ</a:t>
            </a:r>
            <a:r>
              <a:rPr lang="en-US" sz="2000" i="1" dirty="0" smtClean="0">
                <a:cs typeface="Times New Roman" pitchFamily="18" charset="0"/>
                <a:sym typeface="Wingdings" pitchFamily="2" charset="2"/>
              </a:rPr>
              <a:t>Two Tailed/both sides</a:t>
            </a:r>
          </a:p>
          <a:p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One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Tail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Test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975" y="1276350"/>
            <a:ext cx="87194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Two Tail Test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3" y="1047750"/>
            <a:ext cx="6091237" cy="37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avy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Sravya</Template>
  <TotalTime>505</TotalTime>
  <Words>467</Words>
  <Application>Microsoft Office PowerPoint</Application>
  <PresentationFormat>On-screen Show (16:9)</PresentationFormat>
  <Paragraphs>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Sravya</vt:lpstr>
      <vt:lpstr>Hypothesis Testing</vt:lpstr>
      <vt:lpstr>Hypothesis Testing</vt:lpstr>
      <vt:lpstr>Types Of Hypothesis </vt:lpstr>
      <vt:lpstr>Null Hypothesis </vt:lpstr>
      <vt:lpstr>Alternative Hypothesis</vt:lpstr>
      <vt:lpstr>Critical Values/Level Of Significance</vt:lpstr>
      <vt:lpstr>Testing Types</vt:lpstr>
      <vt:lpstr>One Tail Test</vt:lpstr>
      <vt:lpstr>Two Tail Test</vt:lpstr>
      <vt:lpstr>PowerPoint Presentation</vt:lpstr>
      <vt:lpstr>Critical Values/Level Of Significance</vt:lpstr>
      <vt:lpstr>Examples</vt:lpstr>
      <vt:lpstr>Steps to be followed: 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Windows User</dc:creator>
  <cp:lastModifiedBy>admin</cp:lastModifiedBy>
  <cp:revision>83</cp:revision>
  <dcterms:created xsi:type="dcterms:W3CDTF">2019-04-08T17:19:14Z</dcterms:created>
  <dcterms:modified xsi:type="dcterms:W3CDTF">2019-05-07T15:59:49Z</dcterms:modified>
</cp:coreProperties>
</file>