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870"/>
              </a:lnSpc>
            </a:pPr>
            <a:fld id="{81D60167-4931-47E6-BA6A-407CBD079E47}" type="slidenum">
              <a:rPr lang="en-US" smtClean="0"/>
              <a:pPr marL="25400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4600" y="1752600"/>
            <a:ext cx="5181600" cy="1905000"/>
          </a:xfrm>
          <a:custGeom>
            <a:avLst/>
            <a:gdLst/>
            <a:ahLst/>
            <a:cxnLst/>
            <a:rect l="l" t="t" r="r" b="b"/>
            <a:pathLst>
              <a:path w="5181600" h="1905000">
                <a:moveTo>
                  <a:pt x="4229100" y="0"/>
                </a:moveTo>
                <a:lnTo>
                  <a:pt x="952500" y="0"/>
                </a:lnTo>
                <a:lnTo>
                  <a:pt x="907866" y="1380"/>
                </a:lnTo>
                <a:lnTo>
                  <a:pt x="863319" y="5464"/>
                </a:lnTo>
                <a:lnTo>
                  <a:pt x="818947" y="12164"/>
                </a:lnTo>
                <a:lnTo>
                  <a:pt x="774836" y="21394"/>
                </a:lnTo>
                <a:lnTo>
                  <a:pt x="731074" y="33064"/>
                </a:lnTo>
                <a:lnTo>
                  <a:pt x="687748" y="47090"/>
                </a:lnTo>
                <a:lnTo>
                  <a:pt x="644946" y="63382"/>
                </a:lnTo>
                <a:lnTo>
                  <a:pt x="602753" y="81855"/>
                </a:lnTo>
                <a:lnTo>
                  <a:pt x="561259" y="102421"/>
                </a:lnTo>
                <a:lnTo>
                  <a:pt x="520549" y="124992"/>
                </a:lnTo>
                <a:lnTo>
                  <a:pt x="480711" y="149482"/>
                </a:lnTo>
                <a:lnTo>
                  <a:pt x="441833" y="175803"/>
                </a:lnTo>
                <a:lnTo>
                  <a:pt x="404001" y="203868"/>
                </a:lnTo>
                <a:lnTo>
                  <a:pt x="367303" y="233590"/>
                </a:lnTo>
                <a:lnTo>
                  <a:pt x="331825" y="264882"/>
                </a:lnTo>
                <a:lnTo>
                  <a:pt x="297656" y="297656"/>
                </a:lnTo>
                <a:lnTo>
                  <a:pt x="264882" y="331825"/>
                </a:lnTo>
                <a:lnTo>
                  <a:pt x="233590" y="367303"/>
                </a:lnTo>
                <a:lnTo>
                  <a:pt x="203868" y="404001"/>
                </a:lnTo>
                <a:lnTo>
                  <a:pt x="175803" y="441833"/>
                </a:lnTo>
                <a:lnTo>
                  <a:pt x="149482" y="480711"/>
                </a:lnTo>
                <a:lnTo>
                  <a:pt x="124992" y="520549"/>
                </a:lnTo>
                <a:lnTo>
                  <a:pt x="102421" y="561259"/>
                </a:lnTo>
                <a:lnTo>
                  <a:pt x="81855" y="602753"/>
                </a:lnTo>
                <a:lnTo>
                  <a:pt x="63382" y="644946"/>
                </a:lnTo>
                <a:lnTo>
                  <a:pt x="47090" y="687748"/>
                </a:lnTo>
                <a:lnTo>
                  <a:pt x="33064" y="731074"/>
                </a:lnTo>
                <a:lnTo>
                  <a:pt x="21394" y="774836"/>
                </a:lnTo>
                <a:lnTo>
                  <a:pt x="12164" y="818947"/>
                </a:lnTo>
                <a:lnTo>
                  <a:pt x="5464" y="863319"/>
                </a:lnTo>
                <a:lnTo>
                  <a:pt x="1380" y="907866"/>
                </a:lnTo>
                <a:lnTo>
                  <a:pt x="0" y="952500"/>
                </a:lnTo>
                <a:lnTo>
                  <a:pt x="1380" y="997133"/>
                </a:lnTo>
                <a:lnTo>
                  <a:pt x="5464" y="1041680"/>
                </a:lnTo>
                <a:lnTo>
                  <a:pt x="12164" y="1086052"/>
                </a:lnTo>
                <a:lnTo>
                  <a:pt x="21394" y="1130163"/>
                </a:lnTo>
                <a:lnTo>
                  <a:pt x="33064" y="1173925"/>
                </a:lnTo>
                <a:lnTo>
                  <a:pt x="47090" y="1217251"/>
                </a:lnTo>
                <a:lnTo>
                  <a:pt x="63382" y="1260053"/>
                </a:lnTo>
                <a:lnTo>
                  <a:pt x="81855" y="1302246"/>
                </a:lnTo>
                <a:lnTo>
                  <a:pt x="102421" y="1343740"/>
                </a:lnTo>
                <a:lnTo>
                  <a:pt x="124992" y="1384450"/>
                </a:lnTo>
                <a:lnTo>
                  <a:pt x="149482" y="1424288"/>
                </a:lnTo>
                <a:lnTo>
                  <a:pt x="175803" y="1463166"/>
                </a:lnTo>
                <a:lnTo>
                  <a:pt x="203868" y="1500998"/>
                </a:lnTo>
                <a:lnTo>
                  <a:pt x="233590" y="1537696"/>
                </a:lnTo>
                <a:lnTo>
                  <a:pt x="264882" y="1573174"/>
                </a:lnTo>
                <a:lnTo>
                  <a:pt x="297656" y="1607343"/>
                </a:lnTo>
                <a:lnTo>
                  <a:pt x="331825" y="1640117"/>
                </a:lnTo>
                <a:lnTo>
                  <a:pt x="367303" y="1671409"/>
                </a:lnTo>
                <a:lnTo>
                  <a:pt x="404001" y="1701131"/>
                </a:lnTo>
                <a:lnTo>
                  <a:pt x="441833" y="1729196"/>
                </a:lnTo>
                <a:lnTo>
                  <a:pt x="480711" y="1755517"/>
                </a:lnTo>
                <a:lnTo>
                  <a:pt x="520549" y="1780007"/>
                </a:lnTo>
                <a:lnTo>
                  <a:pt x="561259" y="1802578"/>
                </a:lnTo>
                <a:lnTo>
                  <a:pt x="602753" y="1823144"/>
                </a:lnTo>
                <a:lnTo>
                  <a:pt x="644946" y="1841617"/>
                </a:lnTo>
                <a:lnTo>
                  <a:pt x="687748" y="1857909"/>
                </a:lnTo>
                <a:lnTo>
                  <a:pt x="731074" y="1871935"/>
                </a:lnTo>
                <a:lnTo>
                  <a:pt x="774836" y="1883605"/>
                </a:lnTo>
                <a:lnTo>
                  <a:pt x="818947" y="1892835"/>
                </a:lnTo>
                <a:lnTo>
                  <a:pt x="863319" y="1899535"/>
                </a:lnTo>
                <a:lnTo>
                  <a:pt x="907866" y="1903619"/>
                </a:lnTo>
                <a:lnTo>
                  <a:pt x="952500" y="1905000"/>
                </a:lnTo>
                <a:lnTo>
                  <a:pt x="4229100" y="1905000"/>
                </a:lnTo>
                <a:lnTo>
                  <a:pt x="4273733" y="1903619"/>
                </a:lnTo>
                <a:lnTo>
                  <a:pt x="4318280" y="1899535"/>
                </a:lnTo>
                <a:lnTo>
                  <a:pt x="4362652" y="1892835"/>
                </a:lnTo>
                <a:lnTo>
                  <a:pt x="4406763" y="1883605"/>
                </a:lnTo>
                <a:lnTo>
                  <a:pt x="4450525" y="1871935"/>
                </a:lnTo>
                <a:lnTo>
                  <a:pt x="4493851" y="1857909"/>
                </a:lnTo>
                <a:lnTo>
                  <a:pt x="4536653" y="1841617"/>
                </a:lnTo>
                <a:lnTo>
                  <a:pt x="4578846" y="1823144"/>
                </a:lnTo>
                <a:lnTo>
                  <a:pt x="4620340" y="1802578"/>
                </a:lnTo>
                <a:lnTo>
                  <a:pt x="4661050" y="1780007"/>
                </a:lnTo>
                <a:lnTo>
                  <a:pt x="4700888" y="1755517"/>
                </a:lnTo>
                <a:lnTo>
                  <a:pt x="4739766" y="1729196"/>
                </a:lnTo>
                <a:lnTo>
                  <a:pt x="4777598" y="1701131"/>
                </a:lnTo>
                <a:lnTo>
                  <a:pt x="4814296" y="1671409"/>
                </a:lnTo>
                <a:lnTo>
                  <a:pt x="4849774" y="1640117"/>
                </a:lnTo>
                <a:lnTo>
                  <a:pt x="4883943" y="1607343"/>
                </a:lnTo>
                <a:lnTo>
                  <a:pt x="4916717" y="1573174"/>
                </a:lnTo>
                <a:lnTo>
                  <a:pt x="4948009" y="1537696"/>
                </a:lnTo>
                <a:lnTo>
                  <a:pt x="4977731" y="1500998"/>
                </a:lnTo>
                <a:lnTo>
                  <a:pt x="5005796" y="1463166"/>
                </a:lnTo>
                <a:lnTo>
                  <a:pt x="5032117" y="1424288"/>
                </a:lnTo>
                <a:lnTo>
                  <a:pt x="5056607" y="1384450"/>
                </a:lnTo>
                <a:lnTo>
                  <a:pt x="5079178" y="1343740"/>
                </a:lnTo>
                <a:lnTo>
                  <a:pt x="5099744" y="1302246"/>
                </a:lnTo>
                <a:lnTo>
                  <a:pt x="5118217" y="1260053"/>
                </a:lnTo>
                <a:lnTo>
                  <a:pt x="5134509" y="1217251"/>
                </a:lnTo>
                <a:lnTo>
                  <a:pt x="5148535" y="1173925"/>
                </a:lnTo>
                <a:lnTo>
                  <a:pt x="5160205" y="1130163"/>
                </a:lnTo>
                <a:lnTo>
                  <a:pt x="5169435" y="1086052"/>
                </a:lnTo>
                <a:lnTo>
                  <a:pt x="5176135" y="1041680"/>
                </a:lnTo>
                <a:lnTo>
                  <a:pt x="5180219" y="997133"/>
                </a:lnTo>
                <a:lnTo>
                  <a:pt x="5181600" y="952500"/>
                </a:lnTo>
                <a:lnTo>
                  <a:pt x="5180219" y="907866"/>
                </a:lnTo>
                <a:lnTo>
                  <a:pt x="5176135" y="863319"/>
                </a:lnTo>
                <a:lnTo>
                  <a:pt x="5169435" y="818947"/>
                </a:lnTo>
                <a:lnTo>
                  <a:pt x="5160205" y="774836"/>
                </a:lnTo>
                <a:lnTo>
                  <a:pt x="5148535" y="731074"/>
                </a:lnTo>
                <a:lnTo>
                  <a:pt x="5134509" y="687748"/>
                </a:lnTo>
                <a:lnTo>
                  <a:pt x="5118217" y="644946"/>
                </a:lnTo>
                <a:lnTo>
                  <a:pt x="5099744" y="602753"/>
                </a:lnTo>
                <a:lnTo>
                  <a:pt x="5079178" y="561259"/>
                </a:lnTo>
                <a:lnTo>
                  <a:pt x="5056607" y="520549"/>
                </a:lnTo>
                <a:lnTo>
                  <a:pt x="5032117" y="480711"/>
                </a:lnTo>
                <a:lnTo>
                  <a:pt x="5005796" y="441833"/>
                </a:lnTo>
                <a:lnTo>
                  <a:pt x="4977731" y="404001"/>
                </a:lnTo>
                <a:lnTo>
                  <a:pt x="4948009" y="367303"/>
                </a:lnTo>
                <a:lnTo>
                  <a:pt x="4916717" y="331825"/>
                </a:lnTo>
                <a:lnTo>
                  <a:pt x="4883943" y="297656"/>
                </a:lnTo>
                <a:lnTo>
                  <a:pt x="4849774" y="264882"/>
                </a:lnTo>
                <a:lnTo>
                  <a:pt x="4814296" y="233590"/>
                </a:lnTo>
                <a:lnTo>
                  <a:pt x="4777598" y="203868"/>
                </a:lnTo>
                <a:lnTo>
                  <a:pt x="4739766" y="175803"/>
                </a:lnTo>
                <a:lnTo>
                  <a:pt x="4700888" y="149482"/>
                </a:lnTo>
                <a:lnTo>
                  <a:pt x="4661050" y="124992"/>
                </a:lnTo>
                <a:lnTo>
                  <a:pt x="4620340" y="102421"/>
                </a:lnTo>
                <a:lnTo>
                  <a:pt x="4578846" y="81855"/>
                </a:lnTo>
                <a:lnTo>
                  <a:pt x="4536653" y="63382"/>
                </a:lnTo>
                <a:lnTo>
                  <a:pt x="4493851" y="47090"/>
                </a:lnTo>
                <a:lnTo>
                  <a:pt x="4450525" y="33064"/>
                </a:lnTo>
                <a:lnTo>
                  <a:pt x="4406763" y="21394"/>
                </a:lnTo>
                <a:lnTo>
                  <a:pt x="4362652" y="12164"/>
                </a:lnTo>
                <a:lnTo>
                  <a:pt x="4318280" y="5464"/>
                </a:lnTo>
                <a:lnTo>
                  <a:pt x="4273733" y="1380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81200" y="2514600"/>
            <a:ext cx="5330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Probability</a:t>
            </a:r>
            <a:r>
              <a:rPr sz="3600" b="1" spc="-5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Distributions</a:t>
            </a:r>
            <a:endParaRPr sz="36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62000"/>
            <a:ext cx="7351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Mean of a </a:t>
            </a:r>
            <a:r>
              <a:rPr spc="-5" dirty="0"/>
              <a:t>Probability</a:t>
            </a:r>
            <a:r>
              <a:rPr spc="-35" dirty="0"/>
              <a:t> </a:t>
            </a:r>
            <a:r>
              <a:rPr dirty="0"/>
              <a:t>Distribution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2319" y="2059940"/>
            <a:ext cx="793369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MEAN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mean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is a typical value used to represent the  central location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 probability</a:t>
            </a:r>
            <a:r>
              <a:rPr sz="28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distribution.</a:t>
            </a:r>
            <a:endParaRPr sz="2800">
              <a:latin typeface="Arial"/>
              <a:cs typeface="Arial"/>
            </a:endParaRPr>
          </a:p>
          <a:p>
            <a:pPr marL="12700" marR="836930">
              <a:lnSpc>
                <a:spcPct val="100000"/>
              </a:lnSpc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mean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a probability distribution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also  referred to as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its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expected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5086350"/>
            <a:ext cx="7687309" cy="61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351790"/>
            <a:ext cx="7306309" cy="9232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715"/>
              </a:spcBef>
            </a:pPr>
            <a:r>
              <a:rPr spc="-5" dirty="0"/>
              <a:t>The </a:t>
            </a:r>
            <a:r>
              <a:rPr dirty="0"/>
              <a:t>Variance, and Standard  Deviation of a </a:t>
            </a:r>
            <a:r>
              <a:rPr spc="-5" dirty="0"/>
              <a:t>Probability</a:t>
            </a:r>
            <a:r>
              <a:rPr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3719" y="1958340"/>
            <a:ext cx="786765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Variance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Standard</a:t>
            </a:r>
            <a:r>
              <a:rPr sz="28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Deviation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Measures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amount of spread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distribution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The computational steps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buAutoNum type="arabicPeriod"/>
              <a:tabLst>
                <a:tab pos="75184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Subtract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mean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each value, and square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this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difference.</a:t>
            </a:r>
            <a:endParaRPr sz="2000"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buAutoNum type="arabicPeriod"/>
              <a:tabLst>
                <a:tab pos="75184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Multiply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each squared difference by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its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probability.</a:t>
            </a:r>
            <a:endParaRPr sz="2000">
              <a:latin typeface="Arial"/>
              <a:cs typeface="Arial"/>
            </a:endParaRPr>
          </a:p>
          <a:p>
            <a:pPr marL="751840" lvl="1" indent="-281940">
              <a:lnSpc>
                <a:spcPct val="100000"/>
              </a:lnSpc>
              <a:buAutoNum type="arabicPeriod"/>
              <a:tabLst>
                <a:tab pos="75184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Sum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resulting products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arrive at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variance.</a:t>
            </a:r>
            <a:endParaRPr sz="2000">
              <a:latin typeface="Arial"/>
              <a:cs typeface="Arial"/>
            </a:endParaRPr>
          </a:p>
          <a:p>
            <a:pPr marL="469265" marR="3048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The standard deviation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is found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taking 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positive square root  of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variance.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050" y="5657850"/>
            <a:ext cx="7649209" cy="505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580390"/>
            <a:ext cx="7007859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</a:pPr>
            <a:r>
              <a:rPr sz="2400" spc="-5" dirty="0"/>
              <a:t>Mean, Variance, </a:t>
            </a:r>
            <a:r>
              <a:rPr sz="2400" spc="-10" dirty="0"/>
              <a:t>and</a:t>
            </a:r>
            <a:r>
              <a:rPr sz="2400" spc="25" dirty="0"/>
              <a:t> </a:t>
            </a:r>
            <a:r>
              <a:rPr sz="2400" spc="-5" dirty="0"/>
              <a:t>Standard</a:t>
            </a:r>
            <a:endParaRPr sz="2400"/>
          </a:p>
          <a:p>
            <a:pPr marL="12700">
              <a:lnSpc>
                <a:spcPts val="2645"/>
              </a:lnSpc>
            </a:pPr>
            <a:r>
              <a:rPr sz="2400" spc="-5" dirty="0"/>
              <a:t>Deviation </a:t>
            </a:r>
            <a:r>
              <a:rPr sz="2400" dirty="0"/>
              <a:t>of a </a:t>
            </a:r>
            <a:r>
              <a:rPr sz="2400" spc="-5" dirty="0"/>
              <a:t>Probability Distribution </a:t>
            </a:r>
            <a:r>
              <a:rPr sz="2400" dirty="0"/>
              <a:t>-</a:t>
            </a:r>
            <a:r>
              <a:rPr sz="2400" spc="40" dirty="0"/>
              <a:t> </a:t>
            </a:r>
            <a:r>
              <a:rPr sz="2400" spc="-5" dirty="0"/>
              <a:t>Example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60190" y="1955800"/>
            <a:ext cx="4397375" cy="10820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1600"/>
              </a:lnSpc>
              <a:spcBef>
                <a:spcPts val="420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John Ragsdale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sells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new cars for Pelican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Ford. 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John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usually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sells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the largest number of cars  on Saturday.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He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has developed the following  probability distribution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the number of cars  he expects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to sell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sz="16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particular</a:t>
            </a:r>
            <a:r>
              <a:rPr sz="16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Saturday.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076450"/>
            <a:ext cx="3001010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3450" y="3524250"/>
            <a:ext cx="314325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825500"/>
            <a:ext cx="7472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Mean </a:t>
            </a:r>
            <a:r>
              <a:rPr sz="2800" spc="-10" dirty="0"/>
              <a:t>of </a:t>
            </a:r>
            <a:r>
              <a:rPr sz="2800" dirty="0"/>
              <a:t>a </a:t>
            </a:r>
            <a:r>
              <a:rPr sz="2800" spc="-5" dirty="0"/>
              <a:t>Probability Distribution </a:t>
            </a:r>
            <a:r>
              <a:rPr sz="2800" dirty="0"/>
              <a:t>- </a:t>
            </a:r>
            <a:r>
              <a:rPr sz="2800" spc="-5" dirty="0"/>
              <a:t>Example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43100" y="2360929"/>
            <a:ext cx="5276850" cy="3915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580390"/>
            <a:ext cx="7007859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</a:pPr>
            <a:r>
              <a:rPr sz="2400" spc="-5" dirty="0"/>
              <a:t>Variance </a:t>
            </a:r>
            <a:r>
              <a:rPr sz="2400" spc="-10" dirty="0"/>
              <a:t>and</a:t>
            </a:r>
            <a:r>
              <a:rPr sz="2400" spc="10" dirty="0"/>
              <a:t> </a:t>
            </a:r>
            <a:r>
              <a:rPr sz="2400" spc="-5" dirty="0"/>
              <a:t>Standard</a:t>
            </a:r>
            <a:endParaRPr sz="2400"/>
          </a:p>
          <a:p>
            <a:pPr marL="12700">
              <a:lnSpc>
                <a:spcPts val="2645"/>
              </a:lnSpc>
            </a:pPr>
            <a:r>
              <a:rPr sz="2400" spc="-5" dirty="0"/>
              <a:t>Deviation </a:t>
            </a:r>
            <a:r>
              <a:rPr sz="2400" dirty="0"/>
              <a:t>of a </a:t>
            </a:r>
            <a:r>
              <a:rPr sz="2400" spc="-5" dirty="0"/>
              <a:t>Probability Distribution </a:t>
            </a:r>
            <a:r>
              <a:rPr sz="2400" dirty="0"/>
              <a:t>-</a:t>
            </a:r>
            <a:r>
              <a:rPr sz="2400" spc="40" dirty="0"/>
              <a:t> </a:t>
            </a:r>
            <a:r>
              <a:rPr sz="2400" spc="-5" dirty="0"/>
              <a:t>Example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14400" y="2818129"/>
            <a:ext cx="7687309" cy="2734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7134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Binomial Probability</a:t>
            </a:r>
            <a:r>
              <a:rPr sz="3600" spc="-45" dirty="0"/>
              <a:t> </a:t>
            </a:r>
            <a:r>
              <a:rPr sz="3600" spc="-5" dirty="0"/>
              <a:t>Distribution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03729"/>
            <a:ext cx="7259320" cy="39776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 algn="just">
              <a:lnSpc>
                <a:spcPts val="3120"/>
              </a:lnSpc>
              <a:spcBef>
                <a:spcPts val="405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There are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only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two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possible outcomes on a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particular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trial of 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experiment.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(Yes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No,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Success or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Failure,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outcomes are mutually</a:t>
            </a:r>
            <a:r>
              <a:rPr sz="28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exclusive,</a:t>
            </a:r>
            <a:endParaRPr sz="2800">
              <a:latin typeface="Arial"/>
              <a:cs typeface="Arial"/>
            </a:endParaRPr>
          </a:p>
          <a:p>
            <a:pPr marL="355600" marR="262890" indent="-342900">
              <a:lnSpc>
                <a:spcPts val="3120"/>
              </a:lnSpc>
              <a:spcBef>
                <a:spcPts val="76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random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variable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is the sum of a given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outcome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over the</a:t>
            </a:r>
            <a:r>
              <a:rPr sz="28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trials</a:t>
            </a:r>
            <a:endParaRPr sz="2800">
              <a:latin typeface="Arial"/>
              <a:cs typeface="Arial"/>
            </a:endParaRPr>
          </a:p>
          <a:p>
            <a:pPr marL="454659" indent="-441959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"/>
              <a:tabLst>
                <a:tab pos="454025" algn="l"/>
                <a:tab pos="454659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trial is </a:t>
            </a:r>
            <a:r>
              <a:rPr sz="2800" i="1" dirty="0">
                <a:solidFill>
                  <a:srgbClr val="003366"/>
                </a:solidFill>
                <a:latin typeface="Arial"/>
                <a:cs typeface="Arial"/>
              </a:rPr>
              <a:t>independent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of any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other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trial</a:t>
            </a:r>
            <a:endParaRPr sz="2800">
              <a:latin typeface="Arial"/>
              <a:cs typeface="Arial"/>
            </a:endParaRPr>
          </a:p>
          <a:p>
            <a:pPr marL="355600" marR="320040" indent="-342900">
              <a:lnSpc>
                <a:spcPts val="3120"/>
              </a:lnSpc>
              <a:spcBef>
                <a:spcPts val="76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Probability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outcome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does not vary from  trial to trial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637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Binomial Probability</a:t>
            </a:r>
            <a:r>
              <a:rPr sz="3600" spc="-65" dirty="0"/>
              <a:t> </a:t>
            </a:r>
            <a:r>
              <a:rPr sz="3600" spc="-5" dirty="0"/>
              <a:t>Formula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76300" y="3124200"/>
            <a:ext cx="7687309" cy="21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672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Binomial Probability </a:t>
            </a:r>
            <a:r>
              <a:rPr sz="3600" dirty="0"/>
              <a:t>-</a:t>
            </a:r>
            <a:r>
              <a:rPr sz="3600" spc="-6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08809"/>
            <a:ext cx="3265170" cy="41351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123825" indent="-342900">
              <a:lnSpc>
                <a:spcPct val="83600"/>
              </a:lnSpc>
              <a:spcBef>
                <a:spcPts val="57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There are five flights 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daily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Pittsburgh  via US Airways into  the Bradford,  Pennsylvania, 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Regional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Airport.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165"/>
              </a:lnSpc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Suppose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 marR="208279">
              <a:lnSpc>
                <a:spcPct val="83500"/>
              </a:lnSpc>
              <a:spcBef>
                <a:spcPts val="24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probability that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any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flight arrives late is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. 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20.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3500"/>
              </a:lnSpc>
              <a:spcBef>
                <a:spcPts val="60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 is the probability  that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none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flights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late</a:t>
            </a:r>
            <a:r>
              <a:rPr sz="24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today?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4350" y="3084829"/>
            <a:ext cx="4552950" cy="225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62000"/>
            <a:ext cx="6879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Binomial Dist. – Mean and</a:t>
            </a:r>
            <a:r>
              <a:rPr spc="-95" dirty="0"/>
              <a:t> </a:t>
            </a:r>
            <a:r>
              <a:rPr dirty="0"/>
              <a:t>Variance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19127" y="3086100"/>
            <a:ext cx="8211182" cy="1667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090" y="2127250"/>
            <a:ext cx="3366770" cy="32956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90805" indent="-342900">
              <a:lnSpc>
                <a:spcPct val="95700"/>
              </a:lnSpc>
              <a:spcBef>
                <a:spcPts val="22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example  regarding the</a:t>
            </a:r>
            <a:r>
              <a:rPr sz="24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number  of late flights, recall  that </a:t>
            </a:r>
            <a:r>
              <a:rPr sz="2400" dirty="0">
                <a:solidFill>
                  <a:srgbClr val="003366"/>
                </a:solidFill>
                <a:latin typeface="Symbol"/>
                <a:cs typeface="Symbol"/>
              </a:rPr>
              <a:t>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=.20 and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n =</a:t>
            </a:r>
            <a:r>
              <a:rPr sz="2400" i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670"/>
              </a:lnSpc>
              <a:spcBef>
                <a:spcPts val="68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 average  number of late</a:t>
            </a:r>
            <a:r>
              <a:rPr sz="2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flights?</a:t>
            </a:r>
            <a:endParaRPr sz="2400">
              <a:latin typeface="Arial"/>
              <a:cs typeface="Arial"/>
            </a:endParaRPr>
          </a:p>
          <a:p>
            <a:pPr marL="355600" marR="245745" indent="-342900">
              <a:lnSpc>
                <a:spcPct val="92900"/>
              </a:lnSpc>
              <a:spcBef>
                <a:spcPts val="55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 variance of  the number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late  flights?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dirty="0"/>
              <a:t>Binomial Dist. – Mean </a:t>
            </a:r>
            <a:r>
              <a:rPr spc="-5" dirty="0"/>
              <a:t>and </a:t>
            </a:r>
            <a:r>
              <a:rPr dirty="0"/>
              <a:t>Variance:  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19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895850" y="2286000"/>
            <a:ext cx="34861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748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6">
                    <a:lumMod val="75000"/>
                  </a:schemeClr>
                </a:solidFill>
              </a:rPr>
              <a:t>What </a:t>
            </a:r>
            <a:r>
              <a:rPr sz="3600" dirty="0">
                <a:solidFill>
                  <a:schemeClr val="accent6">
                    <a:lumMod val="75000"/>
                  </a:schemeClr>
                </a:solidFill>
              </a:rPr>
              <a:t>is a </a:t>
            </a:r>
            <a:r>
              <a:rPr sz="3600" spc="-5" dirty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sz="3600" spc="-5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5" dirty="0">
                <a:solidFill>
                  <a:schemeClr val="accent6">
                    <a:lumMod val="75000"/>
                  </a:schemeClr>
                </a:solidFill>
              </a:rPr>
              <a:t>Distribution?</a:t>
            </a:r>
            <a:endParaRPr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0919" y="3069590"/>
            <a:ext cx="2587625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6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Experiment: Toss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  coin three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times.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Observe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number  of heads. The</a:t>
            </a:r>
            <a:r>
              <a:rPr sz="20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possible</a:t>
            </a:r>
            <a:endParaRPr sz="2000">
              <a:latin typeface="Arial"/>
              <a:cs typeface="Arial"/>
            </a:endParaRPr>
          </a:p>
          <a:p>
            <a:pPr marL="12700" marR="1333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results are: zero  heads, one head,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two  heads, and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three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heads.</a:t>
            </a:r>
            <a:endParaRPr sz="2000">
              <a:latin typeface="Arial"/>
              <a:cs typeface="Arial"/>
            </a:endParaRPr>
          </a:p>
          <a:p>
            <a:pPr marL="12700" marR="63500">
              <a:lnSpc>
                <a:spcPct val="10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is the</a:t>
            </a:r>
            <a:r>
              <a:rPr sz="20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probability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distribution for the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number of</a:t>
            </a:r>
            <a:r>
              <a:rPr sz="20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heads?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000250"/>
            <a:ext cx="7694930" cy="73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2700" y="3177539"/>
            <a:ext cx="5074920" cy="2816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6040" marR="5080">
              <a:lnSpc>
                <a:spcPts val="3229"/>
              </a:lnSpc>
              <a:spcBef>
                <a:spcPts val="715"/>
              </a:spcBef>
            </a:pPr>
            <a:r>
              <a:rPr dirty="0"/>
              <a:t>Binomial Dist. – Mean and</a:t>
            </a:r>
            <a:r>
              <a:rPr spc="-90" dirty="0"/>
              <a:t> </a:t>
            </a:r>
            <a:r>
              <a:rPr dirty="0"/>
              <a:t>Variance:  Another</a:t>
            </a:r>
            <a:r>
              <a:rPr spc="-1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62025" y="2818129"/>
            <a:ext cx="7677784" cy="271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624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Binomial Distribution </a:t>
            </a:r>
            <a:r>
              <a:rPr sz="3600" dirty="0"/>
              <a:t>-</a:t>
            </a:r>
            <a:r>
              <a:rPr sz="3600" spc="-75" dirty="0"/>
              <a:t> </a:t>
            </a:r>
            <a:r>
              <a:rPr sz="3600" spc="-5" dirty="0"/>
              <a:t>Table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2900">
              <a:lnSpc>
                <a:spcPct val="93000"/>
              </a:lnSpc>
              <a:spcBef>
                <a:spcPts val="265"/>
              </a:spcBef>
            </a:pPr>
            <a:r>
              <a:rPr sz="2000" spc="-5" dirty="0"/>
              <a:t>Five </a:t>
            </a:r>
            <a:r>
              <a:rPr sz="2000" dirty="0"/>
              <a:t>percent of </a:t>
            </a:r>
            <a:r>
              <a:rPr sz="2000" spc="-5" dirty="0"/>
              <a:t>the </a:t>
            </a:r>
            <a:r>
              <a:rPr sz="2000" dirty="0"/>
              <a:t>worm gears produced </a:t>
            </a:r>
            <a:r>
              <a:rPr sz="2000" spc="-5" dirty="0"/>
              <a:t>by </a:t>
            </a:r>
            <a:r>
              <a:rPr sz="2000" dirty="0"/>
              <a:t>an </a:t>
            </a:r>
            <a:r>
              <a:rPr sz="2000" spc="-5" dirty="0"/>
              <a:t>automatic, </a:t>
            </a:r>
            <a:r>
              <a:rPr sz="2000" dirty="0"/>
              <a:t>high-  speed Carter-Bell </a:t>
            </a:r>
            <a:r>
              <a:rPr sz="2000" spc="-5" dirty="0"/>
              <a:t>milling </a:t>
            </a:r>
            <a:r>
              <a:rPr sz="2000" dirty="0"/>
              <a:t>machine </a:t>
            </a:r>
            <a:r>
              <a:rPr sz="2000" spc="-5" dirty="0"/>
              <a:t>are </a:t>
            </a:r>
            <a:r>
              <a:rPr sz="2000" dirty="0"/>
              <a:t>defective. What </a:t>
            </a:r>
            <a:r>
              <a:rPr sz="2000" spc="-5" dirty="0"/>
              <a:t>is the  probability </a:t>
            </a:r>
            <a:r>
              <a:rPr sz="2000" dirty="0"/>
              <a:t>that out </a:t>
            </a:r>
            <a:r>
              <a:rPr sz="2000" spc="-5" dirty="0"/>
              <a:t>of </a:t>
            </a:r>
            <a:r>
              <a:rPr sz="2000" dirty="0"/>
              <a:t>six gears selected </a:t>
            </a:r>
            <a:r>
              <a:rPr sz="2000" spc="-5" dirty="0"/>
              <a:t>at </a:t>
            </a:r>
            <a:r>
              <a:rPr sz="2000" dirty="0"/>
              <a:t>random none will </a:t>
            </a:r>
            <a:r>
              <a:rPr sz="2000" spc="-5" dirty="0"/>
              <a:t>be  </a:t>
            </a:r>
            <a:r>
              <a:rPr sz="2000" dirty="0"/>
              <a:t>defective? Exactly one? Exactly two? Exactly </a:t>
            </a:r>
            <a:r>
              <a:rPr sz="2000" spc="-5" dirty="0"/>
              <a:t>three? </a:t>
            </a:r>
            <a:r>
              <a:rPr sz="2000" dirty="0"/>
              <a:t>Exactly  </a:t>
            </a:r>
            <a:r>
              <a:rPr sz="2000" spc="-5" dirty="0"/>
              <a:t>four? </a:t>
            </a:r>
            <a:r>
              <a:rPr sz="2000" dirty="0"/>
              <a:t>Exactly five? Exactly six out </a:t>
            </a:r>
            <a:r>
              <a:rPr sz="2000" spc="-5" dirty="0"/>
              <a:t>of</a:t>
            </a:r>
            <a:r>
              <a:rPr sz="2000" spc="-15" dirty="0"/>
              <a:t> </a:t>
            </a:r>
            <a:r>
              <a:rPr sz="2000" dirty="0"/>
              <a:t>six?</a:t>
            </a:r>
            <a:endParaRPr sz="2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19175" y="3581400"/>
            <a:ext cx="7591425" cy="298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349250"/>
            <a:ext cx="6243320" cy="9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45"/>
              </a:lnSpc>
              <a:spcBef>
                <a:spcPts val="100"/>
              </a:spcBef>
            </a:pPr>
            <a:r>
              <a:rPr dirty="0"/>
              <a:t>Binomial – Shapes </a:t>
            </a:r>
            <a:r>
              <a:rPr spc="-5" dirty="0"/>
              <a:t>for </a:t>
            </a:r>
            <a:r>
              <a:rPr dirty="0"/>
              <a:t>Varying</a:t>
            </a:r>
            <a:r>
              <a:rPr spc="-70" dirty="0"/>
              <a:t> </a:t>
            </a:r>
            <a:r>
              <a:rPr b="0" dirty="0">
                <a:latin typeface="Symbol"/>
                <a:cs typeface="Symbol"/>
              </a:rPr>
              <a:t></a:t>
            </a:r>
          </a:p>
          <a:p>
            <a:pPr marL="12700">
              <a:lnSpc>
                <a:spcPts val="3545"/>
              </a:lnSpc>
            </a:pP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n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dirty="0"/>
              <a:t>constant)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13130" y="1925710"/>
            <a:ext cx="4764425" cy="253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475" y="2581276"/>
            <a:ext cx="7906384" cy="3772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313690"/>
            <a:ext cx="626808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5"/>
              </a:lnSpc>
              <a:spcBef>
                <a:spcPts val="100"/>
              </a:spcBef>
            </a:pPr>
            <a:r>
              <a:rPr dirty="0"/>
              <a:t>Binomial – Shapes </a:t>
            </a:r>
            <a:r>
              <a:rPr spc="-5" dirty="0"/>
              <a:t>for </a:t>
            </a:r>
            <a:r>
              <a:rPr dirty="0"/>
              <a:t>Varying</a:t>
            </a:r>
            <a:r>
              <a:rPr spc="-7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</a:p>
          <a:p>
            <a:pPr marL="12700">
              <a:lnSpc>
                <a:spcPts val="3675"/>
              </a:lnSpc>
            </a:pPr>
            <a:r>
              <a:rPr dirty="0"/>
              <a:t>(</a:t>
            </a:r>
            <a:r>
              <a:rPr b="0" dirty="0">
                <a:latin typeface="Symbol"/>
                <a:cs typeface="Symbol"/>
              </a:rPr>
              <a:t></a:t>
            </a:r>
            <a:r>
              <a:rPr b="0" spc="345" dirty="0">
                <a:latin typeface="Times New Roman"/>
                <a:cs typeface="Times New Roman"/>
              </a:rPr>
              <a:t> </a:t>
            </a:r>
            <a:r>
              <a:rPr dirty="0"/>
              <a:t>constant)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43050" y="2495550"/>
            <a:ext cx="6762750" cy="343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90170" marR="5080">
              <a:lnSpc>
                <a:spcPts val="3229"/>
              </a:lnSpc>
              <a:spcBef>
                <a:spcPts val="715"/>
              </a:spcBef>
            </a:pPr>
            <a:r>
              <a:rPr dirty="0"/>
              <a:t>Cumulative </a:t>
            </a:r>
            <a:r>
              <a:rPr spc="-5" dirty="0"/>
              <a:t>Binomial Probability 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marR="5080" indent="-342900">
              <a:lnSpc>
                <a:spcPct val="83600"/>
              </a:lnSpc>
              <a:spcBef>
                <a:spcPts val="570"/>
              </a:spcBef>
            </a:pPr>
            <a:r>
              <a:rPr sz="2400" dirty="0"/>
              <a:t>A </a:t>
            </a:r>
            <a:r>
              <a:rPr sz="2400" spc="-5" dirty="0"/>
              <a:t>study </a:t>
            </a:r>
            <a:r>
              <a:rPr sz="2400" spc="-10" dirty="0"/>
              <a:t>in </a:t>
            </a:r>
            <a:r>
              <a:rPr sz="2400" spc="-5" dirty="0"/>
              <a:t>June 2003 by the Illinois Department of  Transportation </a:t>
            </a:r>
            <a:r>
              <a:rPr sz="2400" spc="-10" dirty="0"/>
              <a:t>concluded </a:t>
            </a:r>
            <a:r>
              <a:rPr sz="2400" spc="-5" dirty="0"/>
              <a:t>that 76.2 percent of front  seat occupants used seat belts. </a:t>
            </a:r>
            <a:r>
              <a:rPr sz="2400" dirty="0"/>
              <a:t>A </a:t>
            </a:r>
            <a:r>
              <a:rPr sz="2400" spc="-5" dirty="0"/>
              <a:t>sample of 12  vehicles is selected. What is the probability the front  seat occupants in at least </a:t>
            </a:r>
            <a:r>
              <a:rPr sz="2400" dirty="0"/>
              <a:t>7 </a:t>
            </a:r>
            <a:r>
              <a:rPr sz="2400" spc="-5" dirty="0"/>
              <a:t>of </a:t>
            </a:r>
            <a:r>
              <a:rPr sz="2400" dirty="0"/>
              <a:t>the </a:t>
            </a:r>
            <a:r>
              <a:rPr sz="2400" spc="-5" dirty="0"/>
              <a:t>12 vehicles </a:t>
            </a:r>
            <a:r>
              <a:rPr sz="2400" dirty="0"/>
              <a:t>are  </a:t>
            </a:r>
            <a:r>
              <a:rPr sz="2400" spc="-10" dirty="0"/>
              <a:t>wearing </a:t>
            </a:r>
            <a:r>
              <a:rPr sz="2400" spc="-5" dirty="0"/>
              <a:t>seat</a:t>
            </a:r>
            <a:r>
              <a:rPr sz="2400" spc="15" dirty="0"/>
              <a:t> </a:t>
            </a:r>
            <a:r>
              <a:rPr sz="2400" spc="-5" dirty="0"/>
              <a:t>belts?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19200" y="4286250"/>
            <a:ext cx="7448550" cy="2190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728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Binomial Probabilities from</a:t>
            </a:r>
            <a:r>
              <a:rPr sz="3600" spc="-40" dirty="0"/>
              <a:t> </a:t>
            </a:r>
            <a:r>
              <a:rPr sz="3600" spc="-5" dirty="0"/>
              <a:t>Excel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5309"/>
            <a:ext cx="7325359" cy="3243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function</a:t>
            </a:r>
            <a:r>
              <a:rPr sz="28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BINOMDIST(S,N,Prob,Logical)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 the 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successes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 is the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number of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trials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Prob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is the probability of success</a:t>
            </a:r>
            <a:endParaRPr sz="2800">
              <a:latin typeface="Arial"/>
              <a:cs typeface="Arial"/>
            </a:endParaRPr>
          </a:p>
          <a:p>
            <a:pPr marL="355600" marR="297815" indent="-342900">
              <a:lnSpc>
                <a:spcPts val="3120"/>
              </a:lnSpc>
              <a:spcBef>
                <a:spcPts val="76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Logical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=1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indicates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cumulative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probability  and Logical = 0 indicates probability of  exactly S successes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trials.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90170" marR="5080">
              <a:lnSpc>
                <a:spcPts val="3229"/>
              </a:lnSpc>
              <a:spcBef>
                <a:spcPts val="715"/>
              </a:spcBef>
            </a:pPr>
            <a:r>
              <a:rPr dirty="0"/>
              <a:t>Cumulative </a:t>
            </a:r>
            <a:r>
              <a:rPr spc="-5" dirty="0"/>
              <a:t>Binomial Probability  </a:t>
            </a:r>
            <a:r>
              <a:rPr dirty="0"/>
              <a:t>Distributions -</a:t>
            </a:r>
            <a:r>
              <a:rPr spc="-15" dirty="0"/>
              <a:t> </a:t>
            </a:r>
            <a:r>
              <a:rPr dirty="0"/>
              <a:t>Excel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62150" y="2075179"/>
            <a:ext cx="5477509" cy="4182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619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Hypergeometric</a:t>
            </a:r>
            <a:r>
              <a:rPr sz="3600" spc="-45" dirty="0"/>
              <a:t> </a:t>
            </a:r>
            <a:r>
              <a:rPr sz="3600" spc="-5" dirty="0"/>
              <a:t>Distribution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99920"/>
            <a:ext cx="7362190" cy="4008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82880" indent="-34290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CCCC"/>
                </a:solidFill>
                <a:latin typeface="Arial"/>
                <a:cs typeface="Arial"/>
              </a:rPr>
              <a:t>hypergeometric </a:t>
            </a:r>
            <a:r>
              <a:rPr sz="3200" spc="-5" dirty="0">
                <a:solidFill>
                  <a:srgbClr val="33CCCC"/>
                </a:solidFill>
                <a:latin typeface="Arial"/>
                <a:cs typeface="Arial"/>
              </a:rPr>
              <a:t>distribution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has the 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following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 characteristics: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There are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only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2 possible</a:t>
            </a:r>
            <a:r>
              <a:rPr sz="32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outcomes.</a:t>
            </a:r>
            <a:endParaRPr sz="3200">
              <a:latin typeface="Arial"/>
              <a:cs typeface="Arial"/>
            </a:endParaRPr>
          </a:p>
          <a:p>
            <a:pPr marL="355600" marR="182245" indent="-342900" algn="just">
              <a:lnSpc>
                <a:spcPts val="3590"/>
              </a:lnSpc>
              <a:spcBef>
                <a:spcPts val="875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The probability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of a success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not the  same on each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trial. (Sampling without 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replacement)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590"/>
              </a:lnSpc>
              <a:spcBef>
                <a:spcPts val="790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results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from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a count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of the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number of  successes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fixed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number of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trials.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03250"/>
            <a:ext cx="620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Hypergeometric</a:t>
            </a:r>
            <a:r>
              <a:rPr sz="3600" spc="-35" dirty="0"/>
              <a:t> </a:t>
            </a:r>
            <a:r>
              <a:rPr sz="3600" spc="-5" dirty="0"/>
              <a:t>Distribution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3639" y="1972309"/>
            <a:ext cx="6743700" cy="36525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09220" indent="-342900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Use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CCCC"/>
                </a:solidFill>
                <a:latin typeface="Arial"/>
                <a:cs typeface="Arial"/>
              </a:rPr>
              <a:t>hypergeometric </a:t>
            </a:r>
            <a:r>
              <a:rPr sz="3200" spc="-5" dirty="0">
                <a:solidFill>
                  <a:srgbClr val="33CCCC"/>
                </a:solidFill>
                <a:latin typeface="Arial"/>
                <a:cs typeface="Arial"/>
              </a:rPr>
              <a:t>distribution 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to find the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probability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of a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specified 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number of successes or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failures</a:t>
            </a:r>
            <a:r>
              <a:rPr sz="32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if:</a:t>
            </a:r>
            <a:endParaRPr sz="3200">
              <a:latin typeface="Arial"/>
              <a:cs typeface="Arial"/>
            </a:endParaRPr>
          </a:p>
          <a:p>
            <a:pPr marL="755650" marR="293370" indent="-285750">
              <a:lnSpc>
                <a:spcPts val="3240"/>
              </a:lnSpc>
              <a:spcBef>
                <a:spcPts val="730"/>
              </a:spcBef>
              <a:buSzPct val="74137"/>
              <a:buChar char="–"/>
              <a:tabLst>
                <a:tab pos="755015" algn="l"/>
                <a:tab pos="755650" algn="l"/>
              </a:tabLst>
            </a:pP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sample is selected </a:t>
            </a: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from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finite 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population without</a:t>
            </a:r>
            <a:r>
              <a:rPr sz="29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replacement</a:t>
            </a:r>
            <a:endParaRPr sz="2900">
              <a:latin typeface="Arial"/>
              <a:cs typeface="Arial"/>
            </a:endParaRPr>
          </a:p>
          <a:p>
            <a:pPr marL="755650" marR="5080" indent="-285750">
              <a:lnSpc>
                <a:spcPts val="3240"/>
              </a:lnSpc>
              <a:spcBef>
                <a:spcPts val="600"/>
              </a:spcBef>
              <a:buSzPct val="74137"/>
              <a:buChar char="–"/>
              <a:tabLst>
                <a:tab pos="755015" algn="l"/>
                <a:tab pos="755650" algn="l"/>
                <a:tab pos="1191895" algn="l"/>
              </a:tabLst>
            </a:pP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size of </a:t>
            </a: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sample n is greater  than </a:t>
            </a: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5%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size of </a:t>
            </a:r>
            <a:r>
              <a:rPr sz="29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900" dirty="0">
                <a:solidFill>
                  <a:srgbClr val="003366"/>
                </a:solidFill>
                <a:latin typeface="Arial"/>
                <a:cs typeface="Arial"/>
              </a:rPr>
              <a:t>population  N	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(i.e. </a:t>
            </a:r>
            <a:r>
              <a:rPr sz="2400" i="1" dirty="0">
                <a:solidFill>
                  <a:srgbClr val="003366"/>
                </a:solidFill>
                <a:latin typeface="Arial"/>
                <a:cs typeface="Arial"/>
              </a:rPr>
              <a:t>n/N </a:t>
            </a:r>
            <a:r>
              <a:rPr sz="2450" spc="-30" dirty="0">
                <a:solidFill>
                  <a:srgbClr val="003366"/>
                </a:solidFill>
                <a:latin typeface="Symbol"/>
                <a:cs typeface="Symbol"/>
              </a:rPr>
              <a:t></a:t>
            </a:r>
            <a:r>
              <a:rPr sz="2450" spc="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3366"/>
                </a:solidFill>
                <a:latin typeface="Arial"/>
                <a:cs typeface="Arial"/>
              </a:rPr>
              <a:t>.05)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03250"/>
            <a:ext cx="620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Hypergeometric</a:t>
            </a:r>
            <a:r>
              <a:rPr sz="3600" spc="-35" dirty="0"/>
              <a:t> </a:t>
            </a:r>
            <a:r>
              <a:rPr sz="3600" spc="-5" dirty="0"/>
              <a:t>Distribution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09625" y="2743200"/>
            <a:ext cx="7925434" cy="292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6915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90170" marR="5080">
              <a:lnSpc>
                <a:spcPts val="3229"/>
              </a:lnSpc>
              <a:spcBef>
                <a:spcPts val="715"/>
              </a:spcBef>
            </a:pPr>
            <a:r>
              <a:rPr dirty="0">
                <a:solidFill>
                  <a:schemeClr val="accent6">
                    <a:lumMod val="75000"/>
                  </a:schemeClr>
                </a:solidFill>
              </a:rPr>
              <a:t>Probability Distribution of Number of  Heads Observed in 3 Tosses of a</a:t>
            </a:r>
            <a:r>
              <a:rPr spc="-8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Coin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85850" y="2095500"/>
            <a:ext cx="7677150" cy="420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09600"/>
            <a:ext cx="7557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Hypergeometric Distribution 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13890"/>
            <a:ext cx="3547745" cy="40132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marR="5080" indent="-342900">
              <a:lnSpc>
                <a:spcPct val="92900"/>
              </a:lnSpc>
              <a:spcBef>
                <a:spcPts val="270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PlayTime Toys,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Inc.,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employs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50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people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 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Assembly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Department. Forty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employees belong to a  union and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ten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not. Five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employees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selected at  random to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form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committee  to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meet with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management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regarding shift starting  times. What is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 probability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four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 five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selected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for the  committee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belong to a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union?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1050" y="2570479"/>
            <a:ext cx="4201159" cy="2962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09600"/>
            <a:ext cx="7557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Hypergeometric Distribution 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00100" y="2628900"/>
            <a:ext cx="7943850" cy="318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36270"/>
            <a:ext cx="6948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Hypergeometric Distribution -</a:t>
            </a:r>
            <a:r>
              <a:rPr spc="-80" dirty="0"/>
              <a:t> </a:t>
            </a:r>
            <a:r>
              <a:rPr dirty="0"/>
              <a:t>Excel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00250" y="2094229"/>
            <a:ext cx="5610859" cy="4182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240029"/>
            <a:ext cx="6528434" cy="10350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795"/>
              </a:spcBef>
            </a:pPr>
            <a:r>
              <a:rPr sz="3600" spc="-5" dirty="0"/>
              <a:t>Hypergeometric Probabilities-  Excel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5309"/>
            <a:ext cx="6962140" cy="28473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function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HYPERGEOMDIST(x,n,S,N)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x is the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successes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 sample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size or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trials</a:t>
            </a:r>
            <a:endParaRPr sz="2800">
              <a:latin typeface="Arial"/>
              <a:cs typeface="Arial"/>
            </a:endParaRPr>
          </a:p>
          <a:p>
            <a:pPr marL="355600" marR="973455" indent="-342900">
              <a:lnSpc>
                <a:spcPts val="3120"/>
              </a:lnSpc>
              <a:spcBef>
                <a:spcPts val="76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 the 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successes in the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population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 is the size of the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population.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633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"/>
                <a:cs typeface="Arial"/>
              </a:rPr>
              <a:t>Poisson Probability</a:t>
            </a:r>
            <a:r>
              <a:rPr sz="3600" b="0" spc="-65" dirty="0">
                <a:latin typeface="Arial"/>
                <a:cs typeface="Arial"/>
              </a:rPr>
              <a:t> </a:t>
            </a:r>
            <a:r>
              <a:rPr sz="3600" b="0" spc="-5" dirty="0">
                <a:latin typeface="Arial"/>
                <a:cs typeface="Arial"/>
              </a:rPr>
              <a:t>Distribution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03729"/>
            <a:ext cx="7270750" cy="36944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46100" marR="5080" indent="-533400">
              <a:lnSpc>
                <a:spcPct val="92900"/>
              </a:lnSpc>
              <a:spcBef>
                <a:spcPts val="335"/>
              </a:spcBef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Poisson probability distribution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describes the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times some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event  occurs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during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 specified interval.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interval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may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time,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distance, area, or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volume.</a:t>
            </a:r>
            <a:endParaRPr sz="28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450"/>
              </a:spcBef>
              <a:buSzPct val="75000"/>
              <a:buFont typeface="Wingdings"/>
              <a:buChar char="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Assumptions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the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Poisson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Distribution</a:t>
            </a:r>
            <a:endParaRPr sz="2800">
              <a:latin typeface="Arial"/>
              <a:cs typeface="Arial"/>
            </a:endParaRPr>
          </a:p>
          <a:p>
            <a:pPr marL="927100" marR="240029" lvl="1" indent="-457200">
              <a:lnSpc>
                <a:spcPts val="2680"/>
              </a:lnSpc>
              <a:spcBef>
                <a:spcPts val="660"/>
              </a:spcBef>
              <a:buSzPct val="75000"/>
              <a:buAutoNum type="arabicParenBoth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probability is proportional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length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of  the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interval.</a:t>
            </a:r>
            <a:endParaRPr sz="24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330"/>
              </a:spcBef>
              <a:buSzPct val="75000"/>
              <a:buAutoNum type="arabicParenBoth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intervals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are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independent.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03250"/>
            <a:ext cx="698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666"/>
                </a:solidFill>
                <a:latin typeface="Arial"/>
                <a:cs typeface="Arial"/>
              </a:rPr>
              <a:t>Poisson Probability</a:t>
            </a:r>
            <a:r>
              <a:rPr sz="3600" b="1" spc="-35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6666"/>
                </a:solidFill>
                <a:latin typeface="Arial"/>
                <a:cs typeface="Arial"/>
              </a:rPr>
              <a:t>Distribution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8710" y="1854200"/>
            <a:ext cx="638810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33CCCC"/>
                </a:solidFill>
                <a:latin typeface="Arial"/>
                <a:cs typeface="Arial"/>
              </a:rPr>
              <a:t>Poisson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distribution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can be  described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mathematically </a:t>
            </a:r>
            <a:r>
              <a:rPr sz="3200" dirty="0">
                <a:solidFill>
                  <a:srgbClr val="003366"/>
                </a:solidFill>
                <a:latin typeface="Arial"/>
                <a:cs typeface="Arial"/>
              </a:rPr>
              <a:t>using the  </a:t>
            </a:r>
            <a:r>
              <a:rPr sz="3200" spc="-5" dirty="0">
                <a:solidFill>
                  <a:srgbClr val="003366"/>
                </a:solidFill>
                <a:latin typeface="Arial"/>
                <a:cs typeface="Arial"/>
              </a:rPr>
              <a:t>formula: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950" y="3752850"/>
            <a:ext cx="8115300" cy="2315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603250"/>
            <a:ext cx="698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Poisson Probability</a:t>
            </a:r>
            <a:r>
              <a:rPr sz="3600" spc="-35" dirty="0"/>
              <a:t> </a:t>
            </a:r>
            <a:r>
              <a:rPr sz="3600" spc="-5" dirty="0"/>
              <a:t>Distribution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99920"/>
            <a:ext cx="7279640" cy="394970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5600" marR="5080" indent="-342900">
              <a:lnSpc>
                <a:spcPct val="98500"/>
              </a:lnSpc>
              <a:spcBef>
                <a:spcPts val="165"/>
              </a:spcBef>
              <a:buSzPct val="75000"/>
              <a:buFont typeface="Wingdings"/>
              <a:buChar char=""/>
              <a:tabLst>
                <a:tab pos="355600" algn="l"/>
                <a:tab pos="5282565" algn="l"/>
              </a:tabLst>
            </a:pP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mean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number of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successes</a:t>
            </a:r>
            <a:r>
              <a:rPr sz="36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T  can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be determined </a:t>
            </a:r>
            <a:r>
              <a:rPr sz="3600" spc="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binomial  situations by</a:t>
            </a:r>
            <a:r>
              <a:rPr sz="36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i="1" spc="-20" dirty="0">
                <a:latin typeface="Arial"/>
                <a:cs typeface="Arial"/>
              </a:rPr>
              <a:t>n</a:t>
            </a:r>
            <a:r>
              <a:rPr sz="3700" spc="-20" dirty="0">
                <a:latin typeface="Symbol"/>
                <a:cs typeface="Symbol"/>
              </a:rPr>
              <a:t></a:t>
            </a:r>
            <a:r>
              <a:rPr sz="3600" spc="-20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where	</a:t>
            </a:r>
            <a:r>
              <a:rPr sz="3600" i="1" dirty="0">
                <a:latin typeface="Arial"/>
                <a:cs typeface="Arial"/>
              </a:rPr>
              <a:t>n </a:t>
            </a:r>
            <a:r>
              <a:rPr sz="3600" spc="5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number of trials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3700" spc="-55" dirty="0">
                <a:latin typeface="Symbol"/>
                <a:cs typeface="Symbol"/>
              </a:rPr>
              <a:t></a:t>
            </a:r>
            <a:r>
              <a:rPr sz="3700" spc="-5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probability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of a</a:t>
            </a:r>
            <a:r>
              <a:rPr sz="36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success.</a:t>
            </a:r>
            <a:endParaRPr sz="3600">
              <a:latin typeface="Arial"/>
              <a:cs typeface="Arial"/>
            </a:endParaRPr>
          </a:p>
          <a:p>
            <a:pPr marL="355600" marR="639445" indent="-342900">
              <a:lnSpc>
                <a:spcPct val="101899"/>
              </a:lnSpc>
              <a:spcBef>
                <a:spcPts val="525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The variance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Poisson 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distribution is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also </a:t>
            </a:r>
            <a:r>
              <a:rPr sz="3600" spc="-5" dirty="0">
                <a:solidFill>
                  <a:srgbClr val="003366"/>
                </a:solidFill>
                <a:latin typeface="Arial"/>
                <a:cs typeface="Arial"/>
              </a:rPr>
              <a:t>equal 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3600" i="1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3600" i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3366"/>
                </a:solidFill>
                <a:latin typeface="Symbol"/>
                <a:cs typeface="Symbol"/>
              </a:rPr>
              <a:t></a:t>
            </a:r>
            <a:r>
              <a:rPr sz="3600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08809"/>
            <a:ext cx="7277734" cy="232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Assume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baggage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is rarely lost by Northwest</a:t>
            </a:r>
            <a:r>
              <a:rPr sz="2400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Airlines.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83700"/>
              </a:lnSpc>
              <a:spcBef>
                <a:spcPts val="234"/>
              </a:spcBef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Suppose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random sample of 1,000 flights shows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total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300 bags were lost. Thus,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arithmetic  mean number of lost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bags per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flight is 0.3  (300/1,000).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If 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number of lost bags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per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flight  follows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Poisson distribution with </a:t>
            </a:r>
            <a:r>
              <a:rPr sz="3200" i="1" dirty="0">
                <a:solidFill>
                  <a:srgbClr val="003366"/>
                </a:solidFill>
                <a:latin typeface="Arial"/>
                <a:cs typeface="Arial"/>
              </a:rPr>
              <a:t>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0.3, find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probability of not losing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any</a:t>
            </a:r>
            <a:r>
              <a:rPr sz="24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bags.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31800"/>
            <a:ext cx="6468110" cy="9232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715"/>
              </a:spcBef>
            </a:pPr>
            <a:r>
              <a:rPr spc="-5" dirty="0"/>
              <a:t>Poisson Probability Distribution </a:t>
            </a:r>
            <a:r>
              <a:rPr dirty="0"/>
              <a:t>-  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14400" y="4895850"/>
            <a:ext cx="7820659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819150"/>
            <a:ext cx="7643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Poisson Probability Distribution </a:t>
            </a:r>
            <a:r>
              <a:rPr dirty="0"/>
              <a:t>-</a:t>
            </a:r>
            <a:r>
              <a:rPr spc="55" dirty="0"/>
              <a:t> </a:t>
            </a:r>
            <a:r>
              <a:rPr spc="-5" dirty="0"/>
              <a:t>Table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761490"/>
            <a:ext cx="8284845" cy="14630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Assume baggage is rarely lost by Northwest Airlines. Suppose a random  sample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of 1,000 flights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shows 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total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of 300 bags were lost. Thus,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 arithmetic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mean number of lost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bags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per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flight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0.3 (300/1,000). If the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number of lost bags per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flight follows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a Poisson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distribution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with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mean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185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0.3,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find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probability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not losing any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bags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524250"/>
            <a:ext cx="7772400" cy="305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688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Poison Probabilities </a:t>
            </a:r>
            <a:r>
              <a:rPr sz="3600" dirty="0"/>
              <a:t>from</a:t>
            </a:r>
            <a:r>
              <a:rPr sz="3600" spc="-50" dirty="0"/>
              <a:t> </a:t>
            </a:r>
            <a:r>
              <a:rPr sz="3600" spc="-5" dirty="0"/>
              <a:t>Excel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5309"/>
            <a:ext cx="7306309" cy="27584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function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POISSON(x,μ,Logical)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is the 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success</a:t>
            </a:r>
            <a:r>
              <a:rPr sz="28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(occurrences)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μ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mean 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successes (occurrences)</a:t>
            </a:r>
            <a:endParaRPr sz="2800">
              <a:latin typeface="Arial"/>
              <a:cs typeface="Arial"/>
            </a:endParaRPr>
          </a:p>
          <a:p>
            <a:pPr marL="355600" marR="279400" indent="-342900">
              <a:lnSpc>
                <a:spcPts val="3120"/>
              </a:lnSpc>
              <a:spcBef>
                <a:spcPts val="76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Logical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=1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indicates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cumulative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probability  and Logical = 0 indicates probability of  exactly S successes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trials.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90170" marR="5080">
              <a:lnSpc>
                <a:spcPts val="3229"/>
              </a:lnSpc>
              <a:spcBef>
                <a:spcPts val="715"/>
              </a:spcBef>
            </a:pPr>
            <a:r>
              <a:rPr dirty="0"/>
              <a:t>Characteristics of a</a:t>
            </a:r>
            <a:r>
              <a:rPr spc="-85" dirty="0"/>
              <a:t> </a:t>
            </a:r>
            <a:r>
              <a:rPr dirty="0"/>
              <a:t>Probability  Distribution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90600" y="2914650"/>
            <a:ext cx="7687309" cy="141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Poission</a:t>
            </a:r>
            <a:r>
              <a:rPr lang="en-US" dirty="0" smtClean="0"/>
              <a:t> Vs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If your question has an </a:t>
            </a:r>
            <a:r>
              <a:rPr lang="en-US" sz="2400" b="1" dirty="0" smtClean="0"/>
              <a:t>average probability</a:t>
            </a:r>
            <a:r>
              <a:rPr lang="en-US" sz="2400" dirty="0" smtClean="0"/>
              <a:t> of an event happening per unit (i.e. per unit of time, cycle, event) </a:t>
            </a:r>
            <a:r>
              <a:rPr lang="en-US" sz="2400" b="1" dirty="0" smtClean="0"/>
              <a:t>and </a:t>
            </a:r>
            <a:r>
              <a:rPr lang="en-US" sz="2400" dirty="0" smtClean="0"/>
              <a:t>you want to find probability of a certain number of events happening in a period of time (or number of events), then use the Poisson Distribution.</a:t>
            </a:r>
          </a:p>
          <a:p>
            <a:pPr fontAlgn="base"/>
            <a:r>
              <a:rPr lang="en-US" sz="2400" dirty="0" smtClean="0"/>
              <a:t>If you are given an </a:t>
            </a:r>
            <a:r>
              <a:rPr lang="en-US" sz="2400" b="1" dirty="0" smtClean="0"/>
              <a:t>exact probability</a:t>
            </a:r>
            <a:r>
              <a:rPr lang="en-US" sz="2400" dirty="0" smtClean="0"/>
              <a:t> and you want to find the probability of the event happening a certain number out times out of x (i.e. 10 times out of 100, or 99 times out of 1000), use the Binomial Distribution formula.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03250"/>
            <a:ext cx="4015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Random</a:t>
            </a:r>
            <a:r>
              <a:rPr sz="3600" b="1" spc="-6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Variables</a:t>
            </a:r>
            <a:endParaRPr sz="360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3729"/>
            <a:ext cx="7027545" cy="11328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marR="5080" indent="-342900">
              <a:lnSpc>
                <a:spcPct val="93200"/>
              </a:lnSpc>
              <a:spcBef>
                <a:spcPts val="325"/>
              </a:spcBef>
              <a:tabLst>
                <a:tab pos="2901950" algn="l"/>
              </a:tabLst>
            </a:pPr>
            <a:r>
              <a:rPr sz="2800" spc="-5" dirty="0">
                <a:solidFill>
                  <a:srgbClr val="33CCCC"/>
                </a:solidFill>
                <a:latin typeface="Arial"/>
                <a:cs typeface="Arial"/>
              </a:rPr>
              <a:t>Random </a:t>
            </a:r>
            <a:r>
              <a:rPr sz="2800" dirty="0">
                <a:solidFill>
                  <a:srgbClr val="33CCCC"/>
                </a:solidFill>
                <a:latin typeface="Arial"/>
                <a:cs typeface="Arial"/>
              </a:rPr>
              <a:t>variable	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- 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quantity resulting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an  experiment that, by chance, can assume different  values.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6025" y="3790950"/>
            <a:ext cx="4962525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602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6">
                    <a:lumMod val="75000"/>
                  </a:schemeClr>
                </a:solidFill>
              </a:rPr>
              <a:t>Types </a:t>
            </a:r>
            <a:r>
              <a:rPr sz="3600" spc="-10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sz="3600" spc="-5" dirty="0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sz="3600" spc="-3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600" spc="-5" dirty="0">
                <a:solidFill>
                  <a:schemeClr val="accent6">
                    <a:lumMod val="75000"/>
                  </a:schemeClr>
                </a:solidFill>
              </a:rPr>
              <a:t>Variables</a:t>
            </a:r>
            <a:endParaRPr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03729"/>
            <a:ext cx="7532370" cy="34036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195580" indent="-342900" algn="just">
              <a:lnSpc>
                <a:spcPts val="3120"/>
              </a:lnSpc>
              <a:spcBef>
                <a:spcPts val="405"/>
              </a:spcBef>
              <a:buClr>
                <a:srgbClr val="003366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solidFill>
                  <a:srgbClr val="33CCCC"/>
                </a:solidFill>
                <a:latin typeface="Arial"/>
                <a:cs typeface="Arial"/>
              </a:rPr>
              <a:t>Discrete Random Variable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can assume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only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certain clearly separated values. It is usually  the result of </a:t>
            </a:r>
            <a:r>
              <a:rPr sz="2800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counting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something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Font typeface="Wingdings"/>
              <a:buChar char=""/>
            </a:pPr>
            <a:endParaRPr sz="39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120"/>
              </a:lnSpc>
              <a:spcBef>
                <a:spcPts val="5"/>
              </a:spcBef>
              <a:buClr>
                <a:srgbClr val="003366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CCCC"/>
                </a:solidFill>
                <a:latin typeface="Arial"/>
                <a:cs typeface="Arial"/>
              </a:rPr>
              <a:t>Continuous Random Variable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can assume an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infinite number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values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within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 given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range.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It is usually the result of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type of </a:t>
            </a:r>
            <a:r>
              <a:rPr sz="2800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measurement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62000"/>
            <a:ext cx="756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Discrete Random Variables -</a:t>
            </a:r>
            <a:r>
              <a:rPr spc="-4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7370"/>
            <a:ext cx="196215" cy="168783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39" y="1858009"/>
            <a:ext cx="6699884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5330">
              <a:lnSpc>
                <a:spcPct val="113900"/>
              </a:lnSpc>
              <a:spcBef>
                <a:spcPts val="100"/>
              </a:spcBef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number of students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class. 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number of children in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family.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number of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cars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entering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carwash in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hour.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680"/>
              </a:lnSpc>
              <a:spcBef>
                <a:spcPts val="645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Number of home mortgages approved by Coastal  Federal Bank last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week.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90170" marR="5080">
              <a:lnSpc>
                <a:spcPts val="3229"/>
              </a:lnSpc>
              <a:spcBef>
                <a:spcPts val="715"/>
              </a:spcBef>
            </a:pPr>
            <a:r>
              <a:rPr dirty="0"/>
              <a:t>Continuous </a:t>
            </a:r>
            <a:r>
              <a:rPr spc="-5" dirty="0"/>
              <a:t>Random </a:t>
            </a:r>
            <a:r>
              <a:rPr dirty="0"/>
              <a:t>Variables -  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9789" y="2264409"/>
            <a:ext cx="7300595" cy="28473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distance students travel to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marL="355600" marR="558800" indent="-342900">
              <a:lnSpc>
                <a:spcPts val="3120"/>
              </a:lnSpc>
              <a:spcBef>
                <a:spcPts val="76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time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takes an executive to drive to  work.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length of an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afternoon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nap.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length of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time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of a particular phone</a:t>
            </a:r>
            <a:r>
              <a:rPr sz="28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call.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Typically,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monetary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amounts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90" y="701040"/>
            <a:ext cx="7494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Features </a:t>
            </a:r>
            <a:r>
              <a:rPr sz="3600" spc="-10" dirty="0"/>
              <a:t>of </a:t>
            </a:r>
            <a:r>
              <a:rPr sz="3600" dirty="0"/>
              <a:t>a </a:t>
            </a:r>
            <a:r>
              <a:rPr sz="3600" spc="-5" dirty="0"/>
              <a:t>Discrete</a:t>
            </a:r>
            <a:r>
              <a:rPr sz="3600" spc="-25" dirty="0"/>
              <a:t> </a:t>
            </a:r>
            <a:r>
              <a:rPr sz="3600" spc="-5" dirty="0"/>
              <a:t>Distribution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903729"/>
            <a:ext cx="6982459" cy="3096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327025" indent="-342900">
              <a:lnSpc>
                <a:spcPts val="3120"/>
              </a:lnSpc>
              <a:spcBef>
                <a:spcPts val="405"/>
              </a:spcBef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main features of a discrete probability  distribution are: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120"/>
              </a:lnSpc>
              <a:spcBef>
                <a:spcPts val="6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sum of the probabilities of the various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outcomes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is 1.00.</a:t>
            </a:r>
            <a:endParaRPr sz="2800">
              <a:latin typeface="Arial"/>
              <a:cs typeface="Arial"/>
            </a:endParaRPr>
          </a:p>
          <a:p>
            <a:pPr marL="355600" marR="203835" indent="-342900">
              <a:lnSpc>
                <a:spcPts val="3120"/>
              </a:lnSpc>
              <a:spcBef>
                <a:spcPts val="70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probability of a particular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outcome is  between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0 and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1.00.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 outcomes are mutually</a:t>
            </a:r>
            <a:r>
              <a:rPr sz="28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exclusive.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1348</Words>
  <Application>Microsoft Office PowerPoint</Application>
  <PresentationFormat>On-screen Show (4:3)</PresentationFormat>
  <Paragraphs>167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What is a Probability Distribution?</vt:lpstr>
      <vt:lpstr>Probability Distribution of Number of  Heads Observed in 3 Tosses of a Coin</vt:lpstr>
      <vt:lpstr>Characteristics of a Probability  Distribution</vt:lpstr>
      <vt:lpstr>Slide 5</vt:lpstr>
      <vt:lpstr>Types of Random Variables</vt:lpstr>
      <vt:lpstr>Discrete Random Variables - Examples</vt:lpstr>
      <vt:lpstr>Continuous Random Variables -  Examples</vt:lpstr>
      <vt:lpstr>Features of a Discrete Distribution</vt:lpstr>
      <vt:lpstr>The Mean of a Probability Distribution</vt:lpstr>
      <vt:lpstr>The Variance, and Standard  Deviation of a Probability Distribution</vt:lpstr>
      <vt:lpstr>Mean, Variance, and Standard Deviation of a Probability Distribution - Example</vt:lpstr>
      <vt:lpstr>Mean of a Probability Distribution - Example</vt:lpstr>
      <vt:lpstr>Variance and Standard Deviation of a Probability Distribution - Example</vt:lpstr>
      <vt:lpstr>Binomial Probability Distribution</vt:lpstr>
      <vt:lpstr>Binomial Probability Formula</vt:lpstr>
      <vt:lpstr>Binomial Probability - Example</vt:lpstr>
      <vt:lpstr>Binomial Dist. – Mean and Variance</vt:lpstr>
      <vt:lpstr>Binomial Dist. – Mean and Variance:  Example</vt:lpstr>
      <vt:lpstr>Binomial Dist. – Mean and Variance:  Another Solution</vt:lpstr>
      <vt:lpstr>Binomial Distribution - Table</vt:lpstr>
      <vt:lpstr>Binomial – Shapes for Varying  (n constant)</vt:lpstr>
      <vt:lpstr>Binomial – Shapes for Varying n ( constant)</vt:lpstr>
      <vt:lpstr>Cumulative Binomial Probability  Distributions</vt:lpstr>
      <vt:lpstr>Binomial Probabilities from Excel</vt:lpstr>
      <vt:lpstr>Cumulative Binomial Probability  Distributions - Excel</vt:lpstr>
      <vt:lpstr>Hypergeometric Distribution</vt:lpstr>
      <vt:lpstr>Hypergeometric Distribution</vt:lpstr>
      <vt:lpstr>Hypergeometric Distribution</vt:lpstr>
      <vt:lpstr>Hypergeometric Distribution - Example</vt:lpstr>
      <vt:lpstr>Hypergeometric Distribution - Example</vt:lpstr>
      <vt:lpstr>Hypergeometric Distribution - Excel</vt:lpstr>
      <vt:lpstr>Hypergeometric Probabilities-  Excel</vt:lpstr>
      <vt:lpstr>Poisson Probability Distribution</vt:lpstr>
      <vt:lpstr>Slide 35</vt:lpstr>
      <vt:lpstr>Poisson Probability Distribution</vt:lpstr>
      <vt:lpstr>Poisson Probability Distribution -  Example</vt:lpstr>
      <vt:lpstr>Poisson Probability Distribution - Table</vt:lpstr>
      <vt:lpstr>Poison Probabilities from Excel</vt:lpstr>
      <vt:lpstr>Poission Vs Binomial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Probability Distributions</dc:subject>
  <dc:creator>Rene Leo E. Ordonez</dc:creator>
  <cp:lastModifiedBy>BHANU</cp:lastModifiedBy>
  <cp:revision>4</cp:revision>
  <dcterms:created xsi:type="dcterms:W3CDTF">2018-04-19T02:17:44Z</dcterms:created>
  <dcterms:modified xsi:type="dcterms:W3CDTF">2018-04-23T03:14:00Z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2009-12-11T00:00:00Z</vt:filetime>
  </property>
  <property fmtid="{D5CDD505-2E9C-101B-9397-08002B2CF9AE}" pid="3" name="Creator">
    <vt:lpwstr>Impress</vt:lpwstr>
  </property>
  <property fmtid="{D5CDD505-2E9C-101B-9397-08002B2CF9AE}" pid="4" name="LastSaved">
    <vt:filetime>2018-04-19T00:00:00Z</vt:filetime>
  </property>
</Properties>
</file>