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1" r:id="rId6"/>
    <p:sldId id="262" r:id="rId7"/>
    <p:sldId id="28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1" r:id="rId16"/>
    <p:sldId id="270" r:id="rId17"/>
    <p:sldId id="271" r:id="rId18"/>
    <p:sldId id="272" r:id="rId19"/>
    <p:sldId id="282" r:id="rId20"/>
    <p:sldId id="273" r:id="rId21"/>
    <p:sldId id="274" r:id="rId22"/>
    <p:sldId id="275" r:id="rId23"/>
    <p:sldId id="276" r:id="rId24"/>
    <p:sldId id="283" r:id="rId25"/>
    <p:sldId id="277" r:id="rId26"/>
    <p:sldId id="278" r:id="rId27"/>
    <p:sldId id="284" r:id="rId28"/>
    <p:sldId id="279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809" autoAdjust="0"/>
    <p:restoredTop sz="94624" autoAdjust="0"/>
  </p:normalViewPr>
  <p:slideViewPr>
    <p:cSldViewPr>
      <p:cViewPr>
        <p:scale>
          <a:sx n="77" d="100"/>
          <a:sy n="77" d="100"/>
        </p:scale>
        <p:origin x="-690" y="-2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3BB2E-705D-4B5E-B0D0-DB28723CAEE9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032FB-3832-4982-A61F-FD544A8B69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79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032FB-3832-4982-A61F-FD544A8B69C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032FB-3832-4982-A61F-FD544A8B69C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032FB-3832-4982-A61F-FD544A8B69C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0378-4ACC-46C0-894D-9088D3E256F2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654A-19A1-46C4-BC3A-69DF57935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0378-4ACC-46C0-894D-9088D3E256F2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654A-19A1-46C4-BC3A-69DF57935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0378-4ACC-46C0-894D-9088D3E256F2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654A-19A1-46C4-BC3A-69DF57935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0378-4ACC-46C0-894D-9088D3E256F2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654A-19A1-46C4-BC3A-69DF57935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0378-4ACC-46C0-894D-9088D3E256F2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654A-19A1-46C4-BC3A-69DF57935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0378-4ACC-46C0-894D-9088D3E256F2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654A-19A1-46C4-BC3A-69DF57935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0378-4ACC-46C0-894D-9088D3E256F2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654A-19A1-46C4-BC3A-69DF57935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0378-4ACC-46C0-894D-9088D3E256F2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654A-19A1-46C4-BC3A-69DF57935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0378-4ACC-46C0-894D-9088D3E256F2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654A-19A1-46C4-BC3A-69DF57935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0378-4ACC-46C0-894D-9088D3E256F2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654A-19A1-46C4-BC3A-69DF57935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0378-4ACC-46C0-894D-9088D3E256F2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654A-19A1-46C4-BC3A-69DF57935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10378-4ACC-46C0-894D-9088D3E256F2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B654A-19A1-46C4-BC3A-69DF57935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Confidence Intervals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spc="335" dirty="0" smtClean="0">
                <a:solidFill>
                  <a:schemeClr val="accent5">
                    <a:lumMod val="75000"/>
                  </a:schemeClr>
                </a:solidFill>
              </a:rPr>
              <a:t>M</a:t>
            </a:r>
            <a:r>
              <a:rPr lang="en-US" sz="3600" spc="585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US" sz="3600" spc="345" dirty="0" smtClean="0">
                <a:solidFill>
                  <a:schemeClr val="accent5">
                    <a:lumMod val="75000"/>
                  </a:schemeClr>
                </a:solidFill>
              </a:rPr>
              <a:t>r</a:t>
            </a:r>
            <a:r>
              <a:rPr lang="en-US" sz="3600" spc="505" dirty="0" smtClean="0">
                <a:solidFill>
                  <a:schemeClr val="accent5">
                    <a:lumMod val="75000"/>
                  </a:schemeClr>
                </a:solidFill>
              </a:rPr>
              <a:t>g</a:t>
            </a:r>
            <a:r>
              <a:rPr lang="en-US" sz="3600" spc="490" dirty="0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3600" spc="225" dirty="0" smtClean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600" spc="345" dirty="0" smtClean="0">
                <a:solidFill>
                  <a:schemeClr val="accent5">
                    <a:lumMod val="75000"/>
                  </a:schemeClr>
                </a:solidFill>
              </a:rPr>
              <a:t>o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f </a:t>
            </a:r>
            <a:r>
              <a:rPr lang="en-US" sz="3600" spc="585" dirty="0" smtClean="0">
                <a:solidFill>
                  <a:schemeClr val="accent5">
                    <a:lumMod val="75000"/>
                  </a:schemeClr>
                </a:solidFill>
              </a:rPr>
              <a:t>E</a:t>
            </a:r>
            <a:r>
              <a:rPr lang="en-US" sz="3600" spc="335" dirty="0" smtClean="0">
                <a:solidFill>
                  <a:schemeClr val="accent5">
                    <a:lumMod val="75000"/>
                  </a:schemeClr>
                </a:solidFill>
              </a:rPr>
              <a:t>r</a:t>
            </a:r>
            <a:r>
              <a:rPr lang="en-US" sz="3600" spc="345" dirty="0" smtClean="0">
                <a:solidFill>
                  <a:schemeClr val="accent5">
                    <a:lumMod val="75000"/>
                  </a:schemeClr>
                </a:solidFill>
              </a:rPr>
              <a:t>ro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5851"/>
            <a:ext cx="8229600" cy="339447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cs typeface="Times New Roman"/>
              </a:rPr>
              <a:t>The difference between the point estimate and the actual parameter value is called the sampling error.</a:t>
            </a:r>
          </a:p>
          <a:p>
            <a:pPr>
              <a:buNone/>
            </a:pPr>
            <a:r>
              <a:rPr lang="en-US" sz="2400" dirty="0" smtClean="0">
                <a:cs typeface="Times New Roman"/>
              </a:rPr>
              <a:t>                   Sampling Error= </a:t>
            </a:r>
            <a:r>
              <a:rPr lang="el-GR" sz="2400" dirty="0" smtClean="0">
                <a:cs typeface="Times New Roman"/>
              </a:rPr>
              <a:t>μ</a:t>
            </a:r>
            <a:r>
              <a:rPr lang="en-US" sz="2400" dirty="0" smtClean="0">
                <a:cs typeface="Times New Roman"/>
              </a:rPr>
              <a:t>-x̅ 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cs typeface="Times New Roman"/>
              </a:rPr>
              <a:t>Where as </a:t>
            </a:r>
            <a:r>
              <a:rPr lang="el-GR" sz="2400" dirty="0" smtClean="0">
                <a:cs typeface="Times New Roman"/>
              </a:rPr>
              <a:t>μ</a:t>
            </a:r>
            <a:r>
              <a:rPr lang="en-US" sz="2400" dirty="0" smtClean="0">
                <a:cs typeface="Times New Roman"/>
              </a:rPr>
              <a:t>= population mean</a:t>
            </a:r>
          </a:p>
          <a:p>
            <a:pPr>
              <a:buNone/>
            </a:pPr>
            <a:r>
              <a:rPr lang="en-US" sz="2400" dirty="0" smtClean="0">
                <a:cs typeface="Times New Roman"/>
              </a:rPr>
              <a:t>                     x̅  = sample mean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cs typeface="Times New Roman"/>
              </a:rPr>
              <a:t>Usually the population mean is unknown.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cs typeface="Times New Roman"/>
              </a:rPr>
              <a:t>The maximum error of estimate/margin of error/error tolerance, E is    E = ZC σ/√n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cs typeface="Times New Roman"/>
              </a:rPr>
              <a:t>When n ≥ 30,the  sample standard deviation, s , can be used for σ.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l-GR" sz="2400" dirty="0" smtClean="0">
              <a:cs typeface="Times New Roman"/>
            </a:endParaRPr>
          </a:p>
          <a:p>
            <a:pPr>
              <a:buFont typeface="Wingdings" pitchFamily="2" charset="2"/>
              <a:buChar char="Ø"/>
            </a:pPr>
            <a:endParaRPr lang="en-US" sz="2400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-1321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42255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-1321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42255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kern="1000" spc="335" dirty="0" smtClean="0">
                <a:solidFill>
                  <a:schemeClr val="accent5">
                    <a:lumMod val="75000"/>
                  </a:schemeClr>
                </a:solidFill>
              </a:rPr>
              <a:t>M</a:t>
            </a:r>
            <a:r>
              <a:rPr lang="en-US" sz="3600" kern="1000" spc="585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US" sz="3600" kern="1000" spc="345" dirty="0" smtClean="0">
                <a:solidFill>
                  <a:schemeClr val="accent5">
                    <a:lumMod val="75000"/>
                  </a:schemeClr>
                </a:solidFill>
              </a:rPr>
              <a:t>r</a:t>
            </a:r>
            <a:r>
              <a:rPr lang="en-US" sz="3600" kern="1000" spc="505" dirty="0" smtClean="0">
                <a:solidFill>
                  <a:schemeClr val="accent5">
                    <a:lumMod val="75000"/>
                  </a:schemeClr>
                </a:solidFill>
              </a:rPr>
              <a:t>g</a:t>
            </a:r>
            <a:r>
              <a:rPr lang="en-US" sz="3600" kern="1000" spc="490" dirty="0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3600" kern="1000" spc="225" dirty="0" smtClean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en-US" sz="3600" kern="1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600" kern="1000" spc="345" dirty="0" smtClean="0">
                <a:solidFill>
                  <a:schemeClr val="accent5">
                    <a:lumMod val="75000"/>
                  </a:schemeClr>
                </a:solidFill>
              </a:rPr>
              <a:t>o</a:t>
            </a:r>
            <a:r>
              <a:rPr lang="en-US" sz="3600" kern="1000" dirty="0" smtClean="0">
                <a:solidFill>
                  <a:schemeClr val="accent5">
                    <a:lumMod val="75000"/>
                  </a:schemeClr>
                </a:solidFill>
              </a:rPr>
              <a:t>f </a:t>
            </a:r>
            <a:r>
              <a:rPr lang="en-US" sz="3600" kern="1000" spc="585" dirty="0" smtClean="0">
                <a:solidFill>
                  <a:schemeClr val="accent5">
                    <a:lumMod val="75000"/>
                  </a:schemeClr>
                </a:solidFill>
              </a:rPr>
              <a:t>E</a:t>
            </a:r>
            <a:r>
              <a:rPr lang="en-US" sz="3600" kern="1000" spc="335" dirty="0" smtClean="0">
                <a:solidFill>
                  <a:schemeClr val="accent5">
                    <a:lumMod val="75000"/>
                  </a:schemeClr>
                </a:solidFill>
              </a:rPr>
              <a:t>r</a:t>
            </a:r>
            <a:r>
              <a:rPr lang="en-US" sz="3600" kern="1000" spc="345" dirty="0" smtClean="0">
                <a:solidFill>
                  <a:schemeClr val="accent5">
                    <a:lumMod val="75000"/>
                  </a:schemeClr>
                </a:solidFill>
              </a:rPr>
              <a:t>ro</a:t>
            </a:r>
            <a:r>
              <a:rPr lang="en-US" sz="3600" kern="1000" dirty="0" smtClean="0">
                <a:solidFill>
                  <a:schemeClr val="accent5">
                    <a:lumMod val="75000"/>
                  </a:schemeClr>
                </a:solidFill>
              </a:rPr>
              <a:t>r</a:t>
            </a:r>
            <a:endParaRPr lang="en-US" sz="3600" kern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48972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9600" b="1" dirty="0" smtClean="0">
                <a:cs typeface="Times New Roman"/>
              </a:rPr>
              <a:t>Example:</a:t>
            </a:r>
          </a:p>
          <a:p>
            <a:pPr marR="623570">
              <a:lnSpc>
                <a:spcPts val="2880"/>
              </a:lnSpc>
              <a:buFont typeface="Wingdings" pitchFamily="2" charset="2"/>
              <a:buChar char="Ø"/>
              <a:tabLst>
                <a:tab pos="3395345" algn="l"/>
                <a:tab pos="7408545" algn="l"/>
              </a:tabLst>
            </a:pPr>
            <a:r>
              <a:rPr lang="en-US" sz="9600" dirty="0" smtClean="0">
                <a:cs typeface="Times New Roman"/>
              </a:rPr>
              <a:t>A random sample of 32 textbook prices is taken from a  local college book store. The mean of the sample is x̅=74.22, and the sample standard deviation is </a:t>
            </a:r>
          </a:p>
          <a:p>
            <a:pPr marR="623570">
              <a:lnSpc>
                <a:spcPts val="2880"/>
              </a:lnSpc>
              <a:buNone/>
              <a:tabLst>
                <a:tab pos="3395345" algn="l"/>
                <a:tab pos="7408545" algn="l"/>
              </a:tabLst>
            </a:pPr>
            <a:r>
              <a:rPr lang="en-US" sz="9600" dirty="0" smtClean="0">
                <a:cs typeface="Times New Roman"/>
              </a:rPr>
              <a:t>      s = 23.44.</a:t>
            </a:r>
          </a:p>
          <a:p>
            <a:pPr marR="5080">
              <a:buFont typeface="Wingdings" pitchFamily="2" charset="2"/>
              <a:buChar char="Ø"/>
            </a:pPr>
            <a:r>
              <a:rPr lang="en-US" sz="9600" dirty="0" smtClean="0">
                <a:cs typeface="Times New Roman"/>
              </a:rPr>
              <a:t>Use a 95% confidence level and find the margin of error for  the mean price of all textbooks in the bookstore. </a:t>
            </a:r>
          </a:p>
          <a:p>
            <a:pPr marR="5080">
              <a:buNone/>
            </a:pPr>
            <a:r>
              <a:rPr lang="en-US" sz="9600" dirty="0" smtClean="0">
                <a:cs typeface="Times New Roman"/>
              </a:rPr>
              <a:t>              E =  ZC σ/ √n   = 1.96 (23.44/√32) ≈ 8.12</a:t>
            </a:r>
          </a:p>
          <a:p>
            <a:pPr marR="5080">
              <a:buFont typeface="Wingdings" pitchFamily="2" charset="2"/>
              <a:buChar char="Ø"/>
            </a:pPr>
            <a:r>
              <a:rPr lang="en-US" sz="9600" dirty="0" smtClean="0">
                <a:cs typeface="Times New Roman"/>
              </a:rPr>
              <a:t>Since n ≥ 30, s can be substituted for σ.</a:t>
            </a:r>
          </a:p>
          <a:p>
            <a:pPr marR="5080">
              <a:buFont typeface="Wingdings" pitchFamily="2" charset="2"/>
              <a:buChar char="Ø"/>
            </a:pPr>
            <a:r>
              <a:rPr lang="en-US" sz="9600" dirty="0" smtClean="0">
                <a:cs typeface="Times New Roman"/>
              </a:rPr>
              <a:t>We are 95% confident that the margin of error for the  population mean (all the textbooks in the bookstore) is  about $8.12.</a:t>
            </a:r>
          </a:p>
          <a:p>
            <a:pPr marL="12700" marR="5080" algn="just">
              <a:lnSpc>
                <a:spcPct val="100000"/>
              </a:lnSpc>
              <a:spcBef>
                <a:spcPts val="505"/>
              </a:spcBef>
            </a:pPr>
            <a:endParaRPr lang="en-US" sz="9600" dirty="0" smtClean="0"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pc="355" dirty="0" smtClean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US" sz="3600" spc="340" dirty="0" smtClean="0">
                <a:solidFill>
                  <a:schemeClr val="accent5">
                    <a:lumMod val="75000"/>
                  </a:schemeClr>
                </a:solidFill>
              </a:rPr>
              <a:t>o</a:t>
            </a:r>
            <a:r>
              <a:rPr lang="en-US" sz="3600" spc="575" dirty="0" smtClean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en-US" sz="3600" spc="350" dirty="0" smtClean="0">
                <a:solidFill>
                  <a:schemeClr val="accent5">
                    <a:lumMod val="75000"/>
                  </a:schemeClr>
                </a:solidFill>
              </a:rPr>
              <a:t>f</a:t>
            </a:r>
            <a:r>
              <a:rPr lang="en-US" sz="3600" spc="500" dirty="0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3600" spc="420" dirty="0" smtClean="0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sz="3600" spc="580" dirty="0" smtClean="0">
                <a:solidFill>
                  <a:schemeClr val="accent5">
                    <a:lumMod val="75000"/>
                  </a:schemeClr>
                </a:solidFill>
              </a:rPr>
              <a:t>e</a:t>
            </a:r>
            <a:r>
              <a:rPr lang="en-US" sz="3600" spc="575" dirty="0" smtClean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en-US" sz="3600" spc="335" dirty="0" smtClean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US" sz="3600" spc="235" dirty="0" smtClean="0">
                <a:solidFill>
                  <a:schemeClr val="accent5">
                    <a:lumMod val="75000"/>
                  </a:schemeClr>
                </a:solidFill>
              </a:rPr>
              <a:t>e 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600" spc="434" dirty="0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3600" spc="570" dirty="0" smtClean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en-US" sz="3600" spc="575" dirty="0" smtClean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US" sz="3600" spc="580" dirty="0" smtClean="0">
                <a:solidFill>
                  <a:schemeClr val="accent5">
                    <a:lumMod val="75000"/>
                  </a:schemeClr>
                </a:solidFill>
              </a:rPr>
              <a:t>e</a:t>
            </a:r>
            <a:r>
              <a:rPr lang="en-US" sz="3600" spc="345" dirty="0" smtClean="0">
                <a:solidFill>
                  <a:schemeClr val="accent5">
                    <a:lumMod val="75000"/>
                  </a:schemeClr>
                </a:solidFill>
              </a:rPr>
              <a:t>r</a:t>
            </a:r>
            <a:r>
              <a:rPr lang="en-US" sz="3600" spc="495" dirty="0" smtClean="0">
                <a:solidFill>
                  <a:schemeClr val="accent5">
                    <a:lumMod val="75000"/>
                  </a:schemeClr>
                </a:solidFill>
              </a:rPr>
              <a:t>v</a:t>
            </a:r>
            <a:r>
              <a:rPr lang="en-US" sz="3600" spc="585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US" sz="3600" spc="500" dirty="0" smtClean="0">
                <a:solidFill>
                  <a:schemeClr val="accent5">
                    <a:lumMod val="75000"/>
                  </a:schemeClr>
                </a:solidFill>
              </a:rPr>
              <a:t>l</a:t>
            </a:r>
            <a:r>
              <a:rPr lang="en-US" sz="3600" spc="305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600" spc="360" dirty="0" smtClean="0">
                <a:solidFill>
                  <a:schemeClr val="accent5">
                    <a:lumMod val="75000"/>
                  </a:schemeClr>
                </a:solidFill>
              </a:rPr>
              <a:t>f</a:t>
            </a:r>
            <a:r>
              <a:rPr lang="en-US" sz="3600" spc="340" dirty="0" smtClean="0">
                <a:solidFill>
                  <a:schemeClr val="accent5">
                    <a:lumMod val="75000"/>
                  </a:schemeClr>
                </a:solidFill>
              </a:rPr>
              <a:t>o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r </a:t>
            </a:r>
            <a:r>
              <a:rPr lang="el-GR" sz="3600" i="1" spc="14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μ</a:t>
            </a:r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Ø"/>
              <a:tabLst>
                <a:tab pos="2484755" algn="l"/>
                <a:tab pos="3919854" algn="l"/>
              </a:tabLst>
            </a:pPr>
            <a:r>
              <a:rPr lang="en-US" sz="2400" dirty="0" smtClean="0">
                <a:cs typeface="Times New Roman"/>
              </a:rPr>
              <a:t>A   C-confidence interval for the population mean μ is     </a:t>
            </a:r>
          </a:p>
          <a:p>
            <a:pPr>
              <a:lnSpc>
                <a:spcPct val="80000"/>
              </a:lnSpc>
              <a:buNone/>
              <a:tabLst>
                <a:tab pos="2484755" algn="l"/>
                <a:tab pos="3919854" algn="l"/>
              </a:tabLst>
            </a:pPr>
            <a:r>
              <a:rPr lang="en-US" sz="2400" dirty="0" smtClean="0">
                <a:cs typeface="Times New Roman"/>
              </a:rPr>
              <a:t>                                       x̅ -E&lt; </a:t>
            </a:r>
            <a:r>
              <a:rPr lang="el-GR" sz="2400" dirty="0" smtClean="0">
                <a:cs typeface="Times New Roman"/>
              </a:rPr>
              <a:t>µ </a:t>
            </a:r>
            <a:r>
              <a:rPr lang="en-US" sz="2400" dirty="0" smtClean="0">
                <a:cs typeface="Times New Roman"/>
              </a:rPr>
              <a:t>&lt; x̅ +E             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dirty="0" smtClean="0">
                <a:cs typeface="Times New Roman"/>
              </a:rPr>
              <a:t>The probability that the confidence interval contains μ is c.</a:t>
            </a:r>
          </a:p>
          <a:p>
            <a:pPr>
              <a:lnSpc>
                <a:spcPct val="80000"/>
              </a:lnSpc>
            </a:pPr>
            <a:endParaRPr lang="en-US" sz="2400" dirty="0" smtClean="0">
              <a:cs typeface="Times New Roman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 smtClean="0">
                <a:cs typeface="Times New Roman"/>
              </a:rPr>
              <a:t>Example:</a:t>
            </a:r>
          </a:p>
          <a:p>
            <a:pPr marR="460375">
              <a:lnSpc>
                <a:spcPct val="80000"/>
              </a:lnSpc>
              <a:buNone/>
              <a:tabLst>
                <a:tab pos="3455035" algn="l"/>
              </a:tabLst>
            </a:pPr>
            <a:r>
              <a:rPr lang="en-US" sz="2400" dirty="0" smtClean="0">
                <a:cs typeface="Times New Roman"/>
              </a:rPr>
              <a:t>     A  random sample of  32 textbook prices is taken from  a  local college bookstore.The mean of the sample is x = 74.22, the sample standard deviation is s = 23.44, and the margin of error is E = 8.12. Construct a 95% confidence interval for the mean price of  all textbooks in the bookstore.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pc="355" dirty="0" smtClean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US" sz="3600" spc="340" dirty="0" smtClean="0">
                <a:solidFill>
                  <a:schemeClr val="accent5">
                    <a:lumMod val="75000"/>
                  </a:schemeClr>
                </a:solidFill>
              </a:rPr>
              <a:t>o</a:t>
            </a:r>
            <a:r>
              <a:rPr lang="en-US" sz="3600" spc="575" dirty="0" smtClean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en-US" sz="3600" spc="350" dirty="0" smtClean="0">
                <a:solidFill>
                  <a:schemeClr val="accent5">
                    <a:lumMod val="75000"/>
                  </a:schemeClr>
                </a:solidFill>
              </a:rPr>
              <a:t>f</a:t>
            </a:r>
            <a:r>
              <a:rPr lang="en-US" sz="3600" spc="500" dirty="0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3600" spc="420" dirty="0" smtClean="0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sz="3600" spc="580" dirty="0" smtClean="0">
                <a:solidFill>
                  <a:schemeClr val="accent5">
                    <a:lumMod val="75000"/>
                  </a:schemeClr>
                </a:solidFill>
              </a:rPr>
              <a:t>e</a:t>
            </a:r>
            <a:r>
              <a:rPr lang="en-US" sz="3600" spc="575" dirty="0" smtClean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en-US" sz="3600" spc="335" dirty="0" smtClean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US" sz="3600" spc="235" dirty="0" smtClean="0">
                <a:solidFill>
                  <a:schemeClr val="accent5">
                    <a:lumMod val="75000"/>
                  </a:schemeClr>
                </a:solidFill>
              </a:rPr>
              <a:t>e 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600" spc="434" dirty="0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3600" spc="570" dirty="0" smtClean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en-US" sz="3600" spc="575" dirty="0" smtClean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US" sz="3600" spc="580" dirty="0" smtClean="0">
                <a:solidFill>
                  <a:schemeClr val="accent5">
                    <a:lumMod val="75000"/>
                  </a:schemeClr>
                </a:solidFill>
              </a:rPr>
              <a:t>e</a:t>
            </a:r>
            <a:r>
              <a:rPr lang="en-US" sz="3600" spc="345" dirty="0" smtClean="0">
                <a:solidFill>
                  <a:schemeClr val="accent5">
                    <a:lumMod val="75000"/>
                  </a:schemeClr>
                </a:solidFill>
              </a:rPr>
              <a:t>r</a:t>
            </a:r>
            <a:r>
              <a:rPr lang="en-US" sz="3600" spc="495" dirty="0" smtClean="0">
                <a:solidFill>
                  <a:schemeClr val="accent5">
                    <a:lumMod val="75000"/>
                  </a:schemeClr>
                </a:solidFill>
              </a:rPr>
              <a:t>v</a:t>
            </a:r>
            <a:r>
              <a:rPr lang="en-US" sz="3600" spc="585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US" sz="3600" spc="500" dirty="0" smtClean="0">
                <a:solidFill>
                  <a:schemeClr val="accent5">
                    <a:lumMod val="75000"/>
                  </a:schemeClr>
                </a:solidFill>
              </a:rPr>
              <a:t>l</a:t>
            </a:r>
            <a:r>
              <a:rPr lang="en-US" sz="3600" spc="305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600" spc="360" dirty="0" smtClean="0">
                <a:solidFill>
                  <a:schemeClr val="accent5">
                    <a:lumMod val="75000"/>
                  </a:schemeClr>
                </a:solidFill>
              </a:rPr>
              <a:t>f</a:t>
            </a:r>
            <a:r>
              <a:rPr lang="en-US" sz="3600" spc="340" dirty="0" smtClean="0">
                <a:solidFill>
                  <a:schemeClr val="accent5">
                    <a:lumMod val="75000"/>
                  </a:schemeClr>
                </a:solidFill>
              </a:rPr>
              <a:t>o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r </a:t>
            </a:r>
            <a:r>
              <a:rPr lang="el-GR" sz="3600" i="1" spc="14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μ</a:t>
            </a:r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None/>
              <a:tabLst>
                <a:tab pos="1551940" algn="l"/>
              </a:tabLst>
            </a:pPr>
            <a:r>
              <a:rPr lang="en-US" sz="2600" b="1" spc="280" dirty="0" smtClean="0">
                <a:cs typeface="Times New Roman"/>
              </a:rPr>
              <a:t>Example </a:t>
            </a:r>
            <a:r>
              <a:rPr lang="en-US" sz="2600" b="1" spc="260" dirty="0" smtClean="0">
                <a:cs typeface="Times New Roman"/>
              </a:rPr>
              <a:t>continued</a:t>
            </a:r>
            <a:r>
              <a:rPr lang="en-US" sz="2600" spc="260" dirty="0" smtClean="0">
                <a:cs typeface="Times New Roman"/>
              </a:rPr>
              <a:t>:</a:t>
            </a:r>
            <a:endParaRPr lang="en-US" sz="2600" dirty="0" smtClean="0">
              <a:cs typeface="Times New Roman"/>
            </a:endParaRPr>
          </a:p>
          <a:p>
            <a:pPr marR="5080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 smtClean="0">
                <a:cs typeface="Times New Roman"/>
              </a:rPr>
              <a:t>Construct a 95% confidence interval for the mean price of  all textbooks in the bookstore.</a:t>
            </a:r>
          </a:p>
          <a:p>
            <a:pPr>
              <a:lnSpc>
                <a:spcPct val="90000"/>
              </a:lnSpc>
            </a:pPr>
            <a:endParaRPr lang="en-US" sz="2400" dirty="0" smtClean="0">
              <a:cs typeface="Times New Roman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cs typeface="Times New Roman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cs typeface="Times New Roman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cs typeface="Times New Roman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 sz="2400" dirty="0" smtClean="0">
              <a:cs typeface="Times New Roman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 sz="2400" dirty="0" smtClean="0">
              <a:cs typeface="Times New Roman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 smtClean="0">
                <a:cs typeface="Times New Roman"/>
              </a:rPr>
              <a:t>With 95% confidence we can say that the cost for all  textbooks in the bookstore is between $66.10 and $82.34.</a:t>
            </a:r>
          </a:p>
          <a:p>
            <a:endParaRPr lang="en-US" dirty="0"/>
          </a:p>
        </p:txBody>
      </p:sp>
      <p:pic>
        <p:nvPicPr>
          <p:cNvPr id="4" name="Picture 3" descr="Capture.PNGcntnu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2266950"/>
            <a:ext cx="6705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spc="330" dirty="0" smtClean="0">
                <a:solidFill>
                  <a:schemeClr val="accent5">
                    <a:lumMod val="75000"/>
                  </a:schemeClr>
                </a:solidFill>
              </a:rPr>
              <a:t>Co</a:t>
            </a:r>
            <a:r>
              <a:rPr lang="en-US" sz="3600" spc="550" dirty="0" smtClean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en-US" sz="3600" spc="325" dirty="0" smtClean="0">
                <a:solidFill>
                  <a:schemeClr val="accent5">
                    <a:lumMod val="75000"/>
                  </a:schemeClr>
                </a:solidFill>
              </a:rPr>
              <a:t>f</a:t>
            </a:r>
            <a:r>
              <a:rPr lang="en-US" sz="3600" spc="484" dirty="0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3600" spc="405" dirty="0" smtClean="0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sz="3600" spc="560" dirty="0" smtClean="0">
                <a:solidFill>
                  <a:schemeClr val="accent5">
                    <a:lumMod val="75000"/>
                  </a:schemeClr>
                </a:solidFill>
              </a:rPr>
              <a:t>e</a:t>
            </a:r>
            <a:r>
              <a:rPr lang="en-US" sz="3600" spc="540" dirty="0" smtClean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en-US" sz="3600" spc="335" dirty="0" smtClean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US" sz="3600" spc="220" dirty="0" smtClean="0">
                <a:solidFill>
                  <a:schemeClr val="accent5">
                    <a:lumMod val="75000"/>
                  </a:schemeClr>
                </a:solidFill>
              </a:rPr>
              <a:t>e	</a:t>
            </a:r>
            <a:r>
              <a:rPr lang="en-US" sz="3600" spc="409" dirty="0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3600" spc="540" dirty="0" smtClean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en-US" sz="3600" spc="560" dirty="0" smtClean="0">
                <a:solidFill>
                  <a:schemeClr val="accent5">
                    <a:lumMod val="75000"/>
                  </a:schemeClr>
                </a:solidFill>
              </a:rPr>
              <a:t>te</a:t>
            </a:r>
            <a:r>
              <a:rPr lang="en-US" sz="3600" spc="335" dirty="0" smtClean="0">
                <a:solidFill>
                  <a:schemeClr val="accent5">
                    <a:lumMod val="75000"/>
                  </a:schemeClr>
                </a:solidFill>
              </a:rPr>
              <a:t>r</a:t>
            </a:r>
            <a:r>
              <a:rPr lang="en-US" sz="3600" spc="484" dirty="0" smtClean="0">
                <a:solidFill>
                  <a:schemeClr val="accent5">
                    <a:lumMod val="75000"/>
                  </a:schemeClr>
                </a:solidFill>
              </a:rPr>
              <a:t>v</a:t>
            </a:r>
            <a:r>
              <a:rPr lang="en-US" sz="3600" spc="545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US" sz="3600" spc="484" dirty="0" smtClean="0">
                <a:solidFill>
                  <a:schemeClr val="accent5">
                    <a:lumMod val="75000"/>
                  </a:schemeClr>
                </a:solidFill>
              </a:rPr>
              <a:t>l</a:t>
            </a:r>
            <a:r>
              <a:rPr lang="en-US" sz="3600" spc="290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600" spc="340" dirty="0" smtClean="0">
                <a:solidFill>
                  <a:schemeClr val="accent5">
                    <a:lumMod val="75000"/>
                  </a:schemeClr>
                </a:solidFill>
              </a:rPr>
              <a:t>fo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r </a:t>
            </a:r>
            <a:r>
              <a:rPr lang="el-GR" sz="3600" i="1" spc="135" dirty="0" smtClean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μ</a:t>
            </a:r>
            <a:r>
              <a:rPr lang="el-GR" sz="3600" spc="335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3600" spc="-95" dirty="0" smtClean="0">
                <a:solidFill>
                  <a:schemeClr val="accent5">
                    <a:lumMod val="75000"/>
                  </a:schemeClr>
                </a:solidFill>
                <a:latin typeface="Symbol"/>
                <a:cs typeface="Symbol"/>
              </a:rPr>
              <a:t></a:t>
            </a:r>
            <a:r>
              <a:rPr lang="en-US" sz="3600" spc="-95" dirty="0" smtClean="0">
                <a:latin typeface="Symbol"/>
                <a:cs typeface="Symbol"/>
              </a:rPr>
              <a:t> </a:t>
            </a:r>
            <a:r>
              <a:rPr lang="en-US" sz="3600" spc="-95" dirty="0" smtClean="0">
                <a:solidFill>
                  <a:schemeClr val="accent5">
                    <a:lumMod val="75000"/>
                  </a:schemeClr>
                </a:solidFill>
                <a:cs typeface="Symbol"/>
              </a:rPr>
              <a:t>known)</a:t>
            </a:r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7750"/>
            <a:ext cx="8229600" cy="3394472"/>
          </a:xfrm>
        </p:spPr>
        <p:txBody>
          <a:bodyPr>
            <a:normAutofit fontScale="4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6000" b="1" dirty="0" smtClean="0">
                <a:cs typeface="Times New Roman"/>
              </a:rPr>
              <a:t>Example:</a:t>
            </a:r>
          </a:p>
          <a:p>
            <a:pPr marL="12700" marR="5080">
              <a:buNone/>
              <a:tabLst>
                <a:tab pos="4233545" algn="l"/>
              </a:tabLst>
            </a:pPr>
            <a:r>
              <a:rPr lang="en-US" sz="7400" dirty="0" smtClean="0">
                <a:cs typeface="Times New Roman"/>
              </a:rPr>
              <a:t>A  random  sample of  25 students had a grade point  average with a mean of  2.86. Past studies have shown  that the  standard deviation is  0.15 and the population  is  normally  distributed. Construct a 90% confidence interval for the  population  mean grade point  average.</a:t>
            </a:r>
          </a:p>
          <a:p>
            <a:pPr marL="12700" marR="5080">
              <a:buFont typeface="Wingdings" pitchFamily="2" charset="2"/>
              <a:buChar char="Ø"/>
              <a:tabLst>
                <a:tab pos="4233545" algn="l"/>
              </a:tabLst>
            </a:pPr>
            <a:endParaRPr lang="en-US" sz="2400" spc="160" dirty="0" smtClean="0">
              <a:solidFill>
                <a:srgbClr val="232884"/>
              </a:solidFill>
              <a:cs typeface="Times New Roman"/>
            </a:endParaRPr>
          </a:p>
          <a:p>
            <a:pPr>
              <a:buNone/>
            </a:pPr>
            <a:endParaRPr lang="en-US" sz="9600" dirty="0" smtClean="0"/>
          </a:p>
          <a:p>
            <a:pPr marL="12700" marR="5080">
              <a:buFont typeface="Wingdings" pitchFamily="2" charset="2"/>
              <a:buChar char="Ø"/>
              <a:tabLst>
                <a:tab pos="4233545" algn="l"/>
              </a:tabLst>
            </a:pPr>
            <a:endParaRPr lang="en-US" sz="9600" spc="160" dirty="0" smtClean="0">
              <a:solidFill>
                <a:srgbClr val="232884"/>
              </a:solidFill>
              <a:cs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>
            <a:noAutofit/>
          </a:bodyPr>
          <a:lstStyle/>
          <a:p>
            <a:r>
              <a:rPr lang="en-US" sz="3600" spc="330" dirty="0" smtClean="0">
                <a:solidFill>
                  <a:schemeClr val="accent5">
                    <a:lumMod val="75000"/>
                  </a:schemeClr>
                </a:solidFill>
              </a:rPr>
              <a:t>Confidence Intervals for </a:t>
            </a:r>
            <a:r>
              <a:rPr lang="el-GR" sz="3600" spc="330" dirty="0" smtClean="0">
                <a:solidFill>
                  <a:schemeClr val="accent5">
                    <a:lumMod val="75000"/>
                  </a:schemeClr>
                </a:solidFill>
              </a:rPr>
              <a:t>μ(</a:t>
            </a:r>
            <a:r>
              <a:rPr lang="en-US" sz="3600" spc="-95" dirty="0" smtClean="0">
                <a:solidFill>
                  <a:schemeClr val="accent5">
                    <a:lumMod val="75000"/>
                  </a:schemeClr>
                </a:solidFill>
                <a:latin typeface="Symbol"/>
                <a:cs typeface="Symbol"/>
              </a:rPr>
              <a:t></a:t>
            </a:r>
            <a:r>
              <a:rPr lang="en-US" sz="3600" spc="330" dirty="0" smtClean="0">
                <a:solidFill>
                  <a:schemeClr val="accent5">
                    <a:lumMod val="75000"/>
                  </a:schemeClr>
                </a:solidFill>
              </a:rPr>
              <a:t> known)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  </a:t>
            </a:r>
            <a:r>
              <a:rPr lang="en-US" b="1" spc="280" dirty="0" smtClean="0">
                <a:cs typeface="Times New Roman"/>
              </a:rPr>
              <a:t>Example </a:t>
            </a:r>
            <a:r>
              <a:rPr lang="en-US" b="1" spc="260" dirty="0" smtClean="0">
                <a:cs typeface="Times New Roman"/>
              </a:rPr>
              <a:t>continued</a:t>
            </a:r>
            <a:r>
              <a:rPr lang="en-US" spc="260" dirty="0" smtClean="0">
                <a:cs typeface="Times New Roman"/>
              </a:rPr>
              <a:t>:</a:t>
            </a:r>
            <a:endParaRPr lang="en-US" dirty="0" smtClean="0">
              <a:cs typeface="Times New Roman"/>
            </a:endParaRP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                       n=25       x̅=2.86       σ = 0.15   Z</a:t>
            </a:r>
            <a:r>
              <a:rPr lang="en-US" baseline="-25000" dirty="0" smtClean="0"/>
              <a:t>C = </a:t>
            </a:r>
            <a:r>
              <a:rPr lang="en-US" dirty="0" smtClean="0"/>
              <a:t>1.645</a:t>
            </a:r>
            <a:r>
              <a:rPr lang="en-US" baseline="-25000" dirty="0" smtClean="0"/>
              <a:t>  </a:t>
            </a:r>
          </a:p>
          <a:p>
            <a:pPr>
              <a:buNone/>
            </a:pPr>
            <a:r>
              <a:rPr lang="en-US" baseline="-25000" dirty="0" smtClean="0"/>
              <a:t>   </a:t>
            </a:r>
          </a:p>
          <a:p>
            <a:pPr>
              <a:buNone/>
            </a:pPr>
            <a:r>
              <a:rPr lang="en-US" baseline="-25000" dirty="0" smtClean="0"/>
              <a:t>                                       </a:t>
            </a:r>
            <a:r>
              <a:rPr lang="en-US" dirty="0" smtClean="0"/>
              <a:t>E = Z</a:t>
            </a:r>
            <a:r>
              <a:rPr lang="en-US" baseline="-25000" dirty="0" smtClean="0"/>
              <a:t>C </a:t>
            </a:r>
            <a:r>
              <a:rPr lang="en-US" dirty="0" smtClean="0"/>
              <a:t> σ/ √n=</a:t>
            </a:r>
            <a:r>
              <a:rPr lang="en-US" baseline="-25000" dirty="0" smtClean="0"/>
              <a:t> </a:t>
            </a:r>
            <a:r>
              <a:rPr lang="en-US" dirty="0" smtClean="0"/>
              <a:t>1.645(0.15/√25) ≈ 0.05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x̅+E = 2.86 ± 0.05           2.81 &lt; </a:t>
            </a:r>
            <a:r>
              <a:rPr lang="el-GR" dirty="0" smtClean="0"/>
              <a:t>µ</a:t>
            </a:r>
            <a:r>
              <a:rPr lang="en-US" dirty="0" smtClean="0"/>
              <a:t> &lt; 2.91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spc="160" dirty="0" smtClean="0">
                <a:solidFill>
                  <a:srgbClr val="232884"/>
                </a:solidFill>
                <a:cs typeface="Times New Roman"/>
              </a:rPr>
              <a:t>With </a:t>
            </a:r>
            <a:r>
              <a:rPr lang="en-US" spc="80" dirty="0" smtClean="0">
                <a:solidFill>
                  <a:srgbClr val="232884"/>
                </a:solidFill>
                <a:cs typeface="Times New Roman"/>
              </a:rPr>
              <a:t>90% </a:t>
            </a:r>
            <a:r>
              <a:rPr lang="en-US" spc="95" dirty="0" smtClean="0">
                <a:solidFill>
                  <a:srgbClr val="232884"/>
                </a:solidFill>
                <a:cs typeface="Times New Roman"/>
              </a:rPr>
              <a:t>confidence </a:t>
            </a:r>
            <a:r>
              <a:rPr lang="en-US" spc="120" dirty="0" smtClean="0">
                <a:solidFill>
                  <a:srgbClr val="232884"/>
                </a:solidFill>
                <a:cs typeface="Times New Roman"/>
              </a:rPr>
              <a:t>we </a:t>
            </a:r>
            <a:r>
              <a:rPr lang="en-US" spc="160" dirty="0" smtClean="0">
                <a:solidFill>
                  <a:srgbClr val="232884"/>
                </a:solidFill>
                <a:cs typeface="Times New Roman"/>
              </a:rPr>
              <a:t>can </a:t>
            </a:r>
            <a:r>
              <a:rPr lang="en-US" spc="165" dirty="0" smtClean="0">
                <a:solidFill>
                  <a:srgbClr val="232884"/>
                </a:solidFill>
                <a:cs typeface="Times New Roman"/>
              </a:rPr>
              <a:t>say </a:t>
            </a:r>
            <a:r>
              <a:rPr lang="en-US" spc="245" dirty="0" smtClean="0">
                <a:solidFill>
                  <a:srgbClr val="232884"/>
                </a:solidFill>
                <a:cs typeface="Times New Roman"/>
              </a:rPr>
              <a:t>that </a:t>
            </a:r>
            <a:r>
              <a:rPr lang="en-US" spc="200" dirty="0" smtClean="0">
                <a:solidFill>
                  <a:srgbClr val="232884"/>
                </a:solidFill>
                <a:cs typeface="Times New Roman"/>
              </a:rPr>
              <a:t>the </a:t>
            </a:r>
            <a:r>
              <a:rPr lang="en-US" spc="215" dirty="0" smtClean="0">
                <a:solidFill>
                  <a:srgbClr val="232884"/>
                </a:solidFill>
                <a:cs typeface="Times New Roman"/>
              </a:rPr>
              <a:t>mean </a:t>
            </a:r>
            <a:r>
              <a:rPr lang="en-US" spc="165" dirty="0" smtClean="0">
                <a:solidFill>
                  <a:srgbClr val="232884"/>
                </a:solidFill>
                <a:cs typeface="Times New Roman"/>
              </a:rPr>
              <a:t>grade </a:t>
            </a:r>
            <a:r>
              <a:rPr lang="en-US" spc="145" dirty="0" smtClean="0">
                <a:solidFill>
                  <a:srgbClr val="232884"/>
                </a:solidFill>
                <a:cs typeface="Times New Roman"/>
              </a:rPr>
              <a:t>point  </a:t>
            </a:r>
            <a:r>
              <a:rPr lang="en-US" spc="160" dirty="0" smtClean="0">
                <a:solidFill>
                  <a:srgbClr val="232884"/>
                </a:solidFill>
                <a:cs typeface="Times New Roman"/>
              </a:rPr>
              <a:t>average</a:t>
            </a:r>
            <a:r>
              <a:rPr lang="en-US" spc="50" dirty="0" smtClean="0">
                <a:solidFill>
                  <a:srgbClr val="232884"/>
                </a:solidFill>
                <a:cs typeface="Times New Roman"/>
              </a:rPr>
              <a:t> </a:t>
            </a:r>
            <a:r>
              <a:rPr lang="en-US" spc="80" dirty="0" smtClean="0">
                <a:solidFill>
                  <a:srgbClr val="232884"/>
                </a:solidFill>
                <a:cs typeface="Times New Roman"/>
              </a:rPr>
              <a:t>for</a:t>
            </a:r>
            <a:r>
              <a:rPr lang="en-US" spc="50" dirty="0" smtClean="0">
                <a:solidFill>
                  <a:srgbClr val="232884"/>
                </a:solidFill>
                <a:cs typeface="Times New Roman"/>
              </a:rPr>
              <a:t> </a:t>
            </a:r>
            <a:r>
              <a:rPr lang="en-US" spc="135" dirty="0" smtClean="0">
                <a:solidFill>
                  <a:srgbClr val="232884"/>
                </a:solidFill>
                <a:cs typeface="Times New Roman"/>
              </a:rPr>
              <a:t>all</a:t>
            </a:r>
            <a:r>
              <a:rPr lang="en-US" spc="65" dirty="0" smtClean="0">
                <a:solidFill>
                  <a:srgbClr val="232884"/>
                </a:solidFill>
                <a:cs typeface="Times New Roman"/>
              </a:rPr>
              <a:t> </a:t>
            </a:r>
            <a:r>
              <a:rPr lang="en-US" spc="195" dirty="0" smtClean="0">
                <a:solidFill>
                  <a:srgbClr val="232884"/>
                </a:solidFill>
                <a:cs typeface="Times New Roman"/>
              </a:rPr>
              <a:t>students</a:t>
            </a:r>
            <a:r>
              <a:rPr lang="en-US" spc="60" dirty="0" smtClean="0">
                <a:solidFill>
                  <a:srgbClr val="232884"/>
                </a:solidFill>
                <a:cs typeface="Times New Roman"/>
              </a:rPr>
              <a:t> </a:t>
            </a:r>
            <a:r>
              <a:rPr lang="en-US" spc="160" dirty="0" smtClean="0">
                <a:solidFill>
                  <a:srgbClr val="232884"/>
                </a:solidFill>
                <a:cs typeface="Times New Roman"/>
              </a:rPr>
              <a:t>in</a:t>
            </a:r>
            <a:r>
              <a:rPr lang="en-US" spc="65" dirty="0" smtClean="0">
                <a:solidFill>
                  <a:srgbClr val="232884"/>
                </a:solidFill>
                <a:cs typeface="Times New Roman"/>
              </a:rPr>
              <a:t> </a:t>
            </a:r>
            <a:r>
              <a:rPr lang="en-US" spc="200" dirty="0" smtClean="0">
                <a:solidFill>
                  <a:srgbClr val="232884"/>
                </a:solidFill>
                <a:cs typeface="Times New Roman"/>
              </a:rPr>
              <a:t>the</a:t>
            </a:r>
            <a:r>
              <a:rPr lang="en-US" spc="55" dirty="0" smtClean="0">
                <a:solidFill>
                  <a:srgbClr val="232884"/>
                </a:solidFill>
                <a:cs typeface="Times New Roman"/>
              </a:rPr>
              <a:t> </a:t>
            </a:r>
            <a:r>
              <a:rPr lang="en-US" spc="145" dirty="0" smtClean="0">
                <a:solidFill>
                  <a:srgbClr val="232884"/>
                </a:solidFill>
                <a:cs typeface="Times New Roman"/>
              </a:rPr>
              <a:t>population</a:t>
            </a:r>
            <a:r>
              <a:rPr lang="en-US" spc="65" dirty="0" smtClean="0">
                <a:solidFill>
                  <a:srgbClr val="232884"/>
                </a:solidFill>
                <a:cs typeface="Times New Roman"/>
              </a:rPr>
              <a:t> </a:t>
            </a:r>
            <a:r>
              <a:rPr lang="en-US" spc="114" dirty="0" smtClean="0">
                <a:solidFill>
                  <a:srgbClr val="232884"/>
                </a:solidFill>
                <a:cs typeface="Times New Roman"/>
              </a:rPr>
              <a:t>is</a:t>
            </a:r>
            <a:r>
              <a:rPr lang="en-US" spc="70" dirty="0" smtClean="0">
                <a:solidFill>
                  <a:srgbClr val="232884"/>
                </a:solidFill>
                <a:cs typeface="Times New Roman"/>
              </a:rPr>
              <a:t> </a:t>
            </a:r>
            <a:r>
              <a:rPr lang="en-US" spc="155" dirty="0" smtClean="0">
                <a:solidFill>
                  <a:srgbClr val="232884"/>
                </a:solidFill>
                <a:cs typeface="Times New Roman"/>
              </a:rPr>
              <a:t>between</a:t>
            </a:r>
            <a:r>
              <a:rPr lang="en-US" spc="55" dirty="0" smtClean="0">
                <a:solidFill>
                  <a:srgbClr val="232884"/>
                </a:solidFill>
                <a:cs typeface="Times New Roman"/>
              </a:rPr>
              <a:t> </a:t>
            </a:r>
            <a:r>
              <a:rPr lang="en-US" spc="105" dirty="0" smtClean="0">
                <a:solidFill>
                  <a:srgbClr val="232884"/>
                </a:solidFill>
                <a:cs typeface="Times New Roman"/>
              </a:rPr>
              <a:t>2.81</a:t>
            </a:r>
            <a:r>
              <a:rPr lang="en-US" spc="65" dirty="0" smtClean="0">
                <a:solidFill>
                  <a:srgbClr val="232884"/>
                </a:solidFill>
                <a:cs typeface="Times New Roman"/>
              </a:rPr>
              <a:t> </a:t>
            </a:r>
            <a:r>
              <a:rPr lang="en-US" spc="215" dirty="0" smtClean="0">
                <a:solidFill>
                  <a:srgbClr val="232884"/>
                </a:solidFill>
                <a:cs typeface="Times New Roman"/>
              </a:rPr>
              <a:t>and</a:t>
            </a:r>
            <a:r>
              <a:rPr lang="en-US" spc="55" dirty="0" smtClean="0">
                <a:solidFill>
                  <a:srgbClr val="232884"/>
                </a:solidFill>
                <a:cs typeface="Times New Roman"/>
              </a:rPr>
              <a:t> </a:t>
            </a:r>
            <a:r>
              <a:rPr lang="en-US" spc="95" dirty="0" smtClean="0">
                <a:solidFill>
                  <a:srgbClr val="232884"/>
                </a:solidFill>
                <a:cs typeface="Times New Roman"/>
              </a:rPr>
              <a:t>2.91.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886200" y="310515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Sample Size</a:t>
            </a:r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394472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9600" b="1" spc="270" dirty="0" smtClean="0">
                <a:cs typeface="Times New Roman"/>
              </a:rPr>
              <a:t>Example:</a:t>
            </a:r>
            <a:endParaRPr lang="en-US" sz="9600" b="1" dirty="0" smtClean="0">
              <a:cs typeface="Times New Roman"/>
            </a:endParaRPr>
          </a:p>
          <a:p>
            <a:pPr algn="just">
              <a:buNone/>
            </a:pPr>
            <a:r>
              <a:rPr lang="en-US" sz="9600" dirty="0" smtClean="0">
                <a:cs typeface="Times New Roman"/>
              </a:rPr>
              <a:t>You want to estimate the mean price of all the</a:t>
            </a:r>
          </a:p>
          <a:p>
            <a:pPr algn="just">
              <a:buNone/>
            </a:pPr>
            <a:r>
              <a:rPr lang="en-US" sz="9600" dirty="0" smtClean="0">
                <a:cs typeface="Times New Roman"/>
              </a:rPr>
              <a:t>textbooks in  the college book store. How many books</a:t>
            </a:r>
          </a:p>
          <a:p>
            <a:pPr algn="just">
              <a:buNone/>
            </a:pPr>
            <a:r>
              <a:rPr lang="en-US" sz="9600" dirty="0" smtClean="0">
                <a:cs typeface="Times New Roman"/>
              </a:rPr>
              <a:t>must be included in  your sample if you want to be 99%</a:t>
            </a:r>
          </a:p>
          <a:p>
            <a:pPr algn="just">
              <a:buNone/>
            </a:pPr>
            <a:r>
              <a:rPr lang="en-US" sz="9600" dirty="0" smtClean="0">
                <a:cs typeface="Times New Roman"/>
              </a:rPr>
              <a:t>confident that the  sample mean is within $5 of the</a:t>
            </a:r>
          </a:p>
          <a:p>
            <a:pPr algn="just">
              <a:buNone/>
            </a:pPr>
            <a:r>
              <a:rPr lang="en-US" sz="9600" dirty="0" smtClean="0">
                <a:cs typeface="Times New Roman"/>
              </a:rPr>
              <a:t>population mean?</a:t>
            </a:r>
          </a:p>
          <a:p>
            <a:pPr algn="just">
              <a:buNone/>
            </a:pPr>
            <a:r>
              <a:rPr lang="en-US" sz="3800" spc="185" dirty="0" smtClean="0">
                <a:cs typeface="Times New Roman"/>
              </a:rPr>
              <a:t>                </a:t>
            </a:r>
          </a:p>
          <a:p>
            <a:pPr algn="just">
              <a:buNone/>
            </a:pPr>
            <a:r>
              <a:rPr lang="en-US" sz="7400" spc="185" dirty="0" smtClean="0">
                <a:cs typeface="Times New Roman"/>
              </a:rPr>
              <a:t>                </a:t>
            </a:r>
            <a:r>
              <a:rPr lang="en-US" sz="7400" dirty="0" smtClean="0"/>
              <a:t>x̅= 74.22             </a:t>
            </a:r>
            <a:r>
              <a:rPr lang="en-US" sz="8000" dirty="0" smtClean="0"/>
              <a:t> σ ≈</a:t>
            </a:r>
            <a:r>
              <a:rPr lang="en-US" sz="7400" dirty="0" smtClean="0"/>
              <a:t>  s = 23.44                Z</a:t>
            </a:r>
            <a:r>
              <a:rPr lang="en-US" sz="7400" baseline="-25000" dirty="0" smtClean="0"/>
              <a:t>C=  2.575</a:t>
            </a:r>
            <a:endParaRPr lang="en-US" sz="7400" dirty="0" smtClean="0"/>
          </a:p>
          <a:p>
            <a:pPr algn="just">
              <a:buNone/>
            </a:pPr>
            <a:endParaRPr lang="en-US" sz="2400" baseline="-25000" dirty="0" smtClean="0"/>
          </a:p>
          <a:p>
            <a:pPr algn="just">
              <a:buNone/>
            </a:pPr>
            <a:r>
              <a:rPr lang="en-US" sz="2400" baseline="-25000" dirty="0" smtClean="0"/>
              <a:t> </a:t>
            </a:r>
            <a:endParaRPr lang="en-US" sz="2600" spc="185" dirty="0" smtClean="0">
              <a:cs typeface="Times New Roman"/>
            </a:endParaRPr>
          </a:p>
          <a:p>
            <a:pPr>
              <a:buNone/>
            </a:pPr>
            <a:r>
              <a:rPr lang="en-US" sz="6000" spc="70" dirty="0" smtClean="0">
                <a:solidFill>
                  <a:srgbClr val="232884"/>
                </a:solidFill>
                <a:cs typeface="Times New Roman"/>
              </a:rPr>
              <a:t>                                        </a:t>
            </a:r>
            <a:endParaRPr lang="en-US" sz="6000" spc="70" dirty="0" smtClean="0">
              <a:solidFill>
                <a:schemeClr val="tx1">
                  <a:lumMod val="95000"/>
                  <a:lumOff val="5000"/>
                </a:schemeClr>
              </a:solidFill>
              <a:cs typeface="Times New Roman"/>
            </a:endParaRPr>
          </a:p>
          <a:p>
            <a:pPr>
              <a:buFont typeface="Wingdings" pitchFamily="2" charset="2"/>
              <a:buChar char="Ø"/>
            </a:pPr>
            <a:endParaRPr lang="en-US" sz="2400" spc="70" dirty="0" smtClean="0">
              <a:solidFill>
                <a:srgbClr val="232884"/>
              </a:solidFill>
              <a:cs typeface="Times New Roman"/>
            </a:endParaRPr>
          </a:p>
          <a:p>
            <a:pPr>
              <a:buFont typeface="Wingdings" pitchFamily="2" charset="2"/>
              <a:buChar char="Ø"/>
            </a:pPr>
            <a:endParaRPr lang="en-US" sz="9600" dirty="0" smtClean="0">
              <a:cs typeface="Times New Roman"/>
            </a:endParaRPr>
          </a:p>
          <a:p>
            <a:pPr>
              <a:buFont typeface="Wingdings" pitchFamily="2" charset="2"/>
              <a:buChar char="Ø"/>
            </a:pPr>
            <a:endParaRPr lang="en-US" sz="2400" spc="70" dirty="0" smtClean="0">
              <a:solidFill>
                <a:srgbClr val="232884"/>
              </a:solidFill>
              <a:cs typeface="Times New Roman"/>
            </a:endParaRPr>
          </a:p>
          <a:p>
            <a:pPr>
              <a:buFont typeface="Wingdings" pitchFamily="2" charset="2"/>
              <a:buChar char="Ø"/>
            </a:pPr>
            <a:endParaRPr lang="en-US" sz="2400" spc="70" dirty="0" smtClean="0">
              <a:solidFill>
                <a:srgbClr val="232884"/>
              </a:solidFill>
              <a:cs typeface="Times New Roman"/>
            </a:endParaRPr>
          </a:p>
          <a:p>
            <a:pPr>
              <a:buFont typeface="Wingdings" pitchFamily="2" charset="2"/>
              <a:buChar char="Ø"/>
            </a:pPr>
            <a:r>
              <a:rPr lang="en-US" sz="7400" spc="70" dirty="0" smtClean="0">
                <a:solidFill>
                  <a:srgbClr val="232884"/>
                </a:solidFill>
                <a:cs typeface="Times New Roman"/>
              </a:rPr>
              <a:t>You </a:t>
            </a:r>
            <a:r>
              <a:rPr lang="en-US" sz="7400" spc="160" dirty="0" smtClean="0">
                <a:solidFill>
                  <a:srgbClr val="232884"/>
                </a:solidFill>
                <a:cs typeface="Times New Roman"/>
              </a:rPr>
              <a:t>should</a:t>
            </a:r>
            <a:r>
              <a:rPr lang="en-US" sz="7400" spc="70" dirty="0" smtClean="0">
                <a:solidFill>
                  <a:srgbClr val="232884"/>
                </a:solidFill>
                <a:cs typeface="Times New Roman"/>
              </a:rPr>
              <a:t> </a:t>
            </a:r>
            <a:r>
              <a:rPr lang="en-US" sz="7400" spc="145" dirty="0" smtClean="0">
                <a:solidFill>
                  <a:srgbClr val="232884"/>
                </a:solidFill>
                <a:cs typeface="Times New Roman"/>
              </a:rPr>
              <a:t>include</a:t>
            </a:r>
            <a:r>
              <a:rPr lang="en-US" sz="7400" spc="60" dirty="0" smtClean="0">
                <a:solidFill>
                  <a:srgbClr val="232884"/>
                </a:solidFill>
                <a:cs typeface="Times New Roman"/>
              </a:rPr>
              <a:t> </a:t>
            </a:r>
            <a:r>
              <a:rPr lang="en-US" sz="7400" spc="260" dirty="0" smtClean="0">
                <a:solidFill>
                  <a:srgbClr val="232884"/>
                </a:solidFill>
                <a:cs typeface="Times New Roman"/>
              </a:rPr>
              <a:t>at</a:t>
            </a:r>
            <a:r>
              <a:rPr lang="en-US" sz="7400" spc="75" dirty="0" smtClean="0">
                <a:solidFill>
                  <a:srgbClr val="232884"/>
                </a:solidFill>
                <a:cs typeface="Times New Roman"/>
              </a:rPr>
              <a:t> </a:t>
            </a:r>
            <a:r>
              <a:rPr lang="en-US" sz="7400" spc="185" dirty="0" smtClean="0">
                <a:solidFill>
                  <a:srgbClr val="232884"/>
                </a:solidFill>
                <a:cs typeface="Times New Roman"/>
              </a:rPr>
              <a:t>least</a:t>
            </a:r>
            <a:r>
              <a:rPr lang="en-US" sz="7400" spc="75" dirty="0" smtClean="0">
                <a:solidFill>
                  <a:srgbClr val="232884"/>
                </a:solidFill>
                <a:cs typeface="Times New Roman"/>
              </a:rPr>
              <a:t> </a:t>
            </a:r>
            <a:r>
              <a:rPr lang="en-US" sz="7400" spc="130" dirty="0" smtClean="0">
                <a:solidFill>
                  <a:srgbClr val="232884"/>
                </a:solidFill>
                <a:cs typeface="Times New Roman"/>
              </a:rPr>
              <a:t>146</a:t>
            </a:r>
            <a:r>
              <a:rPr lang="en-US" sz="7400" spc="55" dirty="0" smtClean="0">
                <a:solidFill>
                  <a:srgbClr val="232884"/>
                </a:solidFill>
                <a:cs typeface="Times New Roman"/>
              </a:rPr>
              <a:t> </a:t>
            </a:r>
            <a:r>
              <a:rPr lang="en-US" sz="7400" spc="105" dirty="0" smtClean="0">
                <a:solidFill>
                  <a:srgbClr val="232884"/>
                </a:solidFill>
                <a:cs typeface="Times New Roman"/>
              </a:rPr>
              <a:t>books</a:t>
            </a:r>
            <a:r>
              <a:rPr lang="en-US" sz="7400" spc="75" dirty="0" smtClean="0">
                <a:solidFill>
                  <a:srgbClr val="232884"/>
                </a:solidFill>
                <a:cs typeface="Times New Roman"/>
              </a:rPr>
              <a:t> </a:t>
            </a:r>
            <a:r>
              <a:rPr lang="en-US" sz="7400" spc="175" dirty="0" smtClean="0">
                <a:solidFill>
                  <a:srgbClr val="232884"/>
                </a:solidFill>
                <a:cs typeface="Times New Roman"/>
              </a:rPr>
              <a:t>in</a:t>
            </a:r>
            <a:r>
              <a:rPr lang="en-US" sz="7400" spc="70" dirty="0" smtClean="0">
                <a:solidFill>
                  <a:srgbClr val="232884"/>
                </a:solidFill>
                <a:cs typeface="Times New Roman"/>
              </a:rPr>
              <a:t> </a:t>
            </a:r>
            <a:r>
              <a:rPr lang="en-US" sz="7400" spc="150" dirty="0" smtClean="0">
                <a:solidFill>
                  <a:srgbClr val="232884"/>
                </a:solidFill>
                <a:cs typeface="Times New Roman"/>
              </a:rPr>
              <a:t>your</a:t>
            </a:r>
            <a:r>
              <a:rPr lang="en-US" sz="7400" spc="65" dirty="0" smtClean="0">
                <a:solidFill>
                  <a:srgbClr val="232884"/>
                </a:solidFill>
                <a:cs typeface="Times New Roman"/>
              </a:rPr>
              <a:t> </a:t>
            </a:r>
            <a:r>
              <a:rPr lang="en-US" sz="7400" spc="165" dirty="0" smtClean="0">
                <a:solidFill>
                  <a:srgbClr val="232884"/>
                </a:solidFill>
                <a:cs typeface="Times New Roman"/>
              </a:rPr>
              <a:t>sample.</a:t>
            </a:r>
            <a:endParaRPr lang="en-US" sz="7400" dirty="0" smtClean="0">
              <a:cs typeface="Times New Roman"/>
            </a:endParaRPr>
          </a:p>
          <a:p>
            <a:pPr>
              <a:buNone/>
            </a:pPr>
            <a:endParaRPr lang="en-US" sz="2400" dirty="0" smtClean="0">
              <a:cs typeface="Times New Roman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 descr="EQT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4095750"/>
            <a:ext cx="1343213" cy="478698"/>
          </a:xfrm>
          <a:prstGeom prst="rect">
            <a:avLst/>
          </a:prstGeom>
        </p:spPr>
      </p:pic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Picture 11" descr="Capture.PNGGNR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600" y="4095750"/>
            <a:ext cx="2457793" cy="414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spc="615" dirty="0" smtClean="0">
                <a:latin typeface="Times New Roman"/>
                <a:cs typeface="Times New Roman"/>
              </a:rPr>
              <a:t>                                     </a:t>
            </a:r>
          </a:p>
          <a:p>
            <a:pPr algn="ctr">
              <a:buNone/>
            </a:pPr>
            <a:r>
              <a:rPr lang="en-US" b="1" spc="615" dirty="0" smtClean="0">
                <a:latin typeface="Times New Roman"/>
                <a:cs typeface="Times New Roman"/>
              </a:rPr>
              <a:t> </a:t>
            </a:r>
            <a:r>
              <a:rPr lang="en-US" sz="3600" spc="615" dirty="0" smtClean="0">
                <a:solidFill>
                  <a:schemeClr val="accent5">
                    <a:lumMod val="75000"/>
                  </a:schemeClr>
                </a:solidFill>
                <a:latin typeface="+mj-lt"/>
                <a:cs typeface="Times New Roman"/>
              </a:rPr>
              <a:t>Confidence Intervals For The Mean (Small samples)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t-Distribution</a:t>
            </a:r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R="38100" algn="just">
              <a:buFont typeface="Wingdings" pitchFamily="2" charset="2"/>
              <a:buChar char="Ø"/>
              <a:tabLst>
                <a:tab pos="469265" algn="l"/>
                <a:tab pos="469900" algn="l"/>
                <a:tab pos="2491105" algn="l"/>
                <a:tab pos="4170045" algn="l"/>
                <a:tab pos="5404485" algn="l"/>
              </a:tabLst>
            </a:pPr>
            <a:r>
              <a:rPr lang="en-US" sz="2500" dirty="0" smtClean="0">
                <a:cs typeface="Times New Roman"/>
              </a:rPr>
              <a:t>When a sample size is less than 30, and the random variable x is approximately normally distributed, it follow a t-distribution.</a:t>
            </a:r>
          </a:p>
          <a:p>
            <a:pPr marR="38100" algn="just">
              <a:buFont typeface="Wingdings" pitchFamily="2" charset="2"/>
              <a:buChar char="Ø"/>
              <a:tabLst>
                <a:tab pos="469265" algn="l"/>
                <a:tab pos="469900" algn="l"/>
                <a:tab pos="2491105" algn="l"/>
                <a:tab pos="4170045" algn="l"/>
                <a:tab pos="5404485" algn="l"/>
              </a:tabLst>
            </a:pPr>
            <a:r>
              <a:rPr lang="en-US" sz="2500" dirty="0" smtClean="0">
                <a:cs typeface="Times New Roman"/>
              </a:rPr>
              <a:t>Properties of the t-distribution</a:t>
            </a:r>
          </a:p>
          <a:p>
            <a:pPr marR="38100" algn="just">
              <a:buFont typeface="Wingdings" pitchFamily="2" charset="2"/>
              <a:buChar char="Ø"/>
              <a:tabLst>
                <a:tab pos="469265" algn="l"/>
                <a:tab pos="469900" algn="l"/>
                <a:tab pos="2491105" algn="l"/>
                <a:tab pos="4170045" algn="l"/>
                <a:tab pos="5404485" algn="l"/>
              </a:tabLst>
            </a:pPr>
            <a:r>
              <a:rPr lang="en-US" sz="2500" dirty="0" smtClean="0">
                <a:cs typeface="Times New Roman"/>
              </a:rPr>
              <a:t>The t-distribution is bell shaped and symmetric about the mean.</a:t>
            </a:r>
          </a:p>
          <a:p>
            <a:pPr marL="469900" marR="38100" indent="-457200">
              <a:lnSpc>
                <a:spcPts val="2400"/>
              </a:lnSpc>
              <a:spcBef>
                <a:spcPts val="700"/>
              </a:spcBef>
              <a:tabLst>
                <a:tab pos="469265" algn="l"/>
                <a:tab pos="469900" algn="l"/>
                <a:tab pos="2491105" algn="l"/>
                <a:tab pos="4170045" algn="l"/>
                <a:tab pos="5404485" algn="l"/>
              </a:tabLst>
            </a:pPr>
            <a:endParaRPr lang="en-US" sz="2800" dirty="0" smtClean="0"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t-Distribution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R="38100" algn="just">
              <a:buFont typeface="Wingdings" pitchFamily="2" charset="2"/>
              <a:buChar char="Ø"/>
              <a:tabLst>
                <a:tab pos="469265" algn="l"/>
                <a:tab pos="469900" algn="l"/>
                <a:tab pos="2491105" algn="l"/>
                <a:tab pos="4170045" algn="l"/>
                <a:tab pos="5404485" algn="l"/>
              </a:tabLst>
            </a:pPr>
            <a:r>
              <a:rPr lang="en-US" dirty="0" smtClean="0">
                <a:cs typeface="Times New Roman"/>
              </a:rPr>
              <a:t>The t-distribution is a family of curves, each determined by a  parameter called the degrees of freedom.</a:t>
            </a:r>
          </a:p>
          <a:p>
            <a:pPr marR="38100" algn="just">
              <a:buFont typeface="Wingdings" pitchFamily="2" charset="2"/>
              <a:buChar char="Ø"/>
              <a:tabLst>
                <a:tab pos="469265" algn="l"/>
                <a:tab pos="469900" algn="l"/>
                <a:tab pos="2491105" algn="l"/>
                <a:tab pos="4170045" algn="l"/>
                <a:tab pos="5404485" algn="l"/>
              </a:tabLst>
            </a:pPr>
            <a:r>
              <a:rPr lang="en-US" dirty="0" smtClean="0">
                <a:cs typeface="Times New Roman"/>
              </a:rPr>
              <a:t> The degrees of freedom are the number of free choices left after a sample  statistic such as is calculated.</a:t>
            </a:r>
          </a:p>
          <a:p>
            <a:pPr marR="38100" algn="just">
              <a:buFont typeface="Wingdings" pitchFamily="2" charset="2"/>
              <a:buChar char="Ø"/>
              <a:tabLst>
                <a:tab pos="469265" algn="l"/>
                <a:tab pos="469900" algn="l"/>
                <a:tab pos="2491105" algn="l"/>
                <a:tab pos="4170045" algn="l"/>
                <a:tab pos="5404485" algn="l"/>
              </a:tabLst>
            </a:pPr>
            <a:r>
              <a:rPr lang="en-US" dirty="0" smtClean="0">
                <a:cs typeface="Times New Roman"/>
              </a:rPr>
              <a:t>When you use a t-distribution to  estimate a population mean, the degrees of freedom are equal to  one less than the sample size.</a:t>
            </a:r>
          </a:p>
          <a:p>
            <a:pPr marR="38100" algn="just">
              <a:buNone/>
              <a:tabLst>
                <a:tab pos="469265" algn="l"/>
                <a:tab pos="469900" algn="l"/>
                <a:tab pos="2491105" algn="l"/>
                <a:tab pos="4170045" algn="l"/>
                <a:tab pos="5404485" algn="l"/>
              </a:tabLst>
            </a:pPr>
            <a:r>
              <a:rPr lang="en-US" dirty="0" smtClean="0">
                <a:cs typeface="Times New Roman"/>
              </a:rPr>
              <a:t>      </a:t>
            </a:r>
            <a:r>
              <a:rPr lang="en-US" dirty="0" err="1" smtClean="0">
                <a:cs typeface="Times New Roman"/>
              </a:rPr>
              <a:t>d.f</a:t>
            </a:r>
            <a:r>
              <a:rPr lang="en-US" dirty="0" smtClean="0">
                <a:cs typeface="Times New Roman"/>
              </a:rPr>
              <a:t>. = n – 1	    Degrees of freedom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Confidence Interval Definition</a:t>
            </a:r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600" dirty="0" smtClean="0"/>
              <a:t>Statisticians use confidence intervals to describe the amount of uncertainity  associated with the sample estimate of population parameter within a particular range.</a:t>
            </a:r>
          </a:p>
          <a:p>
            <a:pPr marL="3429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600" dirty="0" smtClean="0"/>
              <a:t>Confidence  Interval  depend  on  the  amount  of sample we  take.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600" dirty="0" smtClean="0"/>
              <a:t>If </a:t>
            </a:r>
            <a:r>
              <a:rPr lang="en-US" sz="2600" dirty="0" smtClean="0"/>
              <a:t>we take larger segment then we will have large confidence interval and  if it is small then we are going to have small confidence interval.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pc="385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3600" i="1" spc="459" dirty="0" smtClean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t</a:t>
            </a:r>
            <a:r>
              <a:rPr lang="en-US" sz="3600" spc="459" dirty="0" smtClean="0">
                <a:solidFill>
                  <a:schemeClr val="accent5">
                    <a:lumMod val="75000"/>
                  </a:schemeClr>
                </a:solidFill>
              </a:rPr>
              <a:t>-Distribution</a:t>
            </a:r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  <a:tabLst>
                <a:tab pos="469265" algn="l"/>
                <a:tab pos="469900" algn="l"/>
              </a:tabLst>
            </a:pPr>
            <a:r>
              <a:rPr lang="en-US" sz="2400" dirty="0" smtClean="0">
                <a:cs typeface="Times New Roman"/>
              </a:rPr>
              <a:t>The total area under a t-curve is 1 or 100%.</a:t>
            </a:r>
          </a:p>
          <a:p>
            <a:pPr>
              <a:buFont typeface="Wingdings" pitchFamily="2" charset="2"/>
              <a:buChar char="Ø"/>
              <a:tabLst>
                <a:tab pos="469265" algn="l"/>
                <a:tab pos="469900" algn="l"/>
              </a:tabLst>
            </a:pPr>
            <a:r>
              <a:rPr lang="en-US" sz="2400" dirty="0" smtClean="0">
                <a:cs typeface="Times New Roman"/>
              </a:rPr>
              <a:t>The mean, median, and mode of the t-distribution are equal to zero.</a:t>
            </a:r>
          </a:p>
          <a:p>
            <a:pPr marR="5080">
              <a:lnSpc>
                <a:spcPts val="2400"/>
              </a:lnSpc>
              <a:buFont typeface="Wingdings" pitchFamily="2" charset="2"/>
              <a:buChar char="Ø"/>
              <a:tabLst>
                <a:tab pos="469265" algn="l"/>
                <a:tab pos="469900" algn="l"/>
                <a:tab pos="2991485" algn="l"/>
              </a:tabLst>
            </a:pPr>
            <a:r>
              <a:rPr lang="en-US" sz="2400" dirty="0" smtClean="0">
                <a:cs typeface="Times New Roman"/>
              </a:rPr>
              <a:t>As the degrees of freedom increase, the t-distribution approaches the  normal distribution. After 30 d.f., the t-distribution is very close to  the standard normal z-distribution.</a:t>
            </a:r>
          </a:p>
          <a:p>
            <a:endParaRPr lang="en-US" dirty="0"/>
          </a:p>
        </p:txBody>
      </p:sp>
      <p:pic>
        <p:nvPicPr>
          <p:cNvPr id="4" name="Picture 3" descr="Capture.PNG5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3429000"/>
            <a:ext cx="6248400" cy="171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pc="370" dirty="0" smtClean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US" sz="3600" spc="375" dirty="0" smtClean="0">
                <a:solidFill>
                  <a:schemeClr val="accent5">
                    <a:lumMod val="75000"/>
                  </a:schemeClr>
                </a:solidFill>
              </a:rPr>
              <a:t>r</a:t>
            </a:r>
            <a:r>
              <a:rPr lang="en-US" sz="3600" spc="530" dirty="0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3600" spc="620" dirty="0" smtClean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US" sz="3600" spc="530" dirty="0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3600" spc="375" dirty="0" smtClean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US" sz="3600" spc="615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US" sz="3600" spc="160" dirty="0" smtClean="0">
                <a:solidFill>
                  <a:schemeClr val="accent5">
                    <a:lumMod val="75000"/>
                  </a:schemeClr>
                </a:solidFill>
              </a:rPr>
              <a:t>l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600" spc="370" dirty="0" smtClean="0">
                <a:solidFill>
                  <a:schemeClr val="accent5">
                    <a:lumMod val="75000"/>
                  </a:schemeClr>
                </a:solidFill>
              </a:rPr>
              <a:t>V</a:t>
            </a:r>
            <a:r>
              <a:rPr lang="en-US" sz="3600" spc="615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US" sz="3600" spc="540" dirty="0" smtClean="0">
                <a:solidFill>
                  <a:schemeClr val="accent5">
                    <a:lumMod val="75000"/>
                  </a:schemeClr>
                </a:solidFill>
              </a:rPr>
              <a:t>l</a:t>
            </a:r>
            <a:r>
              <a:rPr lang="en-US" sz="3600" spc="610" dirty="0" smtClean="0">
                <a:solidFill>
                  <a:schemeClr val="accent5">
                    <a:lumMod val="75000"/>
                  </a:schemeClr>
                </a:solidFill>
              </a:rPr>
              <a:t>u</a:t>
            </a:r>
            <a:r>
              <a:rPr lang="en-US" sz="3600" spc="620" dirty="0" smtClean="0">
                <a:solidFill>
                  <a:schemeClr val="accent5">
                    <a:lumMod val="75000"/>
                  </a:schemeClr>
                </a:solidFill>
              </a:rPr>
              <a:t>e</a:t>
            </a:r>
            <a:r>
              <a:rPr lang="en-US" sz="3600" spc="320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600" spc="365" dirty="0" smtClean="0">
                <a:solidFill>
                  <a:schemeClr val="accent5">
                    <a:lumMod val="75000"/>
                  </a:schemeClr>
                </a:solidFill>
              </a:rPr>
              <a:t>o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f </a:t>
            </a:r>
            <a:r>
              <a:rPr lang="en-US" sz="3600" i="1" spc="44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 fontScale="25000" lnSpcReduction="20000"/>
          </a:bodyPr>
          <a:lstStyle/>
          <a:p>
            <a:pPr marL="12700">
              <a:lnSpc>
                <a:spcPts val="2855"/>
              </a:lnSpc>
              <a:spcBef>
                <a:spcPts val="100"/>
              </a:spcBef>
              <a:buNone/>
            </a:pPr>
            <a:r>
              <a:rPr lang="en-US" sz="9600" b="1" spc="270" dirty="0" smtClean="0">
                <a:cs typeface="Times New Roman"/>
              </a:rPr>
              <a:t>Example:</a:t>
            </a:r>
            <a:r>
              <a:rPr lang="en-US" sz="9600" b="1" dirty="0" smtClean="0"/>
              <a:t> </a:t>
            </a:r>
          </a:p>
          <a:p>
            <a:pPr marL="12700">
              <a:lnSpc>
                <a:spcPts val="2915"/>
              </a:lnSpc>
              <a:buNone/>
            </a:pPr>
            <a:r>
              <a:rPr lang="en-US" sz="9600" spc="195" dirty="0" smtClean="0">
                <a:cs typeface="Times New Roman"/>
              </a:rPr>
              <a:t>Find </a:t>
            </a:r>
            <a:r>
              <a:rPr lang="en-US" sz="9600" spc="220" dirty="0" smtClean="0">
                <a:cs typeface="Times New Roman"/>
              </a:rPr>
              <a:t>the </a:t>
            </a:r>
            <a:r>
              <a:rPr lang="en-US" sz="9600" spc="130" dirty="0" smtClean="0">
                <a:cs typeface="Times New Roman"/>
              </a:rPr>
              <a:t>critical </a:t>
            </a:r>
            <a:r>
              <a:rPr lang="en-US" sz="9600" spc="165" dirty="0" smtClean="0">
                <a:cs typeface="Times New Roman"/>
              </a:rPr>
              <a:t>value </a:t>
            </a:r>
            <a:r>
              <a:rPr lang="en-US" sz="9600" i="1" spc="120" dirty="0" smtClean="0">
                <a:cs typeface="Times New Roman"/>
              </a:rPr>
              <a:t>t</a:t>
            </a:r>
            <a:r>
              <a:rPr lang="en-US" sz="9600" i="1" spc="179" baseline="-23809" dirty="0" smtClean="0">
                <a:cs typeface="Times New Roman"/>
              </a:rPr>
              <a:t>c </a:t>
            </a:r>
            <a:r>
              <a:rPr lang="en-US" sz="9600" spc="85" dirty="0" smtClean="0">
                <a:cs typeface="Times New Roman"/>
              </a:rPr>
              <a:t>for </a:t>
            </a:r>
            <a:r>
              <a:rPr lang="en-US" sz="9600" spc="265" dirty="0" smtClean="0">
                <a:cs typeface="Times New Roman"/>
              </a:rPr>
              <a:t>a</a:t>
            </a:r>
            <a:r>
              <a:rPr lang="en-US" sz="9600" spc="-355" dirty="0" smtClean="0">
                <a:cs typeface="Times New Roman"/>
              </a:rPr>
              <a:t> </a:t>
            </a:r>
            <a:r>
              <a:rPr lang="en-US" sz="9600" spc="80" dirty="0" smtClean="0">
                <a:cs typeface="Times New Roman"/>
              </a:rPr>
              <a:t>95% </a:t>
            </a:r>
            <a:r>
              <a:rPr lang="en-US" sz="9600" spc="105" dirty="0" smtClean="0">
                <a:cs typeface="Times New Roman"/>
              </a:rPr>
              <a:t>confidence </a:t>
            </a:r>
            <a:r>
              <a:rPr lang="en-US" sz="9600" spc="200" dirty="0" smtClean="0">
                <a:cs typeface="Times New Roman"/>
              </a:rPr>
              <a:t>when </a:t>
            </a:r>
            <a:r>
              <a:rPr lang="en-US" sz="9600" spc="225" dirty="0" smtClean="0">
                <a:cs typeface="Times New Roman"/>
              </a:rPr>
              <a:t>the</a:t>
            </a:r>
            <a:endParaRPr lang="en-US" sz="9600" dirty="0" smtClean="0">
              <a:cs typeface="Times New Roman"/>
            </a:endParaRPr>
          </a:p>
          <a:p>
            <a:pPr marL="12700">
              <a:spcBef>
                <a:spcPts val="390"/>
              </a:spcBef>
              <a:buNone/>
            </a:pPr>
            <a:r>
              <a:rPr lang="en-US" sz="9600" spc="180" dirty="0" smtClean="0">
                <a:cs typeface="Times New Roman"/>
              </a:rPr>
              <a:t>sample </a:t>
            </a:r>
            <a:r>
              <a:rPr lang="en-US" sz="9600" spc="120" dirty="0" smtClean="0">
                <a:cs typeface="Times New Roman"/>
              </a:rPr>
              <a:t>size </a:t>
            </a:r>
            <a:r>
              <a:rPr lang="en-US" sz="9600" spc="130" dirty="0" smtClean="0">
                <a:cs typeface="Times New Roman"/>
              </a:rPr>
              <a:t>is</a:t>
            </a:r>
            <a:r>
              <a:rPr lang="en-US" sz="9600" spc="-100" dirty="0" smtClean="0">
                <a:cs typeface="Times New Roman"/>
              </a:rPr>
              <a:t> </a:t>
            </a:r>
            <a:r>
              <a:rPr lang="en-US" sz="9600" spc="95" dirty="0" smtClean="0">
                <a:cs typeface="Times New Roman"/>
              </a:rPr>
              <a:t>5.</a:t>
            </a:r>
            <a:r>
              <a:rPr lang="pt-BR" sz="9600" spc="80" dirty="0" smtClean="0">
                <a:latin typeface="Times New Roman"/>
                <a:cs typeface="Times New Roman"/>
              </a:rPr>
              <a:t> </a:t>
            </a:r>
          </a:p>
          <a:p>
            <a:pPr marL="12700">
              <a:spcBef>
                <a:spcPts val="390"/>
              </a:spcBef>
              <a:buNone/>
            </a:pPr>
            <a:endParaRPr lang="pt-BR" sz="2400" spc="80" dirty="0" smtClean="0">
              <a:latin typeface="Times New Roman"/>
              <a:cs typeface="Times New Roman"/>
            </a:endParaRPr>
          </a:p>
          <a:p>
            <a:pPr marL="12700">
              <a:spcBef>
                <a:spcPts val="390"/>
              </a:spcBef>
              <a:buNone/>
            </a:pPr>
            <a:endParaRPr lang="pt-BR" sz="2400" spc="80" dirty="0" smtClean="0">
              <a:latin typeface="Times New Roman"/>
              <a:cs typeface="Times New Roman"/>
            </a:endParaRPr>
          </a:p>
          <a:p>
            <a:pPr marL="12700">
              <a:spcBef>
                <a:spcPts val="390"/>
              </a:spcBef>
              <a:buNone/>
            </a:pPr>
            <a:endParaRPr lang="pt-BR" sz="2400" spc="80" dirty="0" smtClean="0">
              <a:latin typeface="Times New Roman"/>
              <a:cs typeface="Times New Roman"/>
            </a:endParaRPr>
          </a:p>
          <a:p>
            <a:pPr marL="12700">
              <a:spcBef>
                <a:spcPts val="390"/>
              </a:spcBef>
              <a:buNone/>
            </a:pPr>
            <a:endParaRPr lang="pt-BR" sz="2400" spc="80" dirty="0" smtClean="0">
              <a:latin typeface="Times New Roman"/>
              <a:cs typeface="Times New Roman"/>
            </a:endParaRPr>
          </a:p>
          <a:p>
            <a:pPr marL="12700">
              <a:spcBef>
                <a:spcPts val="390"/>
              </a:spcBef>
              <a:buNone/>
            </a:pPr>
            <a:endParaRPr lang="pt-BR" sz="2400" spc="80" dirty="0" smtClean="0">
              <a:latin typeface="Times New Roman"/>
              <a:cs typeface="Times New Roman"/>
            </a:endParaRPr>
          </a:p>
          <a:p>
            <a:pPr marL="12700">
              <a:spcBef>
                <a:spcPts val="390"/>
              </a:spcBef>
              <a:buNone/>
            </a:pPr>
            <a:endParaRPr lang="pt-BR" sz="2400" spc="80" dirty="0" smtClean="0">
              <a:latin typeface="Times New Roman"/>
              <a:cs typeface="Times New Roman"/>
            </a:endParaRPr>
          </a:p>
          <a:p>
            <a:pPr marL="12700">
              <a:spcBef>
                <a:spcPts val="390"/>
              </a:spcBef>
              <a:buNone/>
            </a:pPr>
            <a:endParaRPr lang="pt-BR" sz="2400" spc="80" dirty="0" smtClean="0">
              <a:latin typeface="Times New Roman"/>
              <a:cs typeface="Times New Roman"/>
            </a:endParaRPr>
          </a:p>
          <a:p>
            <a:pPr marL="12700">
              <a:spcBef>
                <a:spcPts val="390"/>
              </a:spcBef>
              <a:buNone/>
            </a:pPr>
            <a:endParaRPr lang="pt-BR" sz="2400" spc="80" dirty="0" smtClean="0">
              <a:latin typeface="Times New Roman"/>
              <a:cs typeface="Times New Roman"/>
            </a:endParaRPr>
          </a:p>
          <a:p>
            <a:pPr marL="12700">
              <a:spcBef>
                <a:spcPts val="390"/>
              </a:spcBef>
              <a:buNone/>
            </a:pPr>
            <a:endParaRPr lang="pt-BR" sz="2400" spc="80" dirty="0" smtClean="0">
              <a:latin typeface="Times New Roman"/>
              <a:cs typeface="Times New Roman"/>
            </a:endParaRPr>
          </a:p>
          <a:p>
            <a:pPr marL="12700">
              <a:spcBef>
                <a:spcPts val="390"/>
              </a:spcBef>
              <a:buNone/>
            </a:pPr>
            <a:endParaRPr lang="pt-BR" sz="2400" spc="80" dirty="0" smtClean="0">
              <a:cs typeface="Times New Roman"/>
            </a:endParaRPr>
          </a:p>
          <a:p>
            <a:pPr marL="12700">
              <a:spcBef>
                <a:spcPts val="390"/>
              </a:spcBef>
              <a:buNone/>
            </a:pPr>
            <a:endParaRPr lang="pt-BR" sz="2400" spc="80" dirty="0" smtClean="0">
              <a:cs typeface="Times New Roman"/>
            </a:endParaRPr>
          </a:p>
          <a:p>
            <a:pPr marL="12700">
              <a:spcBef>
                <a:spcPts val="390"/>
              </a:spcBef>
              <a:buNone/>
            </a:pPr>
            <a:endParaRPr lang="pt-BR" sz="2400" spc="80" dirty="0" smtClean="0">
              <a:cs typeface="Times New Roman"/>
            </a:endParaRPr>
          </a:p>
          <a:p>
            <a:pPr marL="12700">
              <a:spcBef>
                <a:spcPts val="390"/>
              </a:spcBef>
              <a:buNone/>
            </a:pPr>
            <a:endParaRPr lang="pt-BR" sz="2400" spc="80" dirty="0" smtClean="0">
              <a:cs typeface="Times New Roman"/>
            </a:endParaRPr>
          </a:p>
          <a:p>
            <a:pPr marL="12700">
              <a:spcBef>
                <a:spcPts val="390"/>
              </a:spcBef>
              <a:buNone/>
            </a:pPr>
            <a:endParaRPr lang="pt-BR" sz="7400" spc="80" dirty="0" smtClean="0">
              <a:cs typeface="Times New Roman"/>
            </a:endParaRPr>
          </a:p>
          <a:p>
            <a:pPr marL="12700">
              <a:spcBef>
                <a:spcPts val="390"/>
              </a:spcBef>
              <a:buNone/>
            </a:pPr>
            <a:endParaRPr lang="pt-BR" sz="7400" spc="80" dirty="0" smtClean="0">
              <a:cs typeface="Times New Roman"/>
            </a:endParaRPr>
          </a:p>
          <a:p>
            <a:pPr marL="12700">
              <a:spcBef>
                <a:spcPts val="390"/>
              </a:spcBef>
              <a:buNone/>
            </a:pPr>
            <a:r>
              <a:rPr lang="pt-BR" sz="7400" spc="80" dirty="0" smtClean="0">
                <a:cs typeface="Times New Roman"/>
              </a:rPr>
              <a:t>d.f.</a:t>
            </a:r>
            <a:r>
              <a:rPr lang="pt-BR" sz="7400" spc="60" dirty="0" smtClean="0">
                <a:cs typeface="Times New Roman"/>
              </a:rPr>
              <a:t> </a:t>
            </a:r>
            <a:r>
              <a:rPr lang="pt-BR" sz="7400" spc="100" dirty="0" smtClean="0">
                <a:cs typeface="Times New Roman"/>
              </a:rPr>
              <a:t>=</a:t>
            </a:r>
            <a:r>
              <a:rPr lang="pt-BR" sz="7400" spc="60" dirty="0" smtClean="0">
                <a:cs typeface="Times New Roman"/>
              </a:rPr>
              <a:t> </a:t>
            </a:r>
            <a:r>
              <a:rPr lang="pt-BR" sz="7400" i="1" spc="240" dirty="0" smtClean="0">
                <a:cs typeface="Times New Roman"/>
              </a:rPr>
              <a:t>n</a:t>
            </a:r>
            <a:r>
              <a:rPr lang="pt-BR" sz="7400" i="1" spc="55" dirty="0" smtClean="0">
                <a:cs typeface="Times New Roman"/>
              </a:rPr>
              <a:t> </a:t>
            </a:r>
            <a:r>
              <a:rPr lang="pt-BR" sz="7400" spc="130" dirty="0" smtClean="0">
                <a:cs typeface="Times New Roman"/>
              </a:rPr>
              <a:t>–</a:t>
            </a:r>
            <a:r>
              <a:rPr lang="pt-BR" sz="7400" spc="50" dirty="0" smtClean="0">
                <a:cs typeface="Times New Roman"/>
              </a:rPr>
              <a:t> </a:t>
            </a:r>
            <a:r>
              <a:rPr lang="pt-BR" sz="7400" spc="130" dirty="0" smtClean="0">
                <a:cs typeface="Times New Roman"/>
              </a:rPr>
              <a:t>1</a:t>
            </a:r>
            <a:r>
              <a:rPr lang="pt-BR" sz="7400" spc="65" dirty="0" smtClean="0">
                <a:cs typeface="Times New Roman"/>
              </a:rPr>
              <a:t> </a:t>
            </a:r>
            <a:r>
              <a:rPr lang="pt-BR" sz="7400" spc="100" dirty="0" smtClean="0">
                <a:cs typeface="Times New Roman"/>
              </a:rPr>
              <a:t>=</a:t>
            </a:r>
            <a:r>
              <a:rPr lang="pt-BR" sz="7400" spc="55" dirty="0" smtClean="0">
                <a:cs typeface="Times New Roman"/>
              </a:rPr>
              <a:t> </a:t>
            </a:r>
            <a:r>
              <a:rPr lang="pt-BR" sz="7400" spc="130" dirty="0" smtClean="0">
                <a:cs typeface="Times New Roman"/>
              </a:rPr>
              <a:t>5</a:t>
            </a:r>
            <a:r>
              <a:rPr lang="pt-BR" sz="7400" spc="50" dirty="0" smtClean="0">
                <a:cs typeface="Times New Roman"/>
              </a:rPr>
              <a:t> </a:t>
            </a:r>
            <a:r>
              <a:rPr lang="pt-BR" sz="7400" spc="130" dirty="0" smtClean="0">
                <a:cs typeface="Times New Roman"/>
              </a:rPr>
              <a:t>–</a:t>
            </a:r>
            <a:r>
              <a:rPr lang="pt-BR" sz="7400" spc="65" dirty="0" smtClean="0">
                <a:cs typeface="Times New Roman"/>
              </a:rPr>
              <a:t> </a:t>
            </a:r>
            <a:r>
              <a:rPr lang="pt-BR" sz="7400" spc="130" dirty="0" smtClean="0">
                <a:cs typeface="Times New Roman"/>
              </a:rPr>
              <a:t>1</a:t>
            </a:r>
            <a:r>
              <a:rPr lang="pt-BR" sz="7400" spc="55" dirty="0" smtClean="0">
                <a:cs typeface="Times New Roman"/>
              </a:rPr>
              <a:t> </a:t>
            </a:r>
            <a:r>
              <a:rPr lang="pt-BR" sz="7400" spc="100" dirty="0" smtClean="0">
                <a:cs typeface="Times New Roman"/>
              </a:rPr>
              <a:t>=</a:t>
            </a:r>
            <a:r>
              <a:rPr lang="pt-BR" sz="7400" spc="65" dirty="0" smtClean="0">
                <a:cs typeface="Times New Roman"/>
              </a:rPr>
              <a:t> </a:t>
            </a:r>
            <a:r>
              <a:rPr lang="pt-BR" sz="7400" spc="130" dirty="0" smtClean="0">
                <a:cs typeface="Times New Roman"/>
              </a:rPr>
              <a:t>4   </a:t>
            </a:r>
            <a:r>
              <a:rPr lang="en-US" sz="7400" i="1" spc="-25" dirty="0" smtClean="0">
                <a:cs typeface="Times New Roman"/>
              </a:rPr>
              <a:t>c </a:t>
            </a:r>
            <a:r>
              <a:rPr lang="en-US" sz="7400" spc="100" dirty="0" smtClean="0">
                <a:cs typeface="Times New Roman"/>
              </a:rPr>
              <a:t>=</a:t>
            </a:r>
            <a:r>
              <a:rPr lang="en-US" sz="7400" spc="55" dirty="0" smtClean="0">
                <a:cs typeface="Times New Roman"/>
              </a:rPr>
              <a:t> </a:t>
            </a:r>
            <a:r>
              <a:rPr lang="en-US" sz="7400" spc="114" dirty="0" smtClean="0">
                <a:cs typeface="Times New Roman"/>
              </a:rPr>
              <a:t>0.95   </a:t>
            </a:r>
            <a:r>
              <a:rPr lang="en-US" sz="7400" i="1" spc="120" dirty="0" smtClean="0">
                <a:cs typeface="Times New Roman"/>
              </a:rPr>
              <a:t>t</a:t>
            </a:r>
            <a:r>
              <a:rPr lang="en-US" sz="7400" i="1" spc="179" baseline="-23809" dirty="0" smtClean="0">
                <a:cs typeface="Times New Roman"/>
              </a:rPr>
              <a:t>c </a:t>
            </a:r>
            <a:r>
              <a:rPr lang="en-US" sz="7400" spc="100" dirty="0" smtClean="0">
                <a:cs typeface="Times New Roman"/>
              </a:rPr>
              <a:t>=</a:t>
            </a:r>
            <a:r>
              <a:rPr lang="en-US" sz="7400" spc="-290" dirty="0" smtClean="0">
                <a:cs typeface="Times New Roman"/>
              </a:rPr>
              <a:t> </a:t>
            </a:r>
            <a:r>
              <a:rPr lang="en-US" sz="7400" spc="114" dirty="0" smtClean="0">
                <a:cs typeface="Times New Roman"/>
              </a:rPr>
              <a:t>2.776</a:t>
            </a:r>
            <a:endParaRPr lang="en-US" sz="7400" dirty="0" smtClean="0">
              <a:cs typeface="Times New Roman"/>
            </a:endParaRPr>
          </a:p>
          <a:p>
            <a:pPr marL="12700">
              <a:spcBef>
                <a:spcPts val="390"/>
              </a:spcBef>
              <a:buNone/>
            </a:pPr>
            <a:endParaRPr lang="en-US" sz="2400" dirty="0" smtClean="0">
              <a:latin typeface="Times New Roman"/>
              <a:cs typeface="Times New Roman"/>
            </a:endParaRPr>
          </a:p>
          <a:p>
            <a:pPr marL="12700">
              <a:spcBef>
                <a:spcPts val="390"/>
              </a:spcBef>
              <a:buNone/>
            </a:pPr>
            <a:endParaRPr lang="pt-BR" sz="24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  <a:buNone/>
            </a:pPr>
            <a:endParaRPr lang="en-US" sz="2400" dirty="0" smtClean="0">
              <a:cs typeface="Times New Roman"/>
            </a:endParaRPr>
          </a:p>
          <a:p>
            <a:pPr marL="716280">
              <a:lnSpc>
                <a:spcPct val="100000"/>
              </a:lnSpc>
              <a:spcBef>
                <a:spcPts val="810"/>
              </a:spcBef>
              <a:buNone/>
            </a:pPr>
            <a:endParaRPr lang="en-US" dirty="0"/>
          </a:p>
        </p:txBody>
      </p:sp>
      <p:pic>
        <p:nvPicPr>
          <p:cNvPr id="4" name="Picture 3" descr="Capture.PNG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2266950"/>
            <a:ext cx="6458465" cy="1662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pc="370" dirty="0" smtClean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US" sz="3600" spc="375" dirty="0" smtClean="0">
                <a:solidFill>
                  <a:schemeClr val="accent5">
                    <a:lumMod val="75000"/>
                  </a:schemeClr>
                </a:solidFill>
              </a:rPr>
              <a:t>r</a:t>
            </a:r>
            <a:r>
              <a:rPr lang="en-US" sz="3600" spc="530" dirty="0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3600" spc="620" dirty="0" smtClean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US" sz="3600" spc="530" dirty="0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3600" spc="375" dirty="0" smtClean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US" sz="3600" spc="615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US" sz="3600" spc="160" dirty="0" smtClean="0">
                <a:solidFill>
                  <a:schemeClr val="accent5">
                    <a:lumMod val="75000"/>
                  </a:schemeClr>
                </a:solidFill>
              </a:rPr>
              <a:t>l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600" spc="370" dirty="0" smtClean="0">
                <a:solidFill>
                  <a:schemeClr val="accent5">
                    <a:lumMod val="75000"/>
                  </a:schemeClr>
                </a:solidFill>
              </a:rPr>
              <a:t>V</a:t>
            </a:r>
            <a:r>
              <a:rPr lang="en-US" sz="3600" spc="615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US" sz="3600" spc="540" dirty="0" smtClean="0">
                <a:solidFill>
                  <a:schemeClr val="accent5">
                    <a:lumMod val="75000"/>
                  </a:schemeClr>
                </a:solidFill>
              </a:rPr>
              <a:t>l</a:t>
            </a:r>
            <a:r>
              <a:rPr lang="en-US" sz="3600" spc="610" dirty="0" smtClean="0">
                <a:solidFill>
                  <a:schemeClr val="accent5">
                    <a:lumMod val="75000"/>
                  </a:schemeClr>
                </a:solidFill>
              </a:rPr>
              <a:t>u</a:t>
            </a:r>
            <a:r>
              <a:rPr lang="en-US" sz="3600" spc="620" dirty="0" smtClean="0">
                <a:solidFill>
                  <a:schemeClr val="accent5">
                    <a:lumMod val="75000"/>
                  </a:schemeClr>
                </a:solidFill>
              </a:rPr>
              <a:t>e</a:t>
            </a:r>
            <a:r>
              <a:rPr lang="en-US" sz="3600" spc="320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600" spc="365" dirty="0" smtClean="0">
                <a:solidFill>
                  <a:schemeClr val="accent5">
                    <a:lumMod val="75000"/>
                  </a:schemeClr>
                </a:solidFill>
              </a:rPr>
              <a:t>o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f </a:t>
            </a:r>
            <a:r>
              <a:rPr lang="en-US" sz="3600" i="1" spc="44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>
              <a:lnSpc>
                <a:spcPts val="2855"/>
              </a:lnSpc>
              <a:spcBef>
                <a:spcPts val="100"/>
              </a:spcBef>
              <a:buNone/>
              <a:tabLst>
                <a:tab pos="1551305" algn="l"/>
              </a:tabLst>
            </a:pPr>
            <a:r>
              <a:rPr lang="en-US" sz="2400" spc="280" dirty="0" smtClean="0">
                <a:cs typeface="Times New Roman"/>
              </a:rPr>
              <a:t>Example </a:t>
            </a:r>
            <a:r>
              <a:rPr lang="en-US" sz="2400" spc="260" dirty="0" smtClean="0">
                <a:cs typeface="Times New Roman"/>
              </a:rPr>
              <a:t>continued:</a:t>
            </a:r>
            <a:endParaRPr lang="en-US" sz="2400" dirty="0" smtClean="0">
              <a:cs typeface="Times New Roman"/>
            </a:endParaRPr>
          </a:p>
          <a:p>
            <a:pPr marL="12700">
              <a:lnSpc>
                <a:spcPts val="2915"/>
              </a:lnSpc>
              <a:buNone/>
            </a:pPr>
            <a:r>
              <a:rPr lang="en-US" sz="2400" spc="195" dirty="0" smtClean="0">
                <a:cs typeface="Times New Roman"/>
              </a:rPr>
              <a:t>Find </a:t>
            </a:r>
            <a:r>
              <a:rPr lang="en-US" sz="2400" spc="220" dirty="0" smtClean="0">
                <a:cs typeface="Times New Roman"/>
              </a:rPr>
              <a:t>the </a:t>
            </a:r>
            <a:r>
              <a:rPr lang="en-US" sz="2400" spc="130" dirty="0" smtClean="0">
                <a:cs typeface="Times New Roman"/>
              </a:rPr>
              <a:t>critical </a:t>
            </a:r>
            <a:r>
              <a:rPr lang="en-US" sz="2400" spc="165" dirty="0" smtClean="0">
                <a:cs typeface="Times New Roman"/>
              </a:rPr>
              <a:t>value </a:t>
            </a:r>
            <a:r>
              <a:rPr lang="en-US" sz="2400" i="1" spc="120" dirty="0" smtClean="0">
                <a:cs typeface="Times New Roman"/>
              </a:rPr>
              <a:t>t</a:t>
            </a:r>
            <a:r>
              <a:rPr lang="en-US" sz="2400" i="1" spc="179" baseline="-23809" dirty="0" smtClean="0">
                <a:cs typeface="Times New Roman"/>
              </a:rPr>
              <a:t>c </a:t>
            </a:r>
            <a:r>
              <a:rPr lang="en-US" sz="2400" spc="85" dirty="0" smtClean="0">
                <a:cs typeface="Times New Roman"/>
              </a:rPr>
              <a:t>for </a:t>
            </a:r>
            <a:r>
              <a:rPr lang="en-US" sz="2400" spc="265" dirty="0" smtClean="0">
                <a:cs typeface="Times New Roman"/>
              </a:rPr>
              <a:t>a</a:t>
            </a:r>
            <a:r>
              <a:rPr lang="en-US" sz="2400" spc="-355" dirty="0" smtClean="0">
                <a:cs typeface="Times New Roman"/>
              </a:rPr>
              <a:t> </a:t>
            </a:r>
            <a:r>
              <a:rPr lang="en-US" sz="2400" spc="80" dirty="0" smtClean="0">
                <a:cs typeface="Times New Roman"/>
              </a:rPr>
              <a:t>95% </a:t>
            </a:r>
            <a:r>
              <a:rPr lang="en-US" sz="2400" spc="105" dirty="0" smtClean="0">
                <a:cs typeface="Times New Roman"/>
              </a:rPr>
              <a:t>confidence </a:t>
            </a:r>
            <a:r>
              <a:rPr lang="en-US" sz="2400" spc="200" dirty="0" smtClean="0">
                <a:cs typeface="Times New Roman"/>
              </a:rPr>
              <a:t>when </a:t>
            </a:r>
            <a:r>
              <a:rPr lang="en-US" sz="2400" spc="225" dirty="0" smtClean="0">
                <a:cs typeface="Times New Roman"/>
              </a:rPr>
              <a:t>the</a:t>
            </a:r>
            <a:endParaRPr lang="en-US" sz="2400" dirty="0" smtClean="0"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  <a:buNone/>
            </a:pPr>
            <a:r>
              <a:rPr lang="en-US" sz="2400" spc="180" dirty="0" smtClean="0">
                <a:cs typeface="Times New Roman"/>
              </a:rPr>
              <a:t>sample </a:t>
            </a:r>
            <a:r>
              <a:rPr lang="en-US" sz="2400" spc="120" dirty="0" smtClean="0">
                <a:cs typeface="Times New Roman"/>
              </a:rPr>
              <a:t>size </a:t>
            </a:r>
            <a:r>
              <a:rPr lang="en-US" sz="2400" spc="130" dirty="0" smtClean="0">
                <a:cs typeface="Times New Roman"/>
              </a:rPr>
              <a:t>is</a:t>
            </a:r>
            <a:r>
              <a:rPr lang="en-US" sz="2400" spc="-100" dirty="0" smtClean="0">
                <a:cs typeface="Times New Roman"/>
              </a:rPr>
              <a:t> </a:t>
            </a:r>
            <a:r>
              <a:rPr lang="en-US" sz="2400" spc="95" dirty="0" smtClean="0">
                <a:cs typeface="Times New Roman"/>
              </a:rPr>
              <a:t>5.</a:t>
            </a:r>
            <a:endParaRPr lang="en-US" sz="2400" dirty="0" smtClean="0">
              <a:cs typeface="Times New Roman"/>
            </a:endParaRPr>
          </a:p>
          <a:p>
            <a:pPr marL="29209" marR="285115">
              <a:lnSpc>
                <a:spcPts val="2880"/>
              </a:lnSpc>
              <a:spcBef>
                <a:spcPts val="1585"/>
              </a:spcBef>
              <a:buFont typeface="Wingdings" pitchFamily="2" charset="2"/>
              <a:buChar char="Ø"/>
            </a:pPr>
            <a:r>
              <a:rPr lang="en-US" sz="2400" spc="80" dirty="0" smtClean="0">
                <a:solidFill>
                  <a:srgbClr val="232884"/>
                </a:solidFill>
                <a:cs typeface="Times New Roman"/>
              </a:rPr>
              <a:t>95%</a:t>
            </a:r>
            <a:r>
              <a:rPr lang="en-US" sz="2400" spc="75" dirty="0" smtClean="0">
                <a:solidFill>
                  <a:srgbClr val="232884"/>
                </a:solidFill>
                <a:cs typeface="Times New Roman"/>
              </a:rPr>
              <a:t> </a:t>
            </a:r>
            <a:r>
              <a:rPr lang="en-US" sz="2400" dirty="0" smtClean="0">
                <a:solidFill>
                  <a:srgbClr val="232884"/>
                </a:solidFill>
                <a:cs typeface="Times New Roman"/>
              </a:rPr>
              <a:t>of</a:t>
            </a:r>
            <a:r>
              <a:rPr lang="en-US" sz="2400" spc="75" dirty="0" smtClean="0">
                <a:solidFill>
                  <a:srgbClr val="232884"/>
                </a:solidFill>
                <a:cs typeface="Times New Roman"/>
              </a:rPr>
              <a:t> </a:t>
            </a:r>
            <a:r>
              <a:rPr lang="en-US" sz="2400" spc="220" dirty="0" smtClean="0">
                <a:solidFill>
                  <a:srgbClr val="232884"/>
                </a:solidFill>
                <a:cs typeface="Times New Roman"/>
              </a:rPr>
              <a:t>the</a:t>
            </a:r>
            <a:r>
              <a:rPr lang="en-US" sz="2400" spc="65" dirty="0" smtClean="0">
                <a:solidFill>
                  <a:srgbClr val="232884"/>
                </a:solidFill>
                <a:cs typeface="Times New Roman"/>
              </a:rPr>
              <a:t> </a:t>
            </a:r>
            <a:r>
              <a:rPr lang="en-US" sz="2400" spc="229" dirty="0" smtClean="0">
                <a:solidFill>
                  <a:srgbClr val="232884"/>
                </a:solidFill>
                <a:cs typeface="Times New Roman"/>
              </a:rPr>
              <a:t>area</a:t>
            </a:r>
            <a:r>
              <a:rPr lang="en-US" sz="2400" spc="55" dirty="0" smtClean="0">
                <a:solidFill>
                  <a:srgbClr val="232884"/>
                </a:solidFill>
                <a:cs typeface="Times New Roman"/>
              </a:rPr>
              <a:t> </a:t>
            </a:r>
            <a:r>
              <a:rPr lang="en-US" sz="2400" spc="220" dirty="0" smtClean="0">
                <a:solidFill>
                  <a:srgbClr val="232884"/>
                </a:solidFill>
                <a:cs typeface="Times New Roman"/>
              </a:rPr>
              <a:t>under</a:t>
            </a:r>
            <a:r>
              <a:rPr lang="en-US" sz="2400" spc="75" dirty="0" smtClean="0">
                <a:solidFill>
                  <a:srgbClr val="232884"/>
                </a:solidFill>
                <a:cs typeface="Times New Roman"/>
              </a:rPr>
              <a:t> </a:t>
            </a:r>
            <a:r>
              <a:rPr lang="en-US" sz="2400" spc="220" dirty="0" smtClean="0">
                <a:solidFill>
                  <a:srgbClr val="232884"/>
                </a:solidFill>
                <a:cs typeface="Times New Roman"/>
              </a:rPr>
              <a:t>the</a:t>
            </a:r>
            <a:r>
              <a:rPr lang="en-US" sz="2400" spc="65" dirty="0" smtClean="0">
                <a:solidFill>
                  <a:srgbClr val="232884"/>
                </a:solidFill>
                <a:cs typeface="Times New Roman"/>
              </a:rPr>
              <a:t> </a:t>
            </a:r>
            <a:r>
              <a:rPr lang="en-US" sz="2400" i="1" spc="165" dirty="0" smtClean="0">
                <a:solidFill>
                  <a:srgbClr val="232884"/>
                </a:solidFill>
                <a:cs typeface="Times New Roman"/>
              </a:rPr>
              <a:t>t</a:t>
            </a:r>
            <a:r>
              <a:rPr lang="en-US" sz="2400" spc="165" dirty="0" smtClean="0">
                <a:solidFill>
                  <a:srgbClr val="232884"/>
                </a:solidFill>
                <a:cs typeface="Times New Roman"/>
              </a:rPr>
              <a:t>-distribution</a:t>
            </a:r>
            <a:r>
              <a:rPr lang="en-US" sz="2400" spc="70" dirty="0" smtClean="0">
                <a:solidFill>
                  <a:srgbClr val="232884"/>
                </a:solidFill>
                <a:cs typeface="Times New Roman"/>
              </a:rPr>
              <a:t> </a:t>
            </a:r>
            <a:r>
              <a:rPr lang="en-US" sz="2400" spc="150" dirty="0" smtClean="0">
                <a:solidFill>
                  <a:srgbClr val="232884"/>
                </a:solidFill>
                <a:cs typeface="Times New Roman"/>
              </a:rPr>
              <a:t>curve</a:t>
            </a:r>
            <a:r>
              <a:rPr lang="en-US" sz="2400" spc="65" dirty="0" smtClean="0">
                <a:solidFill>
                  <a:srgbClr val="232884"/>
                </a:solidFill>
                <a:cs typeface="Times New Roman"/>
              </a:rPr>
              <a:t> </a:t>
            </a:r>
            <a:r>
              <a:rPr lang="en-US" sz="2400" spc="190" dirty="0" smtClean="0">
                <a:solidFill>
                  <a:srgbClr val="232884"/>
                </a:solidFill>
                <a:cs typeface="Times New Roman"/>
              </a:rPr>
              <a:t>with</a:t>
            </a:r>
            <a:r>
              <a:rPr lang="en-US" sz="2400" spc="60" dirty="0" smtClean="0">
                <a:solidFill>
                  <a:srgbClr val="232884"/>
                </a:solidFill>
                <a:cs typeface="Times New Roman"/>
              </a:rPr>
              <a:t> </a:t>
            </a:r>
            <a:r>
              <a:rPr lang="en-US" sz="2400" spc="130" dirty="0" smtClean="0">
                <a:solidFill>
                  <a:srgbClr val="232884"/>
                </a:solidFill>
                <a:cs typeface="Times New Roman"/>
              </a:rPr>
              <a:t>4  </a:t>
            </a:r>
            <a:r>
              <a:rPr lang="en-US" sz="2400" spc="155" dirty="0" smtClean="0">
                <a:solidFill>
                  <a:srgbClr val="232884"/>
                </a:solidFill>
                <a:cs typeface="Times New Roman"/>
              </a:rPr>
              <a:t>degrees </a:t>
            </a:r>
            <a:r>
              <a:rPr lang="en-US" sz="2400" dirty="0" smtClean="0">
                <a:solidFill>
                  <a:srgbClr val="232884"/>
                </a:solidFill>
                <a:cs typeface="Times New Roman"/>
              </a:rPr>
              <a:t>of </a:t>
            </a:r>
            <a:r>
              <a:rPr lang="en-US" sz="2400" spc="140" dirty="0" smtClean="0">
                <a:solidFill>
                  <a:srgbClr val="232884"/>
                </a:solidFill>
                <a:cs typeface="Times New Roman"/>
              </a:rPr>
              <a:t>freedom </a:t>
            </a:r>
            <a:r>
              <a:rPr lang="en-US" sz="2400" spc="120" dirty="0" smtClean="0">
                <a:solidFill>
                  <a:srgbClr val="232884"/>
                </a:solidFill>
                <a:cs typeface="Times New Roman"/>
              </a:rPr>
              <a:t>lies </a:t>
            </a:r>
            <a:r>
              <a:rPr lang="en-US" sz="2400" spc="170" dirty="0" smtClean="0">
                <a:solidFill>
                  <a:srgbClr val="232884"/>
                </a:solidFill>
                <a:cs typeface="Times New Roman"/>
              </a:rPr>
              <a:t>between </a:t>
            </a:r>
            <a:r>
              <a:rPr lang="en-US" sz="2400" i="1" spc="250" dirty="0" smtClean="0">
                <a:solidFill>
                  <a:srgbClr val="232884"/>
                </a:solidFill>
                <a:cs typeface="Times New Roman"/>
              </a:rPr>
              <a:t>t </a:t>
            </a:r>
            <a:r>
              <a:rPr lang="en-US" sz="2400" spc="100" dirty="0" smtClean="0">
                <a:solidFill>
                  <a:srgbClr val="232884"/>
                </a:solidFill>
                <a:cs typeface="Times New Roman"/>
              </a:rPr>
              <a:t>=</a:t>
            </a:r>
            <a:r>
              <a:rPr lang="en-US" sz="2400" spc="-375" dirty="0" smtClean="0">
                <a:solidFill>
                  <a:srgbClr val="232884"/>
                </a:solidFill>
                <a:cs typeface="Times New Roman"/>
              </a:rPr>
              <a:t> </a:t>
            </a:r>
            <a:r>
              <a:rPr lang="en-US" sz="2400" spc="90" dirty="0" smtClean="0">
                <a:solidFill>
                  <a:srgbClr val="232884"/>
                </a:solidFill>
                <a:cs typeface="Times New Roman"/>
              </a:rPr>
              <a:t>±2.776.</a:t>
            </a:r>
            <a:endParaRPr lang="en-US" sz="2400" dirty="0" smtClean="0">
              <a:cs typeface="Times New Roman"/>
            </a:endParaRPr>
          </a:p>
          <a:p>
            <a:endParaRPr lang="en-US" sz="2400" dirty="0"/>
          </a:p>
        </p:txBody>
      </p:sp>
      <p:pic>
        <p:nvPicPr>
          <p:cNvPr id="4" name="Picture 3" descr="Capture.PNG10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3486150"/>
            <a:ext cx="4267200" cy="15394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spc="345" dirty="0" smtClean="0">
                <a:solidFill>
                  <a:schemeClr val="accent5">
                    <a:lumMod val="75000"/>
                  </a:schemeClr>
                </a:solidFill>
              </a:rPr>
              <a:t>Co</a:t>
            </a:r>
            <a:r>
              <a:rPr lang="en-US" sz="3600" spc="575" dirty="0" smtClean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en-US" sz="3600" spc="645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sz="3600" spc="575" dirty="0" smtClean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US" sz="3600" spc="345" dirty="0" smtClean="0">
                <a:solidFill>
                  <a:schemeClr val="accent5">
                    <a:lumMod val="75000"/>
                  </a:schemeClr>
                </a:solidFill>
              </a:rPr>
              <a:t>r</a:t>
            </a:r>
            <a:r>
              <a:rPr lang="en-US" sz="3600" spc="570" dirty="0" smtClean="0">
                <a:solidFill>
                  <a:schemeClr val="accent5">
                    <a:lumMod val="75000"/>
                  </a:schemeClr>
                </a:solidFill>
              </a:rPr>
              <a:t>u</a:t>
            </a:r>
            <a:r>
              <a:rPr lang="en-US" sz="3600" spc="345" dirty="0" smtClean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US" sz="3600" spc="575" dirty="0" smtClean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US" sz="3600" spc="500" dirty="0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3600" spc="575" dirty="0" smtClean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en-US" sz="3600" spc="155" dirty="0" smtClean="0">
                <a:solidFill>
                  <a:schemeClr val="accent5">
                    <a:lumMod val="75000"/>
                  </a:schemeClr>
                </a:solidFill>
              </a:rPr>
              <a:t>g 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600" spc="235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600" spc="355" dirty="0" smtClean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US" sz="3600" spc="340" dirty="0" smtClean="0">
                <a:solidFill>
                  <a:schemeClr val="accent5">
                    <a:lumMod val="75000"/>
                  </a:schemeClr>
                </a:solidFill>
              </a:rPr>
              <a:t>o</a:t>
            </a:r>
            <a:r>
              <a:rPr lang="en-US" sz="3600" spc="575" dirty="0" smtClean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en-US" sz="3600" spc="350" dirty="0" smtClean="0">
                <a:solidFill>
                  <a:schemeClr val="accent5">
                    <a:lumMod val="75000"/>
                  </a:schemeClr>
                </a:solidFill>
              </a:rPr>
              <a:t>f</a:t>
            </a:r>
            <a:r>
              <a:rPr lang="en-US" sz="3600" spc="500" dirty="0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3600" spc="420" dirty="0" smtClean="0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sz="3600" spc="580" dirty="0" smtClean="0">
                <a:solidFill>
                  <a:schemeClr val="accent5">
                    <a:lumMod val="75000"/>
                  </a:schemeClr>
                </a:solidFill>
              </a:rPr>
              <a:t>e</a:t>
            </a:r>
            <a:r>
              <a:rPr lang="en-US" sz="3600" spc="575" dirty="0" smtClean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en-US" sz="3600" spc="335" dirty="0" smtClean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US" sz="3600" spc="165" dirty="0" smtClean="0">
                <a:solidFill>
                  <a:schemeClr val="accent5">
                    <a:lumMod val="75000"/>
                  </a:schemeClr>
                </a:solidFill>
              </a:rPr>
              <a:t>e  </a:t>
            </a:r>
            <a:r>
              <a:rPr lang="en-US" sz="3600" spc="465" dirty="0" smtClean="0">
                <a:solidFill>
                  <a:schemeClr val="accent5">
                    <a:lumMod val="75000"/>
                  </a:schemeClr>
                </a:solidFill>
              </a:rPr>
              <a:t>Interval</a:t>
            </a:r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76350"/>
            <a:ext cx="8229600" cy="3394472"/>
          </a:xfrm>
        </p:spPr>
        <p:txBody>
          <a:bodyPr>
            <a:normAutofit fontScale="47500" lnSpcReduction="20000"/>
          </a:bodyPr>
          <a:lstStyle/>
          <a:p>
            <a:pPr marL="12700" marR="5080">
              <a:buNone/>
              <a:tabLst>
                <a:tab pos="6010910" algn="l"/>
              </a:tabLst>
            </a:pPr>
            <a:r>
              <a:rPr lang="en-US" sz="5100" b="1" spc="270" dirty="0" smtClean="0">
                <a:cs typeface="Times New Roman"/>
              </a:rPr>
              <a:t>Example:</a:t>
            </a:r>
          </a:p>
          <a:p>
            <a:pPr marR="5080">
              <a:lnSpc>
                <a:spcPct val="120000"/>
              </a:lnSpc>
              <a:buFont typeface="Wingdings" pitchFamily="2" charset="2"/>
              <a:buChar char="Ø"/>
              <a:tabLst>
                <a:tab pos="6010910" algn="l"/>
              </a:tabLst>
            </a:pPr>
            <a:r>
              <a:rPr lang="en-US" sz="6200" dirty="0" smtClean="0"/>
              <a:t>In a random sample of 20 customers at a local fast food  restaurant, the mean waiting time to order is 95 seconds,  and the standard deviation is 21seconds.Assume the wait  times are normally distributed and construct a 90%  confidence interval for the mean wait time of all customers.</a:t>
            </a:r>
          </a:p>
          <a:p>
            <a:pPr marL="12700" marR="5080">
              <a:lnSpc>
                <a:spcPct val="100000"/>
              </a:lnSpc>
              <a:buNone/>
              <a:tabLst>
                <a:tab pos="6010910" algn="l"/>
              </a:tabLst>
            </a:pPr>
            <a:endParaRPr lang="en-US" sz="5000" spc="105" dirty="0" smtClean="0">
              <a:solidFill>
                <a:srgbClr val="232884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None/>
              <a:tabLst>
                <a:tab pos="6010910" algn="l"/>
              </a:tabLst>
            </a:pPr>
            <a:endParaRPr lang="en-US" sz="2400" spc="105" dirty="0" smtClean="0">
              <a:solidFill>
                <a:srgbClr val="232884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None/>
              <a:tabLst>
                <a:tab pos="6010910" algn="l"/>
              </a:tabLst>
            </a:pPr>
            <a:endParaRPr lang="en-US" sz="2400" spc="105" dirty="0" smtClean="0">
              <a:solidFill>
                <a:srgbClr val="232884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None/>
              <a:tabLst>
                <a:tab pos="6010910" algn="l"/>
              </a:tabLst>
            </a:pPr>
            <a:endParaRPr lang="en-US" sz="2400" spc="105" dirty="0" smtClean="0">
              <a:solidFill>
                <a:srgbClr val="232884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spc="345" dirty="0" smtClean="0">
                <a:solidFill>
                  <a:schemeClr val="accent5">
                    <a:lumMod val="75000"/>
                  </a:schemeClr>
                </a:solidFill>
              </a:rPr>
              <a:t>Co</a:t>
            </a:r>
            <a:r>
              <a:rPr lang="en-US" sz="3600" spc="575" dirty="0" smtClean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en-US" sz="3600" spc="645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sz="3600" spc="575" dirty="0" smtClean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US" sz="3600" spc="345" dirty="0" smtClean="0">
                <a:solidFill>
                  <a:schemeClr val="accent5">
                    <a:lumMod val="75000"/>
                  </a:schemeClr>
                </a:solidFill>
              </a:rPr>
              <a:t>r</a:t>
            </a:r>
            <a:r>
              <a:rPr lang="en-US" sz="3600" spc="570" dirty="0" smtClean="0">
                <a:solidFill>
                  <a:schemeClr val="accent5">
                    <a:lumMod val="75000"/>
                  </a:schemeClr>
                </a:solidFill>
              </a:rPr>
              <a:t>u</a:t>
            </a:r>
            <a:r>
              <a:rPr lang="en-US" sz="3600" spc="345" dirty="0" smtClean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US" sz="3600" spc="575" dirty="0" smtClean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US" sz="3600" spc="500" dirty="0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3600" spc="575" dirty="0" smtClean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en-US" sz="3600" spc="155" dirty="0" smtClean="0">
                <a:solidFill>
                  <a:schemeClr val="accent5">
                    <a:lumMod val="75000"/>
                  </a:schemeClr>
                </a:solidFill>
              </a:rPr>
              <a:t>g 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600" spc="235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600" spc="355" dirty="0" smtClean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US" sz="3600" spc="340" dirty="0" smtClean="0">
                <a:solidFill>
                  <a:schemeClr val="accent5">
                    <a:lumMod val="75000"/>
                  </a:schemeClr>
                </a:solidFill>
              </a:rPr>
              <a:t>o</a:t>
            </a:r>
            <a:r>
              <a:rPr lang="en-US" sz="3600" spc="575" dirty="0" smtClean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en-US" sz="3600" spc="350" dirty="0" smtClean="0">
                <a:solidFill>
                  <a:schemeClr val="accent5">
                    <a:lumMod val="75000"/>
                  </a:schemeClr>
                </a:solidFill>
              </a:rPr>
              <a:t>f</a:t>
            </a:r>
            <a:r>
              <a:rPr lang="en-US" sz="3600" spc="500" dirty="0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3600" spc="420" dirty="0" smtClean="0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sz="3600" spc="580" dirty="0" smtClean="0">
                <a:solidFill>
                  <a:schemeClr val="accent5">
                    <a:lumMod val="75000"/>
                  </a:schemeClr>
                </a:solidFill>
              </a:rPr>
              <a:t>e</a:t>
            </a:r>
            <a:r>
              <a:rPr lang="en-US" sz="3600" spc="575" dirty="0" smtClean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en-US" sz="3600" spc="335" dirty="0" smtClean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US" sz="3600" spc="165" dirty="0" smtClean="0">
                <a:solidFill>
                  <a:schemeClr val="accent5">
                    <a:lumMod val="75000"/>
                  </a:schemeClr>
                </a:solidFill>
              </a:rPr>
              <a:t>e  </a:t>
            </a:r>
            <a:r>
              <a:rPr lang="en-US" sz="3600" spc="465" dirty="0" smtClean="0">
                <a:solidFill>
                  <a:schemeClr val="accent5">
                    <a:lumMod val="75000"/>
                  </a:schemeClr>
                </a:solidFill>
              </a:rPr>
              <a:t>Interval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spc="280" dirty="0" smtClean="0">
                <a:cs typeface="Times New Roman"/>
              </a:rPr>
              <a:t>Example </a:t>
            </a:r>
            <a:r>
              <a:rPr lang="en-US" spc="260" dirty="0" smtClean="0">
                <a:cs typeface="Times New Roman"/>
              </a:rPr>
              <a:t>continued:</a:t>
            </a:r>
            <a:r>
              <a:rPr lang="en-US" dirty="0" smtClean="0"/>
              <a:t>                         </a:t>
            </a:r>
          </a:p>
          <a:p>
            <a:pPr>
              <a:buNone/>
            </a:pPr>
            <a:r>
              <a:rPr lang="en-US" dirty="0" smtClean="0"/>
              <a:t>                                     </a:t>
            </a:r>
          </a:p>
          <a:p>
            <a:pPr>
              <a:buNone/>
            </a:pPr>
            <a:r>
              <a:rPr lang="en-US" dirty="0" smtClean="0"/>
              <a:t>                                        n =20        x̅ =95       s=21</a:t>
            </a:r>
          </a:p>
          <a:p>
            <a:pPr>
              <a:buNone/>
            </a:pPr>
            <a:r>
              <a:rPr lang="en-US" dirty="0" smtClean="0"/>
              <a:t>                            </a:t>
            </a:r>
          </a:p>
          <a:p>
            <a:pPr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d.f</a:t>
            </a:r>
            <a:r>
              <a:rPr lang="en-US" dirty="0" smtClean="0"/>
              <a:t> = 19  t</a:t>
            </a:r>
            <a:r>
              <a:rPr lang="en-US" baseline="-25000" dirty="0" smtClean="0"/>
              <a:t>c</a:t>
            </a:r>
            <a:r>
              <a:rPr lang="en-US" dirty="0" smtClean="0"/>
              <a:t>= 1.729                                 =1.727(21/√20)=8.1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x̅ ± E = 95 ± 8.1             86.9 &lt; </a:t>
            </a:r>
            <a:r>
              <a:rPr lang="el-GR" dirty="0" smtClean="0"/>
              <a:t>µ</a:t>
            </a:r>
            <a:r>
              <a:rPr lang="en-US" dirty="0" smtClean="0"/>
              <a:t> &lt; 103.1            </a:t>
            </a:r>
          </a:p>
          <a:p>
            <a:pPr marL="12700" marR="5080">
              <a:lnSpc>
                <a:spcPct val="100000"/>
              </a:lnSpc>
              <a:buNone/>
              <a:tabLst>
                <a:tab pos="6010910" algn="l"/>
              </a:tabLst>
            </a:pPr>
            <a:endParaRPr lang="en-US" sz="900" spc="105" dirty="0" smtClean="0">
              <a:solidFill>
                <a:srgbClr val="232884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None/>
              <a:tabLst>
                <a:tab pos="6010910" algn="l"/>
              </a:tabLst>
            </a:pPr>
            <a:endParaRPr lang="en-US" sz="900" spc="105" dirty="0" smtClean="0">
              <a:solidFill>
                <a:srgbClr val="232884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None/>
              <a:tabLst>
                <a:tab pos="6010910" algn="l"/>
              </a:tabLst>
            </a:pPr>
            <a:endParaRPr lang="en-US" sz="900" spc="105" dirty="0" smtClean="0">
              <a:solidFill>
                <a:srgbClr val="232884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Font typeface="Wingdings" pitchFamily="2" charset="2"/>
              <a:buChar char="Ø"/>
              <a:tabLst>
                <a:tab pos="6010910" algn="l"/>
              </a:tabLst>
            </a:pPr>
            <a:r>
              <a:rPr lang="en-US" sz="4000" spc="105" dirty="0" smtClean="0">
                <a:solidFill>
                  <a:srgbClr val="232884"/>
                </a:solidFill>
                <a:cs typeface="Times New Roman"/>
              </a:rPr>
              <a:t>We</a:t>
            </a:r>
            <a:r>
              <a:rPr lang="en-US" sz="4000" spc="65" dirty="0" smtClean="0">
                <a:solidFill>
                  <a:srgbClr val="232884"/>
                </a:solidFill>
                <a:cs typeface="Times New Roman"/>
              </a:rPr>
              <a:t> </a:t>
            </a:r>
            <a:r>
              <a:rPr lang="en-US" sz="4000" spc="220" dirty="0" smtClean="0">
                <a:solidFill>
                  <a:srgbClr val="232884"/>
                </a:solidFill>
                <a:cs typeface="Times New Roman"/>
              </a:rPr>
              <a:t>are</a:t>
            </a:r>
            <a:r>
              <a:rPr lang="en-US" sz="4000" spc="80" dirty="0" smtClean="0">
                <a:solidFill>
                  <a:srgbClr val="232884"/>
                </a:solidFill>
                <a:cs typeface="Times New Roman"/>
              </a:rPr>
              <a:t> 90%</a:t>
            </a:r>
            <a:r>
              <a:rPr lang="en-US" sz="4000" spc="75" dirty="0" smtClean="0">
                <a:solidFill>
                  <a:srgbClr val="232884"/>
                </a:solidFill>
                <a:cs typeface="Times New Roman"/>
              </a:rPr>
              <a:t> </a:t>
            </a:r>
            <a:r>
              <a:rPr lang="en-US" sz="4000" spc="130" dirty="0" smtClean="0">
                <a:solidFill>
                  <a:srgbClr val="232884"/>
                </a:solidFill>
                <a:cs typeface="Times New Roman"/>
              </a:rPr>
              <a:t>confident</a:t>
            </a:r>
            <a:r>
              <a:rPr lang="en-US" sz="4000" spc="80" dirty="0" smtClean="0">
                <a:solidFill>
                  <a:srgbClr val="232884"/>
                </a:solidFill>
                <a:cs typeface="Times New Roman"/>
              </a:rPr>
              <a:t> </a:t>
            </a:r>
            <a:r>
              <a:rPr lang="en-US" sz="4000" spc="260" dirty="0" smtClean="0">
                <a:solidFill>
                  <a:srgbClr val="232884"/>
                </a:solidFill>
                <a:cs typeface="Times New Roman"/>
              </a:rPr>
              <a:t>that</a:t>
            </a:r>
            <a:r>
              <a:rPr lang="en-US" sz="4000" spc="75" dirty="0" smtClean="0">
                <a:solidFill>
                  <a:srgbClr val="232884"/>
                </a:solidFill>
                <a:cs typeface="Times New Roman"/>
              </a:rPr>
              <a:t> </a:t>
            </a:r>
            <a:r>
              <a:rPr lang="en-US" sz="4000" spc="220" dirty="0" smtClean="0">
                <a:solidFill>
                  <a:srgbClr val="232884"/>
                </a:solidFill>
                <a:cs typeface="Times New Roman"/>
              </a:rPr>
              <a:t>the</a:t>
            </a:r>
            <a:r>
              <a:rPr lang="en-US" sz="4000" spc="70" dirty="0" smtClean="0">
                <a:solidFill>
                  <a:srgbClr val="232884"/>
                </a:solidFill>
                <a:cs typeface="Times New Roman"/>
              </a:rPr>
              <a:t> </a:t>
            </a:r>
            <a:r>
              <a:rPr lang="en-US" sz="4000" spc="229" dirty="0" smtClean="0">
                <a:solidFill>
                  <a:srgbClr val="232884"/>
                </a:solidFill>
                <a:cs typeface="Times New Roman"/>
              </a:rPr>
              <a:t>mean</a:t>
            </a:r>
            <a:r>
              <a:rPr lang="en-US" sz="4000" spc="70" dirty="0" smtClean="0">
                <a:solidFill>
                  <a:srgbClr val="232884"/>
                </a:solidFill>
                <a:cs typeface="Times New Roman"/>
              </a:rPr>
              <a:t> </a:t>
            </a:r>
            <a:r>
              <a:rPr lang="en-US" sz="4000" spc="185" dirty="0" smtClean="0">
                <a:solidFill>
                  <a:srgbClr val="232884"/>
                </a:solidFill>
                <a:cs typeface="Times New Roman"/>
              </a:rPr>
              <a:t>wait</a:t>
            </a:r>
            <a:r>
              <a:rPr lang="en-US" sz="4000" spc="70" dirty="0" smtClean="0">
                <a:solidFill>
                  <a:srgbClr val="232884"/>
                </a:solidFill>
                <a:cs typeface="Times New Roman"/>
              </a:rPr>
              <a:t> </a:t>
            </a:r>
            <a:r>
              <a:rPr lang="en-US" sz="4000" spc="185" dirty="0" smtClean="0">
                <a:solidFill>
                  <a:srgbClr val="232884"/>
                </a:solidFill>
                <a:cs typeface="Times New Roman"/>
              </a:rPr>
              <a:t>time</a:t>
            </a:r>
            <a:r>
              <a:rPr lang="en-US" sz="4000" spc="65" dirty="0" smtClean="0">
                <a:solidFill>
                  <a:srgbClr val="232884"/>
                </a:solidFill>
                <a:cs typeface="Times New Roman"/>
              </a:rPr>
              <a:t> </a:t>
            </a:r>
            <a:r>
              <a:rPr lang="en-US" sz="4000" spc="90" dirty="0" smtClean="0">
                <a:solidFill>
                  <a:srgbClr val="232884"/>
                </a:solidFill>
                <a:cs typeface="Times New Roman"/>
              </a:rPr>
              <a:t>for</a:t>
            </a:r>
            <a:r>
              <a:rPr lang="en-US" sz="4000" spc="80" dirty="0" smtClean="0">
                <a:solidFill>
                  <a:srgbClr val="232884"/>
                </a:solidFill>
                <a:cs typeface="Times New Roman"/>
              </a:rPr>
              <a:t> </a:t>
            </a:r>
            <a:r>
              <a:rPr lang="en-US" sz="4000" spc="145" dirty="0" smtClean="0">
                <a:solidFill>
                  <a:srgbClr val="232884"/>
                </a:solidFill>
                <a:cs typeface="Times New Roman"/>
              </a:rPr>
              <a:t>all  </a:t>
            </a:r>
            <a:r>
              <a:rPr lang="en-US" sz="4000" spc="170" dirty="0" smtClean="0">
                <a:solidFill>
                  <a:srgbClr val="232884"/>
                </a:solidFill>
                <a:cs typeface="Times New Roman"/>
              </a:rPr>
              <a:t>customers </a:t>
            </a:r>
            <a:r>
              <a:rPr lang="en-US" sz="4000" spc="130" dirty="0" smtClean="0">
                <a:solidFill>
                  <a:srgbClr val="232884"/>
                </a:solidFill>
                <a:cs typeface="Times New Roman"/>
              </a:rPr>
              <a:t>is </a:t>
            </a:r>
            <a:r>
              <a:rPr lang="en-US" sz="4000" spc="170" dirty="0" smtClean="0">
                <a:solidFill>
                  <a:srgbClr val="232884"/>
                </a:solidFill>
                <a:cs typeface="Times New Roman"/>
              </a:rPr>
              <a:t>between </a:t>
            </a:r>
            <a:r>
              <a:rPr lang="en-US" sz="4000" spc="110" dirty="0" smtClean="0">
                <a:solidFill>
                  <a:srgbClr val="232884"/>
                </a:solidFill>
                <a:cs typeface="Times New Roman"/>
              </a:rPr>
              <a:t>86.9 </a:t>
            </a:r>
            <a:r>
              <a:rPr lang="en-US" sz="4000" spc="229" dirty="0" smtClean="0">
                <a:solidFill>
                  <a:srgbClr val="232884"/>
                </a:solidFill>
                <a:cs typeface="Times New Roman"/>
              </a:rPr>
              <a:t>and </a:t>
            </a:r>
            <a:r>
              <a:rPr lang="en-US" sz="4000" spc="114" dirty="0" smtClean="0">
                <a:solidFill>
                  <a:srgbClr val="232884"/>
                </a:solidFill>
                <a:cs typeface="Times New Roman"/>
              </a:rPr>
              <a:t>103.1</a:t>
            </a:r>
            <a:r>
              <a:rPr lang="en-US" sz="4000" spc="-390" dirty="0" smtClean="0">
                <a:solidFill>
                  <a:srgbClr val="232884"/>
                </a:solidFill>
                <a:cs typeface="Times New Roman"/>
              </a:rPr>
              <a:t> </a:t>
            </a:r>
            <a:r>
              <a:rPr lang="en-US" sz="4000" spc="125" dirty="0" smtClean="0">
                <a:solidFill>
                  <a:srgbClr val="232884"/>
                </a:solidFill>
                <a:cs typeface="Times New Roman"/>
              </a:rPr>
              <a:t>seconds.</a:t>
            </a:r>
            <a:endParaRPr lang="en-US" dirty="0"/>
          </a:p>
        </p:txBody>
      </p:sp>
      <p:pic>
        <p:nvPicPr>
          <p:cNvPr id="4" name="Picture 3" descr="Capture.PNGd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4800" y="2495550"/>
            <a:ext cx="990600" cy="30592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886200" y="318135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pc="455" dirty="0" smtClean="0">
                <a:solidFill>
                  <a:schemeClr val="accent5">
                    <a:lumMod val="75000"/>
                  </a:schemeClr>
                </a:solidFill>
              </a:rPr>
              <a:t>Normal </a:t>
            </a:r>
            <a:r>
              <a:rPr lang="en-US" sz="3600" spc="170" dirty="0" smtClean="0">
                <a:solidFill>
                  <a:schemeClr val="accent5">
                    <a:lumMod val="75000"/>
                  </a:schemeClr>
                </a:solidFill>
              </a:rPr>
              <a:t>or </a:t>
            </a:r>
            <a:r>
              <a:rPr lang="en-US" sz="3600" i="1" spc="459" dirty="0" smtClean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t</a:t>
            </a:r>
            <a:r>
              <a:rPr lang="en-US" sz="3600" spc="459" dirty="0" smtClean="0">
                <a:solidFill>
                  <a:schemeClr val="accent5">
                    <a:lumMod val="75000"/>
                  </a:schemeClr>
                </a:solidFill>
              </a:rPr>
              <a:t>-Distribution?</a:t>
            </a:r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Content Placeholder 4" descr="Capture.PNGa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1" y="857250"/>
            <a:ext cx="7848599" cy="40005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pc="455" dirty="0" smtClean="0">
                <a:solidFill>
                  <a:schemeClr val="accent5">
                    <a:lumMod val="75000"/>
                  </a:schemeClr>
                </a:solidFill>
              </a:rPr>
              <a:t>Normal	 </a:t>
            </a:r>
            <a:r>
              <a:rPr lang="en-US" sz="3600" spc="170" dirty="0" smtClean="0">
                <a:solidFill>
                  <a:schemeClr val="accent5">
                    <a:lumMod val="75000"/>
                  </a:schemeClr>
                </a:solidFill>
              </a:rPr>
              <a:t>or  </a:t>
            </a:r>
            <a:r>
              <a:rPr lang="en-US" sz="3600" i="1" spc="459" dirty="0" smtClean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t</a:t>
            </a:r>
            <a:r>
              <a:rPr lang="en-US" sz="3600" spc="459" dirty="0" smtClean="0">
                <a:solidFill>
                  <a:schemeClr val="accent5">
                    <a:lumMod val="75000"/>
                  </a:schemeClr>
                </a:solidFill>
              </a:rPr>
              <a:t>-Distribution?</a:t>
            </a:r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95350"/>
            <a:ext cx="8229600" cy="3394472"/>
          </a:xfrm>
        </p:spPr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Determine whether to use the normal distribution, the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t-distribution, or neither.</a:t>
            </a:r>
          </a:p>
          <a:p>
            <a:pPr>
              <a:buNone/>
              <a:tabLst>
                <a:tab pos="539115" algn="l"/>
              </a:tabLst>
            </a:pPr>
            <a:r>
              <a:rPr lang="en-US" sz="2400" dirty="0" smtClean="0"/>
              <a:t>    a)	n = 50, the distribution is skewed, s = 2.5</a:t>
            </a:r>
          </a:p>
          <a:p>
            <a:pPr marR="806450">
              <a:buFont typeface="Wingdings" pitchFamily="2" charset="2"/>
              <a:buChar char="Ø"/>
            </a:pPr>
            <a:r>
              <a:rPr lang="en-US" sz="2400" dirty="0" smtClean="0"/>
              <a:t>The normal distribution would be used because the  sample size is 50.</a:t>
            </a:r>
          </a:p>
          <a:p>
            <a:pPr>
              <a:buNone/>
              <a:tabLst>
                <a:tab pos="539115" algn="l"/>
              </a:tabLst>
            </a:pPr>
            <a:r>
              <a:rPr lang="en-US" sz="2400" dirty="0" smtClean="0"/>
              <a:t>    b)	n = 25, the distribution is skewed, s = 52.9</a:t>
            </a:r>
          </a:p>
          <a:p>
            <a:pPr marR="317500"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spc="455" dirty="0" smtClean="0">
                <a:solidFill>
                  <a:schemeClr val="accent5">
                    <a:lumMod val="75000"/>
                  </a:schemeClr>
                </a:solidFill>
              </a:rPr>
              <a:t>Normal	  or t-Distribution?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R="5080">
              <a:lnSpc>
                <a:spcPct val="110000"/>
              </a:lnSpc>
              <a:buFont typeface="Wingdings" pitchFamily="2" charset="2"/>
              <a:buChar char="Ø"/>
              <a:tabLst>
                <a:tab pos="6010910" algn="l"/>
              </a:tabLst>
            </a:pPr>
            <a:r>
              <a:rPr lang="en-US" sz="3100" dirty="0" smtClean="0"/>
              <a:t>Neither distribution would be used because n &lt; 30 and  the distribution is skewed.</a:t>
            </a:r>
          </a:p>
          <a:p>
            <a:pPr marR="5080">
              <a:lnSpc>
                <a:spcPct val="110000"/>
              </a:lnSpc>
              <a:buFont typeface="Wingdings" pitchFamily="2" charset="2"/>
              <a:buChar char="Ø"/>
              <a:tabLst>
                <a:tab pos="6010910" algn="l"/>
              </a:tabLst>
            </a:pPr>
            <a:r>
              <a:rPr lang="en-US" sz="3100" dirty="0" smtClean="0"/>
              <a:t>    c) n = 25, the distribution is normal, σ = 4.12</a:t>
            </a:r>
          </a:p>
          <a:p>
            <a:pPr marR="5080">
              <a:lnSpc>
                <a:spcPct val="110000"/>
              </a:lnSpc>
              <a:buFont typeface="Wingdings" pitchFamily="2" charset="2"/>
              <a:buChar char="Ø"/>
              <a:tabLst>
                <a:tab pos="6010910" algn="l"/>
              </a:tabLst>
            </a:pPr>
            <a:r>
              <a:rPr lang="en-US" sz="3100" dirty="0" smtClean="0"/>
              <a:t>The normal distribution would be used because although </a:t>
            </a:r>
          </a:p>
          <a:p>
            <a:pPr marR="5080">
              <a:lnSpc>
                <a:spcPct val="110000"/>
              </a:lnSpc>
              <a:buFont typeface="Wingdings" pitchFamily="2" charset="2"/>
              <a:buChar char="Ø"/>
              <a:tabLst>
                <a:tab pos="6010910" algn="l"/>
              </a:tabLst>
            </a:pPr>
            <a:r>
              <a:rPr lang="en-US" sz="3100" dirty="0" smtClean="0"/>
              <a:t>     d) n &lt; 30, the population standard deviation is known.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00151"/>
            <a:ext cx="8229600" cy="3394472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                            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</a:rPr>
              <a:t>Thank You</a:t>
            </a:r>
            <a:endParaRPr 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Confidence Interval</a:t>
            </a:r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There are two main things to consider here</a:t>
            </a:r>
          </a:p>
          <a:p>
            <a:pPr>
              <a:buNone/>
            </a:pPr>
            <a:r>
              <a:rPr lang="en-US" sz="2400" dirty="0" smtClean="0"/>
              <a:t>     1.Point Estimate</a:t>
            </a:r>
          </a:p>
          <a:p>
            <a:pPr>
              <a:buNone/>
            </a:pPr>
            <a:r>
              <a:rPr lang="en-US" sz="2400" dirty="0" smtClean="0"/>
              <a:t>     2.Interval Estimate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Let us know about  them briefly.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Point Estimate for Population </a:t>
            </a:r>
            <a:r>
              <a:rPr lang="el-GR" sz="3600" spc="145" dirty="0" smtClean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μ</a:t>
            </a:r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cs typeface="Times New Roman"/>
              </a:rPr>
              <a:t>A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point estimate </a:t>
            </a:r>
            <a:r>
              <a:rPr lang="en-US" sz="2400" dirty="0" smtClean="0">
                <a:cs typeface="Times New Roman"/>
              </a:rPr>
              <a:t>is a single value estimate for a  population parameter. The most unbiased point estimate  of the population mean,</a:t>
            </a:r>
            <a:r>
              <a:rPr lang="en-US" sz="2400" dirty="0" smtClean="0">
                <a:latin typeface="Symbol"/>
                <a:cs typeface="Symbol"/>
              </a:rPr>
              <a:t></a:t>
            </a:r>
            <a:r>
              <a:rPr lang="en-US" sz="2400" dirty="0" smtClean="0">
                <a:cs typeface="Times New Roman"/>
              </a:rPr>
              <a:t>, is the sample</a:t>
            </a:r>
            <a:r>
              <a:rPr lang="en-US" sz="2400" b="1" i="1" dirty="0" smtClean="0">
                <a:cs typeface="Times New Roman"/>
              </a:rPr>
              <a:t> </a:t>
            </a:r>
            <a:r>
              <a:rPr lang="en-US" sz="2400" dirty="0" smtClean="0">
                <a:cs typeface="Times New Roman"/>
              </a:rPr>
              <a:t>mean x</a:t>
            </a:r>
            <a:endParaRPr lang="en-US" sz="2400" i="1" baseline="2314" dirty="0" smtClean="0">
              <a:cs typeface="Times New Roman"/>
            </a:endParaRPr>
          </a:p>
          <a:p>
            <a:pPr marL="412750" lvl="1">
              <a:spcBef>
                <a:spcPts val="875"/>
              </a:spcBef>
              <a:buNone/>
            </a:pPr>
            <a:r>
              <a:rPr lang="en-US" sz="2400" b="1" dirty="0" smtClean="0">
                <a:cs typeface="Times New Roman"/>
              </a:rPr>
              <a:t>	Example</a:t>
            </a:r>
            <a:r>
              <a:rPr lang="en-US" sz="2400" dirty="0" smtClean="0">
                <a:cs typeface="Times New Roman"/>
              </a:rPr>
              <a:t>:</a:t>
            </a:r>
          </a:p>
          <a:p>
            <a:pPr marL="412750" marR="624840" lvl="1">
              <a:buNone/>
              <a:tabLst>
                <a:tab pos="5910580" algn="l"/>
              </a:tabLst>
            </a:pPr>
            <a:r>
              <a:rPr lang="en-US" sz="2400" dirty="0" smtClean="0">
                <a:cs typeface="Times New Roman"/>
              </a:rPr>
              <a:t>	A random sample of 32 textbook prices (rounded  to the       nearest  dollar) is taken from a local college bookstore. Find point  estimate for the population  mean </a:t>
            </a:r>
            <a:r>
              <a:rPr lang="en-US" sz="2400" dirty="0" smtClean="0">
                <a:latin typeface="Symbol"/>
                <a:cs typeface="Symbol"/>
              </a:rPr>
              <a:t></a:t>
            </a:r>
            <a:r>
              <a:rPr lang="en-US" sz="2400" dirty="0" smtClean="0">
                <a:cs typeface="Times New Roman"/>
              </a:rPr>
              <a:t>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Point Estimate for population </a:t>
            </a:r>
            <a:r>
              <a:rPr lang="el-GR" sz="3600" spc="145" dirty="0" smtClean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μ</a:t>
            </a:r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2700" algn="just">
              <a:lnSpc>
                <a:spcPct val="100000"/>
              </a:lnSpc>
              <a:spcBef>
                <a:spcPts val="875"/>
              </a:spcBef>
              <a:buNone/>
            </a:pPr>
            <a:r>
              <a:rPr lang="en-US" sz="2400" b="1" dirty="0" smtClean="0">
                <a:cs typeface="Times New Roman"/>
              </a:rPr>
              <a:t>Example</a:t>
            </a:r>
            <a:r>
              <a:rPr lang="en-US" sz="2400" dirty="0" smtClean="0">
                <a:cs typeface="Times New Roman"/>
              </a:rPr>
              <a:t>:</a:t>
            </a:r>
          </a:p>
          <a:p>
            <a:pPr marL="12700" marR="624840" algn="just">
              <a:lnSpc>
                <a:spcPct val="100000"/>
              </a:lnSpc>
              <a:buNone/>
              <a:tabLst>
                <a:tab pos="5910580" algn="l"/>
              </a:tabLst>
            </a:pPr>
            <a:r>
              <a:rPr lang="en-US" sz="2400" dirty="0" smtClean="0">
                <a:cs typeface="Times New Roman"/>
              </a:rPr>
              <a:t>    A random sample of 32 textbook prices (rounded  to the nearest  dollar) </a:t>
            </a:r>
            <a:r>
              <a:rPr lang="en-US" sz="2400" spc="130" dirty="0" smtClean="0">
                <a:cs typeface="Times New Roman"/>
              </a:rPr>
              <a:t>is </a:t>
            </a:r>
            <a:r>
              <a:rPr lang="en-US" sz="2400" dirty="0" smtClean="0">
                <a:cs typeface="Times New Roman"/>
              </a:rPr>
              <a:t>taken from a local</a:t>
            </a:r>
            <a:r>
              <a:rPr lang="en-US" sz="2400" spc="-20" dirty="0" smtClean="0">
                <a:cs typeface="Times New Roman"/>
              </a:rPr>
              <a:t> </a:t>
            </a:r>
            <a:r>
              <a:rPr lang="en-US" sz="2400" dirty="0" smtClean="0">
                <a:cs typeface="Times New Roman"/>
              </a:rPr>
              <a:t>college</a:t>
            </a:r>
            <a:r>
              <a:rPr lang="en-US" sz="2400" spc="15" dirty="0" smtClean="0">
                <a:cs typeface="Times New Roman"/>
              </a:rPr>
              <a:t> </a:t>
            </a:r>
            <a:r>
              <a:rPr lang="en-US" sz="2400" dirty="0" smtClean="0">
                <a:cs typeface="Times New Roman"/>
              </a:rPr>
              <a:t>bookstore.</a:t>
            </a:r>
            <a:r>
              <a:rPr lang="en-US" sz="2400" spc="-5" dirty="0" smtClean="0">
                <a:cs typeface="Times New Roman"/>
              </a:rPr>
              <a:t>Find </a:t>
            </a:r>
            <a:r>
              <a:rPr lang="en-US" sz="2400" dirty="0" smtClean="0">
                <a:cs typeface="Times New Roman"/>
              </a:rPr>
              <a:t>a point  estimate </a:t>
            </a:r>
            <a:r>
              <a:rPr lang="en-US" sz="2400" spc="85" dirty="0" smtClean="0">
                <a:cs typeface="Times New Roman"/>
              </a:rPr>
              <a:t>for </a:t>
            </a:r>
            <a:r>
              <a:rPr lang="en-US" sz="2400" spc="220" dirty="0" smtClean="0">
                <a:cs typeface="Times New Roman"/>
              </a:rPr>
              <a:t>the </a:t>
            </a:r>
            <a:r>
              <a:rPr lang="en-US" sz="2400" spc="155" dirty="0" smtClean="0">
                <a:cs typeface="Times New Roman"/>
              </a:rPr>
              <a:t>population </a:t>
            </a:r>
            <a:r>
              <a:rPr lang="en-US" sz="2400" spc="195" dirty="0" smtClean="0">
                <a:cs typeface="Times New Roman"/>
              </a:rPr>
              <a:t>mean,</a:t>
            </a:r>
            <a:r>
              <a:rPr lang="en-US" sz="2400" spc="-180" dirty="0" smtClean="0">
                <a:cs typeface="Times New Roman"/>
              </a:rPr>
              <a:t> </a:t>
            </a:r>
            <a:r>
              <a:rPr lang="el-GR" sz="2400" i="1" spc="145" dirty="0" smtClean="0">
                <a:cs typeface="Times New Roman"/>
              </a:rPr>
              <a:t>μ</a:t>
            </a:r>
            <a:r>
              <a:rPr lang="en-US" sz="2400" spc="30" dirty="0" smtClean="0">
                <a:cs typeface="Times New Roman"/>
              </a:rPr>
              <a:t>.</a:t>
            </a:r>
          </a:p>
          <a:p>
            <a:pPr marL="12700" marR="624840" algn="just">
              <a:buNone/>
              <a:tabLst>
                <a:tab pos="5910580" algn="l"/>
              </a:tabLst>
            </a:pPr>
            <a:r>
              <a:rPr lang="en-US" sz="2400" dirty="0" smtClean="0"/>
              <a:t>                                                                                                                       </a:t>
            </a:r>
            <a:endParaRPr lang="en-US" sz="2400" dirty="0" smtClean="0">
              <a:solidFill>
                <a:schemeClr val="tx2"/>
              </a:solidFill>
              <a:cs typeface="Times New Roman"/>
            </a:endParaRPr>
          </a:p>
          <a:p>
            <a:pPr marL="12700" marR="624840">
              <a:lnSpc>
                <a:spcPct val="100000"/>
              </a:lnSpc>
              <a:buFont typeface="Wingdings" pitchFamily="2" charset="2"/>
              <a:buChar char="Ø"/>
              <a:tabLst>
                <a:tab pos="5910580" algn="l"/>
              </a:tabLst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400" spc="175" dirty="0" smtClean="0">
                <a:solidFill>
                  <a:schemeClr val="tx2"/>
                </a:solidFill>
                <a:cs typeface="Times New Roman"/>
              </a:rPr>
              <a:t>The</a:t>
            </a:r>
            <a:r>
              <a:rPr lang="en-US" sz="2400" spc="65" dirty="0" smtClean="0">
                <a:solidFill>
                  <a:schemeClr val="tx2"/>
                </a:solidFill>
                <a:cs typeface="Times New Roman"/>
              </a:rPr>
              <a:t> </a:t>
            </a:r>
            <a:r>
              <a:rPr lang="en-US" sz="2400" spc="155" dirty="0" smtClean="0">
                <a:solidFill>
                  <a:schemeClr val="tx2"/>
                </a:solidFill>
                <a:cs typeface="Times New Roman"/>
              </a:rPr>
              <a:t>point</a:t>
            </a:r>
            <a:r>
              <a:rPr lang="en-US" sz="2400" spc="75" dirty="0" smtClean="0">
                <a:solidFill>
                  <a:schemeClr val="tx2"/>
                </a:solidFill>
                <a:cs typeface="Times New Roman"/>
              </a:rPr>
              <a:t> </a:t>
            </a:r>
            <a:r>
              <a:rPr lang="en-US" sz="2400" spc="200" dirty="0" smtClean="0">
                <a:solidFill>
                  <a:schemeClr val="tx2"/>
                </a:solidFill>
                <a:cs typeface="Times New Roman"/>
              </a:rPr>
              <a:t>estimate</a:t>
            </a:r>
            <a:r>
              <a:rPr lang="en-US" sz="2400" spc="70" dirty="0" smtClean="0">
                <a:solidFill>
                  <a:schemeClr val="tx2"/>
                </a:solidFill>
                <a:cs typeface="Times New Roman"/>
              </a:rPr>
              <a:t> </a:t>
            </a:r>
            <a:r>
              <a:rPr lang="en-US" sz="2400" spc="90" dirty="0" smtClean="0">
                <a:solidFill>
                  <a:schemeClr val="tx2"/>
                </a:solidFill>
                <a:cs typeface="Times New Roman"/>
              </a:rPr>
              <a:t>for</a:t>
            </a:r>
            <a:r>
              <a:rPr lang="en-US" sz="2400" spc="75" dirty="0" smtClean="0">
                <a:solidFill>
                  <a:schemeClr val="tx2"/>
                </a:solidFill>
                <a:cs typeface="Times New Roman"/>
              </a:rPr>
              <a:t> </a:t>
            </a:r>
            <a:r>
              <a:rPr lang="en-US" sz="2400" spc="220" dirty="0" smtClean="0">
                <a:solidFill>
                  <a:schemeClr val="tx2"/>
                </a:solidFill>
                <a:cs typeface="Times New Roman"/>
              </a:rPr>
              <a:t>the</a:t>
            </a:r>
            <a:r>
              <a:rPr lang="en-US" sz="2400" spc="70" dirty="0" smtClean="0">
                <a:solidFill>
                  <a:schemeClr val="tx2"/>
                </a:solidFill>
                <a:cs typeface="Times New Roman"/>
              </a:rPr>
              <a:t> </a:t>
            </a:r>
            <a:r>
              <a:rPr lang="en-US" sz="2400" spc="155" dirty="0" smtClean="0">
                <a:solidFill>
                  <a:schemeClr val="tx2"/>
                </a:solidFill>
                <a:cs typeface="Times New Roman"/>
              </a:rPr>
              <a:t>population</a:t>
            </a:r>
            <a:r>
              <a:rPr lang="en-US" sz="2400" spc="60" dirty="0" smtClean="0">
                <a:solidFill>
                  <a:schemeClr val="tx2"/>
                </a:solidFill>
                <a:cs typeface="Times New Roman"/>
              </a:rPr>
              <a:t> </a:t>
            </a:r>
            <a:r>
              <a:rPr lang="en-US" sz="2400" spc="229" dirty="0" smtClean="0">
                <a:solidFill>
                  <a:schemeClr val="tx2"/>
                </a:solidFill>
                <a:cs typeface="Times New Roman"/>
              </a:rPr>
              <a:t>mean</a:t>
            </a:r>
            <a:r>
              <a:rPr lang="en-US" sz="2400" spc="65" dirty="0" smtClean="0">
                <a:solidFill>
                  <a:schemeClr val="tx2"/>
                </a:solidFill>
                <a:cs typeface="Times New Roman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cs typeface="Times New Roman"/>
              </a:rPr>
              <a:t>of</a:t>
            </a:r>
            <a:r>
              <a:rPr lang="en-US" sz="2400" spc="80" dirty="0" smtClean="0">
                <a:solidFill>
                  <a:schemeClr val="tx2"/>
                </a:solidFill>
                <a:cs typeface="Times New Roman"/>
              </a:rPr>
              <a:t> </a:t>
            </a:r>
            <a:r>
              <a:rPr lang="en-US" sz="2400" spc="140" dirty="0" smtClean="0">
                <a:solidFill>
                  <a:schemeClr val="tx2"/>
                </a:solidFill>
                <a:cs typeface="Times New Roman"/>
              </a:rPr>
              <a:t>textbooks  </a:t>
            </a:r>
            <a:r>
              <a:rPr lang="en-US" sz="2400" spc="175" dirty="0" smtClean="0">
                <a:solidFill>
                  <a:schemeClr val="tx2"/>
                </a:solidFill>
                <a:cs typeface="Times New Roman"/>
              </a:rPr>
              <a:t>in </a:t>
            </a:r>
            <a:r>
              <a:rPr lang="en-US" sz="2400" spc="220" dirty="0" smtClean="0">
                <a:solidFill>
                  <a:schemeClr val="tx2"/>
                </a:solidFill>
                <a:cs typeface="Times New Roman"/>
              </a:rPr>
              <a:t>the </a:t>
            </a:r>
            <a:r>
              <a:rPr lang="en-US" sz="2400" spc="135" dirty="0" smtClean="0">
                <a:solidFill>
                  <a:schemeClr val="tx2"/>
                </a:solidFill>
                <a:cs typeface="Times New Roman"/>
              </a:rPr>
              <a:t>bookstore </a:t>
            </a:r>
            <a:r>
              <a:rPr lang="en-US" sz="2400" spc="130" dirty="0" smtClean="0">
                <a:solidFill>
                  <a:schemeClr val="tx2"/>
                </a:solidFill>
                <a:cs typeface="Times New Roman"/>
              </a:rPr>
              <a:t>is</a:t>
            </a:r>
            <a:r>
              <a:rPr lang="en-US" sz="2400" spc="-270" dirty="0" smtClean="0">
                <a:solidFill>
                  <a:schemeClr val="tx2"/>
                </a:solidFill>
                <a:cs typeface="Times New Roman"/>
              </a:rPr>
              <a:t> </a:t>
            </a:r>
            <a:r>
              <a:rPr lang="en-US" sz="2400" spc="105" dirty="0" smtClean="0">
                <a:solidFill>
                  <a:schemeClr val="tx2"/>
                </a:solidFill>
                <a:cs typeface="Times New Roman"/>
              </a:rPr>
              <a:t>$74.22.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578894"/>
            <a:ext cx="6781800" cy="1193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Interval Estimate</a:t>
            </a:r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528"/>
            <a:ext cx="8229600" cy="3394472"/>
          </a:xfrm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Char char="Ø"/>
            </a:pPr>
            <a:r>
              <a:rPr lang="en-US" sz="2400" dirty="0" smtClean="0"/>
              <a:t>An interval estimate is an interval or range of  values, used to estimate a population parame</a:t>
            </a:r>
            <a:r>
              <a:rPr lang="en-US" sz="2400" spc="210" dirty="0" smtClean="0">
                <a:cs typeface="Times New Roman"/>
              </a:rPr>
              <a:t>ter.</a:t>
            </a:r>
            <a:endParaRPr lang="en-US" sz="2400" dirty="0" smtClean="0">
              <a:cs typeface="Times New Roman"/>
            </a:endParaRPr>
          </a:p>
          <a:p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685800" y="3771900"/>
            <a:ext cx="739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400" dirty="0" smtClean="0"/>
              <a:t>How confident do we want to be that the interval estimate  contains the population mean, μ?</a:t>
            </a:r>
            <a:endParaRPr lang="en-US" sz="2400" dirty="0"/>
          </a:p>
        </p:txBody>
      </p:sp>
      <p:pic>
        <p:nvPicPr>
          <p:cNvPr id="14" name="Picture 13" descr="72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2190750"/>
            <a:ext cx="4495800" cy="1619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Confidence Intervals of the mean (Large Samples)</a:t>
            </a:r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Level Of Confidence</a:t>
            </a:r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00151"/>
            <a:ext cx="8229600" cy="339447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cs typeface="Times New Roman"/>
              </a:rPr>
              <a:t>The level of c onfidence c  is the probability that the  interval estimate contains the population parameter.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cs typeface="Times New Roman"/>
              </a:rPr>
              <a:t>Where c is the area beneath the normal curve between the critical values.</a:t>
            </a:r>
          </a:p>
          <a:p>
            <a:pPr>
              <a:buNone/>
            </a:pPr>
            <a:endParaRPr lang="en-US" sz="2800" spc="130" dirty="0" smtClean="0">
              <a:solidFill>
                <a:schemeClr val="tx1">
                  <a:lumMod val="95000"/>
                  <a:lumOff val="5000"/>
                </a:schemeClr>
              </a:solidFill>
              <a:cs typeface="Times New Roman"/>
            </a:endParaRPr>
          </a:p>
          <a:p>
            <a:pPr>
              <a:buNone/>
            </a:pPr>
            <a:endParaRPr lang="en-US" sz="2800" dirty="0" smtClean="0">
              <a:latin typeface="Times New Roman"/>
              <a:cs typeface="Times New Roman"/>
            </a:endParaRPr>
          </a:p>
          <a:p>
            <a:pPr>
              <a:buFont typeface="Wingdings" pitchFamily="2" charset="2"/>
              <a:buChar char="Ø"/>
            </a:pPr>
            <a:endParaRPr lang="en-US" sz="2800" spc="210" dirty="0" smtClean="0">
              <a:solidFill>
                <a:schemeClr val="tx1">
                  <a:lumMod val="95000"/>
                  <a:lumOff val="5000"/>
                </a:schemeClr>
              </a:solidFill>
              <a:cs typeface="Times New Roman"/>
            </a:endParaRPr>
          </a:p>
          <a:p>
            <a:pPr>
              <a:buFont typeface="Wingdings" pitchFamily="2" charset="2"/>
              <a:buChar char="Ø"/>
            </a:pPr>
            <a:endParaRPr lang="en-US" sz="2800" spc="210" dirty="0" smtClean="0">
              <a:solidFill>
                <a:schemeClr val="tx1">
                  <a:lumMod val="95000"/>
                  <a:lumOff val="5000"/>
                </a:schemeClr>
              </a:solidFill>
              <a:cs typeface="Times New Roman"/>
            </a:endParaRPr>
          </a:p>
          <a:p>
            <a:pPr>
              <a:buNone/>
            </a:pPr>
            <a:endParaRPr lang="en-US" sz="2800" spc="210" dirty="0" smtClean="0">
              <a:solidFill>
                <a:schemeClr val="tx1">
                  <a:lumMod val="95000"/>
                  <a:lumOff val="5000"/>
                </a:schemeClr>
              </a:solidFill>
              <a:cs typeface="Times New Roman"/>
            </a:endParaRPr>
          </a:p>
          <a:p>
            <a:endParaRPr lang="en-US" sz="2800" dirty="0" smtClean="0">
              <a:cs typeface="Times New Roman"/>
            </a:endParaRPr>
          </a:p>
          <a:p>
            <a:endParaRPr lang="en-US" sz="2800" dirty="0" smtClean="0">
              <a:cs typeface="Times New Roman"/>
            </a:endParaRPr>
          </a:p>
          <a:p>
            <a:pPr>
              <a:buNone/>
            </a:pPr>
            <a:endParaRPr lang="en-US" sz="4500" spc="110" dirty="0" smtClean="0">
              <a:latin typeface="Times New Roman"/>
              <a:cs typeface="Times New Roman"/>
            </a:endParaRPr>
          </a:p>
          <a:p>
            <a:endParaRPr lang="en-US" spc="175" dirty="0" smtClean="0">
              <a:latin typeface="Times New Roman"/>
              <a:cs typeface="Times New Roman"/>
            </a:endParaRPr>
          </a:p>
          <a:p>
            <a:endParaRPr lang="en-US" spc="175" dirty="0" smtClean="0">
              <a:latin typeface="Times New Roman"/>
              <a:cs typeface="Times New Roman"/>
            </a:endParaRPr>
          </a:p>
          <a:p>
            <a:pPr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endParaRPr lang="en-US" baseline="-23148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447800" y="2343150"/>
            <a:ext cx="240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5" dirty="0" smtClean="0">
                <a:latin typeface="Times New Roman"/>
                <a:cs typeface="Times New Roman"/>
              </a:rPr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724150"/>
            <a:ext cx="3886200" cy="214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spc="400" dirty="0" smtClean="0">
                <a:solidFill>
                  <a:schemeClr val="accent5">
                    <a:lumMod val="75000"/>
                  </a:schemeClr>
                </a:solidFill>
              </a:rPr>
              <a:t>Common </a:t>
            </a:r>
            <a:r>
              <a:rPr lang="en-US" sz="3600" spc="465" dirty="0" smtClean="0">
                <a:solidFill>
                  <a:schemeClr val="accent5">
                    <a:lumMod val="75000"/>
                  </a:schemeClr>
                </a:solidFill>
              </a:rPr>
              <a:t>Levels	 </a:t>
            </a:r>
            <a:r>
              <a:rPr lang="en-US" sz="3600" spc="170" dirty="0" smtClean="0">
                <a:solidFill>
                  <a:schemeClr val="accent5">
                    <a:lumMod val="75000"/>
                  </a:schemeClr>
                </a:solidFill>
              </a:rPr>
              <a:t>of </a:t>
            </a:r>
            <a:r>
              <a:rPr lang="en-US" sz="3600" spc="425" dirty="0" smtClean="0">
                <a:solidFill>
                  <a:schemeClr val="accent5">
                    <a:lumMod val="75000"/>
                  </a:schemeClr>
                </a:solidFill>
              </a:rPr>
              <a:t>Confidence</a:t>
            </a:r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cs typeface="Times New Roman"/>
              </a:rPr>
              <a:t>If the level of confidence is 90%, this means that we are  90% confident that the interval contains the population  mean, μ.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cs typeface="Times New Roman"/>
              </a:rPr>
              <a:t>The corresponding z-scores are ± 1.645.</a:t>
            </a:r>
          </a:p>
          <a:p>
            <a:endParaRPr lang="en-US" dirty="0" smtClean="0">
              <a:cs typeface="Times New Roman"/>
            </a:endParaRPr>
          </a:p>
          <a:p>
            <a:pPr>
              <a:buNone/>
            </a:pPr>
            <a:endParaRPr lang="en-US" dirty="0"/>
          </a:p>
        </p:txBody>
      </p:sp>
      <p:cxnSp>
        <p:nvCxnSpPr>
          <p:cNvPr id="14" name="Straight Connector 13"/>
          <p:cNvCxnSpPr>
            <a:endCxn id="12" idx="0"/>
          </p:cNvCxnSpPr>
          <p:nvPr/>
        </p:nvCxnSpPr>
        <p:spPr>
          <a:xfrm>
            <a:off x="4495800" y="32004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2" idx="0"/>
          </p:cNvCxnSpPr>
          <p:nvPr/>
        </p:nvCxnSpPr>
        <p:spPr>
          <a:xfrm>
            <a:off x="4495800" y="32004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647950"/>
            <a:ext cx="5763491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ravy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934</TotalTime>
  <Words>1330</Words>
  <Application>Microsoft Office PowerPoint</Application>
  <PresentationFormat>On-screen Show (16:9)</PresentationFormat>
  <Paragraphs>189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Sravya</vt:lpstr>
      <vt:lpstr> Confidence Intervals</vt:lpstr>
      <vt:lpstr>Confidence Interval Definition</vt:lpstr>
      <vt:lpstr>Confidence Interval</vt:lpstr>
      <vt:lpstr>Point Estimate for Population μ</vt:lpstr>
      <vt:lpstr>Point Estimate for population μ</vt:lpstr>
      <vt:lpstr>Interval Estimate</vt:lpstr>
      <vt:lpstr>Confidence Intervals of the mean (Large Samples)</vt:lpstr>
      <vt:lpstr>Level Of Confidence</vt:lpstr>
      <vt:lpstr>Common Levels  of Confidence</vt:lpstr>
      <vt:lpstr>Margin of Error</vt:lpstr>
      <vt:lpstr>Margin of Error</vt:lpstr>
      <vt:lpstr>Confidence  Intervals for μ</vt:lpstr>
      <vt:lpstr>Confidence  Intervals for μ</vt:lpstr>
      <vt:lpstr>Confidence Intervals for μ( known)</vt:lpstr>
      <vt:lpstr>Confidence Intervals for μ( known)</vt:lpstr>
      <vt:lpstr>Sample Size</vt:lpstr>
      <vt:lpstr>PowerPoint Presentation</vt:lpstr>
      <vt:lpstr>t-Distribution</vt:lpstr>
      <vt:lpstr>t-Distribution</vt:lpstr>
      <vt:lpstr>The t-Distribution</vt:lpstr>
      <vt:lpstr>Critical Values of t</vt:lpstr>
      <vt:lpstr>Critical Values of t</vt:lpstr>
      <vt:lpstr>Constructing  a Confidence  Interval</vt:lpstr>
      <vt:lpstr>Constructing  a Confidence  Interval</vt:lpstr>
      <vt:lpstr>Normal or t-Distribution?</vt:lpstr>
      <vt:lpstr>Normal  or  t-Distribution?</vt:lpstr>
      <vt:lpstr>Normal   or t-Distribution?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Confidence Intervals</dc:title>
  <dc:creator>Windows User</dc:creator>
  <cp:lastModifiedBy>admin</cp:lastModifiedBy>
  <cp:revision>237</cp:revision>
  <dcterms:created xsi:type="dcterms:W3CDTF">2019-04-25T11:31:48Z</dcterms:created>
  <dcterms:modified xsi:type="dcterms:W3CDTF">2019-05-03T15:26:51Z</dcterms:modified>
</cp:coreProperties>
</file>