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Instrument Sans Medium"/>
      <p:regular r:id="rId16"/>
    </p:embeddedFont>
    <p:embeddedFont>
      <p:font typeface="Instrument Sans Medium"/>
      <p:regular r:id="rId17"/>
    </p:embeddedFont>
    <p:embeddedFont>
      <p:font typeface="Instrument Sans Medium"/>
      <p:regular r:id="rId18"/>
    </p:embeddedFont>
    <p:embeddedFont>
      <p:font typeface="Instrument Sans Medium"/>
      <p:regular r:id="rId19"/>
    </p:embeddedFont>
    <p:embeddedFont>
      <p:font typeface="Inter"/>
      <p:regular r:id="rId20"/>
    </p:embeddedFont>
    <p:embeddedFont>
      <p:font typeface="Inter"/>
      <p:regular r:id="rId21"/>
    </p:embeddedFont>
    <p:embeddedFont>
      <p:font typeface="Inter"/>
      <p:regular r:id="rId22"/>
    </p:embeddedFont>
    <p:embeddedFont>
      <p:font typeface="Inter"/>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8.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3054429"/>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IBM Book Recommendation Chatbot</a:t>
            </a:r>
            <a:endParaRPr lang="en-US" sz="4450" dirty="0"/>
          </a:p>
        </p:txBody>
      </p:sp>
      <p:sp>
        <p:nvSpPr>
          <p:cNvPr id="4" name="Text 1"/>
          <p:cNvSpPr/>
          <p:nvPr/>
        </p:nvSpPr>
        <p:spPr>
          <a:xfrm>
            <a:off x="6280190" y="4812149"/>
            <a:ext cx="7556421" cy="362903"/>
          </a:xfrm>
          <a:prstGeom prst="rect">
            <a:avLst/>
          </a:prstGeom>
          <a:noFill/>
          <a:ln/>
        </p:spPr>
        <p:txBody>
          <a:bodyPr wrap="non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A genre-based book recommender built with IBM Watson Assistant.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591628"/>
            <a:ext cx="6623447"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Project Overview &amp; Team</a:t>
            </a:r>
            <a:endParaRPr lang="en-US" sz="4450" dirty="0"/>
          </a:p>
        </p:txBody>
      </p:sp>
      <p:sp>
        <p:nvSpPr>
          <p:cNvPr id="3" name="Text 1"/>
          <p:cNvSpPr/>
          <p:nvPr/>
        </p:nvSpPr>
        <p:spPr>
          <a:xfrm>
            <a:off x="793790" y="286738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Project Title</a:t>
            </a:r>
            <a:endParaRPr lang="en-US" sz="2200" dirty="0"/>
          </a:p>
        </p:txBody>
      </p:sp>
      <p:sp>
        <p:nvSpPr>
          <p:cNvPr id="4" name="Text 2"/>
          <p:cNvSpPr/>
          <p:nvPr/>
        </p:nvSpPr>
        <p:spPr>
          <a:xfrm>
            <a:off x="793790" y="3448526"/>
            <a:ext cx="6244709"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Book Recommendation Chatbot using IBM Watson Assistant</a:t>
            </a:r>
            <a:endParaRPr lang="en-US" sz="1750" dirty="0"/>
          </a:p>
        </p:txBody>
      </p:sp>
      <p:sp>
        <p:nvSpPr>
          <p:cNvPr id="5" name="Text 3"/>
          <p:cNvSpPr/>
          <p:nvPr/>
        </p:nvSpPr>
        <p:spPr>
          <a:xfrm>
            <a:off x="793790" y="440114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Objective</a:t>
            </a:r>
            <a:endParaRPr lang="en-US" sz="2200" dirty="0"/>
          </a:p>
        </p:txBody>
      </p:sp>
      <p:sp>
        <p:nvSpPr>
          <p:cNvPr id="6" name="Text 4"/>
          <p:cNvSpPr/>
          <p:nvPr/>
        </p:nvSpPr>
        <p:spPr>
          <a:xfrm>
            <a:off x="793790" y="4982289"/>
            <a:ext cx="6244709" cy="145161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To develop an intelligent chatbot that suggests books based on user-specified genres (e.g., fantasy, mystery, sci-fi), enhancing book discovery through natural language conversation.</a:t>
            </a:r>
            <a:endParaRPr lang="en-US" sz="1750" dirty="0"/>
          </a:p>
        </p:txBody>
      </p:sp>
      <p:sp>
        <p:nvSpPr>
          <p:cNvPr id="7" name="Text 5"/>
          <p:cNvSpPr/>
          <p:nvPr/>
        </p:nvSpPr>
        <p:spPr>
          <a:xfrm>
            <a:off x="7599521" y="286738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Submitted By</a:t>
            </a:r>
            <a:endParaRPr lang="en-US" sz="2200" dirty="0"/>
          </a:p>
        </p:txBody>
      </p:sp>
      <p:sp>
        <p:nvSpPr>
          <p:cNvPr id="8" name="Text 6"/>
          <p:cNvSpPr/>
          <p:nvPr/>
        </p:nvSpPr>
        <p:spPr>
          <a:xfrm>
            <a:off x="7599521" y="3448526"/>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Name: Syed Mohd Altamash</a:t>
            </a:r>
            <a:endParaRPr lang="en-US" sz="1750" dirty="0"/>
          </a:p>
        </p:txBody>
      </p:sp>
      <p:sp>
        <p:nvSpPr>
          <p:cNvPr id="9" name="Text 7"/>
          <p:cNvSpPr/>
          <p:nvPr/>
        </p:nvSpPr>
        <p:spPr>
          <a:xfrm>
            <a:off x="7599521" y="3890724"/>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College: United College of Engineering And Research</a:t>
            </a:r>
            <a:endParaRPr lang="en-US" sz="1750" dirty="0"/>
          </a:p>
        </p:txBody>
      </p:sp>
      <p:sp>
        <p:nvSpPr>
          <p:cNvPr id="10" name="Text 8"/>
          <p:cNvSpPr/>
          <p:nvPr/>
        </p:nvSpPr>
        <p:spPr>
          <a:xfrm>
            <a:off x="7599521" y="4332923"/>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Roll No: 2300100100439</a:t>
            </a:r>
            <a:endParaRPr lang="en-US" sz="1750" dirty="0"/>
          </a:p>
        </p:txBody>
      </p:sp>
      <p:sp>
        <p:nvSpPr>
          <p:cNvPr id="11" name="Text 9"/>
          <p:cNvSpPr/>
          <p:nvPr/>
        </p:nvSpPr>
        <p:spPr>
          <a:xfrm>
            <a:off x="7599521" y="492263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Submitted To</a:t>
            </a:r>
            <a:endParaRPr lang="en-US" sz="2200" dirty="0"/>
          </a:p>
        </p:txBody>
      </p:sp>
      <p:sp>
        <p:nvSpPr>
          <p:cNvPr id="12" name="Text 10"/>
          <p:cNvSpPr/>
          <p:nvPr/>
        </p:nvSpPr>
        <p:spPr>
          <a:xfrm>
            <a:off x="7599521" y="5503783"/>
            <a:ext cx="6244709" cy="362903"/>
          </a:xfrm>
          <a:prstGeom prst="rect">
            <a:avLst/>
          </a:prstGeom>
          <a:noFill/>
          <a:ln/>
        </p:spPr>
        <p:txBody>
          <a:bodyPr wrap="non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Mr. R Devnath (Faculty/Guide)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49216"/>
            <a:ext cx="8728115"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Declaration &amp; Acknowledgement</a:t>
            </a:r>
            <a:endParaRPr lang="en-US" sz="4450" dirty="0"/>
          </a:p>
        </p:txBody>
      </p:sp>
      <p:sp>
        <p:nvSpPr>
          <p:cNvPr id="3" name="Text 1"/>
          <p:cNvSpPr/>
          <p:nvPr/>
        </p:nvSpPr>
        <p:spPr>
          <a:xfrm>
            <a:off x="793790" y="262497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Declaration</a:t>
            </a:r>
            <a:endParaRPr lang="en-US" sz="2200" dirty="0"/>
          </a:p>
        </p:txBody>
      </p:sp>
      <p:sp>
        <p:nvSpPr>
          <p:cNvPr id="4" name="Text 2"/>
          <p:cNvSpPr/>
          <p:nvPr/>
        </p:nvSpPr>
        <p:spPr>
          <a:xfrm>
            <a:off x="793790" y="3206115"/>
            <a:ext cx="6244709" cy="1814513"/>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I hereby declare that this virtual internship project on the Book Recommendation Chatbot using IBM Watson Assistant is my original work. All efforts have been made to ensure the accuracy and authenticity of the content presented.</a:t>
            </a:r>
            <a:endParaRPr lang="en-US" sz="1750" dirty="0"/>
          </a:p>
        </p:txBody>
      </p:sp>
      <p:sp>
        <p:nvSpPr>
          <p:cNvPr id="5" name="Text 3"/>
          <p:cNvSpPr/>
          <p:nvPr/>
        </p:nvSpPr>
        <p:spPr>
          <a:xfrm>
            <a:off x="7599521" y="262497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Acknowledgement</a:t>
            </a:r>
            <a:endParaRPr lang="en-US" sz="2200" dirty="0"/>
          </a:p>
        </p:txBody>
      </p:sp>
      <p:sp>
        <p:nvSpPr>
          <p:cNvPr id="6" name="Text 4"/>
          <p:cNvSpPr/>
          <p:nvPr/>
        </p:nvSpPr>
        <p:spPr>
          <a:xfrm>
            <a:off x="7599521" y="3206115"/>
            <a:ext cx="6244709" cy="217741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I extend my sincere gratitude to Mr. R Devnath for his invaluable guidance and support throughout this project. I also thank the IBM PBEL team for providing this enriching virtual internship opportunity and my college, United College of Engineering And Research, for their continuous encouragement and resources.</a:t>
            </a:r>
            <a:endParaRPr lang="en-US" sz="1750" dirty="0"/>
          </a:p>
        </p:txBody>
      </p:sp>
      <p:sp>
        <p:nvSpPr>
          <p:cNvPr id="7" name="Text 5"/>
          <p:cNvSpPr/>
          <p:nvPr/>
        </p:nvSpPr>
        <p:spPr>
          <a:xfrm>
            <a:off x="7599521" y="5587603"/>
            <a:ext cx="6244709"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This project would not have been possible without the collective support and insights from my mentors and institution.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653891"/>
            <a:ext cx="4252913" cy="531614"/>
          </a:xfrm>
          <a:prstGeom prst="rect">
            <a:avLst/>
          </a:prstGeom>
          <a:noFill/>
          <a:ln/>
        </p:spPr>
        <p:txBody>
          <a:bodyPr wrap="none" lIns="0" tIns="0" rIns="0" bIns="0" rtlCol="0" anchor="t"/>
          <a:lstStyle/>
          <a:p>
            <a:pPr algn="l" indent="0" marL="0">
              <a:lnSpc>
                <a:spcPts val="4150"/>
              </a:lnSpc>
              <a:buNone/>
            </a:pPr>
            <a:r>
              <a:rPr lang="en-US" sz="3300" dirty="0">
                <a:solidFill>
                  <a:srgbClr val="EFD5FA"/>
                </a:solidFill>
                <a:latin typeface="Instrument Sans Medium" pitchFamily="34" charset="0"/>
                <a:ea typeface="Instrument Sans Medium" pitchFamily="34" charset="-122"/>
                <a:cs typeface="Instrument Sans Medium" pitchFamily="34" charset="-120"/>
              </a:rPr>
              <a:t>Table of Contents</a:t>
            </a:r>
            <a:endParaRPr lang="en-US" sz="3300" dirty="0"/>
          </a:p>
        </p:txBody>
      </p:sp>
      <p:sp>
        <p:nvSpPr>
          <p:cNvPr id="3" name="Shape 1"/>
          <p:cNvSpPr/>
          <p:nvPr/>
        </p:nvSpPr>
        <p:spPr>
          <a:xfrm>
            <a:off x="793790" y="1525667"/>
            <a:ext cx="382667" cy="382667"/>
          </a:xfrm>
          <a:prstGeom prst="roundRect">
            <a:avLst>
              <a:gd name="adj" fmla="val 6669"/>
            </a:avLst>
          </a:prstGeom>
          <a:solidFill>
            <a:srgbClr val="434348"/>
          </a:solidFill>
          <a:ln/>
        </p:spPr>
      </p:sp>
      <p:sp>
        <p:nvSpPr>
          <p:cNvPr id="4" name="Text 2"/>
          <p:cNvSpPr/>
          <p:nvPr/>
        </p:nvSpPr>
        <p:spPr>
          <a:xfrm>
            <a:off x="857548" y="1557516"/>
            <a:ext cx="255151" cy="318968"/>
          </a:xfrm>
          <a:prstGeom prst="rect">
            <a:avLst/>
          </a:prstGeom>
          <a:noFill/>
          <a:ln/>
        </p:spPr>
        <p:txBody>
          <a:bodyPr wrap="none" lIns="0" tIns="0" rIns="0" bIns="0" rtlCol="0" anchor="t"/>
          <a:lstStyle/>
          <a:p>
            <a:pPr algn="ctr" indent="0" marL="0">
              <a:lnSpc>
                <a:spcPts val="20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1</a:t>
            </a:r>
            <a:endParaRPr lang="en-US" sz="2000" dirty="0"/>
          </a:p>
        </p:txBody>
      </p:sp>
      <p:sp>
        <p:nvSpPr>
          <p:cNvPr id="5" name="Text 3"/>
          <p:cNvSpPr/>
          <p:nvPr/>
        </p:nvSpPr>
        <p:spPr>
          <a:xfrm>
            <a:off x="1346478" y="1557457"/>
            <a:ext cx="2929057" cy="318849"/>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Introduction to Chatbots</a:t>
            </a:r>
            <a:endParaRPr lang="en-US" sz="2000" dirty="0"/>
          </a:p>
        </p:txBody>
      </p:sp>
      <p:sp>
        <p:nvSpPr>
          <p:cNvPr id="6" name="Text 4"/>
          <p:cNvSpPr/>
          <p:nvPr/>
        </p:nvSpPr>
        <p:spPr>
          <a:xfrm>
            <a:off x="1346478" y="1978343"/>
            <a:ext cx="12490133" cy="272177"/>
          </a:xfrm>
          <a:prstGeom prst="rect">
            <a:avLst/>
          </a:prstGeom>
          <a:noFill/>
          <a:ln/>
        </p:spPr>
        <p:txBody>
          <a:bodyPr wrap="none" lIns="0" tIns="0" rIns="0" bIns="0" rtlCol="0" anchor="t"/>
          <a:lstStyle/>
          <a:p>
            <a:pPr algn="l" indent="0" marL="0">
              <a:lnSpc>
                <a:spcPts val="2100"/>
              </a:lnSpc>
              <a:buNone/>
            </a:pPr>
            <a:r>
              <a:rPr lang="en-US" sz="1300" dirty="0">
                <a:solidFill>
                  <a:srgbClr val="C7CDD6"/>
                </a:solidFill>
                <a:latin typeface="Inter" pitchFamily="34" charset="0"/>
                <a:ea typeface="Inter" pitchFamily="34" charset="-122"/>
                <a:cs typeface="Inter" pitchFamily="34" charset="-120"/>
              </a:rPr>
              <a:t>Understanding the role of conversational AI in modern applications.</a:t>
            </a:r>
            <a:endParaRPr lang="en-US" sz="1300" dirty="0"/>
          </a:p>
        </p:txBody>
      </p:sp>
      <p:sp>
        <p:nvSpPr>
          <p:cNvPr id="7" name="Shape 5"/>
          <p:cNvSpPr/>
          <p:nvPr/>
        </p:nvSpPr>
        <p:spPr>
          <a:xfrm>
            <a:off x="793790" y="2590681"/>
            <a:ext cx="382667" cy="382667"/>
          </a:xfrm>
          <a:prstGeom prst="roundRect">
            <a:avLst>
              <a:gd name="adj" fmla="val 6669"/>
            </a:avLst>
          </a:prstGeom>
          <a:solidFill>
            <a:srgbClr val="434348"/>
          </a:solidFill>
          <a:ln/>
        </p:spPr>
      </p:sp>
      <p:sp>
        <p:nvSpPr>
          <p:cNvPr id="8" name="Text 6"/>
          <p:cNvSpPr/>
          <p:nvPr/>
        </p:nvSpPr>
        <p:spPr>
          <a:xfrm>
            <a:off x="857548" y="2622530"/>
            <a:ext cx="255151" cy="318968"/>
          </a:xfrm>
          <a:prstGeom prst="rect">
            <a:avLst/>
          </a:prstGeom>
          <a:noFill/>
          <a:ln/>
        </p:spPr>
        <p:txBody>
          <a:bodyPr wrap="none" lIns="0" tIns="0" rIns="0" bIns="0" rtlCol="0" anchor="t"/>
          <a:lstStyle/>
          <a:p>
            <a:pPr algn="ctr" indent="0" marL="0">
              <a:lnSpc>
                <a:spcPts val="20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2</a:t>
            </a:r>
            <a:endParaRPr lang="en-US" sz="2000" dirty="0"/>
          </a:p>
        </p:txBody>
      </p:sp>
      <p:sp>
        <p:nvSpPr>
          <p:cNvPr id="9" name="Text 7"/>
          <p:cNvSpPr/>
          <p:nvPr/>
        </p:nvSpPr>
        <p:spPr>
          <a:xfrm>
            <a:off x="1346478" y="2622471"/>
            <a:ext cx="2629376" cy="318849"/>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Technologies Involved</a:t>
            </a:r>
            <a:endParaRPr lang="en-US" sz="2000" dirty="0"/>
          </a:p>
        </p:txBody>
      </p:sp>
      <p:sp>
        <p:nvSpPr>
          <p:cNvPr id="10" name="Text 8"/>
          <p:cNvSpPr/>
          <p:nvPr/>
        </p:nvSpPr>
        <p:spPr>
          <a:xfrm>
            <a:off x="1346478" y="3043357"/>
            <a:ext cx="12490133" cy="272177"/>
          </a:xfrm>
          <a:prstGeom prst="rect">
            <a:avLst/>
          </a:prstGeom>
          <a:noFill/>
          <a:ln/>
        </p:spPr>
        <p:txBody>
          <a:bodyPr wrap="none" lIns="0" tIns="0" rIns="0" bIns="0" rtlCol="0" anchor="t"/>
          <a:lstStyle/>
          <a:p>
            <a:pPr algn="l" indent="0" marL="0">
              <a:lnSpc>
                <a:spcPts val="2100"/>
              </a:lnSpc>
              <a:buNone/>
            </a:pPr>
            <a:r>
              <a:rPr lang="en-US" sz="1300" dirty="0">
                <a:solidFill>
                  <a:srgbClr val="C7CDD6"/>
                </a:solidFill>
                <a:latin typeface="Inter" pitchFamily="34" charset="0"/>
                <a:ea typeface="Inter" pitchFamily="34" charset="-122"/>
                <a:cs typeface="Inter" pitchFamily="34" charset="-120"/>
              </a:rPr>
              <a:t>Deep dive into IBM Watson Assistant and its core components.</a:t>
            </a:r>
            <a:endParaRPr lang="en-US" sz="1300" dirty="0"/>
          </a:p>
        </p:txBody>
      </p:sp>
      <p:sp>
        <p:nvSpPr>
          <p:cNvPr id="11" name="Shape 9"/>
          <p:cNvSpPr/>
          <p:nvPr/>
        </p:nvSpPr>
        <p:spPr>
          <a:xfrm>
            <a:off x="793790" y="3655695"/>
            <a:ext cx="382667" cy="382667"/>
          </a:xfrm>
          <a:prstGeom prst="roundRect">
            <a:avLst>
              <a:gd name="adj" fmla="val 6669"/>
            </a:avLst>
          </a:prstGeom>
          <a:solidFill>
            <a:srgbClr val="434348"/>
          </a:solidFill>
          <a:ln/>
        </p:spPr>
      </p:sp>
      <p:sp>
        <p:nvSpPr>
          <p:cNvPr id="12" name="Text 10"/>
          <p:cNvSpPr/>
          <p:nvPr/>
        </p:nvSpPr>
        <p:spPr>
          <a:xfrm>
            <a:off x="857548" y="3687544"/>
            <a:ext cx="255151" cy="318968"/>
          </a:xfrm>
          <a:prstGeom prst="rect">
            <a:avLst/>
          </a:prstGeom>
          <a:noFill/>
          <a:ln/>
        </p:spPr>
        <p:txBody>
          <a:bodyPr wrap="none" lIns="0" tIns="0" rIns="0" bIns="0" rtlCol="0" anchor="t"/>
          <a:lstStyle/>
          <a:p>
            <a:pPr algn="ctr" indent="0" marL="0">
              <a:lnSpc>
                <a:spcPts val="20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3</a:t>
            </a:r>
            <a:endParaRPr lang="en-US" sz="2000" dirty="0"/>
          </a:p>
        </p:txBody>
      </p:sp>
      <p:sp>
        <p:nvSpPr>
          <p:cNvPr id="13" name="Text 11"/>
          <p:cNvSpPr/>
          <p:nvPr/>
        </p:nvSpPr>
        <p:spPr>
          <a:xfrm>
            <a:off x="1346478" y="3687485"/>
            <a:ext cx="4143851" cy="318849"/>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Problem Solving &amp; Implementation</a:t>
            </a:r>
            <a:endParaRPr lang="en-US" sz="2000" dirty="0"/>
          </a:p>
        </p:txBody>
      </p:sp>
      <p:sp>
        <p:nvSpPr>
          <p:cNvPr id="14" name="Text 12"/>
          <p:cNvSpPr/>
          <p:nvPr/>
        </p:nvSpPr>
        <p:spPr>
          <a:xfrm>
            <a:off x="1346478" y="4108371"/>
            <a:ext cx="12490133" cy="272177"/>
          </a:xfrm>
          <a:prstGeom prst="rect">
            <a:avLst/>
          </a:prstGeom>
          <a:noFill/>
          <a:ln/>
        </p:spPr>
        <p:txBody>
          <a:bodyPr wrap="none" lIns="0" tIns="0" rIns="0" bIns="0" rtlCol="0" anchor="t"/>
          <a:lstStyle/>
          <a:p>
            <a:pPr algn="l" indent="0" marL="0">
              <a:lnSpc>
                <a:spcPts val="2100"/>
              </a:lnSpc>
              <a:buNone/>
            </a:pPr>
            <a:r>
              <a:rPr lang="en-US" sz="1300" dirty="0">
                <a:solidFill>
                  <a:srgbClr val="C7CDD6"/>
                </a:solidFill>
                <a:latin typeface="Inter" pitchFamily="34" charset="0"/>
                <a:ea typeface="Inter" pitchFamily="34" charset="-122"/>
                <a:cs typeface="Inter" pitchFamily="34" charset="-120"/>
              </a:rPr>
              <a:t>Addressing challenges and detailing the solution architecture.</a:t>
            </a:r>
            <a:endParaRPr lang="en-US" sz="1300" dirty="0"/>
          </a:p>
        </p:txBody>
      </p:sp>
      <p:sp>
        <p:nvSpPr>
          <p:cNvPr id="15" name="Shape 13"/>
          <p:cNvSpPr/>
          <p:nvPr/>
        </p:nvSpPr>
        <p:spPr>
          <a:xfrm>
            <a:off x="793790" y="4720709"/>
            <a:ext cx="382667" cy="382667"/>
          </a:xfrm>
          <a:prstGeom prst="roundRect">
            <a:avLst>
              <a:gd name="adj" fmla="val 6669"/>
            </a:avLst>
          </a:prstGeom>
          <a:solidFill>
            <a:srgbClr val="434348"/>
          </a:solidFill>
          <a:ln/>
        </p:spPr>
      </p:sp>
      <p:sp>
        <p:nvSpPr>
          <p:cNvPr id="16" name="Text 14"/>
          <p:cNvSpPr/>
          <p:nvPr/>
        </p:nvSpPr>
        <p:spPr>
          <a:xfrm>
            <a:off x="857548" y="4752558"/>
            <a:ext cx="255151" cy="318968"/>
          </a:xfrm>
          <a:prstGeom prst="rect">
            <a:avLst/>
          </a:prstGeom>
          <a:noFill/>
          <a:ln/>
        </p:spPr>
        <p:txBody>
          <a:bodyPr wrap="none" lIns="0" tIns="0" rIns="0" bIns="0" rtlCol="0" anchor="t"/>
          <a:lstStyle/>
          <a:p>
            <a:pPr algn="ctr" indent="0" marL="0">
              <a:lnSpc>
                <a:spcPts val="20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4</a:t>
            </a:r>
            <a:endParaRPr lang="en-US" sz="2000" dirty="0"/>
          </a:p>
        </p:txBody>
      </p:sp>
      <p:sp>
        <p:nvSpPr>
          <p:cNvPr id="17" name="Text 15"/>
          <p:cNvSpPr/>
          <p:nvPr/>
        </p:nvSpPr>
        <p:spPr>
          <a:xfrm>
            <a:off x="1346478" y="4752499"/>
            <a:ext cx="3199447" cy="318849"/>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Key Features &amp; Dialog Flow</a:t>
            </a:r>
            <a:endParaRPr lang="en-US" sz="2000" dirty="0"/>
          </a:p>
        </p:txBody>
      </p:sp>
      <p:sp>
        <p:nvSpPr>
          <p:cNvPr id="18" name="Text 16"/>
          <p:cNvSpPr/>
          <p:nvPr/>
        </p:nvSpPr>
        <p:spPr>
          <a:xfrm>
            <a:off x="1346478" y="5173385"/>
            <a:ext cx="12490133" cy="272177"/>
          </a:xfrm>
          <a:prstGeom prst="rect">
            <a:avLst/>
          </a:prstGeom>
          <a:noFill/>
          <a:ln/>
        </p:spPr>
        <p:txBody>
          <a:bodyPr wrap="none" lIns="0" tIns="0" rIns="0" bIns="0" rtlCol="0" anchor="t"/>
          <a:lstStyle/>
          <a:p>
            <a:pPr algn="l" indent="0" marL="0">
              <a:lnSpc>
                <a:spcPts val="2100"/>
              </a:lnSpc>
              <a:buNone/>
            </a:pPr>
            <a:r>
              <a:rPr lang="en-US" sz="1300" dirty="0">
                <a:solidFill>
                  <a:srgbClr val="C7CDD6"/>
                </a:solidFill>
                <a:latin typeface="Inter" pitchFamily="34" charset="0"/>
                <a:ea typeface="Inter" pitchFamily="34" charset="-122"/>
                <a:cs typeface="Inter" pitchFamily="34" charset="-120"/>
              </a:rPr>
              <a:t>Exploring the chatbot's capabilities and conversation logic.</a:t>
            </a:r>
            <a:endParaRPr lang="en-US" sz="1300" dirty="0"/>
          </a:p>
        </p:txBody>
      </p:sp>
      <p:sp>
        <p:nvSpPr>
          <p:cNvPr id="19" name="Shape 17"/>
          <p:cNvSpPr/>
          <p:nvPr/>
        </p:nvSpPr>
        <p:spPr>
          <a:xfrm>
            <a:off x="793790" y="5785723"/>
            <a:ext cx="382667" cy="382667"/>
          </a:xfrm>
          <a:prstGeom prst="roundRect">
            <a:avLst>
              <a:gd name="adj" fmla="val 6669"/>
            </a:avLst>
          </a:prstGeom>
          <a:solidFill>
            <a:srgbClr val="434348"/>
          </a:solidFill>
          <a:ln/>
        </p:spPr>
      </p:sp>
      <p:sp>
        <p:nvSpPr>
          <p:cNvPr id="20" name="Text 18"/>
          <p:cNvSpPr/>
          <p:nvPr/>
        </p:nvSpPr>
        <p:spPr>
          <a:xfrm>
            <a:off x="857548" y="5817572"/>
            <a:ext cx="255151" cy="318968"/>
          </a:xfrm>
          <a:prstGeom prst="rect">
            <a:avLst/>
          </a:prstGeom>
          <a:noFill/>
          <a:ln/>
        </p:spPr>
        <p:txBody>
          <a:bodyPr wrap="none" lIns="0" tIns="0" rIns="0" bIns="0" rtlCol="0" anchor="t"/>
          <a:lstStyle/>
          <a:p>
            <a:pPr algn="ctr" indent="0" marL="0">
              <a:lnSpc>
                <a:spcPts val="20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5</a:t>
            </a:r>
            <a:endParaRPr lang="en-US" sz="2000" dirty="0"/>
          </a:p>
        </p:txBody>
      </p:sp>
      <p:sp>
        <p:nvSpPr>
          <p:cNvPr id="21" name="Text 19"/>
          <p:cNvSpPr/>
          <p:nvPr/>
        </p:nvSpPr>
        <p:spPr>
          <a:xfrm>
            <a:off x="1346478" y="5817513"/>
            <a:ext cx="2551748" cy="318849"/>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Website Integration</a:t>
            </a:r>
            <a:endParaRPr lang="en-US" sz="2000" dirty="0"/>
          </a:p>
        </p:txBody>
      </p:sp>
      <p:sp>
        <p:nvSpPr>
          <p:cNvPr id="22" name="Text 20"/>
          <p:cNvSpPr/>
          <p:nvPr/>
        </p:nvSpPr>
        <p:spPr>
          <a:xfrm>
            <a:off x="1346478" y="6238399"/>
            <a:ext cx="12490133" cy="272177"/>
          </a:xfrm>
          <a:prstGeom prst="rect">
            <a:avLst/>
          </a:prstGeom>
          <a:noFill/>
          <a:ln/>
        </p:spPr>
        <p:txBody>
          <a:bodyPr wrap="none" lIns="0" tIns="0" rIns="0" bIns="0" rtlCol="0" anchor="t"/>
          <a:lstStyle/>
          <a:p>
            <a:pPr algn="l" indent="0" marL="0">
              <a:lnSpc>
                <a:spcPts val="2100"/>
              </a:lnSpc>
              <a:buNone/>
            </a:pPr>
            <a:r>
              <a:rPr lang="en-US" sz="1300" dirty="0">
                <a:solidFill>
                  <a:srgbClr val="C7CDD6"/>
                </a:solidFill>
                <a:latin typeface="Inter" pitchFamily="34" charset="0"/>
                <a:ea typeface="Inter" pitchFamily="34" charset="-122"/>
                <a:cs typeface="Inter" pitchFamily="34" charset="-120"/>
              </a:rPr>
              <a:t>Seamless deployment strategies for web applications.</a:t>
            </a:r>
            <a:endParaRPr lang="en-US" sz="1300" dirty="0"/>
          </a:p>
        </p:txBody>
      </p:sp>
      <p:sp>
        <p:nvSpPr>
          <p:cNvPr id="23" name="Shape 21"/>
          <p:cNvSpPr/>
          <p:nvPr/>
        </p:nvSpPr>
        <p:spPr>
          <a:xfrm>
            <a:off x="793790" y="6850737"/>
            <a:ext cx="382667" cy="382667"/>
          </a:xfrm>
          <a:prstGeom prst="roundRect">
            <a:avLst>
              <a:gd name="adj" fmla="val 6669"/>
            </a:avLst>
          </a:prstGeom>
          <a:solidFill>
            <a:srgbClr val="434348"/>
          </a:solidFill>
          <a:ln/>
        </p:spPr>
      </p:sp>
      <p:sp>
        <p:nvSpPr>
          <p:cNvPr id="24" name="Text 22"/>
          <p:cNvSpPr/>
          <p:nvPr/>
        </p:nvSpPr>
        <p:spPr>
          <a:xfrm>
            <a:off x="857548" y="6882586"/>
            <a:ext cx="255151" cy="318968"/>
          </a:xfrm>
          <a:prstGeom prst="rect">
            <a:avLst/>
          </a:prstGeom>
          <a:noFill/>
          <a:ln/>
        </p:spPr>
        <p:txBody>
          <a:bodyPr wrap="none" lIns="0" tIns="0" rIns="0" bIns="0" rtlCol="0" anchor="t"/>
          <a:lstStyle/>
          <a:p>
            <a:pPr algn="ctr" indent="0" marL="0">
              <a:lnSpc>
                <a:spcPts val="20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6</a:t>
            </a:r>
            <a:endParaRPr lang="en-US" sz="2000" dirty="0"/>
          </a:p>
        </p:txBody>
      </p:sp>
      <p:sp>
        <p:nvSpPr>
          <p:cNvPr id="25" name="Text 23"/>
          <p:cNvSpPr/>
          <p:nvPr/>
        </p:nvSpPr>
        <p:spPr>
          <a:xfrm>
            <a:off x="1346478" y="6882527"/>
            <a:ext cx="3405187" cy="318849"/>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Project Output &amp; Conclusion</a:t>
            </a:r>
            <a:endParaRPr lang="en-US" sz="2000" dirty="0"/>
          </a:p>
        </p:txBody>
      </p:sp>
      <p:sp>
        <p:nvSpPr>
          <p:cNvPr id="26" name="Text 24"/>
          <p:cNvSpPr/>
          <p:nvPr/>
        </p:nvSpPr>
        <p:spPr>
          <a:xfrm>
            <a:off x="1346478" y="7303413"/>
            <a:ext cx="12490133" cy="272177"/>
          </a:xfrm>
          <a:prstGeom prst="rect">
            <a:avLst/>
          </a:prstGeom>
          <a:noFill/>
          <a:ln/>
        </p:spPr>
        <p:txBody>
          <a:bodyPr wrap="none" lIns="0" tIns="0" rIns="0" bIns="0" rtlCol="0" anchor="t"/>
          <a:lstStyle/>
          <a:p>
            <a:pPr algn="l" indent="0" marL="0">
              <a:lnSpc>
                <a:spcPts val="2100"/>
              </a:lnSpc>
              <a:buNone/>
            </a:pPr>
            <a:r>
              <a:rPr lang="en-US" sz="1300" dirty="0">
                <a:solidFill>
                  <a:srgbClr val="C7CDD6"/>
                </a:solidFill>
                <a:latin typeface="Inter" pitchFamily="34" charset="0"/>
                <a:ea typeface="Inter" pitchFamily="34" charset="-122"/>
                <a:cs typeface="Inter" pitchFamily="34" charset="-120"/>
              </a:rPr>
              <a:t>Demonstrating the chatbot in action and summarizing key learnings.</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469708"/>
            <a:ext cx="5845612"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Technologies Involved</a:t>
            </a:r>
            <a:endParaRPr lang="en-US" sz="4450" dirty="0"/>
          </a:p>
        </p:txBody>
      </p:sp>
      <p:sp>
        <p:nvSpPr>
          <p:cNvPr id="3" name="Text 1"/>
          <p:cNvSpPr/>
          <p:nvPr/>
        </p:nvSpPr>
        <p:spPr>
          <a:xfrm>
            <a:off x="793790" y="2632115"/>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Our book recommendation chatbot leverages the robust capabilities of </a:t>
            </a:r>
            <a:pPr algn="l" indent="0" marL="0">
              <a:lnSpc>
                <a:spcPts val="2850"/>
              </a:lnSpc>
              <a:buNone/>
            </a:pPr>
            <a:r>
              <a:rPr lang="en-US" sz="1750" b="1" dirty="0">
                <a:solidFill>
                  <a:srgbClr val="C7CDD6"/>
                </a:solidFill>
                <a:latin typeface="Inter" pitchFamily="34" charset="0"/>
                <a:ea typeface="Inter" pitchFamily="34" charset="-122"/>
                <a:cs typeface="Inter" pitchFamily="34" charset="-120"/>
              </a:rPr>
              <a:t>IBM Watson Assistant</a:t>
            </a:r>
            <a:pPr algn="l" indent="0" marL="0">
              <a:lnSpc>
                <a:spcPts val="2850"/>
              </a:lnSpc>
              <a:buNone/>
            </a:pPr>
            <a:r>
              <a:rPr lang="en-US" sz="1750" dirty="0">
                <a:solidFill>
                  <a:srgbClr val="C7CDD6"/>
                </a:solidFill>
                <a:latin typeface="Inter" pitchFamily="34" charset="0"/>
                <a:ea typeface="Inter" pitchFamily="34" charset="-122"/>
                <a:cs typeface="Inter" pitchFamily="34" charset="-120"/>
              </a:rPr>
              <a:t>, a powerful AI-powered conversational platform.</a:t>
            </a:r>
            <a:endParaRPr lang="en-US" sz="1750" dirty="0"/>
          </a:p>
        </p:txBody>
      </p:sp>
      <p:pic>
        <p:nvPicPr>
          <p:cNvPr id="4" name="Image 0" descr="preencoded.png">    </p:cNvPr>
          <p:cNvPicPr>
            <a:picLocks noChangeAspect="1"/>
          </p:cNvPicPr>
          <p:nvPr/>
        </p:nvPicPr>
        <p:blipFill>
          <a:blip r:embed="rId1"/>
          <a:stretch>
            <a:fillRect/>
          </a:stretch>
        </p:blipFill>
        <p:spPr>
          <a:xfrm>
            <a:off x="793790" y="3613071"/>
            <a:ext cx="566976" cy="566976"/>
          </a:xfrm>
          <a:prstGeom prst="rect">
            <a:avLst/>
          </a:prstGeom>
        </p:spPr>
      </p:pic>
      <p:sp>
        <p:nvSpPr>
          <p:cNvPr id="5" name="Text 2"/>
          <p:cNvSpPr/>
          <p:nvPr/>
        </p:nvSpPr>
        <p:spPr>
          <a:xfrm>
            <a:off x="793790" y="4463534"/>
            <a:ext cx="2879884"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IBM Watson Assistant</a:t>
            </a:r>
            <a:endParaRPr lang="en-US" sz="2200" dirty="0"/>
          </a:p>
        </p:txBody>
      </p:sp>
      <p:sp>
        <p:nvSpPr>
          <p:cNvPr id="6" name="Text 3"/>
          <p:cNvSpPr/>
          <p:nvPr/>
        </p:nvSpPr>
        <p:spPr>
          <a:xfrm>
            <a:off x="793790" y="4953953"/>
            <a:ext cx="4158615" cy="145161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A comprehensive conversational AI service that enables developers to build, deploy, and manage AI assistants across various channels.</a:t>
            </a:r>
            <a:endParaRPr lang="en-US" sz="1750" dirty="0"/>
          </a:p>
        </p:txBody>
      </p:sp>
      <p:pic>
        <p:nvPicPr>
          <p:cNvPr id="7" name="Image 1" descr="preencoded.png">    </p:cNvPr>
          <p:cNvPicPr>
            <a:picLocks noChangeAspect="1"/>
          </p:cNvPicPr>
          <p:nvPr/>
        </p:nvPicPr>
        <p:blipFill>
          <a:blip r:embed="rId2"/>
          <a:stretch>
            <a:fillRect/>
          </a:stretch>
        </p:blipFill>
        <p:spPr>
          <a:xfrm>
            <a:off x="5235893" y="3613071"/>
            <a:ext cx="566976" cy="566976"/>
          </a:xfrm>
          <a:prstGeom prst="rect">
            <a:avLst/>
          </a:prstGeom>
        </p:spPr>
      </p:pic>
      <p:sp>
        <p:nvSpPr>
          <p:cNvPr id="8" name="Text 4"/>
          <p:cNvSpPr/>
          <p:nvPr/>
        </p:nvSpPr>
        <p:spPr>
          <a:xfrm>
            <a:off x="5235893" y="4463534"/>
            <a:ext cx="4158615" cy="708660"/>
          </a:xfrm>
          <a:prstGeom prst="rect">
            <a:avLst/>
          </a:prstGeom>
          <a:noFill/>
          <a:ln/>
        </p:spPr>
        <p:txBody>
          <a:bodyPr wrap="squar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Natural Language Understanding (NLU)</a:t>
            </a:r>
            <a:endParaRPr lang="en-US" sz="2200" dirty="0"/>
          </a:p>
        </p:txBody>
      </p:sp>
      <p:sp>
        <p:nvSpPr>
          <p:cNvPr id="9" name="Text 5"/>
          <p:cNvSpPr/>
          <p:nvPr/>
        </p:nvSpPr>
        <p:spPr>
          <a:xfrm>
            <a:off x="5235893" y="5308283"/>
            <a:ext cx="4158615" cy="145161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Watson's NLU capabilities allow the chatbot to understand user intent and extract key information (entities) from conversational input.</a:t>
            </a:r>
            <a:endParaRPr lang="en-US" sz="1750" dirty="0"/>
          </a:p>
        </p:txBody>
      </p:sp>
      <p:pic>
        <p:nvPicPr>
          <p:cNvPr id="10" name="Image 2" descr="preencoded.png">    </p:cNvPr>
          <p:cNvPicPr>
            <a:picLocks noChangeAspect="1"/>
          </p:cNvPicPr>
          <p:nvPr/>
        </p:nvPicPr>
        <p:blipFill>
          <a:blip r:embed="rId3"/>
          <a:stretch>
            <a:fillRect/>
          </a:stretch>
        </p:blipFill>
        <p:spPr>
          <a:xfrm>
            <a:off x="9677995" y="3613071"/>
            <a:ext cx="566976" cy="566976"/>
          </a:xfrm>
          <a:prstGeom prst="rect">
            <a:avLst/>
          </a:prstGeom>
        </p:spPr>
      </p:pic>
      <p:sp>
        <p:nvSpPr>
          <p:cNvPr id="11" name="Text 6"/>
          <p:cNvSpPr/>
          <p:nvPr/>
        </p:nvSpPr>
        <p:spPr>
          <a:xfrm>
            <a:off x="9677995" y="446353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Dialog Management</a:t>
            </a:r>
            <a:endParaRPr lang="en-US" sz="2200" dirty="0"/>
          </a:p>
        </p:txBody>
      </p:sp>
      <p:sp>
        <p:nvSpPr>
          <p:cNvPr id="12" name="Text 7"/>
          <p:cNvSpPr/>
          <p:nvPr/>
        </p:nvSpPr>
        <p:spPr>
          <a:xfrm>
            <a:off x="9677995" y="4953953"/>
            <a:ext cx="4158615" cy="145161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The platform provides tools for designing complex conversational flows, managing context, and handling diverse user interactions.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68310"/>
            <a:ext cx="5387102" cy="673418"/>
          </a:xfrm>
          <a:prstGeom prst="rect">
            <a:avLst/>
          </a:prstGeom>
          <a:noFill/>
          <a:ln/>
        </p:spPr>
        <p:txBody>
          <a:bodyPr wrap="none" lIns="0" tIns="0" rIns="0" bIns="0" rtlCol="0" anchor="t"/>
          <a:lstStyle/>
          <a:p>
            <a:pPr algn="l" indent="0" marL="0">
              <a:lnSpc>
                <a:spcPts val="5300"/>
              </a:lnSpc>
              <a:buNone/>
            </a:pPr>
            <a:r>
              <a:rPr lang="en-US" sz="4200" dirty="0">
                <a:solidFill>
                  <a:srgbClr val="EFD5FA"/>
                </a:solidFill>
                <a:latin typeface="Instrument Sans Medium" pitchFamily="34" charset="0"/>
                <a:ea typeface="Instrument Sans Medium" pitchFamily="34" charset="-122"/>
                <a:cs typeface="Instrument Sans Medium" pitchFamily="34" charset="-120"/>
              </a:rPr>
              <a:t>Key Features</a:t>
            </a:r>
            <a:endParaRPr lang="en-US" sz="4200" dirty="0"/>
          </a:p>
        </p:txBody>
      </p:sp>
      <p:sp>
        <p:nvSpPr>
          <p:cNvPr id="3" name="Shape 1"/>
          <p:cNvSpPr/>
          <p:nvPr/>
        </p:nvSpPr>
        <p:spPr>
          <a:xfrm>
            <a:off x="793790" y="2195751"/>
            <a:ext cx="6413659" cy="2374940"/>
          </a:xfrm>
          <a:prstGeom prst="roundRect">
            <a:avLst>
              <a:gd name="adj" fmla="val 6160"/>
            </a:avLst>
          </a:prstGeom>
          <a:solidFill>
            <a:srgbClr val="242429"/>
          </a:solidFill>
          <a:ln/>
        </p:spPr>
      </p:sp>
      <p:sp>
        <p:nvSpPr>
          <p:cNvPr id="4" name="Shape 2"/>
          <p:cNvSpPr/>
          <p:nvPr/>
        </p:nvSpPr>
        <p:spPr>
          <a:xfrm>
            <a:off x="793790" y="2165271"/>
            <a:ext cx="6413659" cy="121920"/>
          </a:xfrm>
          <a:prstGeom prst="roundRect">
            <a:avLst>
              <a:gd name="adj" fmla="val 26512"/>
            </a:avLst>
          </a:prstGeom>
          <a:solidFill>
            <a:srgbClr val="FDC4C4"/>
          </a:solidFill>
          <a:ln/>
        </p:spPr>
      </p:sp>
      <p:sp>
        <p:nvSpPr>
          <p:cNvPr id="5" name="Shape 3"/>
          <p:cNvSpPr/>
          <p:nvPr/>
        </p:nvSpPr>
        <p:spPr>
          <a:xfrm>
            <a:off x="3677424" y="1872615"/>
            <a:ext cx="646390" cy="646390"/>
          </a:xfrm>
          <a:prstGeom prst="roundRect">
            <a:avLst>
              <a:gd name="adj" fmla="val 141463"/>
            </a:avLst>
          </a:prstGeom>
          <a:solidFill>
            <a:srgbClr val="FDC4C4"/>
          </a:solidFill>
          <a:ln/>
        </p:spPr>
      </p:sp>
      <p:sp>
        <p:nvSpPr>
          <p:cNvPr id="6" name="Text 4"/>
          <p:cNvSpPr/>
          <p:nvPr/>
        </p:nvSpPr>
        <p:spPr>
          <a:xfrm>
            <a:off x="3871377" y="2034183"/>
            <a:ext cx="258485" cy="323136"/>
          </a:xfrm>
          <a:prstGeom prst="rect">
            <a:avLst/>
          </a:prstGeom>
          <a:noFill/>
          <a:ln/>
        </p:spPr>
        <p:txBody>
          <a:bodyPr wrap="none" lIns="0" tIns="0" rIns="0" bIns="0" rtlCol="0" anchor="t"/>
          <a:lstStyle/>
          <a:p>
            <a:pPr algn="l" indent="0" marL="0">
              <a:lnSpc>
                <a:spcPts val="3250"/>
              </a:lnSpc>
              <a:buNone/>
            </a:pPr>
            <a:r>
              <a:rPr lang="en-US" sz="2000" dirty="0">
                <a:solidFill>
                  <a:srgbClr val="000000"/>
                </a:solidFill>
                <a:latin typeface="Instrument Sans Medium" pitchFamily="34" charset="0"/>
                <a:ea typeface="Instrument Sans Medium" pitchFamily="34" charset="-122"/>
                <a:cs typeface="Instrument Sans Medium" pitchFamily="34" charset="-120"/>
              </a:rPr>
              <a:t>1</a:t>
            </a:r>
            <a:endParaRPr lang="en-US" sz="2000" dirty="0"/>
          </a:p>
        </p:txBody>
      </p:sp>
      <p:sp>
        <p:nvSpPr>
          <p:cNvPr id="7" name="Text 5"/>
          <p:cNvSpPr/>
          <p:nvPr/>
        </p:nvSpPr>
        <p:spPr>
          <a:xfrm>
            <a:off x="1039654" y="2734389"/>
            <a:ext cx="4905851" cy="403979"/>
          </a:xfrm>
          <a:prstGeom prst="rect">
            <a:avLst/>
          </a:prstGeom>
          <a:noFill/>
          <a:ln/>
        </p:spPr>
        <p:txBody>
          <a:bodyPr wrap="none" lIns="0" tIns="0" rIns="0" bIns="0" rtlCol="0" anchor="t"/>
          <a:lstStyle/>
          <a:p>
            <a:pPr algn="l" indent="0" marL="0">
              <a:lnSpc>
                <a:spcPts val="3150"/>
              </a:lnSpc>
              <a:buNone/>
            </a:pPr>
            <a:r>
              <a:rPr lang="en-US" sz="2500" dirty="0">
                <a:solidFill>
                  <a:srgbClr val="C7CDD6"/>
                </a:solidFill>
                <a:latin typeface="Instrument Sans Medium" pitchFamily="34" charset="0"/>
                <a:ea typeface="Instrument Sans Medium" pitchFamily="34" charset="-122"/>
                <a:cs typeface="Instrument Sans Medium" pitchFamily="34" charset="-120"/>
              </a:rPr>
              <a:t>Genre-Based Recommendations</a:t>
            </a:r>
            <a:endParaRPr lang="en-US" sz="2500" dirty="0"/>
          </a:p>
        </p:txBody>
      </p:sp>
      <p:sp>
        <p:nvSpPr>
          <p:cNvPr id="8" name="Text 6"/>
          <p:cNvSpPr/>
          <p:nvPr/>
        </p:nvSpPr>
        <p:spPr>
          <a:xfrm>
            <a:off x="1039654" y="3267551"/>
            <a:ext cx="5921931" cy="1042035"/>
          </a:xfrm>
          <a:prstGeom prst="rect">
            <a:avLst/>
          </a:prstGeom>
          <a:noFill/>
          <a:ln/>
        </p:spPr>
        <p:txBody>
          <a:bodyPr wrap="square" lIns="0" tIns="0" rIns="0" bIns="0" rtlCol="0" anchor="t"/>
          <a:lstStyle/>
          <a:p>
            <a:pPr algn="l" indent="0" marL="0">
              <a:lnSpc>
                <a:spcPts val="2700"/>
              </a:lnSpc>
              <a:buNone/>
            </a:pPr>
            <a:r>
              <a:rPr lang="en-US" sz="1650" dirty="0">
                <a:solidFill>
                  <a:srgbClr val="C7CDD6"/>
                </a:solidFill>
                <a:latin typeface="Inter" pitchFamily="34" charset="0"/>
                <a:ea typeface="Inter" pitchFamily="34" charset="-122"/>
                <a:cs typeface="Inter" pitchFamily="34" charset="-120"/>
              </a:rPr>
              <a:t>Utilizes the </a:t>
            </a:r>
            <a:pPr algn="l" indent="0" marL="0">
              <a:lnSpc>
                <a:spcPts val="2700"/>
              </a:lnSpc>
              <a:buNone/>
            </a:pPr>
            <a:r>
              <a:rPr lang="en-US" sz="1650" dirty="0">
                <a:solidFill>
                  <a:srgbClr val="C7CDD6"/>
                </a:solidFill>
                <a:highlight>
                  <a:srgbClr val="313136"/>
                </a:highlight>
                <a:latin typeface="Consolas" pitchFamily="34" charset="0"/>
                <a:ea typeface="Consolas" pitchFamily="34" charset="-122"/>
                <a:cs typeface="Consolas" pitchFamily="34" charset="-120"/>
              </a:rPr>
              <a:t>@genre</a:t>
            </a:r>
            <a:pPr algn="l" indent="0" marL="0">
              <a:lnSpc>
                <a:spcPts val="2700"/>
              </a:lnSpc>
              <a:buNone/>
            </a:pPr>
            <a:r>
              <a:rPr lang="en-US" sz="1650" dirty="0">
                <a:solidFill>
                  <a:srgbClr val="C7CDD6"/>
                </a:solidFill>
                <a:latin typeface="Inter" pitchFamily="34" charset="0"/>
                <a:ea typeface="Inter" pitchFamily="34" charset="-122"/>
                <a:cs typeface="Inter" pitchFamily="34" charset="-120"/>
              </a:rPr>
              <a:t> entity to identify user preferences and suggest books tailored to specific categories like fantasy, mystery, or sci-fi.</a:t>
            </a:r>
            <a:endParaRPr lang="en-US" sz="1650" dirty="0"/>
          </a:p>
        </p:txBody>
      </p:sp>
      <p:sp>
        <p:nvSpPr>
          <p:cNvPr id="9" name="Shape 7"/>
          <p:cNvSpPr/>
          <p:nvPr/>
        </p:nvSpPr>
        <p:spPr>
          <a:xfrm>
            <a:off x="7422833" y="2195751"/>
            <a:ext cx="6413778" cy="2374940"/>
          </a:xfrm>
          <a:prstGeom prst="roundRect">
            <a:avLst>
              <a:gd name="adj" fmla="val 6160"/>
            </a:avLst>
          </a:prstGeom>
          <a:solidFill>
            <a:srgbClr val="242429"/>
          </a:solidFill>
          <a:ln/>
        </p:spPr>
      </p:sp>
      <p:sp>
        <p:nvSpPr>
          <p:cNvPr id="10" name="Shape 8"/>
          <p:cNvSpPr/>
          <p:nvPr/>
        </p:nvSpPr>
        <p:spPr>
          <a:xfrm>
            <a:off x="7422833" y="2165271"/>
            <a:ext cx="6413778" cy="121920"/>
          </a:xfrm>
          <a:prstGeom prst="roundRect">
            <a:avLst>
              <a:gd name="adj" fmla="val 26512"/>
            </a:avLst>
          </a:prstGeom>
          <a:solidFill>
            <a:srgbClr val="FDC4C4"/>
          </a:solidFill>
          <a:ln/>
        </p:spPr>
      </p:sp>
      <p:sp>
        <p:nvSpPr>
          <p:cNvPr id="11" name="Shape 9"/>
          <p:cNvSpPr/>
          <p:nvPr/>
        </p:nvSpPr>
        <p:spPr>
          <a:xfrm>
            <a:off x="10306467" y="1872615"/>
            <a:ext cx="646390" cy="646390"/>
          </a:xfrm>
          <a:prstGeom prst="roundRect">
            <a:avLst>
              <a:gd name="adj" fmla="val 141463"/>
            </a:avLst>
          </a:prstGeom>
          <a:solidFill>
            <a:srgbClr val="FDC4C4"/>
          </a:solidFill>
          <a:ln/>
        </p:spPr>
      </p:sp>
      <p:sp>
        <p:nvSpPr>
          <p:cNvPr id="12" name="Text 10"/>
          <p:cNvSpPr/>
          <p:nvPr/>
        </p:nvSpPr>
        <p:spPr>
          <a:xfrm>
            <a:off x="10500420" y="2034183"/>
            <a:ext cx="258485" cy="323136"/>
          </a:xfrm>
          <a:prstGeom prst="rect">
            <a:avLst/>
          </a:prstGeom>
          <a:noFill/>
          <a:ln/>
        </p:spPr>
        <p:txBody>
          <a:bodyPr wrap="none" lIns="0" tIns="0" rIns="0" bIns="0" rtlCol="0" anchor="t"/>
          <a:lstStyle/>
          <a:p>
            <a:pPr algn="l" indent="0" marL="0">
              <a:lnSpc>
                <a:spcPts val="3250"/>
              </a:lnSpc>
              <a:buNone/>
            </a:pPr>
            <a:r>
              <a:rPr lang="en-US" sz="2000" dirty="0">
                <a:solidFill>
                  <a:srgbClr val="000000"/>
                </a:solidFill>
                <a:latin typeface="Instrument Sans Medium" pitchFamily="34" charset="0"/>
                <a:ea typeface="Instrument Sans Medium" pitchFamily="34" charset="-122"/>
                <a:cs typeface="Instrument Sans Medium" pitchFamily="34" charset="-120"/>
              </a:rPr>
              <a:t>2</a:t>
            </a:r>
            <a:endParaRPr lang="en-US" sz="2000" dirty="0"/>
          </a:p>
        </p:txBody>
      </p:sp>
      <p:sp>
        <p:nvSpPr>
          <p:cNvPr id="13" name="Text 11"/>
          <p:cNvSpPr/>
          <p:nvPr/>
        </p:nvSpPr>
        <p:spPr>
          <a:xfrm>
            <a:off x="7668697" y="2734389"/>
            <a:ext cx="3232190" cy="403979"/>
          </a:xfrm>
          <a:prstGeom prst="rect">
            <a:avLst/>
          </a:prstGeom>
          <a:noFill/>
          <a:ln/>
        </p:spPr>
        <p:txBody>
          <a:bodyPr wrap="none" lIns="0" tIns="0" rIns="0" bIns="0" rtlCol="0" anchor="t"/>
          <a:lstStyle/>
          <a:p>
            <a:pPr algn="l" indent="0" marL="0">
              <a:lnSpc>
                <a:spcPts val="3150"/>
              </a:lnSpc>
              <a:buNone/>
            </a:pPr>
            <a:r>
              <a:rPr lang="en-US" sz="2500" dirty="0">
                <a:solidFill>
                  <a:srgbClr val="C7CDD6"/>
                </a:solidFill>
                <a:latin typeface="Instrument Sans Medium" pitchFamily="34" charset="0"/>
                <a:ea typeface="Instrument Sans Medium" pitchFamily="34" charset="-122"/>
                <a:cs typeface="Instrument Sans Medium" pitchFamily="34" charset="-120"/>
              </a:rPr>
              <a:t>Intent Recognition</a:t>
            </a:r>
            <a:endParaRPr lang="en-US" sz="2500" dirty="0"/>
          </a:p>
        </p:txBody>
      </p:sp>
      <p:sp>
        <p:nvSpPr>
          <p:cNvPr id="14" name="Text 12"/>
          <p:cNvSpPr/>
          <p:nvPr/>
        </p:nvSpPr>
        <p:spPr>
          <a:xfrm>
            <a:off x="7668697" y="3267551"/>
            <a:ext cx="5922050" cy="1057275"/>
          </a:xfrm>
          <a:prstGeom prst="rect">
            <a:avLst/>
          </a:prstGeom>
          <a:noFill/>
          <a:ln/>
        </p:spPr>
        <p:txBody>
          <a:bodyPr wrap="square" lIns="0" tIns="0" rIns="0" bIns="0" rtlCol="0" anchor="t"/>
          <a:lstStyle/>
          <a:p>
            <a:pPr algn="l" indent="0" marL="0">
              <a:lnSpc>
                <a:spcPts val="2700"/>
              </a:lnSpc>
              <a:buNone/>
            </a:pPr>
            <a:r>
              <a:rPr lang="en-US" sz="1650" dirty="0">
                <a:solidFill>
                  <a:srgbClr val="C7CDD6"/>
                </a:solidFill>
                <a:latin typeface="Inter" pitchFamily="34" charset="0"/>
                <a:ea typeface="Inter" pitchFamily="34" charset="-122"/>
                <a:cs typeface="Inter" pitchFamily="34" charset="-120"/>
              </a:rPr>
              <a:t>Recognizes core user intents such as </a:t>
            </a:r>
            <a:pPr algn="l" indent="0" marL="0">
              <a:lnSpc>
                <a:spcPts val="2700"/>
              </a:lnSpc>
              <a:buNone/>
            </a:pPr>
            <a:r>
              <a:rPr lang="en-US" sz="1650" dirty="0">
                <a:solidFill>
                  <a:srgbClr val="C7CDD6"/>
                </a:solidFill>
                <a:highlight>
                  <a:srgbClr val="313136"/>
                </a:highlight>
                <a:latin typeface="Consolas" pitchFamily="34" charset="0"/>
                <a:ea typeface="Consolas" pitchFamily="34" charset="-122"/>
                <a:cs typeface="Consolas" pitchFamily="34" charset="-120"/>
              </a:rPr>
              <a:t>greet</a:t>
            </a:r>
            <a:pPr algn="l" indent="0" marL="0">
              <a:lnSpc>
                <a:spcPts val="2700"/>
              </a:lnSpc>
              <a:buNone/>
            </a:pPr>
            <a:r>
              <a:rPr lang="en-US" sz="1650" dirty="0">
                <a:solidFill>
                  <a:srgbClr val="C7CDD6"/>
                </a:solidFill>
                <a:latin typeface="Inter" pitchFamily="34" charset="0"/>
                <a:ea typeface="Inter" pitchFamily="34" charset="-122"/>
                <a:cs typeface="Inter" pitchFamily="34" charset="-120"/>
              </a:rPr>
              <a:t> (for welcoming users), </a:t>
            </a:r>
            <a:pPr algn="l" indent="0" marL="0">
              <a:lnSpc>
                <a:spcPts val="2700"/>
              </a:lnSpc>
              <a:buNone/>
            </a:pPr>
            <a:r>
              <a:rPr lang="en-US" sz="1650" dirty="0">
                <a:solidFill>
                  <a:srgbClr val="C7CDD6"/>
                </a:solidFill>
                <a:highlight>
                  <a:srgbClr val="313136"/>
                </a:highlight>
                <a:latin typeface="Consolas" pitchFamily="34" charset="0"/>
                <a:ea typeface="Consolas" pitchFamily="34" charset="-122"/>
                <a:cs typeface="Consolas" pitchFamily="34" charset="-120"/>
              </a:rPr>
              <a:t>recommend_book</a:t>
            </a:r>
            <a:pPr algn="l" indent="0" marL="0">
              <a:lnSpc>
                <a:spcPts val="2700"/>
              </a:lnSpc>
              <a:buNone/>
            </a:pPr>
            <a:r>
              <a:rPr lang="en-US" sz="1650" dirty="0">
                <a:solidFill>
                  <a:srgbClr val="C7CDD6"/>
                </a:solidFill>
                <a:latin typeface="Inter" pitchFamily="34" charset="0"/>
                <a:ea typeface="Inter" pitchFamily="34" charset="-122"/>
                <a:cs typeface="Inter" pitchFamily="34" charset="-120"/>
              </a:rPr>
              <a:t> (for book requests), and </a:t>
            </a:r>
            <a:pPr algn="l" indent="0" marL="0">
              <a:lnSpc>
                <a:spcPts val="2700"/>
              </a:lnSpc>
              <a:buNone/>
            </a:pPr>
            <a:r>
              <a:rPr lang="en-US" sz="1650" dirty="0">
                <a:solidFill>
                  <a:srgbClr val="C7CDD6"/>
                </a:solidFill>
                <a:highlight>
                  <a:srgbClr val="313136"/>
                </a:highlight>
                <a:latin typeface="Consolas" pitchFamily="34" charset="0"/>
                <a:ea typeface="Consolas" pitchFamily="34" charset="-122"/>
                <a:cs typeface="Consolas" pitchFamily="34" charset="-120"/>
              </a:rPr>
              <a:t>thanks</a:t>
            </a:r>
            <a:pPr algn="l" indent="0" marL="0">
              <a:lnSpc>
                <a:spcPts val="2700"/>
              </a:lnSpc>
              <a:buNone/>
            </a:pPr>
            <a:r>
              <a:rPr lang="en-US" sz="1650" dirty="0">
                <a:solidFill>
                  <a:srgbClr val="C7CDD6"/>
                </a:solidFill>
                <a:latin typeface="Inter" pitchFamily="34" charset="0"/>
                <a:ea typeface="Inter" pitchFamily="34" charset="-122"/>
                <a:cs typeface="Inter" pitchFamily="34" charset="-120"/>
              </a:rPr>
              <a:t> (for acknowledging appreciation).</a:t>
            </a:r>
            <a:endParaRPr lang="en-US" sz="1650" dirty="0"/>
          </a:p>
        </p:txBody>
      </p:sp>
      <p:sp>
        <p:nvSpPr>
          <p:cNvPr id="15" name="Shape 13"/>
          <p:cNvSpPr/>
          <p:nvPr/>
        </p:nvSpPr>
        <p:spPr>
          <a:xfrm>
            <a:off x="793790" y="5109210"/>
            <a:ext cx="6413659" cy="2352080"/>
          </a:xfrm>
          <a:prstGeom prst="roundRect">
            <a:avLst>
              <a:gd name="adj" fmla="val 6220"/>
            </a:avLst>
          </a:prstGeom>
          <a:solidFill>
            <a:srgbClr val="242429"/>
          </a:solidFill>
          <a:ln/>
        </p:spPr>
      </p:sp>
      <p:sp>
        <p:nvSpPr>
          <p:cNvPr id="16" name="Shape 14"/>
          <p:cNvSpPr/>
          <p:nvPr/>
        </p:nvSpPr>
        <p:spPr>
          <a:xfrm>
            <a:off x="793790" y="5078730"/>
            <a:ext cx="6413659" cy="121920"/>
          </a:xfrm>
          <a:prstGeom prst="roundRect">
            <a:avLst>
              <a:gd name="adj" fmla="val 26512"/>
            </a:avLst>
          </a:prstGeom>
          <a:solidFill>
            <a:srgbClr val="FDC4C4"/>
          </a:solidFill>
          <a:ln/>
        </p:spPr>
      </p:sp>
      <p:sp>
        <p:nvSpPr>
          <p:cNvPr id="17" name="Shape 15"/>
          <p:cNvSpPr/>
          <p:nvPr/>
        </p:nvSpPr>
        <p:spPr>
          <a:xfrm>
            <a:off x="3677424" y="4786074"/>
            <a:ext cx="646390" cy="646390"/>
          </a:xfrm>
          <a:prstGeom prst="roundRect">
            <a:avLst>
              <a:gd name="adj" fmla="val 141463"/>
            </a:avLst>
          </a:prstGeom>
          <a:solidFill>
            <a:srgbClr val="FDC4C4"/>
          </a:solidFill>
          <a:ln/>
        </p:spPr>
      </p:sp>
      <p:sp>
        <p:nvSpPr>
          <p:cNvPr id="18" name="Text 16"/>
          <p:cNvSpPr/>
          <p:nvPr/>
        </p:nvSpPr>
        <p:spPr>
          <a:xfrm>
            <a:off x="3871377" y="4947642"/>
            <a:ext cx="258485" cy="323136"/>
          </a:xfrm>
          <a:prstGeom prst="rect">
            <a:avLst/>
          </a:prstGeom>
          <a:noFill/>
          <a:ln/>
        </p:spPr>
        <p:txBody>
          <a:bodyPr wrap="none" lIns="0" tIns="0" rIns="0" bIns="0" rtlCol="0" anchor="t"/>
          <a:lstStyle/>
          <a:p>
            <a:pPr algn="l" indent="0" marL="0">
              <a:lnSpc>
                <a:spcPts val="3250"/>
              </a:lnSpc>
              <a:buNone/>
            </a:pPr>
            <a:r>
              <a:rPr lang="en-US" sz="2000" dirty="0">
                <a:solidFill>
                  <a:srgbClr val="000000"/>
                </a:solidFill>
                <a:latin typeface="Instrument Sans Medium" pitchFamily="34" charset="0"/>
                <a:ea typeface="Instrument Sans Medium" pitchFamily="34" charset="-122"/>
                <a:cs typeface="Instrument Sans Medium" pitchFamily="34" charset="-120"/>
              </a:rPr>
              <a:t>3</a:t>
            </a:r>
            <a:endParaRPr lang="en-US" sz="2000" dirty="0"/>
          </a:p>
        </p:txBody>
      </p:sp>
      <p:sp>
        <p:nvSpPr>
          <p:cNvPr id="19" name="Text 17"/>
          <p:cNvSpPr/>
          <p:nvPr/>
        </p:nvSpPr>
        <p:spPr>
          <a:xfrm>
            <a:off x="1039654" y="5647849"/>
            <a:ext cx="3796308" cy="403979"/>
          </a:xfrm>
          <a:prstGeom prst="rect">
            <a:avLst/>
          </a:prstGeom>
          <a:noFill/>
          <a:ln/>
        </p:spPr>
        <p:txBody>
          <a:bodyPr wrap="none" lIns="0" tIns="0" rIns="0" bIns="0" rtlCol="0" anchor="t"/>
          <a:lstStyle/>
          <a:p>
            <a:pPr algn="l" indent="0" marL="0">
              <a:lnSpc>
                <a:spcPts val="3150"/>
              </a:lnSpc>
              <a:buNone/>
            </a:pPr>
            <a:r>
              <a:rPr lang="en-US" sz="2500" dirty="0">
                <a:solidFill>
                  <a:srgbClr val="C7CDD6"/>
                </a:solidFill>
                <a:latin typeface="Instrument Sans Medium" pitchFamily="34" charset="0"/>
                <a:ea typeface="Instrument Sans Medium" pitchFamily="34" charset="-122"/>
                <a:cs typeface="Instrument Sans Medium" pitchFamily="34" charset="-120"/>
              </a:rPr>
              <a:t>Robust Fallback Handling</a:t>
            </a:r>
            <a:endParaRPr lang="en-US" sz="2500" dirty="0"/>
          </a:p>
        </p:txBody>
      </p:sp>
      <p:sp>
        <p:nvSpPr>
          <p:cNvPr id="20" name="Text 18"/>
          <p:cNvSpPr/>
          <p:nvPr/>
        </p:nvSpPr>
        <p:spPr>
          <a:xfrm>
            <a:off x="1039654" y="6181011"/>
            <a:ext cx="5921931" cy="1034415"/>
          </a:xfrm>
          <a:prstGeom prst="rect">
            <a:avLst/>
          </a:prstGeom>
          <a:noFill/>
          <a:ln/>
        </p:spPr>
        <p:txBody>
          <a:bodyPr wrap="square" lIns="0" tIns="0" rIns="0" bIns="0" rtlCol="0" anchor="t"/>
          <a:lstStyle/>
          <a:p>
            <a:pPr algn="l" indent="0" marL="0">
              <a:lnSpc>
                <a:spcPts val="2700"/>
              </a:lnSpc>
              <a:buNone/>
            </a:pPr>
            <a:r>
              <a:rPr lang="en-US" sz="1650" dirty="0">
                <a:solidFill>
                  <a:srgbClr val="C7CDD6"/>
                </a:solidFill>
                <a:latin typeface="Inter" pitchFamily="34" charset="0"/>
                <a:ea typeface="Inter" pitchFamily="34" charset="-122"/>
                <a:cs typeface="Inter" pitchFamily="34" charset="-120"/>
              </a:rPr>
              <a:t>Designed to gracefully manage unrecognized inputs, ensuring a smooth user experience even when queries are ambiguous or outside predefined scope.</a:t>
            </a:r>
            <a:endParaRPr lang="en-US" sz="1650" dirty="0"/>
          </a:p>
        </p:txBody>
      </p:sp>
      <p:sp>
        <p:nvSpPr>
          <p:cNvPr id="21" name="Shape 19"/>
          <p:cNvSpPr/>
          <p:nvPr/>
        </p:nvSpPr>
        <p:spPr>
          <a:xfrm>
            <a:off x="7422833" y="5109210"/>
            <a:ext cx="6413778" cy="2352080"/>
          </a:xfrm>
          <a:prstGeom prst="roundRect">
            <a:avLst>
              <a:gd name="adj" fmla="val 6220"/>
            </a:avLst>
          </a:prstGeom>
          <a:solidFill>
            <a:srgbClr val="242429"/>
          </a:solidFill>
          <a:ln/>
        </p:spPr>
      </p:sp>
      <p:sp>
        <p:nvSpPr>
          <p:cNvPr id="22" name="Shape 20"/>
          <p:cNvSpPr/>
          <p:nvPr/>
        </p:nvSpPr>
        <p:spPr>
          <a:xfrm>
            <a:off x="7422833" y="5078730"/>
            <a:ext cx="6413778" cy="121920"/>
          </a:xfrm>
          <a:prstGeom prst="roundRect">
            <a:avLst>
              <a:gd name="adj" fmla="val 26512"/>
            </a:avLst>
          </a:prstGeom>
          <a:solidFill>
            <a:srgbClr val="FDC4C4"/>
          </a:solidFill>
          <a:ln/>
        </p:spPr>
      </p:sp>
      <p:sp>
        <p:nvSpPr>
          <p:cNvPr id="23" name="Shape 21"/>
          <p:cNvSpPr/>
          <p:nvPr/>
        </p:nvSpPr>
        <p:spPr>
          <a:xfrm>
            <a:off x="10306467" y="4786074"/>
            <a:ext cx="646390" cy="646390"/>
          </a:xfrm>
          <a:prstGeom prst="roundRect">
            <a:avLst>
              <a:gd name="adj" fmla="val 141463"/>
            </a:avLst>
          </a:prstGeom>
          <a:solidFill>
            <a:srgbClr val="FDC4C4"/>
          </a:solidFill>
          <a:ln/>
        </p:spPr>
      </p:sp>
      <p:sp>
        <p:nvSpPr>
          <p:cNvPr id="24" name="Text 22"/>
          <p:cNvSpPr/>
          <p:nvPr/>
        </p:nvSpPr>
        <p:spPr>
          <a:xfrm>
            <a:off x="10500420" y="4947642"/>
            <a:ext cx="258485" cy="323136"/>
          </a:xfrm>
          <a:prstGeom prst="rect">
            <a:avLst/>
          </a:prstGeom>
          <a:noFill/>
          <a:ln/>
        </p:spPr>
        <p:txBody>
          <a:bodyPr wrap="none" lIns="0" tIns="0" rIns="0" bIns="0" rtlCol="0" anchor="t"/>
          <a:lstStyle/>
          <a:p>
            <a:pPr algn="l" indent="0" marL="0">
              <a:lnSpc>
                <a:spcPts val="3250"/>
              </a:lnSpc>
              <a:buNone/>
            </a:pPr>
            <a:r>
              <a:rPr lang="en-US" sz="2000" dirty="0">
                <a:solidFill>
                  <a:srgbClr val="000000"/>
                </a:solidFill>
                <a:latin typeface="Instrument Sans Medium" pitchFamily="34" charset="0"/>
                <a:ea typeface="Instrument Sans Medium" pitchFamily="34" charset="-122"/>
                <a:cs typeface="Instrument Sans Medium" pitchFamily="34" charset="-120"/>
              </a:rPr>
              <a:t>4</a:t>
            </a:r>
            <a:endParaRPr lang="en-US" sz="2000" dirty="0"/>
          </a:p>
        </p:txBody>
      </p:sp>
      <p:sp>
        <p:nvSpPr>
          <p:cNvPr id="25" name="Text 23"/>
          <p:cNvSpPr/>
          <p:nvPr/>
        </p:nvSpPr>
        <p:spPr>
          <a:xfrm>
            <a:off x="7668697" y="5647849"/>
            <a:ext cx="3232190" cy="403979"/>
          </a:xfrm>
          <a:prstGeom prst="rect">
            <a:avLst/>
          </a:prstGeom>
          <a:noFill/>
          <a:ln/>
        </p:spPr>
        <p:txBody>
          <a:bodyPr wrap="none" lIns="0" tIns="0" rIns="0" bIns="0" rtlCol="0" anchor="t"/>
          <a:lstStyle/>
          <a:p>
            <a:pPr algn="l" indent="0" marL="0">
              <a:lnSpc>
                <a:spcPts val="3150"/>
              </a:lnSpc>
              <a:buNone/>
            </a:pPr>
            <a:r>
              <a:rPr lang="en-US" sz="2500" dirty="0">
                <a:solidFill>
                  <a:srgbClr val="C7CDD6"/>
                </a:solidFill>
                <a:latin typeface="Instrument Sans Medium" pitchFamily="34" charset="0"/>
                <a:ea typeface="Instrument Sans Medium" pitchFamily="34" charset="-122"/>
                <a:cs typeface="Instrument Sans Medium" pitchFamily="34" charset="-120"/>
              </a:rPr>
              <a:t>Easy Web Integration</a:t>
            </a:r>
            <a:endParaRPr lang="en-US" sz="2500" dirty="0"/>
          </a:p>
        </p:txBody>
      </p:sp>
      <p:sp>
        <p:nvSpPr>
          <p:cNvPr id="26" name="Text 24"/>
          <p:cNvSpPr/>
          <p:nvPr/>
        </p:nvSpPr>
        <p:spPr>
          <a:xfrm>
            <a:off x="7668697" y="6181011"/>
            <a:ext cx="5922050" cy="1034415"/>
          </a:xfrm>
          <a:prstGeom prst="rect">
            <a:avLst/>
          </a:prstGeom>
          <a:noFill/>
          <a:ln/>
        </p:spPr>
        <p:txBody>
          <a:bodyPr wrap="square" lIns="0" tIns="0" rIns="0" bIns="0" rtlCol="0" anchor="t"/>
          <a:lstStyle/>
          <a:p>
            <a:pPr algn="l" indent="0" marL="0">
              <a:lnSpc>
                <a:spcPts val="2700"/>
              </a:lnSpc>
              <a:buNone/>
            </a:pPr>
            <a:r>
              <a:rPr lang="en-US" sz="1650" dirty="0">
                <a:solidFill>
                  <a:srgbClr val="C7CDD6"/>
                </a:solidFill>
                <a:latin typeface="Inter" pitchFamily="34" charset="0"/>
                <a:ea typeface="Inter" pitchFamily="34" charset="-122"/>
                <a:cs typeface="Inter" pitchFamily="34" charset="-120"/>
              </a:rPr>
              <a:t>Seamlessly integrates into any website using a simple script tag, requiring no complex backend code for deployment.</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7956" y="619125"/>
            <a:ext cx="6753225" cy="703659"/>
          </a:xfrm>
          <a:prstGeom prst="rect">
            <a:avLst/>
          </a:prstGeom>
          <a:noFill/>
          <a:ln/>
        </p:spPr>
        <p:txBody>
          <a:bodyPr wrap="none" lIns="0" tIns="0" rIns="0" bIns="0" rtlCol="0" anchor="t"/>
          <a:lstStyle/>
          <a:p>
            <a:pPr algn="l" indent="0" marL="0">
              <a:lnSpc>
                <a:spcPts val="5500"/>
              </a:lnSpc>
              <a:buNone/>
            </a:pPr>
            <a:r>
              <a:rPr lang="en-US" sz="4400" dirty="0">
                <a:solidFill>
                  <a:srgbClr val="EFD5FA"/>
                </a:solidFill>
                <a:latin typeface="Instrument Sans Medium" pitchFamily="34" charset="0"/>
                <a:ea typeface="Instrument Sans Medium" pitchFamily="34" charset="-122"/>
                <a:cs typeface="Instrument Sans Medium" pitchFamily="34" charset="-120"/>
              </a:rPr>
              <a:t>Dialog Flow: How It Works</a:t>
            </a:r>
            <a:endParaRPr lang="en-US" sz="4400" dirty="0"/>
          </a:p>
        </p:txBody>
      </p:sp>
      <p:sp>
        <p:nvSpPr>
          <p:cNvPr id="3" name="Text 1"/>
          <p:cNvSpPr/>
          <p:nvPr/>
        </p:nvSpPr>
        <p:spPr>
          <a:xfrm>
            <a:off x="787956" y="1773079"/>
            <a:ext cx="13054489" cy="360164"/>
          </a:xfrm>
          <a:prstGeom prst="rect">
            <a:avLst/>
          </a:prstGeom>
          <a:noFill/>
          <a:ln/>
        </p:spPr>
        <p:txBody>
          <a:bodyPr wrap="none" lIns="0" tIns="0" rIns="0" bIns="0" rtlCol="0" anchor="t"/>
          <a:lstStyle/>
          <a:p>
            <a:pPr algn="l" indent="0" marL="0">
              <a:lnSpc>
                <a:spcPts val="2800"/>
              </a:lnSpc>
              <a:buNone/>
            </a:pPr>
            <a:r>
              <a:rPr lang="en-US" sz="1750" dirty="0">
                <a:solidFill>
                  <a:srgbClr val="C7CDD6"/>
                </a:solidFill>
                <a:latin typeface="Inter" pitchFamily="34" charset="0"/>
                <a:ea typeface="Inter" pitchFamily="34" charset="-122"/>
                <a:cs typeface="Inter" pitchFamily="34" charset="-120"/>
              </a:rPr>
              <a:t>The chatbot's conversational logic is structured to guide users efficiently to their desired book recommendations.</a:t>
            </a:r>
            <a:endParaRPr lang="en-US" sz="1750" dirty="0"/>
          </a:p>
        </p:txBody>
      </p:sp>
      <p:pic>
        <p:nvPicPr>
          <p:cNvPr id="4" name="Image 0" descr="preencoded.png">    </p:cNvPr>
          <p:cNvPicPr>
            <a:picLocks noChangeAspect="1"/>
          </p:cNvPicPr>
          <p:nvPr/>
        </p:nvPicPr>
        <p:blipFill>
          <a:blip r:embed="rId1"/>
          <a:stretch>
            <a:fillRect/>
          </a:stretch>
        </p:blipFill>
        <p:spPr>
          <a:xfrm>
            <a:off x="2239208" y="2386489"/>
            <a:ext cx="10151864" cy="4646176"/>
          </a:xfrm>
          <a:prstGeom prst="rect">
            <a:avLst/>
          </a:prstGeom>
        </p:spPr>
      </p:pic>
      <p:pic>
        <p:nvPicPr>
          <p:cNvPr id="5" name="Image 1" descr="preencoded.png">    </p:cNvPr>
          <p:cNvPicPr>
            <a:picLocks noChangeAspect="1"/>
          </p:cNvPicPr>
          <p:nvPr/>
        </p:nvPicPr>
        <p:blipFill>
          <a:blip r:embed="rId2"/>
          <a:stretch>
            <a:fillRect/>
          </a:stretch>
        </p:blipFill>
        <p:spPr>
          <a:xfrm>
            <a:off x="10594069" y="3546514"/>
            <a:ext cx="652718" cy="652718"/>
          </a:xfrm>
          <a:prstGeom prst="rect">
            <a:avLst/>
          </a:prstGeom>
        </p:spPr>
      </p:pic>
      <p:sp>
        <p:nvSpPr>
          <p:cNvPr id="6" name="Text 2"/>
          <p:cNvSpPr/>
          <p:nvPr/>
        </p:nvSpPr>
        <p:spPr>
          <a:xfrm>
            <a:off x="10012538" y="5745767"/>
            <a:ext cx="1905938" cy="734308"/>
          </a:xfrm>
          <a:prstGeom prst="rect">
            <a:avLst/>
          </a:prstGeom>
          <a:noFill/>
          <a:ln/>
        </p:spPr>
        <p:txBody>
          <a:bodyPr wrap="square" lIns="0" tIns="0" rIns="0" bIns="0" rtlCol="0" anchor="t"/>
          <a:lstStyle/>
          <a:p>
            <a:pPr algn="ctr" indent="0" marL="0">
              <a:lnSpc>
                <a:spcPts val="1650"/>
              </a:lnSpc>
              <a:buNone/>
            </a:pPr>
            <a:r>
              <a:rPr lang="en-US" sz="1350" dirty="0">
                <a:solidFill>
                  <a:srgbClr val="C7CDD6"/>
                </a:solidFill>
                <a:latin typeface="Instrument Sans Medium" pitchFamily="34" charset="0"/>
                <a:ea typeface="Instrument Sans Medium" pitchFamily="34" charset="-122"/>
                <a:cs typeface="Instrument Sans Medium" pitchFamily="34" charset="-120"/>
              </a:rPr>
              <a:t>Handle Fallback</a:t>
            </a:r>
            <a:endParaRPr lang="en-US" sz="1350" dirty="0"/>
          </a:p>
        </p:txBody>
      </p:sp>
      <p:pic>
        <p:nvPicPr>
          <p:cNvPr id="7" name="Image 2" descr="preencoded.png">    </p:cNvPr>
          <p:cNvPicPr>
            <a:picLocks noChangeAspect="1"/>
          </p:cNvPicPr>
          <p:nvPr/>
        </p:nvPicPr>
        <p:blipFill>
          <a:blip r:embed="rId3"/>
          <a:stretch>
            <a:fillRect/>
          </a:stretch>
        </p:blipFill>
        <p:spPr>
          <a:xfrm>
            <a:off x="8204509" y="3547738"/>
            <a:ext cx="652718" cy="652718"/>
          </a:xfrm>
          <a:prstGeom prst="rect">
            <a:avLst/>
          </a:prstGeom>
        </p:spPr>
      </p:pic>
      <p:sp>
        <p:nvSpPr>
          <p:cNvPr id="8" name="Text 3"/>
          <p:cNvSpPr/>
          <p:nvPr/>
        </p:nvSpPr>
        <p:spPr>
          <a:xfrm>
            <a:off x="7610535" y="5745767"/>
            <a:ext cx="1905938" cy="734308"/>
          </a:xfrm>
          <a:prstGeom prst="rect">
            <a:avLst/>
          </a:prstGeom>
          <a:noFill/>
          <a:ln/>
        </p:spPr>
        <p:txBody>
          <a:bodyPr wrap="square" lIns="0" tIns="0" rIns="0" bIns="0" rtlCol="0" anchor="t"/>
          <a:lstStyle/>
          <a:p>
            <a:pPr algn="ctr" indent="0" marL="0">
              <a:lnSpc>
                <a:spcPts val="1650"/>
              </a:lnSpc>
              <a:buNone/>
            </a:pPr>
            <a:r>
              <a:rPr lang="en-US" sz="1350" dirty="0">
                <a:solidFill>
                  <a:srgbClr val="C7CDD6"/>
                </a:solidFill>
                <a:latin typeface="Instrument Sans Medium" pitchFamily="34" charset="0"/>
                <a:ea typeface="Instrument Sans Medium" pitchFamily="34" charset="-122"/>
                <a:cs typeface="Instrument Sans Medium" pitchFamily="34" charset="-120"/>
              </a:rPr>
              <a:t>Provide Suggestions</a:t>
            </a:r>
            <a:endParaRPr lang="en-US" sz="1350" dirty="0"/>
          </a:p>
        </p:txBody>
      </p:sp>
      <p:pic>
        <p:nvPicPr>
          <p:cNvPr id="9" name="Image 3" descr="preencoded.png">    </p:cNvPr>
          <p:cNvPicPr>
            <a:picLocks noChangeAspect="1"/>
          </p:cNvPicPr>
          <p:nvPr/>
        </p:nvPicPr>
        <p:blipFill>
          <a:blip r:embed="rId4"/>
          <a:stretch>
            <a:fillRect/>
          </a:stretch>
        </p:blipFill>
        <p:spPr>
          <a:xfrm>
            <a:off x="5815559" y="3547738"/>
            <a:ext cx="652718" cy="652718"/>
          </a:xfrm>
          <a:prstGeom prst="rect">
            <a:avLst/>
          </a:prstGeom>
        </p:spPr>
      </p:pic>
      <p:sp>
        <p:nvSpPr>
          <p:cNvPr id="10" name="Text 4"/>
          <p:cNvSpPr/>
          <p:nvPr/>
        </p:nvSpPr>
        <p:spPr>
          <a:xfrm>
            <a:off x="5221586" y="5929344"/>
            <a:ext cx="1905937" cy="367154"/>
          </a:xfrm>
          <a:prstGeom prst="rect">
            <a:avLst/>
          </a:prstGeom>
          <a:noFill/>
          <a:ln/>
        </p:spPr>
        <p:txBody>
          <a:bodyPr wrap="none" lIns="0" tIns="0" rIns="0" bIns="0" rtlCol="0" anchor="t"/>
          <a:lstStyle/>
          <a:p>
            <a:pPr algn="ctr" indent="0" marL="0">
              <a:lnSpc>
                <a:spcPts val="1650"/>
              </a:lnSpc>
              <a:buNone/>
            </a:pPr>
            <a:r>
              <a:rPr lang="en-US" sz="1350" dirty="0">
                <a:solidFill>
                  <a:srgbClr val="C7CDD6"/>
                </a:solidFill>
                <a:latin typeface="Instrument Sans Medium" pitchFamily="34" charset="0"/>
                <a:ea typeface="Instrument Sans Medium" pitchFamily="34" charset="-122"/>
                <a:cs typeface="Instrument Sans Medium" pitchFamily="34" charset="-120"/>
              </a:rPr>
              <a:t>Detect Genre</a:t>
            </a:r>
            <a:endParaRPr lang="en-US" sz="1350" dirty="0"/>
          </a:p>
        </p:txBody>
      </p:sp>
      <p:pic>
        <p:nvPicPr>
          <p:cNvPr id="11" name="Image 4" descr="preencoded.png">    </p:cNvPr>
          <p:cNvPicPr>
            <a:picLocks noChangeAspect="1"/>
          </p:cNvPicPr>
          <p:nvPr/>
        </p:nvPicPr>
        <p:blipFill>
          <a:blip r:embed="rId5"/>
          <a:stretch>
            <a:fillRect/>
          </a:stretch>
        </p:blipFill>
        <p:spPr>
          <a:xfrm>
            <a:off x="3413556" y="3547738"/>
            <a:ext cx="652718" cy="652718"/>
          </a:xfrm>
          <a:prstGeom prst="rect">
            <a:avLst/>
          </a:prstGeom>
        </p:spPr>
      </p:pic>
      <p:sp>
        <p:nvSpPr>
          <p:cNvPr id="12" name="Text 5"/>
          <p:cNvSpPr/>
          <p:nvPr/>
        </p:nvSpPr>
        <p:spPr>
          <a:xfrm>
            <a:off x="2780420" y="5929344"/>
            <a:ext cx="1905937" cy="367154"/>
          </a:xfrm>
          <a:prstGeom prst="rect">
            <a:avLst/>
          </a:prstGeom>
          <a:noFill/>
          <a:ln/>
        </p:spPr>
        <p:txBody>
          <a:bodyPr wrap="none" lIns="0" tIns="0" rIns="0" bIns="0" rtlCol="0" anchor="t"/>
          <a:lstStyle/>
          <a:p>
            <a:pPr algn="ctr" indent="0" marL="0">
              <a:lnSpc>
                <a:spcPts val="1650"/>
              </a:lnSpc>
              <a:buNone/>
            </a:pPr>
            <a:r>
              <a:rPr lang="en-US" sz="1350" dirty="0">
                <a:solidFill>
                  <a:srgbClr val="C7CDD6"/>
                </a:solidFill>
                <a:latin typeface="Instrument Sans Medium" pitchFamily="34" charset="0"/>
                <a:ea typeface="Instrument Sans Medium" pitchFamily="34" charset="-122"/>
                <a:cs typeface="Instrument Sans Medium" pitchFamily="34" charset="-120"/>
              </a:rPr>
              <a:t>User Greets</a:t>
            </a:r>
            <a:endParaRPr lang="en-US" sz="1350" dirty="0"/>
          </a:p>
        </p:txBody>
      </p:sp>
      <p:sp>
        <p:nvSpPr>
          <p:cNvPr id="13" name="Text 6"/>
          <p:cNvSpPr/>
          <p:nvPr/>
        </p:nvSpPr>
        <p:spPr>
          <a:xfrm>
            <a:off x="787956" y="7285911"/>
            <a:ext cx="13054489" cy="360164"/>
          </a:xfrm>
          <a:prstGeom prst="rect">
            <a:avLst/>
          </a:prstGeom>
          <a:noFill/>
          <a:ln/>
        </p:spPr>
        <p:txBody>
          <a:bodyPr wrap="none" lIns="0" tIns="0" rIns="0" bIns="0" rtlCol="0" anchor="t"/>
          <a:lstStyle/>
          <a:p>
            <a:pPr algn="l" indent="0" marL="0">
              <a:lnSpc>
                <a:spcPts val="2800"/>
              </a:lnSpc>
              <a:buNone/>
            </a:pPr>
            <a:r>
              <a:rPr lang="en-US" sz="1750" dirty="0">
                <a:solidFill>
                  <a:srgbClr val="C7CDD6"/>
                </a:solidFill>
                <a:latin typeface="Inter" pitchFamily="34" charset="0"/>
                <a:ea typeface="Inter" pitchFamily="34" charset="-122"/>
                <a:cs typeface="Inter" pitchFamily="34" charset="-120"/>
              </a:rPr>
              <a:t>This simplified flow ensures a focused and effective interaction, leading users to relevant book suggestions.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89598" y="463272"/>
            <a:ext cx="2737485" cy="342067"/>
          </a:xfrm>
          <a:prstGeom prst="rect">
            <a:avLst/>
          </a:prstGeom>
          <a:noFill/>
          <a:ln/>
        </p:spPr>
        <p:txBody>
          <a:bodyPr wrap="none" lIns="0" tIns="0" rIns="0" bIns="0" rtlCol="0" anchor="t"/>
          <a:lstStyle/>
          <a:p>
            <a:pPr algn="l" indent="0" marL="0">
              <a:lnSpc>
                <a:spcPts val="2650"/>
              </a:lnSpc>
              <a:buNone/>
            </a:pPr>
            <a:r>
              <a:rPr lang="en-US" sz="2150" dirty="0">
                <a:solidFill>
                  <a:srgbClr val="EFD5FA"/>
                </a:solidFill>
                <a:latin typeface="Instrument Sans Medium" pitchFamily="34" charset="0"/>
                <a:ea typeface="Instrument Sans Medium" pitchFamily="34" charset="-122"/>
                <a:cs typeface="Instrument Sans Medium" pitchFamily="34" charset="-120"/>
              </a:rPr>
              <a:t>Website Integration</a:t>
            </a:r>
            <a:endParaRPr lang="en-US" sz="2150" dirty="0"/>
          </a:p>
        </p:txBody>
      </p:sp>
      <p:pic>
        <p:nvPicPr>
          <p:cNvPr id="3" name="Image 0" descr="preencoded.png">    </p:cNvPr>
          <p:cNvPicPr>
            <a:picLocks noChangeAspect="1"/>
          </p:cNvPicPr>
          <p:nvPr/>
        </p:nvPicPr>
        <p:blipFill>
          <a:blip r:embed="rId1"/>
          <a:stretch>
            <a:fillRect/>
          </a:stretch>
        </p:blipFill>
        <p:spPr>
          <a:xfrm>
            <a:off x="589598" y="1092637"/>
            <a:ext cx="7008138" cy="7008138"/>
          </a:xfrm>
          <a:prstGeom prst="rect">
            <a:avLst/>
          </a:prstGeom>
        </p:spPr>
      </p:pic>
      <p:sp>
        <p:nvSpPr>
          <p:cNvPr id="4" name="Text 1"/>
          <p:cNvSpPr/>
          <p:nvPr/>
        </p:nvSpPr>
        <p:spPr>
          <a:xfrm>
            <a:off x="8828246" y="1078944"/>
            <a:ext cx="1424702" cy="171093"/>
          </a:xfrm>
          <a:prstGeom prst="rect">
            <a:avLst/>
          </a:prstGeom>
          <a:noFill/>
          <a:ln/>
        </p:spPr>
        <p:txBody>
          <a:bodyPr wrap="none" lIns="0" tIns="0" rIns="0" bIns="0" rtlCol="0" anchor="t"/>
          <a:lstStyle/>
          <a:p>
            <a:pPr algn="l" indent="0" marL="0">
              <a:lnSpc>
                <a:spcPts val="1300"/>
              </a:lnSpc>
              <a:buNone/>
            </a:pPr>
            <a:r>
              <a:rPr lang="en-US" sz="1050" dirty="0">
                <a:solidFill>
                  <a:srgbClr val="EFD5FA"/>
                </a:solidFill>
                <a:latin typeface="Instrument Sans Medium" pitchFamily="34" charset="0"/>
                <a:ea typeface="Instrument Sans Medium" pitchFamily="34" charset="-122"/>
                <a:cs typeface="Instrument Sans Medium" pitchFamily="34" charset="-120"/>
              </a:rPr>
              <a:t>Seamless Deployment</a:t>
            </a:r>
            <a:endParaRPr lang="en-US" sz="1050" dirty="0"/>
          </a:p>
        </p:txBody>
      </p:sp>
      <p:sp>
        <p:nvSpPr>
          <p:cNvPr id="5" name="Text 2"/>
          <p:cNvSpPr/>
          <p:nvPr/>
        </p:nvSpPr>
        <p:spPr>
          <a:xfrm>
            <a:off x="8828246" y="1359456"/>
            <a:ext cx="5220176" cy="175260"/>
          </a:xfrm>
          <a:prstGeom prst="rect">
            <a:avLst/>
          </a:prstGeom>
          <a:noFill/>
          <a:ln/>
        </p:spPr>
        <p:txBody>
          <a:bodyPr wrap="none" lIns="0" tIns="0" rIns="0" bIns="0" rtlCol="0" anchor="t"/>
          <a:lstStyle/>
          <a:p>
            <a:pPr algn="l" indent="0" marL="0">
              <a:lnSpc>
                <a:spcPts val="1350"/>
              </a:lnSpc>
              <a:buNone/>
            </a:pPr>
            <a:r>
              <a:rPr lang="en-US" sz="850" dirty="0">
                <a:solidFill>
                  <a:srgbClr val="C7CDD6"/>
                </a:solidFill>
                <a:latin typeface="Inter" pitchFamily="34" charset="0"/>
                <a:ea typeface="Inter" pitchFamily="34" charset="-122"/>
                <a:cs typeface="Inter" pitchFamily="34" charset="-120"/>
              </a:rPr>
              <a:t>The chatbot is integrated using the Watson Assistant Web Chat, a lightweight client-side solution.</a:t>
            </a:r>
            <a:endParaRPr lang="en-US" sz="850" dirty="0"/>
          </a:p>
        </p:txBody>
      </p:sp>
      <p:sp>
        <p:nvSpPr>
          <p:cNvPr id="6" name="Text 3"/>
          <p:cNvSpPr/>
          <p:nvPr/>
        </p:nvSpPr>
        <p:spPr>
          <a:xfrm>
            <a:off x="8828246" y="1644134"/>
            <a:ext cx="1368743" cy="171093"/>
          </a:xfrm>
          <a:prstGeom prst="rect">
            <a:avLst/>
          </a:prstGeom>
          <a:noFill/>
          <a:ln/>
        </p:spPr>
        <p:txBody>
          <a:bodyPr wrap="none" lIns="0" tIns="0" rIns="0" bIns="0" rtlCol="0" anchor="t"/>
          <a:lstStyle/>
          <a:p>
            <a:pPr algn="l" indent="0" marL="0">
              <a:lnSpc>
                <a:spcPts val="1300"/>
              </a:lnSpc>
              <a:buNone/>
            </a:pPr>
            <a:r>
              <a:rPr lang="en-US" sz="1050" dirty="0">
                <a:solidFill>
                  <a:srgbClr val="EFD5FA"/>
                </a:solidFill>
                <a:latin typeface="Instrument Sans Medium" pitchFamily="34" charset="0"/>
                <a:ea typeface="Instrument Sans Medium" pitchFamily="34" charset="-122"/>
                <a:cs typeface="Instrument Sans Medium" pitchFamily="34" charset="-120"/>
              </a:rPr>
              <a:t>Implementation</a:t>
            </a:r>
            <a:endParaRPr lang="en-US" sz="1050" dirty="0"/>
          </a:p>
        </p:txBody>
      </p:sp>
      <p:sp>
        <p:nvSpPr>
          <p:cNvPr id="7" name="Text 4"/>
          <p:cNvSpPr/>
          <p:nvPr/>
        </p:nvSpPr>
        <p:spPr>
          <a:xfrm>
            <a:off x="8828246" y="1924645"/>
            <a:ext cx="5220176" cy="175260"/>
          </a:xfrm>
          <a:prstGeom prst="rect">
            <a:avLst/>
          </a:prstGeom>
          <a:noFill/>
          <a:ln/>
        </p:spPr>
        <p:txBody>
          <a:bodyPr wrap="none" lIns="0" tIns="0" rIns="0" bIns="0" rtlCol="0" anchor="t"/>
          <a:lstStyle/>
          <a:p>
            <a:pPr algn="l" marL="342900" indent="-342900">
              <a:lnSpc>
                <a:spcPts val="1350"/>
              </a:lnSpc>
              <a:buSzPct val="100000"/>
              <a:buChar char="•"/>
            </a:pPr>
            <a:r>
              <a:rPr lang="en-US" sz="850" dirty="0">
                <a:solidFill>
                  <a:srgbClr val="C7CDD6"/>
                </a:solidFill>
                <a:latin typeface="Inter" pitchFamily="34" charset="0"/>
                <a:ea typeface="Inter" pitchFamily="34" charset="-122"/>
                <a:cs typeface="Inter" pitchFamily="34" charset="-120"/>
              </a:rPr>
              <a:t>A simple script tag is added to the website's HTML.</a:t>
            </a:r>
            <a:endParaRPr lang="en-US" sz="850" dirty="0"/>
          </a:p>
        </p:txBody>
      </p:sp>
      <p:sp>
        <p:nvSpPr>
          <p:cNvPr id="8" name="Text 5"/>
          <p:cNvSpPr/>
          <p:nvPr/>
        </p:nvSpPr>
        <p:spPr>
          <a:xfrm>
            <a:off x="8828246" y="2138124"/>
            <a:ext cx="5220176" cy="175260"/>
          </a:xfrm>
          <a:prstGeom prst="rect">
            <a:avLst/>
          </a:prstGeom>
          <a:noFill/>
          <a:ln/>
        </p:spPr>
        <p:txBody>
          <a:bodyPr wrap="none" lIns="0" tIns="0" rIns="0" bIns="0" rtlCol="0" anchor="t"/>
          <a:lstStyle/>
          <a:p>
            <a:pPr algn="l" marL="342900" indent="-342900">
              <a:lnSpc>
                <a:spcPts val="1350"/>
              </a:lnSpc>
              <a:buSzPct val="100000"/>
              <a:buChar char="•"/>
            </a:pPr>
            <a:r>
              <a:rPr lang="en-US" sz="850" dirty="0">
                <a:solidFill>
                  <a:srgbClr val="C7CDD6"/>
                </a:solidFill>
                <a:latin typeface="Inter" pitchFamily="34" charset="0"/>
                <a:ea typeface="Inter" pitchFamily="34" charset="-122"/>
                <a:cs typeface="Inter" pitchFamily="34" charset="-120"/>
              </a:rPr>
              <a:t>The chatbot appears as a discreet bubble in the bottom-right corner.</a:t>
            </a:r>
            <a:endParaRPr lang="en-US" sz="850" dirty="0"/>
          </a:p>
        </p:txBody>
      </p:sp>
      <p:sp>
        <p:nvSpPr>
          <p:cNvPr id="9" name="Text 6"/>
          <p:cNvSpPr/>
          <p:nvPr/>
        </p:nvSpPr>
        <p:spPr>
          <a:xfrm>
            <a:off x="8828246" y="2351603"/>
            <a:ext cx="5220176" cy="350520"/>
          </a:xfrm>
          <a:prstGeom prst="rect">
            <a:avLst/>
          </a:prstGeom>
          <a:noFill/>
          <a:ln/>
        </p:spPr>
        <p:txBody>
          <a:bodyPr wrap="square" lIns="0" tIns="0" rIns="0" bIns="0" rtlCol="0" anchor="t"/>
          <a:lstStyle/>
          <a:p>
            <a:pPr algn="l" marL="342900" indent="-342900">
              <a:lnSpc>
                <a:spcPts val="1350"/>
              </a:lnSpc>
              <a:buSzPct val="100000"/>
              <a:buChar char="•"/>
            </a:pPr>
            <a:r>
              <a:rPr lang="en-US" sz="850" dirty="0">
                <a:solidFill>
                  <a:srgbClr val="C7CDD6"/>
                </a:solidFill>
                <a:latin typeface="Inter" pitchFamily="34" charset="0"/>
                <a:ea typeface="Inter" pitchFamily="34" charset="-122"/>
                <a:cs typeface="Inter" pitchFamily="34" charset="-120"/>
              </a:rPr>
              <a:t>No server-side code or complex API calls are required on the website's backend, making deployment straightforward and quick.</a:t>
            </a:r>
            <a:endParaRPr lang="en-US" sz="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928330"/>
            <a:ext cx="7570351"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Project Output &amp; Conclusion</a:t>
            </a:r>
            <a:endParaRPr lang="en-US" sz="4450" dirty="0"/>
          </a:p>
        </p:txBody>
      </p:sp>
      <p:pic>
        <p:nvPicPr>
          <p:cNvPr id="3" name="Image 0" descr="preencoded.png">    </p:cNvPr>
          <p:cNvPicPr>
            <a:picLocks noChangeAspect="1"/>
          </p:cNvPicPr>
          <p:nvPr/>
        </p:nvPicPr>
        <p:blipFill>
          <a:blip r:embed="rId1"/>
          <a:stretch>
            <a:fillRect/>
          </a:stretch>
        </p:blipFill>
        <p:spPr>
          <a:xfrm>
            <a:off x="793790" y="2232422"/>
            <a:ext cx="6244709" cy="3648432"/>
          </a:xfrm>
          <a:prstGeom prst="rect">
            <a:avLst/>
          </a:prstGeom>
        </p:spPr>
      </p:pic>
      <p:sp>
        <p:nvSpPr>
          <p:cNvPr id="4" name="Text 1"/>
          <p:cNvSpPr/>
          <p:nvPr/>
        </p:nvSpPr>
        <p:spPr>
          <a:xfrm>
            <a:off x="7599521" y="2204085"/>
            <a:ext cx="3562588"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Summary of Achievements</a:t>
            </a:r>
            <a:endParaRPr lang="en-US" sz="2200" dirty="0"/>
          </a:p>
        </p:txBody>
      </p:sp>
      <p:sp>
        <p:nvSpPr>
          <p:cNvPr id="5" name="Text 2"/>
          <p:cNvSpPr/>
          <p:nvPr/>
        </p:nvSpPr>
        <p:spPr>
          <a:xfrm>
            <a:off x="7599521" y="2785229"/>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Successfully developed a simple, yet effective chatbot.</a:t>
            </a:r>
            <a:endParaRPr lang="en-US" sz="1750" dirty="0"/>
          </a:p>
        </p:txBody>
      </p:sp>
      <p:sp>
        <p:nvSpPr>
          <p:cNvPr id="6" name="Text 3"/>
          <p:cNvSpPr/>
          <p:nvPr/>
        </p:nvSpPr>
        <p:spPr>
          <a:xfrm>
            <a:off x="7599521" y="3590330"/>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Primarily focused on genre-based book recommendations.</a:t>
            </a:r>
            <a:endParaRPr lang="en-US" sz="1750" dirty="0"/>
          </a:p>
        </p:txBody>
      </p:sp>
      <p:sp>
        <p:nvSpPr>
          <p:cNvPr id="7" name="Text 4"/>
          <p:cNvSpPr/>
          <p:nvPr/>
        </p:nvSpPr>
        <p:spPr>
          <a:xfrm>
            <a:off x="7599521" y="439543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Built efficiently using IBM Watson Assistant.</a:t>
            </a:r>
            <a:endParaRPr lang="en-US" sz="1750" dirty="0"/>
          </a:p>
        </p:txBody>
      </p:sp>
      <p:sp>
        <p:nvSpPr>
          <p:cNvPr id="8" name="Text 5"/>
          <p:cNvSpPr/>
          <p:nvPr/>
        </p:nvSpPr>
        <p:spPr>
          <a:xfrm>
            <a:off x="7599521" y="4837628"/>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Demonstrated easy deployment capabilities.</a:t>
            </a:r>
            <a:endParaRPr lang="en-US" sz="1750" dirty="0"/>
          </a:p>
        </p:txBody>
      </p:sp>
      <p:sp>
        <p:nvSpPr>
          <p:cNvPr id="9" name="Text 6"/>
          <p:cNvSpPr/>
          <p:nvPr/>
        </p:nvSpPr>
        <p:spPr>
          <a:xfrm>
            <a:off x="7599521" y="542734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Future Scope</a:t>
            </a:r>
            <a:endParaRPr lang="en-US" sz="2200" dirty="0"/>
          </a:p>
        </p:txBody>
      </p:sp>
      <p:sp>
        <p:nvSpPr>
          <p:cNvPr id="10" name="Text 7"/>
          <p:cNvSpPr/>
          <p:nvPr/>
        </p:nvSpPr>
        <p:spPr>
          <a:xfrm>
            <a:off x="7599521" y="6008489"/>
            <a:ext cx="6244709"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Potential for expansion to include author-based recommendations, book summaries, and personalized user profiles.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2025-08-02T09:10:25Z</dcterms:created>
  <dcterms:modified xsi:type="dcterms:W3CDTF">2025-08-02T09:10:25Z</dcterms:modified>
</cp:coreProperties>
</file>