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8" r:id="rId2"/>
    <p:sldId id="259" r:id="rId3"/>
    <p:sldId id="260" r:id="rId4"/>
    <p:sldId id="261" r:id="rId5"/>
    <p:sldId id="262" r:id="rId6"/>
    <p:sldId id="266" r:id="rId7"/>
    <p:sldId id="272" r:id="rId8"/>
    <p:sldId id="273" r:id="rId9"/>
    <p:sldId id="267" r:id="rId10"/>
    <p:sldId id="269" r:id="rId11"/>
    <p:sldId id="270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876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8FA9B6-2676-4F02-91F3-AA7B65214A91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1B9FD1-0060-4E58-B8D9-42345BDADA31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624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A9B6-2676-4F02-91F3-AA7B65214A91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9FD1-0060-4E58-B8D9-42345BDAD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13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A9B6-2676-4F02-91F3-AA7B65214A91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9FD1-0060-4E58-B8D9-42345BDAD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5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A9B6-2676-4F02-91F3-AA7B65214A91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9FD1-0060-4E58-B8D9-42345BDAD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99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8FA9B6-2676-4F02-91F3-AA7B65214A91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1B9FD1-0060-4E58-B8D9-42345BDADA31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7683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A9B6-2676-4F02-91F3-AA7B65214A91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9FD1-0060-4E58-B8D9-42345BDAD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560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A9B6-2676-4F02-91F3-AA7B65214A91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9FD1-0060-4E58-B8D9-42345BDAD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71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A9B6-2676-4F02-91F3-AA7B65214A91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9FD1-0060-4E58-B8D9-42345BDAD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7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A9B6-2676-4F02-91F3-AA7B65214A91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9FD1-0060-4E58-B8D9-42345BDAD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15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58FA9B6-2676-4F02-91F3-AA7B65214A91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31B9FD1-0060-4E58-B8D9-42345BDADA3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071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58FA9B6-2676-4F02-91F3-AA7B65214A91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31B9FD1-0060-4E58-B8D9-42345BDAD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16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8FA9B6-2676-4F02-91F3-AA7B65214A91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31B9FD1-0060-4E58-B8D9-42345BDADA31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322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L8Bwstqiq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eph_(software))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4 </a:t>
            </a:r>
            <a:endParaRPr lang="en-C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15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recording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Recording </a:t>
            </a:r>
            <a:r>
              <a:rPr lang="en-US" b="1" dirty="0" smtClean="0"/>
              <a:t>professional</a:t>
            </a:r>
            <a:r>
              <a:rPr lang="en-US" dirty="0" smtClean="0"/>
              <a:t> presentation</a:t>
            </a:r>
          </a:p>
          <a:p>
            <a:r>
              <a:rPr lang="en-US" dirty="0" smtClean="0"/>
              <a:t>Single recording session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CA" u="sng" dirty="0">
                <a:hlinkClick r:id="rId2"/>
              </a:rPr>
              <a:t>https://www.youtube.com/watch?v=uL8BwstqiqE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4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recording guidelines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Main screen (PowerPoint or computer)</a:t>
            </a:r>
          </a:p>
          <a:p>
            <a:pPr lvl="2"/>
            <a:r>
              <a:rPr lang="en-US" dirty="0" smtClean="0"/>
              <a:t>Computer display clearly readable font</a:t>
            </a:r>
          </a:p>
          <a:p>
            <a:pPr lvl="2"/>
            <a:r>
              <a:rPr lang="en-US" sz="3000" b="1" u="sng" dirty="0" smtClean="0"/>
              <a:t>Always visible main time clock</a:t>
            </a:r>
          </a:p>
          <a:p>
            <a:pPr lvl="1"/>
            <a:r>
              <a:rPr lang="en-US" dirty="0" smtClean="0"/>
              <a:t>Presenter screen</a:t>
            </a:r>
          </a:p>
          <a:p>
            <a:r>
              <a:rPr lang="en-US" b="1" dirty="0" smtClean="0"/>
              <a:t>Single video recording session </a:t>
            </a:r>
          </a:p>
          <a:p>
            <a:pPr lvl="1"/>
            <a:r>
              <a:rPr lang="en-US" dirty="0" smtClean="0"/>
              <a:t>Combination of several video streams is permitted</a:t>
            </a:r>
          </a:p>
          <a:p>
            <a:r>
              <a:rPr lang="en-US" dirty="0"/>
              <a:t>Video file format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mpg4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3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reading (</a:t>
            </a:r>
            <a:r>
              <a:rPr lang="en-US" smtClean="0"/>
              <a:t>practical material)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Hands-On </a:t>
            </a:r>
            <a:r>
              <a:rPr lang="en-CA" dirty="0"/>
              <a:t>Enterprise Automation on </a:t>
            </a:r>
            <a:r>
              <a:rPr lang="en-CA" dirty="0" smtClean="0"/>
              <a:t>Linux</a:t>
            </a:r>
          </a:p>
          <a:p>
            <a:pPr lvl="1"/>
            <a:r>
              <a:rPr lang="en-US" dirty="0" smtClean="0"/>
              <a:t>Chapter 6 &amp; </a:t>
            </a:r>
            <a:r>
              <a:rPr lang="en-US" dirty="0"/>
              <a:t>7</a:t>
            </a:r>
            <a:endParaRPr lang="en-US" dirty="0" smtClean="0"/>
          </a:p>
          <a:p>
            <a:r>
              <a:rPr lang="en-US" dirty="0"/>
              <a:t>The Docker Workshop: Learn How to Use Docker Containers Effectively to Speed up the Development Process</a:t>
            </a:r>
          </a:p>
          <a:p>
            <a:pPr lvl="1"/>
            <a:r>
              <a:rPr lang="en-US"/>
              <a:t>Chapter </a:t>
            </a:r>
            <a:r>
              <a:rPr lang="en-US" smtClean="0"/>
              <a:t>4 &amp; 5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47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task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File storage</a:t>
            </a:r>
            <a:endParaRPr lang="en-US" dirty="0" smtClean="0"/>
          </a:p>
          <a:p>
            <a:pPr lvl="1"/>
            <a:r>
              <a:rPr lang="en-US" dirty="0" smtClean="0"/>
              <a:t>Distributed </a:t>
            </a:r>
            <a:r>
              <a:rPr lang="en-CA" dirty="0"/>
              <a:t>(e.g. </a:t>
            </a:r>
            <a:r>
              <a:rPr lang="en-US" dirty="0"/>
              <a:t>CEPH (</a:t>
            </a:r>
            <a:r>
              <a:rPr lang="en-US" dirty="0">
                <a:hlinkClick r:id="rId2"/>
              </a:rPr>
              <a:t>https://en.wikipedia.org/wiki/Ceph_(software)))</a:t>
            </a:r>
            <a:endParaRPr lang="en-US" dirty="0" smtClean="0"/>
          </a:p>
          <a:p>
            <a:pPr lvl="2"/>
            <a:r>
              <a:rPr lang="en-US" dirty="0" smtClean="0"/>
              <a:t>Configuration</a:t>
            </a:r>
          </a:p>
          <a:p>
            <a:pPr lvl="2"/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Centralized</a:t>
            </a:r>
          </a:p>
          <a:p>
            <a:pPr lvl="2"/>
            <a:r>
              <a:rPr lang="en-US" dirty="0"/>
              <a:t>Configuration</a:t>
            </a:r>
          </a:p>
          <a:p>
            <a:pPr lvl="2"/>
            <a:r>
              <a:rPr lang="en-US" dirty="0"/>
              <a:t>Deployment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935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	</a:t>
            </a:r>
          </a:p>
          <a:p>
            <a:pPr lvl="1"/>
            <a:r>
              <a:rPr lang="en-US" dirty="0"/>
              <a:t>Configure topology</a:t>
            </a:r>
          </a:p>
          <a:p>
            <a:pPr lvl="1"/>
            <a:r>
              <a:rPr lang="en-US" dirty="0"/>
              <a:t>Write </a:t>
            </a:r>
            <a:r>
              <a:rPr lang="en-US" dirty="0" smtClean="0"/>
              <a:t>AODA compliance lab report</a:t>
            </a:r>
          </a:p>
          <a:p>
            <a:pPr lvl="2"/>
            <a:r>
              <a:rPr lang="en-US" dirty="0" smtClean="0"/>
              <a:t>Check </a:t>
            </a:r>
            <a:r>
              <a:rPr lang="en-US" dirty="0"/>
              <a:t>AODA compliance </a:t>
            </a:r>
            <a:r>
              <a:rPr lang="en-US" dirty="0" smtClean="0"/>
              <a:t>using</a:t>
            </a:r>
          </a:p>
          <a:p>
            <a:pPr lvl="1"/>
            <a:r>
              <a:rPr lang="en-US" dirty="0" smtClean="0"/>
              <a:t>Video recording of topology deployment</a:t>
            </a:r>
          </a:p>
          <a:p>
            <a:pPr lvl="2"/>
            <a:r>
              <a:rPr lang="en-US" dirty="0" smtClean="0"/>
              <a:t>Incorrect file format and/or style </a:t>
            </a:r>
            <a:r>
              <a:rPr lang="en-US" dirty="0" smtClean="0">
                <a:sym typeface="Wingdings" panose="05000000000000000000" pitchFamily="2" charset="2"/>
              </a:rPr>
              <a:t> 0</a:t>
            </a:r>
            <a:endParaRPr lang="en-US" dirty="0" smtClean="0"/>
          </a:p>
          <a:p>
            <a:r>
              <a:rPr lang="en-US" b="1" dirty="0" smtClean="0"/>
              <a:t>Note: Reported Accessibility </a:t>
            </a:r>
          </a:p>
          <a:p>
            <a:pPr lvl="1"/>
            <a:r>
              <a:rPr lang="en-US" b="1" dirty="0" smtClean="0"/>
              <a:t>check issues </a:t>
            </a:r>
            <a:r>
              <a:rPr lang="en-US" b="1" dirty="0" smtClean="0">
                <a:sym typeface="Wingdings" panose="05000000000000000000" pitchFamily="2" charset="2"/>
              </a:rPr>
              <a:t> 0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91" y="3626907"/>
            <a:ext cx="20764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prompt</a:t>
            </a:r>
          </a:p>
          <a:p>
            <a:pPr lvl="1"/>
            <a:r>
              <a:rPr lang="en-US" dirty="0"/>
              <a:t>[Role</a:t>
            </a:r>
            <a:r>
              <a:rPr lang="en-US" dirty="0" smtClean="0"/>
              <a:t>]-Your </a:t>
            </a:r>
            <a:r>
              <a:rPr lang="en-US" dirty="0"/>
              <a:t>name-Z-[current time]</a:t>
            </a:r>
          </a:p>
          <a:p>
            <a:pPr lvl="2"/>
            <a:r>
              <a:rPr lang="en-US" dirty="0"/>
              <a:t>E.g. VM1 or R1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Z </a:t>
            </a:r>
            <a:r>
              <a:rPr lang="en-US" dirty="0">
                <a:sym typeface="Wingdings" panose="05000000000000000000" pitchFamily="2" charset="2"/>
              </a:rPr>
              <a:t> assigned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screenshots </a:t>
            </a:r>
            <a:r>
              <a:rPr lang="en-US" b="1" dirty="0" smtClean="0"/>
              <a:t>must </a:t>
            </a:r>
            <a:r>
              <a:rPr lang="en-US" b="1" dirty="0"/>
              <a:t>include</a:t>
            </a:r>
            <a:r>
              <a:rPr lang="en-US" dirty="0"/>
              <a:t> your </a:t>
            </a:r>
            <a:r>
              <a:rPr lang="en-US" dirty="0" smtClean="0"/>
              <a:t>prompt</a:t>
            </a:r>
          </a:p>
          <a:p>
            <a:pPr lvl="1"/>
            <a:r>
              <a:rPr lang="en-US" b="1" i="1" dirty="0" smtClean="0"/>
              <a:t>All screenshots without correct prompt will be ignored !!!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278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IPs</a:t>
            </a:r>
          </a:p>
          <a:p>
            <a:pPr lvl="1"/>
            <a:r>
              <a:rPr lang="en-US" i="1" dirty="0"/>
              <a:t>Physical internal networks are </a:t>
            </a:r>
            <a:r>
              <a:rPr lang="en-US" i="1" dirty="0" smtClean="0"/>
              <a:t>192.168.Z.0/27</a:t>
            </a:r>
            <a:endParaRPr lang="en-US" i="1" dirty="0"/>
          </a:p>
          <a:p>
            <a:pPr lvl="1"/>
            <a:r>
              <a:rPr lang="en-US" i="1" dirty="0"/>
              <a:t>Virtual networks are </a:t>
            </a:r>
            <a:r>
              <a:rPr lang="en-US" i="1" dirty="0" smtClean="0"/>
              <a:t>172.15.Z.0/27</a:t>
            </a:r>
            <a:endParaRPr lang="en-US" i="1" dirty="0"/>
          </a:p>
          <a:p>
            <a:pPr lvl="1"/>
            <a:r>
              <a:rPr lang="en-US" i="1" dirty="0"/>
              <a:t>One dynamic IP from Seneca </a:t>
            </a:r>
            <a:r>
              <a:rPr lang="en-US" i="1" dirty="0" smtClean="0"/>
              <a:t>college or home network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4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/>
              <a:t>$Z = [((X + </a:t>
            </a:r>
            <a:r>
              <a:rPr lang="en-US" sz="3600" dirty="0" smtClean="0"/>
              <a:t>7) </a:t>
            </a:r>
            <a:r>
              <a:rPr lang="en-US" sz="3600" dirty="0"/>
              <a:t>mod 11) + 1]</a:t>
            </a:r>
            <a:r>
              <a:rPr lang="en-US" sz="4000" dirty="0"/>
              <a:t> where X is your assigned number</a:t>
            </a:r>
          </a:p>
          <a:p>
            <a:r>
              <a:rPr lang="en-US" sz="4000" dirty="0"/>
              <a:t>$P0 = 3</a:t>
            </a:r>
            <a:r>
              <a:rPr lang="en-US" sz="4000" dirty="0" smtClean="0"/>
              <a:t>024</a:t>
            </a:r>
            <a:r>
              <a:rPr lang="en-US" sz="4000" dirty="0"/>
              <a:t>+$Z</a:t>
            </a:r>
          </a:p>
          <a:p>
            <a:r>
              <a:rPr lang="en-US" sz="4000" dirty="0"/>
              <a:t>$P1 = </a:t>
            </a:r>
            <a:r>
              <a:rPr lang="en-US" sz="4000" dirty="0" smtClean="0"/>
              <a:t>2124</a:t>
            </a:r>
            <a:r>
              <a:rPr lang="en-US" sz="4000" dirty="0"/>
              <a:t>+$Z</a:t>
            </a:r>
          </a:p>
          <a:p>
            <a:r>
              <a:rPr lang="en-US" sz="4000" dirty="0"/>
              <a:t>$D = ($Z^2 mod 4)+1</a:t>
            </a:r>
          </a:p>
          <a:p>
            <a:r>
              <a:rPr lang="en-US" sz="4000" dirty="0"/>
              <a:t>$DNS-Server:</a:t>
            </a:r>
          </a:p>
          <a:p>
            <a:pPr lvl="1"/>
            <a:r>
              <a:rPr lang="en-US" sz="3800" dirty="0"/>
              <a:t>$D==1 -&gt; </a:t>
            </a:r>
            <a:r>
              <a:rPr lang="en-US" sz="3600" dirty="0"/>
              <a:t>7.7.7.7</a:t>
            </a:r>
          </a:p>
          <a:p>
            <a:pPr lvl="1"/>
            <a:r>
              <a:rPr lang="en-US" sz="3600" dirty="0"/>
              <a:t>$D==2-&gt; 149.112.112.112 </a:t>
            </a:r>
          </a:p>
          <a:p>
            <a:pPr lvl="1"/>
            <a:r>
              <a:rPr lang="en-US" sz="3600" dirty="0"/>
              <a:t>$D== 3-&gt; 69.6.65.6 </a:t>
            </a:r>
          </a:p>
          <a:p>
            <a:pPr lvl="1"/>
            <a:r>
              <a:rPr lang="en-US" sz="3600" dirty="0"/>
              <a:t>$D== 4-&gt; 69.6.64.6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5502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2" y="28049"/>
            <a:ext cx="8911687" cy="1280890"/>
          </a:xfrm>
        </p:spPr>
        <p:txBody>
          <a:bodyPr/>
          <a:lstStyle/>
          <a:p>
            <a:r>
              <a:rPr lang="en-US" dirty="0" smtClean="0"/>
              <a:t>Passing grade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990" y="865764"/>
            <a:ext cx="865240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DNS, Router 02, Router 01, Web </a:t>
            </a:r>
            <a:r>
              <a:rPr lang="en-US" sz="1400" dirty="0">
                <a:sym typeface="Wingdings" panose="05000000000000000000" pitchFamily="2" charset="2"/>
              </a:rPr>
              <a:t> VMs or Containers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Web: </a:t>
            </a:r>
            <a:r>
              <a:rPr lang="en-US" sz="1600" dirty="0">
                <a:sym typeface="Wingdings" panose="05000000000000000000" pitchFamily="2" charset="2"/>
              </a:rPr>
              <a:t> PPT01VM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OS: CentOS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All </a:t>
            </a:r>
            <a:r>
              <a:rPr lang="en-US" sz="1400" dirty="0">
                <a:sym typeface="Wingdings" panose="05000000000000000000" pitchFamily="2" charset="2"/>
              </a:rPr>
              <a:t>IPs: dynamic statically assigned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Web-VM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Web service_1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Port: </a:t>
            </a:r>
            <a:r>
              <a:rPr lang="en-US" sz="1400" b="1" dirty="0"/>
              <a:t>$P0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www. T-$</a:t>
            </a:r>
            <a:r>
              <a:rPr lang="en-US" sz="1400" b="1" dirty="0" smtClean="0"/>
              <a:t>Z.ops300.ca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Allowed access only from: </a:t>
            </a:r>
            <a:r>
              <a:rPr lang="en-US" sz="1400" b="1" dirty="0"/>
              <a:t>Host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Web service_2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Port: </a:t>
            </a:r>
            <a:r>
              <a:rPr lang="en-US" sz="1400" b="1" dirty="0"/>
              <a:t>$P1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www-1. T-$</a:t>
            </a:r>
            <a:r>
              <a:rPr lang="en-US" sz="1400" b="1" dirty="0" smtClean="0"/>
              <a:t>Z.ops300.ca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Allowed access only from: </a:t>
            </a:r>
            <a:r>
              <a:rPr lang="en-US" sz="1400" b="1" dirty="0" err="1"/>
              <a:t>RaspberryPi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Mount  </a:t>
            </a:r>
            <a:r>
              <a:rPr lang="en-US" sz="1400" dirty="0"/>
              <a:t>(read/write access)</a:t>
            </a:r>
            <a:r>
              <a:rPr lang="en-US" sz="1400" b="1" dirty="0"/>
              <a:t>: </a:t>
            </a:r>
            <a:r>
              <a:rPr lang="en-US" sz="1400" dirty="0"/>
              <a:t>srt10 directory from</a:t>
            </a:r>
            <a:r>
              <a:rPr lang="en-US" sz="1400" b="1" dirty="0"/>
              <a:t> </a:t>
            </a:r>
            <a:r>
              <a:rPr lang="en-US" sz="1400" dirty="0" err="1">
                <a:sym typeface="Wingdings" panose="05000000000000000000" pitchFamily="2" charset="2"/>
              </a:rPr>
              <a:t>RaspberryPi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ym typeface="Wingdings" panose="05000000000000000000" pitchFamily="2" charset="2"/>
              </a:rPr>
              <a:t>RaspberryPi</a:t>
            </a:r>
            <a:r>
              <a:rPr lang="en-US" sz="1400" dirty="0">
                <a:sym typeface="Wingdings" panose="05000000000000000000" pitchFamily="2" charset="2"/>
              </a:rPr>
              <a:t> or </a:t>
            </a:r>
            <a:r>
              <a:rPr lang="en-US" sz="1400" dirty="0" err="1" smtClean="0">
                <a:sym typeface="Wingdings" panose="05000000000000000000" pitchFamily="2" charset="2"/>
              </a:rPr>
              <a:t>RaspberryPi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– Virtual VM </a:t>
            </a:r>
            <a:endParaRPr lang="en-US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Backup server (</a:t>
            </a:r>
            <a:r>
              <a:rPr lang="en-US" sz="1400" dirty="0" err="1">
                <a:sym typeface="Wingdings" panose="05000000000000000000" pitchFamily="2" charset="2"/>
              </a:rPr>
              <a:t>rsync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Samba Server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Share directory: </a:t>
            </a:r>
            <a:r>
              <a:rPr lang="en-US" sz="1400" dirty="0" smtClean="0">
                <a:sym typeface="Wingdings" panose="05000000000000000000" pitchFamily="2" charset="2"/>
              </a:rPr>
              <a:t>OPS300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Host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Mount (read/write access): OPS300</a:t>
            </a:r>
            <a:r>
              <a:rPr lang="en-US" sz="1400" dirty="0" smtClean="0"/>
              <a:t> </a:t>
            </a:r>
            <a:r>
              <a:rPr lang="en-US" sz="1400" dirty="0"/>
              <a:t>directory from</a:t>
            </a:r>
            <a:r>
              <a:rPr lang="en-US" sz="1400" b="1" dirty="0"/>
              <a:t> </a:t>
            </a:r>
            <a:r>
              <a:rPr lang="en-US" sz="1400" dirty="0" err="1">
                <a:sym typeface="Wingdings" panose="05000000000000000000" pitchFamily="2" charset="2"/>
              </a:rPr>
              <a:t>RaspberryPi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Web&lt;-&gt;Router01&lt;-&gt;Router02&lt;-&gt;</a:t>
            </a:r>
            <a:r>
              <a:rPr lang="en-US" sz="1400" dirty="0" err="1">
                <a:sym typeface="Wingdings" panose="05000000000000000000" pitchFamily="2" charset="2"/>
              </a:rPr>
              <a:t>RaspberryPi</a:t>
            </a:r>
            <a:r>
              <a:rPr lang="en-US" sz="1400" dirty="0">
                <a:sym typeface="Wingdings" panose="05000000000000000000" pitchFamily="2" charset="2"/>
              </a:rPr>
              <a:t>&lt;-&gt;Internet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DNS&lt;-&gt;Router01&lt;-&gt;Router02&lt;-&gt;</a:t>
            </a:r>
            <a:r>
              <a:rPr lang="en-US" sz="1400" dirty="0" err="1">
                <a:sym typeface="Wingdings" panose="05000000000000000000" pitchFamily="2" charset="2"/>
              </a:rPr>
              <a:t>RaspberryPi</a:t>
            </a:r>
            <a:r>
              <a:rPr lang="en-US" sz="1400" dirty="0">
                <a:sym typeface="Wingdings" panose="05000000000000000000" pitchFamily="2" charset="2"/>
              </a:rPr>
              <a:t>&lt;-&gt;Internet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DNS: </a:t>
            </a:r>
            <a:r>
              <a:rPr lang="en-US" sz="1400" dirty="0" err="1">
                <a:sym typeface="Wingdings" panose="05000000000000000000" pitchFamily="2" charset="2"/>
              </a:rPr>
              <a:t>RaspberryPi|HostComputer|Web</a:t>
            </a:r>
            <a:r>
              <a:rPr lang="en-US" sz="1400" dirty="0">
                <a:sym typeface="Wingdings" panose="05000000000000000000" pitchFamily="2" charset="2"/>
              </a:rPr>
              <a:t> &lt;-&gt;DNS &lt;-&gt;</a:t>
            </a:r>
            <a:r>
              <a:rPr lang="en-US" sz="1400" b="1" dirty="0">
                <a:sym typeface="Wingdings" panose="05000000000000000000" pitchFamily="2" charset="2"/>
              </a:rPr>
              <a:t>$DNS-Server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VMs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OS: </a:t>
            </a:r>
            <a:r>
              <a:rPr lang="en-US" sz="1400" b="1" dirty="0"/>
              <a:t>CentOS minimal, </a:t>
            </a:r>
            <a:r>
              <a:rPr lang="en-US" sz="1400" dirty="0"/>
              <a:t>Firewalls</a:t>
            </a:r>
            <a:r>
              <a:rPr lang="en-US" sz="1400" b="1" dirty="0"/>
              <a:t>: default </a:t>
            </a:r>
            <a:r>
              <a:rPr lang="en-US" sz="1400" b="1" dirty="0">
                <a:sym typeface="Wingdings" panose="05000000000000000000" pitchFamily="2" charset="2"/>
              </a:rPr>
              <a:t> drop, </a:t>
            </a:r>
            <a:r>
              <a:rPr lang="en-US" sz="1400" b="1" dirty="0" err="1">
                <a:sym typeface="Wingdings" panose="05000000000000000000" pitchFamily="2" charset="2"/>
              </a:rPr>
              <a:t>SELinux</a:t>
            </a:r>
            <a:r>
              <a:rPr lang="en-US" sz="1400" b="1" dirty="0">
                <a:sym typeface="Wingdings" panose="05000000000000000000" pitchFamily="2" charset="2"/>
              </a:rPr>
              <a:t>: </a:t>
            </a:r>
            <a:r>
              <a:rPr lang="en-CA" sz="1400" b="1" dirty="0"/>
              <a:t>enforcing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RaspberryPI</a:t>
            </a:r>
            <a:r>
              <a:rPr lang="en-US" sz="1400" dirty="0"/>
              <a:t>: Firewalls</a:t>
            </a:r>
            <a:r>
              <a:rPr lang="en-US" sz="1400" b="1" dirty="0"/>
              <a:t>: default </a:t>
            </a:r>
            <a:r>
              <a:rPr lang="en-US" sz="1400" b="1" dirty="0">
                <a:sym typeface="Wingdings" panose="05000000000000000000" pitchFamily="2" charset="2"/>
              </a:rPr>
              <a:t> drop, </a:t>
            </a:r>
            <a:r>
              <a:rPr lang="en-US" sz="1400" b="1" dirty="0" err="1">
                <a:sym typeface="Wingdings" panose="05000000000000000000" pitchFamily="2" charset="2"/>
              </a:rPr>
              <a:t>SELinux</a:t>
            </a:r>
            <a:r>
              <a:rPr lang="en-US" sz="1400" b="1" dirty="0">
                <a:sym typeface="Wingdings" panose="05000000000000000000" pitchFamily="2" charset="2"/>
              </a:rPr>
              <a:t>: </a:t>
            </a:r>
            <a:r>
              <a:rPr lang="en-CA" sz="1400" b="1" dirty="0"/>
              <a:t>enforcing</a:t>
            </a:r>
            <a:r>
              <a:rPr lang="en-US" sz="1400" dirty="0"/>
              <a:t> 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Test </a:t>
            </a:r>
            <a:r>
              <a:rPr lang="en-US" sz="1400" b="1" dirty="0"/>
              <a:t>correctness of your deployment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406" y="30018"/>
            <a:ext cx="6811594" cy="32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0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2" y="28049"/>
            <a:ext cx="8911687" cy="1280890"/>
          </a:xfrm>
        </p:spPr>
        <p:txBody>
          <a:bodyPr/>
          <a:lstStyle/>
          <a:p>
            <a:r>
              <a:rPr lang="en-US" dirty="0" smtClean="0"/>
              <a:t>B+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0635" y="299707"/>
            <a:ext cx="865240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DNS, Router 02, Router 01, Web </a:t>
            </a:r>
            <a:r>
              <a:rPr lang="en-US" sz="1400" dirty="0">
                <a:sym typeface="Wingdings" panose="05000000000000000000" pitchFamily="2" charset="2"/>
              </a:rPr>
              <a:t> VMs or Containers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Web: </a:t>
            </a:r>
            <a:r>
              <a:rPr lang="en-US" sz="1600" dirty="0">
                <a:sym typeface="Wingdings" panose="05000000000000000000" pitchFamily="2" charset="2"/>
              </a:rPr>
              <a:t> PPT01VM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OS: 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ym typeface="Wingdings" panose="05000000000000000000" pitchFamily="2" charset="2"/>
              </a:rPr>
              <a:t>OpenVPN</a:t>
            </a:r>
            <a:r>
              <a:rPr lang="en-US" sz="1600" dirty="0" smtClean="0">
                <a:sym typeface="Wingdings" panose="05000000000000000000" pitchFamily="2" charset="2"/>
              </a:rPr>
              <a:t> server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All </a:t>
            </a:r>
            <a:r>
              <a:rPr lang="en-US" sz="1400" dirty="0">
                <a:sym typeface="Wingdings" panose="05000000000000000000" pitchFamily="2" charset="2"/>
              </a:rPr>
              <a:t>IPs: dynamic statically assigned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Web-VM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Web service_1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Port: </a:t>
            </a:r>
            <a:r>
              <a:rPr lang="en-US" sz="1400" b="1" dirty="0"/>
              <a:t>$P0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www. T-$</a:t>
            </a:r>
            <a:r>
              <a:rPr lang="en-US" sz="1400" b="1" dirty="0" smtClean="0"/>
              <a:t>Z.ops300.ca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Allowed access only </a:t>
            </a:r>
            <a:endParaRPr lang="en-US" sz="14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from</a:t>
            </a:r>
            <a:r>
              <a:rPr lang="en-US" sz="1400" dirty="0"/>
              <a:t>: </a:t>
            </a:r>
            <a:r>
              <a:rPr lang="en-US" sz="1400" b="1" dirty="0"/>
              <a:t>Host </a:t>
            </a:r>
            <a:r>
              <a:rPr lang="en-US" sz="1400" b="1" dirty="0" smtClean="0"/>
              <a:t>Computer over VPN only (!)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Web service_2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Port: </a:t>
            </a:r>
            <a:r>
              <a:rPr lang="en-US" sz="1400" b="1" dirty="0"/>
              <a:t>$P1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www-1. T-$</a:t>
            </a:r>
            <a:r>
              <a:rPr lang="en-US" sz="1400" b="1" dirty="0" smtClean="0"/>
              <a:t>Z.ops300.ca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Allowed access </a:t>
            </a:r>
            <a:r>
              <a:rPr lang="en-US" sz="1400" dirty="0" smtClean="0"/>
              <a:t>only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/>
              <a:t>from: </a:t>
            </a:r>
            <a:r>
              <a:rPr lang="en-US" sz="1400" b="1" dirty="0" err="1" smtClean="0"/>
              <a:t>RaspberryPi</a:t>
            </a:r>
            <a:r>
              <a:rPr lang="en-US" sz="1400" b="1" dirty="0" smtClean="0"/>
              <a:t> over VPN only (!)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Mount  </a:t>
            </a:r>
            <a:r>
              <a:rPr lang="en-US" sz="1400" dirty="0"/>
              <a:t>(read/write access)</a:t>
            </a:r>
            <a:r>
              <a:rPr lang="en-US" sz="1400" b="1" dirty="0"/>
              <a:t>: </a:t>
            </a:r>
            <a:r>
              <a:rPr lang="en-US" sz="1400" dirty="0"/>
              <a:t>srt10 directory from</a:t>
            </a:r>
            <a:r>
              <a:rPr lang="en-US" sz="1400" b="1" dirty="0"/>
              <a:t> </a:t>
            </a:r>
            <a:r>
              <a:rPr lang="en-US" sz="1400" dirty="0" err="1">
                <a:sym typeface="Wingdings" panose="05000000000000000000" pitchFamily="2" charset="2"/>
              </a:rPr>
              <a:t>RaspberryPi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ym typeface="Wingdings" panose="05000000000000000000" pitchFamily="2" charset="2"/>
              </a:rPr>
              <a:t>RaspberryPi</a:t>
            </a:r>
            <a:r>
              <a:rPr lang="en-US" sz="1400" dirty="0">
                <a:sym typeface="Wingdings" panose="05000000000000000000" pitchFamily="2" charset="2"/>
              </a:rPr>
              <a:t> or </a:t>
            </a:r>
            <a:r>
              <a:rPr lang="en-US" sz="1400" dirty="0" err="1" smtClean="0">
                <a:sym typeface="Wingdings" panose="05000000000000000000" pitchFamily="2" charset="2"/>
              </a:rPr>
              <a:t>RaspberryPi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– Virtual VM </a:t>
            </a:r>
            <a:endParaRPr lang="en-US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Backup server (</a:t>
            </a:r>
            <a:r>
              <a:rPr lang="en-US" sz="1400" dirty="0" err="1">
                <a:sym typeface="Wingdings" panose="05000000000000000000" pitchFamily="2" charset="2"/>
              </a:rPr>
              <a:t>rsync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Samba Server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Share directory: </a:t>
            </a:r>
            <a:r>
              <a:rPr lang="en-US" sz="1400" dirty="0" smtClean="0">
                <a:sym typeface="Wingdings" panose="05000000000000000000" pitchFamily="2" charset="2"/>
              </a:rPr>
              <a:t>OPS300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Host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Mount (read/write access): OPS300</a:t>
            </a:r>
            <a:r>
              <a:rPr lang="en-US" sz="1400" dirty="0" smtClean="0"/>
              <a:t> </a:t>
            </a:r>
            <a:r>
              <a:rPr lang="en-US" sz="1400" dirty="0"/>
              <a:t>directory from</a:t>
            </a:r>
            <a:r>
              <a:rPr lang="en-US" sz="1400" b="1" dirty="0"/>
              <a:t> </a:t>
            </a:r>
            <a:r>
              <a:rPr lang="en-US" sz="1400" dirty="0" err="1">
                <a:sym typeface="Wingdings" panose="05000000000000000000" pitchFamily="2" charset="2"/>
              </a:rPr>
              <a:t>RaspberryPi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Web&lt;-&gt;Router01&lt;-&gt;Router02&lt;-&gt;</a:t>
            </a:r>
            <a:r>
              <a:rPr lang="en-US" sz="1400" dirty="0" err="1">
                <a:sym typeface="Wingdings" panose="05000000000000000000" pitchFamily="2" charset="2"/>
              </a:rPr>
              <a:t>RaspberryPi</a:t>
            </a:r>
            <a:r>
              <a:rPr lang="en-US" sz="1400" dirty="0">
                <a:sym typeface="Wingdings" panose="05000000000000000000" pitchFamily="2" charset="2"/>
              </a:rPr>
              <a:t>&lt;-&gt;Internet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DNS&lt;-&gt;Router01&lt;-&gt;Router02&lt;-&gt;</a:t>
            </a:r>
            <a:r>
              <a:rPr lang="en-US" sz="1400" dirty="0" err="1">
                <a:sym typeface="Wingdings" panose="05000000000000000000" pitchFamily="2" charset="2"/>
              </a:rPr>
              <a:t>RaspberryPi</a:t>
            </a:r>
            <a:r>
              <a:rPr lang="en-US" sz="1400" dirty="0">
                <a:sym typeface="Wingdings" panose="05000000000000000000" pitchFamily="2" charset="2"/>
              </a:rPr>
              <a:t>&lt;-&gt;Internet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DNS: </a:t>
            </a:r>
            <a:r>
              <a:rPr lang="en-US" sz="1400" dirty="0" err="1">
                <a:sym typeface="Wingdings" panose="05000000000000000000" pitchFamily="2" charset="2"/>
              </a:rPr>
              <a:t>RaspberryPi|HostComputer|Web</a:t>
            </a:r>
            <a:r>
              <a:rPr lang="en-US" sz="1400" dirty="0">
                <a:sym typeface="Wingdings" panose="05000000000000000000" pitchFamily="2" charset="2"/>
              </a:rPr>
              <a:t> &lt;-&gt;DNS &lt;-&gt;</a:t>
            </a:r>
            <a:r>
              <a:rPr lang="en-US" sz="1400" b="1" dirty="0">
                <a:sym typeface="Wingdings" panose="05000000000000000000" pitchFamily="2" charset="2"/>
              </a:rPr>
              <a:t>$DNS-Server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VMs or Containers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OS: </a:t>
            </a:r>
            <a:r>
              <a:rPr lang="en-US" sz="1400" b="1" dirty="0"/>
              <a:t>CentOS minimal, </a:t>
            </a:r>
            <a:r>
              <a:rPr lang="en-US" sz="1400" dirty="0"/>
              <a:t>Firewalls</a:t>
            </a:r>
            <a:r>
              <a:rPr lang="en-US" sz="1400" b="1" dirty="0"/>
              <a:t>: default </a:t>
            </a:r>
            <a:r>
              <a:rPr lang="en-US" sz="1400" b="1" dirty="0">
                <a:sym typeface="Wingdings" panose="05000000000000000000" pitchFamily="2" charset="2"/>
              </a:rPr>
              <a:t> drop, </a:t>
            </a:r>
            <a:r>
              <a:rPr lang="en-US" sz="1400" b="1" dirty="0" err="1">
                <a:sym typeface="Wingdings" panose="05000000000000000000" pitchFamily="2" charset="2"/>
              </a:rPr>
              <a:t>SELinux</a:t>
            </a:r>
            <a:r>
              <a:rPr lang="en-US" sz="1400" b="1" dirty="0">
                <a:sym typeface="Wingdings" panose="05000000000000000000" pitchFamily="2" charset="2"/>
              </a:rPr>
              <a:t>: </a:t>
            </a:r>
            <a:r>
              <a:rPr lang="en-CA" sz="1400" b="1" dirty="0"/>
              <a:t>enforcing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RaspberryPI</a:t>
            </a:r>
            <a:r>
              <a:rPr lang="en-US" sz="1400" dirty="0"/>
              <a:t>: Firewalls</a:t>
            </a:r>
            <a:r>
              <a:rPr lang="en-US" sz="1400" b="1" dirty="0"/>
              <a:t>: default </a:t>
            </a:r>
            <a:r>
              <a:rPr lang="en-US" sz="1400" b="1" dirty="0">
                <a:sym typeface="Wingdings" panose="05000000000000000000" pitchFamily="2" charset="2"/>
              </a:rPr>
              <a:t> drop, </a:t>
            </a:r>
            <a:r>
              <a:rPr lang="en-US" sz="1400" b="1" dirty="0" err="1">
                <a:sym typeface="Wingdings" panose="05000000000000000000" pitchFamily="2" charset="2"/>
              </a:rPr>
              <a:t>SELinux</a:t>
            </a:r>
            <a:r>
              <a:rPr lang="en-US" sz="1400" b="1" dirty="0">
                <a:sym typeface="Wingdings" panose="05000000000000000000" pitchFamily="2" charset="2"/>
              </a:rPr>
              <a:t>: </a:t>
            </a:r>
            <a:r>
              <a:rPr lang="en-CA" sz="1400" b="1" dirty="0"/>
              <a:t>enforcing</a:t>
            </a:r>
            <a:r>
              <a:rPr lang="en-US" sz="1400" dirty="0"/>
              <a:t> </a:t>
            </a:r>
            <a:endParaRPr lang="en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Test </a:t>
            </a:r>
            <a:r>
              <a:rPr lang="en-US" sz="1400" b="1" dirty="0"/>
              <a:t>correctness of your deployment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406" y="30018"/>
            <a:ext cx="6811594" cy="32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3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62" y="28049"/>
            <a:ext cx="8911687" cy="1280890"/>
          </a:xfrm>
        </p:spPr>
        <p:txBody>
          <a:bodyPr/>
          <a:lstStyle/>
          <a:p>
            <a:r>
              <a:rPr lang="en-US" dirty="0" smtClean="0"/>
              <a:t>A+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8716" y="134244"/>
            <a:ext cx="8652406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DNS, Router 02, Router 01, Web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smtClean="0">
                <a:sym typeface="Wingdings" panose="05000000000000000000" pitchFamily="2" charset="2"/>
              </a:rPr>
              <a:t>VMs or Containers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Web: </a:t>
            </a:r>
            <a:r>
              <a:rPr lang="en-US" sz="1600" dirty="0">
                <a:sym typeface="Wingdings" panose="05000000000000000000" pitchFamily="2" charset="2"/>
              </a:rPr>
              <a:t> PPT01VM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OS: 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ym typeface="Wingdings" panose="05000000000000000000" pitchFamily="2" charset="2"/>
              </a:rPr>
              <a:t>OpenVPN</a:t>
            </a:r>
            <a:r>
              <a:rPr lang="en-US" sz="1600" dirty="0" smtClean="0">
                <a:sym typeface="Wingdings" panose="05000000000000000000" pitchFamily="2" charset="2"/>
              </a:rPr>
              <a:t> server</a:t>
            </a:r>
            <a:endParaRPr lang="en-US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ym typeface="Wingdings" panose="05000000000000000000" pitchFamily="2" charset="2"/>
              </a:rPr>
              <a:t>All </a:t>
            </a:r>
            <a:r>
              <a:rPr lang="en-US" sz="1400" dirty="0">
                <a:sym typeface="Wingdings" panose="05000000000000000000" pitchFamily="2" charset="2"/>
              </a:rPr>
              <a:t>IPs: dynamic statically assigned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Web-VM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Web service_1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Port: </a:t>
            </a:r>
            <a:r>
              <a:rPr lang="en-US" sz="1400" b="1" dirty="0"/>
              <a:t>$P0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www. T-$</a:t>
            </a:r>
            <a:r>
              <a:rPr lang="en-US" sz="1400" b="1" dirty="0" smtClean="0"/>
              <a:t>Z.ops300.ca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Allowed access only </a:t>
            </a:r>
            <a:endParaRPr lang="en-US" sz="14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from</a:t>
            </a:r>
            <a:r>
              <a:rPr lang="en-US" sz="1400" dirty="0"/>
              <a:t>: </a:t>
            </a:r>
            <a:r>
              <a:rPr lang="en-US" sz="1400" b="1" dirty="0"/>
              <a:t>Host </a:t>
            </a:r>
            <a:r>
              <a:rPr lang="en-US" sz="1400" b="1" dirty="0" smtClean="0"/>
              <a:t>Computer over VPN only (!)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Web service_2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Port: </a:t>
            </a:r>
            <a:r>
              <a:rPr lang="en-US" sz="1400" b="1" dirty="0"/>
              <a:t>$P1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1" dirty="0"/>
              <a:t>www-1. T-$</a:t>
            </a:r>
            <a:r>
              <a:rPr lang="en-US" sz="1400" b="1" dirty="0" smtClean="0"/>
              <a:t>Z.ops300.ca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Allowed access </a:t>
            </a:r>
            <a:r>
              <a:rPr lang="en-US" sz="1400" dirty="0" smtClean="0"/>
              <a:t>only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/>
              <a:t>from: </a:t>
            </a:r>
            <a:r>
              <a:rPr lang="en-US" sz="1400" b="1" dirty="0" err="1" smtClean="0"/>
              <a:t>RaspberryPi</a:t>
            </a:r>
            <a:r>
              <a:rPr lang="en-US" sz="1400" b="1" dirty="0" smtClean="0"/>
              <a:t> over VPN only (!)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Mount  </a:t>
            </a:r>
            <a:r>
              <a:rPr lang="en-US" sz="1400" dirty="0"/>
              <a:t>(read/write access)</a:t>
            </a:r>
            <a:r>
              <a:rPr lang="en-US" sz="1400" b="1" dirty="0"/>
              <a:t>: </a:t>
            </a:r>
            <a:r>
              <a:rPr lang="en-US" sz="1400" dirty="0" smtClean="0"/>
              <a:t>OPS300 </a:t>
            </a:r>
            <a:r>
              <a:rPr lang="en-US" sz="1400" dirty="0"/>
              <a:t>directory from</a:t>
            </a:r>
            <a:r>
              <a:rPr lang="en-US" sz="1400" b="1" dirty="0"/>
              <a:t> </a:t>
            </a:r>
            <a:r>
              <a:rPr lang="en-US" sz="1400" dirty="0" err="1">
                <a:sym typeface="Wingdings" panose="05000000000000000000" pitchFamily="2" charset="2"/>
              </a:rPr>
              <a:t>RaspberryPi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ym typeface="Wingdings" panose="05000000000000000000" pitchFamily="2" charset="2"/>
              </a:rPr>
              <a:t>RaspberryPi</a:t>
            </a:r>
            <a:r>
              <a:rPr lang="en-US" sz="1400" dirty="0">
                <a:sym typeface="Wingdings" panose="05000000000000000000" pitchFamily="2" charset="2"/>
              </a:rPr>
              <a:t> or </a:t>
            </a:r>
            <a:r>
              <a:rPr lang="en-US" sz="1400" dirty="0" err="1" smtClean="0">
                <a:sym typeface="Wingdings" panose="05000000000000000000" pitchFamily="2" charset="2"/>
              </a:rPr>
              <a:t>RaspberryPi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sym typeface="Wingdings" panose="05000000000000000000" pitchFamily="2" charset="2"/>
              </a:rPr>
              <a:t>– Virtual VM </a:t>
            </a:r>
            <a:endParaRPr lang="en-US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Backup server (</a:t>
            </a:r>
            <a:r>
              <a:rPr lang="en-US" sz="1400" dirty="0" err="1">
                <a:sym typeface="Wingdings" panose="05000000000000000000" pitchFamily="2" charset="2"/>
              </a:rPr>
              <a:t>rsync</a:t>
            </a:r>
            <a:r>
              <a:rPr lang="en-US" sz="1400" dirty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Samba Server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Share directory: </a:t>
            </a:r>
            <a:r>
              <a:rPr lang="en-US" sz="1400" dirty="0" smtClean="0">
                <a:sym typeface="Wingdings" panose="05000000000000000000" pitchFamily="2" charset="2"/>
              </a:rPr>
              <a:t>OPS300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Host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Mount (read/write access): OPS300</a:t>
            </a:r>
            <a:r>
              <a:rPr lang="en-US" sz="1400" dirty="0" smtClean="0"/>
              <a:t> </a:t>
            </a:r>
            <a:r>
              <a:rPr lang="en-US" sz="1400" dirty="0"/>
              <a:t>directory from</a:t>
            </a:r>
            <a:r>
              <a:rPr lang="en-US" sz="1400" b="1" dirty="0"/>
              <a:t> </a:t>
            </a:r>
            <a:r>
              <a:rPr lang="en-US" sz="1400" dirty="0" err="1">
                <a:sym typeface="Wingdings" panose="05000000000000000000" pitchFamily="2" charset="2"/>
              </a:rPr>
              <a:t>RaspberryPi</a:t>
            </a: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Web&lt;-&gt;Router01&lt;-&gt;Router02&lt;-&gt;</a:t>
            </a:r>
            <a:r>
              <a:rPr lang="en-US" sz="1400" dirty="0" err="1">
                <a:sym typeface="Wingdings" panose="05000000000000000000" pitchFamily="2" charset="2"/>
              </a:rPr>
              <a:t>RaspberryPi</a:t>
            </a:r>
            <a:r>
              <a:rPr lang="en-US" sz="1400" dirty="0">
                <a:sym typeface="Wingdings" panose="05000000000000000000" pitchFamily="2" charset="2"/>
              </a:rPr>
              <a:t>&lt;-&gt;Internet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DNS&lt;-&gt;Router01&lt;-&gt;Router02&lt;-&gt;</a:t>
            </a:r>
            <a:r>
              <a:rPr lang="en-US" sz="1400" dirty="0" err="1">
                <a:sym typeface="Wingdings" panose="05000000000000000000" pitchFamily="2" charset="2"/>
              </a:rPr>
              <a:t>RaspberryPi</a:t>
            </a:r>
            <a:r>
              <a:rPr lang="en-US" sz="1400" dirty="0">
                <a:sym typeface="Wingdings" panose="05000000000000000000" pitchFamily="2" charset="2"/>
              </a:rPr>
              <a:t>&lt;-&gt;Internet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DNS: </a:t>
            </a:r>
            <a:r>
              <a:rPr lang="en-US" sz="1400" dirty="0" err="1">
                <a:sym typeface="Wingdings" panose="05000000000000000000" pitchFamily="2" charset="2"/>
              </a:rPr>
              <a:t>RaspberryPi|HostComputer|Web</a:t>
            </a:r>
            <a:r>
              <a:rPr lang="en-US" sz="1400" dirty="0">
                <a:sym typeface="Wingdings" panose="05000000000000000000" pitchFamily="2" charset="2"/>
              </a:rPr>
              <a:t> &lt;-&gt;DNS &lt;-&gt;</a:t>
            </a:r>
            <a:r>
              <a:rPr lang="en-US" sz="1400" b="1" dirty="0">
                <a:sym typeface="Wingdings" panose="05000000000000000000" pitchFamily="2" charset="2"/>
              </a:rPr>
              <a:t>$DNS-Server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</a:t>
            </a:r>
            <a:r>
              <a:rPr lang="en-US" sz="1400" dirty="0" smtClean="0"/>
              <a:t>VMs or Containers 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OS: </a:t>
            </a:r>
            <a:r>
              <a:rPr lang="en-US" sz="1400" b="1" dirty="0"/>
              <a:t>CentOS minimal, </a:t>
            </a:r>
            <a:r>
              <a:rPr lang="en-US" sz="1400" dirty="0"/>
              <a:t>Firewalls</a:t>
            </a:r>
            <a:r>
              <a:rPr lang="en-US" sz="1400" b="1" dirty="0"/>
              <a:t>: default </a:t>
            </a:r>
            <a:r>
              <a:rPr lang="en-US" sz="1400" b="1" dirty="0">
                <a:sym typeface="Wingdings" panose="05000000000000000000" pitchFamily="2" charset="2"/>
              </a:rPr>
              <a:t> drop, </a:t>
            </a:r>
            <a:r>
              <a:rPr lang="en-US" sz="1400" b="1" dirty="0" err="1">
                <a:sym typeface="Wingdings" panose="05000000000000000000" pitchFamily="2" charset="2"/>
              </a:rPr>
              <a:t>SELinux</a:t>
            </a:r>
            <a:r>
              <a:rPr lang="en-US" sz="1400" b="1" dirty="0">
                <a:sym typeface="Wingdings" panose="05000000000000000000" pitchFamily="2" charset="2"/>
              </a:rPr>
              <a:t>: </a:t>
            </a:r>
            <a:r>
              <a:rPr lang="en-CA" sz="1400" b="1" dirty="0" smtClean="0"/>
              <a:t>enforcing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Configure scheduled backups; All backups store on backup server</a:t>
            </a:r>
            <a:endParaRPr lang="en-CA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RaspberryPI</a:t>
            </a:r>
            <a:r>
              <a:rPr lang="en-US" sz="1400" dirty="0" smtClean="0"/>
              <a:t>: Firewalls</a:t>
            </a:r>
            <a:r>
              <a:rPr lang="en-US" sz="1400" b="1" dirty="0" smtClean="0"/>
              <a:t>: default </a:t>
            </a:r>
            <a:r>
              <a:rPr lang="en-US" sz="1400" b="1" dirty="0" smtClean="0">
                <a:sym typeface="Wingdings" panose="05000000000000000000" pitchFamily="2" charset="2"/>
              </a:rPr>
              <a:t> drop;</a:t>
            </a:r>
            <a:r>
              <a:rPr lang="en-CA" sz="1400" b="1" dirty="0" smtClean="0">
                <a:sym typeface="Wingdings" panose="05000000000000000000" pitchFamily="2" charset="2"/>
              </a:rPr>
              <a:t> </a:t>
            </a:r>
            <a:r>
              <a:rPr lang="en-US" sz="1400" b="1" dirty="0" smtClean="0"/>
              <a:t>Configure </a:t>
            </a:r>
            <a:r>
              <a:rPr lang="en-US" sz="1400" b="1" dirty="0"/>
              <a:t>scheduled backups</a:t>
            </a:r>
            <a:endParaRPr lang="en-CA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Test </a:t>
            </a:r>
            <a:r>
              <a:rPr lang="en-US" sz="1400" b="1" dirty="0"/>
              <a:t>correctness of your deployment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406" y="30018"/>
            <a:ext cx="6811594" cy="32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6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Video recording</a:t>
            </a:r>
          </a:p>
          <a:p>
            <a:pPr lvl="1"/>
            <a:r>
              <a:rPr lang="en-US" dirty="0" smtClean="0"/>
              <a:t>Reconfiguration from Lab 3</a:t>
            </a:r>
          </a:p>
          <a:p>
            <a:pPr lvl="1"/>
            <a:r>
              <a:rPr lang="en-US" dirty="0" smtClean="0"/>
              <a:t>Validation &amp; Verification</a:t>
            </a:r>
          </a:p>
          <a:p>
            <a:r>
              <a:rPr lang="en-US" dirty="0" smtClean="0"/>
              <a:t>Lab report</a:t>
            </a:r>
          </a:p>
          <a:p>
            <a:pPr lvl="1"/>
            <a:r>
              <a:rPr lang="en-US" dirty="0"/>
              <a:t>AODA compliance</a:t>
            </a:r>
            <a:endParaRPr lang="en-US" dirty="0" smtClean="0"/>
          </a:p>
          <a:p>
            <a:pPr lvl="1"/>
            <a:r>
              <a:rPr lang="en-US" dirty="0" smtClean="0"/>
              <a:t>Deployment plan</a:t>
            </a:r>
          </a:p>
          <a:p>
            <a:pPr lvl="2"/>
            <a:r>
              <a:rPr lang="en-US" dirty="0" smtClean="0"/>
              <a:t>Network topology</a:t>
            </a:r>
          </a:p>
          <a:p>
            <a:pPr lvl="2"/>
            <a:r>
              <a:rPr lang="en-US" dirty="0" smtClean="0"/>
              <a:t>IP schema</a:t>
            </a:r>
          </a:p>
          <a:p>
            <a:pPr lvl="2"/>
            <a:r>
              <a:rPr lang="en-US" dirty="0" smtClean="0"/>
              <a:t>Configuration procedure</a:t>
            </a:r>
          </a:p>
          <a:p>
            <a:pPr lvl="2"/>
            <a:r>
              <a:rPr lang="en-US" dirty="0" smtClean="0"/>
              <a:t>5 validation </a:t>
            </a:r>
            <a:r>
              <a:rPr lang="en-US" dirty="0" err="1" smtClean="0"/>
              <a:t>testcases</a:t>
            </a:r>
            <a:endParaRPr lang="en-US" dirty="0" smtClean="0"/>
          </a:p>
          <a:p>
            <a:pPr lvl="3"/>
            <a:r>
              <a:rPr lang="en-US" dirty="0" smtClean="0"/>
              <a:t>Wireshark network traffic analysis </a:t>
            </a:r>
            <a:endParaRPr lang="en-US" dirty="0"/>
          </a:p>
          <a:p>
            <a:pPr lvl="2"/>
            <a:r>
              <a:rPr lang="en-US" dirty="0" smtClean="0"/>
              <a:t>5 </a:t>
            </a:r>
            <a:r>
              <a:rPr lang="en-US" dirty="0"/>
              <a:t>verification </a:t>
            </a:r>
            <a:r>
              <a:rPr lang="en-US" dirty="0" err="1" smtClean="0"/>
              <a:t>testcases</a:t>
            </a:r>
            <a:endParaRPr lang="en-US" dirty="0" smtClean="0"/>
          </a:p>
          <a:p>
            <a:pPr lvl="3"/>
            <a:r>
              <a:rPr lang="en-US" dirty="0"/>
              <a:t>Wireshark network traffic analysis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57452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7927</TotalTime>
  <Words>815</Words>
  <Application>Microsoft Office PowerPoint</Application>
  <PresentationFormat>Widescreen</PresentationFormat>
  <Paragraphs>168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Impact</vt:lpstr>
      <vt:lpstr>Wingdings</vt:lpstr>
      <vt:lpstr>Badge</vt:lpstr>
      <vt:lpstr>Lab 4 </vt:lpstr>
      <vt:lpstr>Lab 4</vt:lpstr>
      <vt:lpstr>Prompt</vt:lpstr>
      <vt:lpstr>IPs</vt:lpstr>
      <vt:lpstr>Z</vt:lpstr>
      <vt:lpstr>Passing grade</vt:lpstr>
      <vt:lpstr>B+</vt:lpstr>
      <vt:lpstr>A+</vt:lpstr>
      <vt:lpstr>Submit</vt:lpstr>
      <vt:lpstr>Video recording</vt:lpstr>
      <vt:lpstr>Video recording guidelines</vt:lpstr>
      <vt:lpstr>Weekly reading (practical material)</vt:lpstr>
      <vt:lpstr>Research task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completion plan</dc:title>
  <dc:creator>ITS</dc:creator>
  <cp:lastModifiedBy>ITS</cp:lastModifiedBy>
  <cp:revision>139</cp:revision>
  <dcterms:created xsi:type="dcterms:W3CDTF">2020-03-21T03:27:35Z</dcterms:created>
  <dcterms:modified xsi:type="dcterms:W3CDTF">2021-09-07T21:02:18Z</dcterms:modified>
</cp:coreProperties>
</file>