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</p:sldIdLst>
  <p:sldSz cx="13716000" cy="10515600"/>
  <p:notesSz cx="13716000" cy="10515600"/>
  <p:defaultTextStyle>
    <a:defPPr>
      <a:defRPr lang="en-US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1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9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1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33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4" d="100"/>
          <a:sy n="44" d="100"/>
        </p:scale>
        <p:origin x="-1506" y="-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bleStyles" Target="tableStyles.xml"/><Relationship Id="rId37" Type="http://schemas.openxmlformats.org/officeDocument/2006/relationships/viewProps" Target="viewProps.xml"/><Relationship Id="rId36" Type="http://schemas.openxmlformats.org/officeDocument/2006/relationships/presProps" Target="presProps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8700" y="3259836"/>
            <a:ext cx="11658600" cy="2208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057400" y="5888736"/>
            <a:ext cx="9601200" cy="2628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90"/>
              </a:lnSpc>
            </a:pPr>
            <a:r>
              <a:rPr spc="-5" dirty="0"/>
              <a:t>August </a:t>
            </a:r>
            <a:r>
              <a:rPr dirty="0"/>
              <a:t>29,</a:t>
            </a:r>
            <a:r>
              <a:rPr spc="-55" dirty="0"/>
              <a:t> </a:t>
            </a:r>
            <a:r>
              <a:rPr dirty="0"/>
              <a:t>2017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72085">
              <a:lnSpc>
                <a:spcPts val="239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FF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3333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90"/>
              </a:lnSpc>
            </a:pPr>
            <a:r>
              <a:rPr spc="-5" dirty="0"/>
              <a:t>August </a:t>
            </a:r>
            <a:r>
              <a:rPr dirty="0"/>
              <a:t>29,</a:t>
            </a:r>
            <a:r>
              <a:rPr spc="-55" dirty="0"/>
              <a:t> </a:t>
            </a:r>
            <a:r>
              <a:rPr dirty="0"/>
              <a:t>2017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72085">
              <a:lnSpc>
                <a:spcPts val="239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FF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85800" y="2418588"/>
            <a:ext cx="5966460" cy="6940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063740" y="2418588"/>
            <a:ext cx="5966460" cy="69402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90"/>
              </a:lnSpc>
            </a:pPr>
            <a:r>
              <a:rPr spc="-5" dirty="0"/>
              <a:t>August </a:t>
            </a:r>
            <a:r>
              <a:rPr dirty="0"/>
              <a:t>29,</a:t>
            </a:r>
            <a:r>
              <a:rPr spc="-55" dirty="0"/>
              <a:t> </a:t>
            </a:r>
            <a:r>
              <a:rPr dirty="0"/>
              <a:t>2017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72085">
              <a:lnSpc>
                <a:spcPts val="239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rgbClr val="FF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90"/>
              </a:lnSpc>
            </a:pPr>
            <a:r>
              <a:rPr spc="-5" dirty="0"/>
              <a:t>August </a:t>
            </a:r>
            <a:r>
              <a:rPr dirty="0"/>
              <a:t>29,</a:t>
            </a:r>
            <a:r>
              <a:rPr spc="-55" dirty="0"/>
              <a:t> </a:t>
            </a:r>
            <a:r>
              <a:rPr dirty="0"/>
              <a:t>2017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72085">
              <a:lnSpc>
                <a:spcPts val="239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90"/>
              </a:lnSpc>
            </a:pPr>
            <a:r>
              <a:rPr spc="-5" dirty="0"/>
              <a:t>August </a:t>
            </a:r>
            <a:r>
              <a:rPr dirty="0"/>
              <a:t>29,</a:t>
            </a:r>
            <a:r>
              <a:rPr spc="-55" dirty="0"/>
              <a:t> </a:t>
            </a:r>
            <a:r>
              <a:rPr dirty="0"/>
              <a:t>2017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72085">
              <a:lnSpc>
                <a:spcPts val="239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22370" y="960119"/>
            <a:ext cx="6271259" cy="1701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rgbClr val="FF000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2530" y="3045459"/>
            <a:ext cx="11330939" cy="5203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333399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54430" y="9665799"/>
            <a:ext cx="1801495" cy="32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2700">
              <a:lnSpc>
                <a:spcPts val="2390"/>
              </a:lnSpc>
            </a:pPr>
            <a:r>
              <a:rPr spc="-5" dirty="0"/>
              <a:t>August </a:t>
            </a:r>
            <a:r>
              <a:rPr dirty="0"/>
              <a:t>29,</a:t>
            </a:r>
            <a:r>
              <a:rPr spc="-55" dirty="0"/>
              <a:t> </a:t>
            </a:r>
            <a:r>
              <a:rPr dirty="0"/>
              <a:t>2017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85800" y="9779508"/>
            <a:ext cx="3154680" cy="52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242800" y="9665799"/>
            <a:ext cx="344170" cy="3213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defRPr>
            </a:lvl1pPr>
          </a:lstStyle>
          <a:p>
            <a:pPr marL="172085">
              <a:lnSpc>
                <a:spcPts val="2390"/>
              </a:lnSpc>
            </a:pPr>
            <a:fld id="{81D60167-4931-47E6-BA6A-407CBD079E47}" type="slidenum">
              <a:rPr dirty="0"/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ransition>
    <p:fade thruBlk="1"/>
  </p:transition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7373" y="2918459"/>
            <a:ext cx="8876027" cy="29861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 indent="1015365">
              <a:spcBef>
                <a:spcPts val="100"/>
              </a:spcBef>
            </a:pPr>
            <a:r>
              <a:rPr sz="9500" i="1" spc="-11" dirty="0">
                <a:latin typeface="Times New Roman" panose="02020603050405020304"/>
                <a:cs typeface="Times New Roman" panose="02020603050405020304"/>
              </a:rPr>
              <a:t>Microwave  communication</a:t>
            </a:r>
            <a:endParaRPr sz="95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1200" y="1066800"/>
            <a:ext cx="10424161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Arial" panose="020B0604020202020204"/>
                <a:cs typeface="Arial" panose="020B0604020202020204"/>
              </a:rPr>
              <a:t>Loss </a:t>
            </a:r>
            <a:r>
              <a:rPr b="0" dirty="0">
                <a:latin typeface="Arial" panose="020B0604020202020204"/>
                <a:cs typeface="Arial" panose="020B0604020202020204"/>
              </a:rPr>
              <a:t>/ </a:t>
            </a:r>
            <a:r>
              <a:rPr spc="-11" dirty="0">
                <a:latin typeface="Arial" panose="020B0604020202020204"/>
                <a:cs typeface="Arial" panose="020B0604020202020204"/>
              </a:rPr>
              <a:t>Attenuation</a:t>
            </a:r>
            <a:r>
              <a:rPr spc="-70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Calculations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2591" y="2555243"/>
            <a:ext cx="10113011" cy="394902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lnSpc>
                <a:spcPct val="108000"/>
              </a:lnSpc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loss/attenuation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calculations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composed 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three 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main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contributions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19760" indent="-433070">
              <a:spcBef>
                <a:spcPts val="800"/>
              </a:spcBef>
              <a:buChar char="–"/>
              <a:tabLst>
                <a:tab pos="618490" algn="l"/>
                <a:tab pos="619125" algn="l"/>
              </a:tabLst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Propagation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524510">
              <a:spcBef>
                <a:spcPts val="79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(Due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Earth’s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atmosphere and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terrain)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19760" indent="-433070">
              <a:spcBef>
                <a:spcPts val="800"/>
              </a:spcBef>
              <a:buChar char="–"/>
              <a:tabLst>
                <a:tab pos="618490" algn="l"/>
                <a:tab pos="619125" algn="l"/>
              </a:tabLst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Branching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19760" marR="982980" indent="-9525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(comes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from the hardware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deliver the  transmitter/receiver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output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to/from the</a:t>
            </a:r>
            <a:r>
              <a:rPr sz="3200" spc="26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antenna)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300" y="2103120"/>
            <a:ext cx="11201400" cy="0"/>
          </a:xfrm>
          <a:custGeom>
            <a:avLst/>
            <a:gdLst/>
            <a:ahLst/>
            <a:cxnLst/>
            <a:rect l="l" t="t" r="r" b="b"/>
            <a:pathLst>
              <a:path w="11201400">
                <a:moveTo>
                  <a:pt x="0" y="0"/>
                </a:moveTo>
                <a:lnTo>
                  <a:pt x="112014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914400"/>
            <a:ext cx="11969747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Loss </a:t>
            </a:r>
            <a:r>
              <a:rPr b="0" dirty="0">
                <a:latin typeface="Arial" panose="020B0604020202020204"/>
                <a:cs typeface="Arial" panose="020B0604020202020204"/>
              </a:rPr>
              <a:t>/ </a:t>
            </a:r>
            <a:r>
              <a:rPr spc="-11" dirty="0">
                <a:latin typeface="Arial" panose="020B0604020202020204"/>
                <a:cs typeface="Arial" panose="020B0604020202020204"/>
              </a:rPr>
              <a:t>Attenuation</a:t>
            </a:r>
            <a:r>
              <a:rPr spc="-6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Calculations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46579" y="2993392"/>
            <a:ext cx="10673715" cy="3895898"/>
          </a:xfrm>
          <a:prstGeom prst="rect">
            <a:avLst/>
          </a:prstGeom>
        </p:spPr>
        <p:txBody>
          <a:bodyPr vert="horz" wrap="square" lIns="0" tIns="114260" rIns="0" bIns="0" rtlCol="0">
            <a:spAutoFit/>
          </a:bodyPr>
          <a:lstStyle/>
          <a:p>
            <a:pPr marL="12700">
              <a:spcBef>
                <a:spcPts val="900"/>
              </a:spcBef>
              <a:tabLst>
                <a:tab pos="444500" algn="l"/>
              </a:tabLst>
            </a:pPr>
            <a:r>
              <a:rPr sz="4800" baseline="30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–	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Miscellaneous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(other)</a:t>
            </a:r>
            <a:r>
              <a:rPr sz="3200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losses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45135" marR="115570" indent="-9525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(unpredictable and sporadic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character like fog,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moving  objects crossing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path, poor equipment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installation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and less than perfect antenna alignment</a:t>
            </a:r>
            <a:r>
              <a:rPr sz="3200" spc="-5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etc)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>
              <a:spcBef>
                <a:spcPts val="35"/>
              </a:spcBef>
            </a:pPr>
            <a:endParaRPr sz="4700">
              <a:latin typeface="Arial" panose="020B0604020202020204"/>
              <a:cs typeface="Arial" panose="020B0604020202020204"/>
            </a:endParaRPr>
          </a:p>
          <a:p>
            <a:pPr marL="445135" marR="5080" indent="-95250">
              <a:spcBef>
                <a:spcPts val="5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This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contribution 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not calculated but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considered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the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planning process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additional</a:t>
            </a:r>
            <a:r>
              <a:rPr sz="3200" spc="-2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336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685800"/>
            <a:ext cx="7748269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Propagation</a:t>
            </a:r>
            <a:r>
              <a:rPr spc="-1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Losses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82934" y="237109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02363" y="2392679"/>
            <a:ext cx="12396470" cy="208518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319405">
              <a:spcBef>
                <a:spcPts val="100"/>
              </a:spcBef>
            </a:pP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Obstacle Loss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–also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called Diffraction Loss or Diffraction  Attenuation. One method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calculation is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based on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knife edge  approximation.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Having an obstacle free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60% of the Fresnel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zone gives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0 dB</a:t>
            </a:r>
            <a:r>
              <a:rPr sz="3200" b="1" spc="-8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595440" y="8174037"/>
            <a:ext cx="1595756" cy="1296035"/>
            <a:chOff x="1595437" y="8174037"/>
            <a:chExt cx="1595755" cy="1296035"/>
          </a:xfrm>
        </p:grpSpPr>
        <p:sp>
          <p:nvSpPr>
            <p:cNvPr id="6" name="object 6"/>
            <p:cNvSpPr/>
            <p:nvPr/>
          </p:nvSpPr>
          <p:spPr>
            <a:xfrm>
              <a:off x="1600200" y="8178800"/>
              <a:ext cx="1586230" cy="1286510"/>
            </a:xfrm>
            <a:custGeom>
              <a:avLst/>
              <a:gdLst/>
              <a:ahLst/>
              <a:cxnLst/>
              <a:rect l="l" t="t" r="r" b="b"/>
              <a:pathLst>
                <a:path w="1586230" h="1286509">
                  <a:moveTo>
                    <a:pt x="792480" y="0"/>
                  </a:moveTo>
                  <a:lnTo>
                    <a:pt x="0" y="1286510"/>
                  </a:lnTo>
                  <a:lnTo>
                    <a:pt x="1586230" y="1286510"/>
                  </a:lnTo>
                  <a:lnTo>
                    <a:pt x="792480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600200" y="8178800"/>
              <a:ext cx="1586230" cy="1286510"/>
            </a:xfrm>
            <a:custGeom>
              <a:avLst/>
              <a:gdLst/>
              <a:ahLst/>
              <a:cxnLst/>
              <a:rect l="l" t="t" r="r" b="b"/>
              <a:pathLst>
                <a:path w="1586230" h="1286509">
                  <a:moveTo>
                    <a:pt x="792480" y="0"/>
                  </a:moveTo>
                  <a:lnTo>
                    <a:pt x="1586230" y="1286510"/>
                  </a:lnTo>
                  <a:lnTo>
                    <a:pt x="0" y="1286510"/>
                  </a:lnTo>
                  <a:lnTo>
                    <a:pt x="792480" y="0"/>
                  </a:lnTo>
                  <a:close/>
                </a:path>
                <a:path w="1586230" h="1286509">
                  <a:moveTo>
                    <a:pt x="0" y="0"/>
                  </a:moveTo>
                  <a:lnTo>
                    <a:pt x="0" y="0"/>
                  </a:lnTo>
                </a:path>
                <a:path w="1586230" h="1286509">
                  <a:moveTo>
                    <a:pt x="1586230" y="1286510"/>
                  </a:moveTo>
                  <a:lnTo>
                    <a:pt x="1586230" y="128651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1988822" y="8779510"/>
            <a:ext cx="806450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dB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23939" y="5719128"/>
            <a:ext cx="11668125" cy="3750944"/>
            <a:chOff x="1023937" y="5719127"/>
            <a:chExt cx="11668125" cy="3750945"/>
          </a:xfrm>
        </p:grpSpPr>
        <p:sp>
          <p:nvSpPr>
            <p:cNvPr id="10" name="object 10"/>
            <p:cNvSpPr/>
            <p:nvPr/>
          </p:nvSpPr>
          <p:spPr>
            <a:xfrm>
              <a:off x="1028700" y="6192520"/>
              <a:ext cx="11543030" cy="2336800"/>
            </a:xfrm>
            <a:custGeom>
              <a:avLst/>
              <a:gdLst/>
              <a:ahLst/>
              <a:cxnLst/>
              <a:rect l="l" t="t" r="r" b="b"/>
              <a:pathLst>
                <a:path w="11543030" h="2336800">
                  <a:moveTo>
                    <a:pt x="5772150" y="0"/>
                  </a:moveTo>
                  <a:lnTo>
                    <a:pt x="5619311" y="368"/>
                  </a:lnTo>
                  <a:lnTo>
                    <a:pt x="5467644" y="1470"/>
                  </a:lnTo>
                  <a:lnTo>
                    <a:pt x="5317189" y="3296"/>
                  </a:lnTo>
                  <a:lnTo>
                    <a:pt x="5167986" y="5838"/>
                  </a:lnTo>
                  <a:lnTo>
                    <a:pt x="5020074" y="9089"/>
                  </a:lnTo>
                  <a:lnTo>
                    <a:pt x="4873493" y="13040"/>
                  </a:lnTo>
                  <a:lnTo>
                    <a:pt x="4728281" y="17684"/>
                  </a:lnTo>
                  <a:lnTo>
                    <a:pt x="4584479" y="23013"/>
                  </a:lnTo>
                  <a:lnTo>
                    <a:pt x="4442126" y="29019"/>
                  </a:lnTo>
                  <a:lnTo>
                    <a:pt x="4301261" y="35693"/>
                  </a:lnTo>
                  <a:lnTo>
                    <a:pt x="4161924" y="43028"/>
                  </a:lnTo>
                  <a:lnTo>
                    <a:pt x="4024155" y="51016"/>
                  </a:lnTo>
                  <a:lnTo>
                    <a:pt x="3887993" y="59649"/>
                  </a:lnTo>
                  <a:lnTo>
                    <a:pt x="3753477" y="68918"/>
                  </a:lnTo>
                  <a:lnTo>
                    <a:pt x="3620647" y="78817"/>
                  </a:lnTo>
                  <a:lnTo>
                    <a:pt x="3489543" y="89336"/>
                  </a:lnTo>
                  <a:lnTo>
                    <a:pt x="3360204" y="100468"/>
                  </a:lnTo>
                  <a:lnTo>
                    <a:pt x="3232669" y="112206"/>
                  </a:lnTo>
                  <a:lnTo>
                    <a:pt x="3106978" y="124540"/>
                  </a:lnTo>
                  <a:lnTo>
                    <a:pt x="2983171" y="137464"/>
                  </a:lnTo>
                  <a:lnTo>
                    <a:pt x="2861287" y="150969"/>
                  </a:lnTo>
                  <a:lnTo>
                    <a:pt x="2741365" y="165047"/>
                  </a:lnTo>
                  <a:lnTo>
                    <a:pt x="2623445" y="179690"/>
                  </a:lnTo>
                  <a:lnTo>
                    <a:pt x="2507567" y="194890"/>
                  </a:lnTo>
                  <a:lnTo>
                    <a:pt x="2393770" y="210640"/>
                  </a:lnTo>
                  <a:lnTo>
                    <a:pt x="2282094" y="226930"/>
                  </a:lnTo>
                  <a:lnTo>
                    <a:pt x="2172577" y="243755"/>
                  </a:lnTo>
                  <a:lnTo>
                    <a:pt x="2065260" y="261104"/>
                  </a:lnTo>
                  <a:lnTo>
                    <a:pt x="1960183" y="278971"/>
                  </a:lnTo>
                  <a:lnTo>
                    <a:pt x="1857383" y="297348"/>
                  </a:lnTo>
                  <a:lnTo>
                    <a:pt x="1756902" y="316226"/>
                  </a:lnTo>
                  <a:lnTo>
                    <a:pt x="1658778" y="335597"/>
                  </a:lnTo>
                  <a:lnTo>
                    <a:pt x="1563052" y="355454"/>
                  </a:lnTo>
                  <a:lnTo>
                    <a:pt x="1469762" y="375789"/>
                  </a:lnTo>
                  <a:lnTo>
                    <a:pt x="1378948" y="396593"/>
                  </a:lnTo>
                  <a:lnTo>
                    <a:pt x="1334481" y="407169"/>
                  </a:lnTo>
                  <a:lnTo>
                    <a:pt x="1290649" y="417859"/>
                  </a:lnTo>
                  <a:lnTo>
                    <a:pt x="1247456" y="428662"/>
                  </a:lnTo>
                  <a:lnTo>
                    <a:pt x="1204906" y="439578"/>
                  </a:lnTo>
                  <a:lnTo>
                    <a:pt x="1163005" y="450606"/>
                  </a:lnTo>
                  <a:lnTo>
                    <a:pt x="1121757" y="461743"/>
                  </a:lnTo>
                  <a:lnTo>
                    <a:pt x="1081168" y="472991"/>
                  </a:lnTo>
                  <a:lnTo>
                    <a:pt x="1041242" y="484347"/>
                  </a:lnTo>
                  <a:lnTo>
                    <a:pt x="1001985" y="495810"/>
                  </a:lnTo>
                  <a:lnTo>
                    <a:pt x="963401" y="507379"/>
                  </a:lnTo>
                  <a:lnTo>
                    <a:pt x="925496" y="519054"/>
                  </a:lnTo>
                  <a:lnTo>
                    <a:pt x="888273" y="530834"/>
                  </a:lnTo>
                  <a:lnTo>
                    <a:pt x="851739" y="542717"/>
                  </a:lnTo>
                  <a:lnTo>
                    <a:pt x="780755" y="566790"/>
                  </a:lnTo>
                  <a:lnTo>
                    <a:pt x="712582" y="591264"/>
                  </a:lnTo>
                  <a:lnTo>
                    <a:pt x="647261" y="616132"/>
                  </a:lnTo>
                  <a:lnTo>
                    <a:pt x="584831" y="641387"/>
                  </a:lnTo>
                  <a:lnTo>
                    <a:pt x="525331" y="667019"/>
                  </a:lnTo>
                  <a:lnTo>
                    <a:pt x="468801" y="693022"/>
                  </a:lnTo>
                  <a:lnTo>
                    <a:pt x="415280" y="719386"/>
                  </a:lnTo>
                  <a:lnTo>
                    <a:pt x="364808" y="746105"/>
                  </a:lnTo>
                  <a:lnTo>
                    <a:pt x="317425" y="773170"/>
                  </a:lnTo>
                  <a:lnTo>
                    <a:pt x="273169" y="800573"/>
                  </a:lnTo>
                  <a:lnTo>
                    <a:pt x="232081" y="828306"/>
                  </a:lnTo>
                  <a:lnTo>
                    <a:pt x="194200" y="856362"/>
                  </a:lnTo>
                  <a:lnTo>
                    <a:pt x="159565" y="884732"/>
                  </a:lnTo>
                  <a:lnTo>
                    <a:pt x="128216" y="913408"/>
                  </a:lnTo>
                  <a:lnTo>
                    <a:pt x="100192" y="942383"/>
                  </a:lnTo>
                  <a:lnTo>
                    <a:pt x="75534" y="971648"/>
                  </a:lnTo>
                  <a:lnTo>
                    <a:pt x="44941" y="1016072"/>
                  </a:lnTo>
                  <a:lnTo>
                    <a:pt x="22142" y="1061106"/>
                  </a:lnTo>
                  <a:lnTo>
                    <a:pt x="7269" y="1106721"/>
                  </a:lnTo>
                  <a:lnTo>
                    <a:pt x="456" y="1152891"/>
                  </a:lnTo>
                  <a:lnTo>
                    <a:pt x="0" y="1168399"/>
                  </a:lnTo>
                  <a:lnTo>
                    <a:pt x="456" y="1183879"/>
                  </a:lnTo>
                  <a:lnTo>
                    <a:pt x="7269" y="1229966"/>
                  </a:lnTo>
                  <a:lnTo>
                    <a:pt x="22142" y="1275507"/>
                  </a:lnTo>
                  <a:lnTo>
                    <a:pt x="44941" y="1320474"/>
                  </a:lnTo>
                  <a:lnTo>
                    <a:pt x="75534" y="1364839"/>
                  </a:lnTo>
                  <a:lnTo>
                    <a:pt x="100192" y="1394068"/>
                  </a:lnTo>
                  <a:lnTo>
                    <a:pt x="128216" y="1423010"/>
                  </a:lnTo>
                  <a:lnTo>
                    <a:pt x="159565" y="1451657"/>
                  </a:lnTo>
                  <a:lnTo>
                    <a:pt x="194200" y="1480000"/>
                  </a:lnTo>
                  <a:lnTo>
                    <a:pt x="232081" y="1508032"/>
                  </a:lnTo>
                  <a:lnTo>
                    <a:pt x="273169" y="1535744"/>
                  </a:lnTo>
                  <a:lnTo>
                    <a:pt x="317425" y="1563129"/>
                  </a:lnTo>
                  <a:lnTo>
                    <a:pt x="364808" y="1590178"/>
                  </a:lnTo>
                  <a:lnTo>
                    <a:pt x="415280" y="1616883"/>
                  </a:lnTo>
                  <a:lnTo>
                    <a:pt x="468801" y="1643236"/>
                  </a:lnTo>
                  <a:lnTo>
                    <a:pt x="525331" y="1669230"/>
                  </a:lnTo>
                  <a:lnTo>
                    <a:pt x="584831" y="1694856"/>
                  </a:lnTo>
                  <a:lnTo>
                    <a:pt x="647261" y="1720105"/>
                  </a:lnTo>
                  <a:lnTo>
                    <a:pt x="712582" y="1744971"/>
                  </a:lnTo>
                  <a:lnTo>
                    <a:pt x="780755" y="1769445"/>
                  </a:lnTo>
                  <a:lnTo>
                    <a:pt x="851739" y="1793519"/>
                  </a:lnTo>
                  <a:lnTo>
                    <a:pt x="888273" y="1805403"/>
                  </a:lnTo>
                  <a:lnTo>
                    <a:pt x="925496" y="1817184"/>
                  </a:lnTo>
                  <a:lnTo>
                    <a:pt x="963401" y="1828862"/>
                  </a:lnTo>
                  <a:lnTo>
                    <a:pt x="1001985" y="1840434"/>
                  </a:lnTo>
                  <a:lnTo>
                    <a:pt x="1041242" y="1851900"/>
                  </a:lnTo>
                  <a:lnTo>
                    <a:pt x="1081168" y="1863259"/>
                  </a:lnTo>
                  <a:lnTo>
                    <a:pt x="1121757" y="1874510"/>
                  </a:lnTo>
                  <a:lnTo>
                    <a:pt x="1163005" y="1885652"/>
                  </a:lnTo>
                  <a:lnTo>
                    <a:pt x="1204906" y="1896684"/>
                  </a:lnTo>
                  <a:lnTo>
                    <a:pt x="1247456" y="1907604"/>
                  </a:lnTo>
                  <a:lnTo>
                    <a:pt x="1290649" y="1918413"/>
                  </a:lnTo>
                  <a:lnTo>
                    <a:pt x="1334481" y="1929108"/>
                  </a:lnTo>
                  <a:lnTo>
                    <a:pt x="1378948" y="1939690"/>
                  </a:lnTo>
                  <a:lnTo>
                    <a:pt x="1469762" y="1960506"/>
                  </a:lnTo>
                  <a:lnTo>
                    <a:pt x="1563052" y="1980854"/>
                  </a:lnTo>
                  <a:lnTo>
                    <a:pt x="1658778" y="2000726"/>
                  </a:lnTo>
                  <a:lnTo>
                    <a:pt x="1756902" y="2020113"/>
                  </a:lnTo>
                  <a:lnTo>
                    <a:pt x="1857383" y="2039007"/>
                  </a:lnTo>
                  <a:lnTo>
                    <a:pt x="1960183" y="2057400"/>
                  </a:lnTo>
                  <a:lnTo>
                    <a:pt x="2065260" y="2075285"/>
                  </a:lnTo>
                  <a:lnTo>
                    <a:pt x="2172577" y="2092652"/>
                  </a:lnTo>
                  <a:lnTo>
                    <a:pt x="2282094" y="2109495"/>
                  </a:lnTo>
                  <a:lnTo>
                    <a:pt x="2393770" y="2125805"/>
                  </a:lnTo>
                  <a:lnTo>
                    <a:pt x="2507567" y="2141574"/>
                  </a:lnTo>
                  <a:lnTo>
                    <a:pt x="2623445" y="2156794"/>
                  </a:lnTo>
                  <a:lnTo>
                    <a:pt x="2741365" y="2171457"/>
                  </a:lnTo>
                  <a:lnTo>
                    <a:pt x="2861287" y="2185555"/>
                  </a:lnTo>
                  <a:lnTo>
                    <a:pt x="2983171" y="2199079"/>
                  </a:lnTo>
                  <a:lnTo>
                    <a:pt x="3106978" y="2212022"/>
                  </a:lnTo>
                  <a:lnTo>
                    <a:pt x="3232669" y="2224376"/>
                  </a:lnTo>
                  <a:lnTo>
                    <a:pt x="3360204" y="2236133"/>
                  </a:lnTo>
                  <a:lnTo>
                    <a:pt x="3489543" y="2247284"/>
                  </a:lnTo>
                  <a:lnTo>
                    <a:pt x="3620647" y="2257822"/>
                  </a:lnTo>
                  <a:lnTo>
                    <a:pt x="3753477" y="2267738"/>
                  </a:lnTo>
                  <a:lnTo>
                    <a:pt x="3887993" y="2277025"/>
                  </a:lnTo>
                  <a:lnTo>
                    <a:pt x="4024155" y="2285674"/>
                  </a:lnTo>
                  <a:lnTo>
                    <a:pt x="4161924" y="2293678"/>
                  </a:lnTo>
                  <a:lnTo>
                    <a:pt x="4301261" y="2301027"/>
                  </a:lnTo>
                  <a:lnTo>
                    <a:pt x="4442126" y="2307715"/>
                  </a:lnTo>
                  <a:lnTo>
                    <a:pt x="4584479" y="2313734"/>
                  </a:lnTo>
                  <a:lnTo>
                    <a:pt x="4728281" y="2319074"/>
                  </a:lnTo>
                  <a:lnTo>
                    <a:pt x="4873493" y="2323728"/>
                  </a:lnTo>
                  <a:lnTo>
                    <a:pt x="5020074" y="2327689"/>
                  </a:lnTo>
                  <a:lnTo>
                    <a:pt x="5167986" y="2330947"/>
                  </a:lnTo>
                  <a:lnTo>
                    <a:pt x="5317189" y="2333495"/>
                  </a:lnTo>
                  <a:lnTo>
                    <a:pt x="5467644" y="2335326"/>
                  </a:lnTo>
                  <a:lnTo>
                    <a:pt x="5619311" y="2336430"/>
                  </a:lnTo>
                  <a:lnTo>
                    <a:pt x="5772150" y="2336799"/>
                  </a:lnTo>
                  <a:lnTo>
                    <a:pt x="5924930" y="2336430"/>
                  </a:lnTo>
                  <a:lnTo>
                    <a:pt x="6076540" y="2335326"/>
                  </a:lnTo>
                  <a:lnTo>
                    <a:pt x="6226939" y="2333495"/>
                  </a:lnTo>
                  <a:lnTo>
                    <a:pt x="6376089" y="2330947"/>
                  </a:lnTo>
                  <a:lnTo>
                    <a:pt x="6523950" y="2327689"/>
                  </a:lnTo>
                  <a:lnTo>
                    <a:pt x="6670482" y="2323728"/>
                  </a:lnTo>
                  <a:lnTo>
                    <a:pt x="6815645" y="2319074"/>
                  </a:lnTo>
                  <a:lnTo>
                    <a:pt x="6959401" y="2313734"/>
                  </a:lnTo>
                  <a:lnTo>
                    <a:pt x="7101710" y="2307715"/>
                  </a:lnTo>
                  <a:lnTo>
                    <a:pt x="7242531" y="2301027"/>
                  </a:lnTo>
                  <a:lnTo>
                    <a:pt x="7381826" y="2293678"/>
                  </a:lnTo>
                  <a:lnTo>
                    <a:pt x="7519555" y="2285674"/>
                  </a:lnTo>
                  <a:lnTo>
                    <a:pt x="7655679" y="2277025"/>
                  </a:lnTo>
                  <a:lnTo>
                    <a:pt x="7790158" y="2267738"/>
                  </a:lnTo>
                  <a:lnTo>
                    <a:pt x="7922952" y="2257822"/>
                  </a:lnTo>
                  <a:lnTo>
                    <a:pt x="8054022" y="2247284"/>
                  </a:lnTo>
                  <a:lnTo>
                    <a:pt x="8183328" y="2236133"/>
                  </a:lnTo>
                  <a:lnTo>
                    <a:pt x="8310832" y="2224376"/>
                  </a:lnTo>
                  <a:lnTo>
                    <a:pt x="8436492" y="2212022"/>
                  </a:lnTo>
                  <a:lnTo>
                    <a:pt x="8560271" y="2199079"/>
                  </a:lnTo>
                  <a:lnTo>
                    <a:pt x="8682127" y="2185555"/>
                  </a:lnTo>
                  <a:lnTo>
                    <a:pt x="8802023" y="2171457"/>
                  </a:lnTo>
                  <a:lnTo>
                    <a:pt x="8919917" y="2156794"/>
                  </a:lnTo>
                  <a:lnTo>
                    <a:pt x="9035772" y="2141574"/>
                  </a:lnTo>
                  <a:lnTo>
                    <a:pt x="9149546" y="2125805"/>
                  </a:lnTo>
                  <a:lnTo>
                    <a:pt x="9261201" y="2109495"/>
                  </a:lnTo>
                  <a:lnTo>
                    <a:pt x="9370697" y="2092652"/>
                  </a:lnTo>
                  <a:lnTo>
                    <a:pt x="9477995" y="2075285"/>
                  </a:lnTo>
                  <a:lnTo>
                    <a:pt x="9583054" y="2057400"/>
                  </a:lnTo>
                  <a:lnTo>
                    <a:pt x="9685836" y="2039007"/>
                  </a:lnTo>
                  <a:lnTo>
                    <a:pt x="9786301" y="2020113"/>
                  </a:lnTo>
                  <a:lnTo>
                    <a:pt x="9884410" y="2000726"/>
                  </a:lnTo>
                  <a:lnTo>
                    <a:pt x="9980122" y="1980854"/>
                  </a:lnTo>
                  <a:lnTo>
                    <a:pt x="10073398" y="1960506"/>
                  </a:lnTo>
                  <a:lnTo>
                    <a:pt x="10164200" y="1939690"/>
                  </a:lnTo>
                  <a:lnTo>
                    <a:pt x="10208660" y="1929108"/>
                  </a:lnTo>
                  <a:lnTo>
                    <a:pt x="10252486" y="1918413"/>
                  </a:lnTo>
                  <a:lnTo>
                    <a:pt x="10295674" y="1907604"/>
                  </a:lnTo>
                  <a:lnTo>
                    <a:pt x="10338219" y="1896684"/>
                  </a:lnTo>
                  <a:lnTo>
                    <a:pt x="10380115" y="1885652"/>
                  </a:lnTo>
                  <a:lnTo>
                    <a:pt x="10421357" y="1874510"/>
                  </a:lnTo>
                  <a:lnTo>
                    <a:pt x="10461941" y="1863259"/>
                  </a:lnTo>
                  <a:lnTo>
                    <a:pt x="10501862" y="1851900"/>
                  </a:lnTo>
                  <a:lnTo>
                    <a:pt x="10541115" y="1840434"/>
                  </a:lnTo>
                  <a:lnTo>
                    <a:pt x="10579695" y="1828862"/>
                  </a:lnTo>
                  <a:lnTo>
                    <a:pt x="10617596" y="1817184"/>
                  </a:lnTo>
                  <a:lnTo>
                    <a:pt x="10654815" y="1805403"/>
                  </a:lnTo>
                  <a:lnTo>
                    <a:pt x="10691345" y="1793519"/>
                  </a:lnTo>
                  <a:lnTo>
                    <a:pt x="10762323" y="1769445"/>
                  </a:lnTo>
                  <a:lnTo>
                    <a:pt x="10830489" y="1744971"/>
                  </a:lnTo>
                  <a:lnTo>
                    <a:pt x="10895804" y="1720105"/>
                  </a:lnTo>
                  <a:lnTo>
                    <a:pt x="10958229" y="1694856"/>
                  </a:lnTo>
                  <a:lnTo>
                    <a:pt x="11017724" y="1669230"/>
                  </a:lnTo>
                  <a:lnTo>
                    <a:pt x="11074250" y="1643236"/>
                  </a:lnTo>
                  <a:lnTo>
                    <a:pt x="11127767" y="1616883"/>
                  </a:lnTo>
                  <a:lnTo>
                    <a:pt x="11178235" y="1590178"/>
                  </a:lnTo>
                  <a:lnTo>
                    <a:pt x="11225616" y="1563129"/>
                  </a:lnTo>
                  <a:lnTo>
                    <a:pt x="11269869" y="1535744"/>
                  </a:lnTo>
                  <a:lnTo>
                    <a:pt x="11310955" y="1508032"/>
                  </a:lnTo>
                  <a:lnTo>
                    <a:pt x="11348835" y="1480000"/>
                  </a:lnTo>
                  <a:lnTo>
                    <a:pt x="11383468" y="1451657"/>
                  </a:lnTo>
                  <a:lnTo>
                    <a:pt x="11414816" y="1423010"/>
                  </a:lnTo>
                  <a:lnTo>
                    <a:pt x="11442839" y="1394068"/>
                  </a:lnTo>
                  <a:lnTo>
                    <a:pt x="11467497" y="1364839"/>
                  </a:lnTo>
                  <a:lnTo>
                    <a:pt x="11498088" y="1320474"/>
                  </a:lnTo>
                  <a:lnTo>
                    <a:pt x="11520887" y="1275507"/>
                  </a:lnTo>
                  <a:lnTo>
                    <a:pt x="11535760" y="1229966"/>
                  </a:lnTo>
                  <a:lnTo>
                    <a:pt x="11542573" y="1183879"/>
                  </a:lnTo>
                  <a:lnTo>
                    <a:pt x="11543030" y="1168399"/>
                  </a:lnTo>
                  <a:lnTo>
                    <a:pt x="11542573" y="1152891"/>
                  </a:lnTo>
                  <a:lnTo>
                    <a:pt x="11535760" y="1106721"/>
                  </a:lnTo>
                  <a:lnTo>
                    <a:pt x="11520887" y="1061106"/>
                  </a:lnTo>
                  <a:lnTo>
                    <a:pt x="11498088" y="1016072"/>
                  </a:lnTo>
                  <a:lnTo>
                    <a:pt x="11467497" y="971648"/>
                  </a:lnTo>
                  <a:lnTo>
                    <a:pt x="11442839" y="942383"/>
                  </a:lnTo>
                  <a:lnTo>
                    <a:pt x="11414816" y="913408"/>
                  </a:lnTo>
                  <a:lnTo>
                    <a:pt x="11383468" y="884732"/>
                  </a:lnTo>
                  <a:lnTo>
                    <a:pt x="11348835" y="856362"/>
                  </a:lnTo>
                  <a:lnTo>
                    <a:pt x="11310955" y="828306"/>
                  </a:lnTo>
                  <a:lnTo>
                    <a:pt x="11269869" y="800573"/>
                  </a:lnTo>
                  <a:lnTo>
                    <a:pt x="11225616" y="773170"/>
                  </a:lnTo>
                  <a:lnTo>
                    <a:pt x="11178235" y="746105"/>
                  </a:lnTo>
                  <a:lnTo>
                    <a:pt x="11127767" y="719386"/>
                  </a:lnTo>
                  <a:lnTo>
                    <a:pt x="11074250" y="693022"/>
                  </a:lnTo>
                  <a:lnTo>
                    <a:pt x="11017724" y="667019"/>
                  </a:lnTo>
                  <a:lnTo>
                    <a:pt x="10958229" y="641387"/>
                  </a:lnTo>
                  <a:lnTo>
                    <a:pt x="10895804" y="616132"/>
                  </a:lnTo>
                  <a:lnTo>
                    <a:pt x="10830489" y="591264"/>
                  </a:lnTo>
                  <a:lnTo>
                    <a:pt x="10762323" y="566790"/>
                  </a:lnTo>
                  <a:lnTo>
                    <a:pt x="10691345" y="542717"/>
                  </a:lnTo>
                  <a:lnTo>
                    <a:pt x="10654815" y="530834"/>
                  </a:lnTo>
                  <a:lnTo>
                    <a:pt x="10617596" y="519054"/>
                  </a:lnTo>
                  <a:lnTo>
                    <a:pt x="10579695" y="507379"/>
                  </a:lnTo>
                  <a:lnTo>
                    <a:pt x="10541115" y="495810"/>
                  </a:lnTo>
                  <a:lnTo>
                    <a:pt x="10501862" y="484347"/>
                  </a:lnTo>
                  <a:lnTo>
                    <a:pt x="10461941" y="472991"/>
                  </a:lnTo>
                  <a:lnTo>
                    <a:pt x="10421357" y="461743"/>
                  </a:lnTo>
                  <a:lnTo>
                    <a:pt x="10380115" y="450606"/>
                  </a:lnTo>
                  <a:lnTo>
                    <a:pt x="10338219" y="439578"/>
                  </a:lnTo>
                  <a:lnTo>
                    <a:pt x="10295674" y="428662"/>
                  </a:lnTo>
                  <a:lnTo>
                    <a:pt x="10252486" y="417859"/>
                  </a:lnTo>
                  <a:lnTo>
                    <a:pt x="10208660" y="407169"/>
                  </a:lnTo>
                  <a:lnTo>
                    <a:pt x="10164200" y="396593"/>
                  </a:lnTo>
                  <a:lnTo>
                    <a:pt x="10073398" y="375789"/>
                  </a:lnTo>
                  <a:lnTo>
                    <a:pt x="9980122" y="355454"/>
                  </a:lnTo>
                  <a:lnTo>
                    <a:pt x="9884410" y="335597"/>
                  </a:lnTo>
                  <a:lnTo>
                    <a:pt x="9786301" y="316226"/>
                  </a:lnTo>
                  <a:lnTo>
                    <a:pt x="9685836" y="297348"/>
                  </a:lnTo>
                  <a:lnTo>
                    <a:pt x="9583054" y="278971"/>
                  </a:lnTo>
                  <a:lnTo>
                    <a:pt x="9477995" y="261104"/>
                  </a:lnTo>
                  <a:lnTo>
                    <a:pt x="9370697" y="243755"/>
                  </a:lnTo>
                  <a:lnTo>
                    <a:pt x="9261201" y="226930"/>
                  </a:lnTo>
                  <a:lnTo>
                    <a:pt x="9149546" y="210640"/>
                  </a:lnTo>
                  <a:lnTo>
                    <a:pt x="9035772" y="194890"/>
                  </a:lnTo>
                  <a:lnTo>
                    <a:pt x="8919917" y="179690"/>
                  </a:lnTo>
                  <a:lnTo>
                    <a:pt x="8802023" y="165047"/>
                  </a:lnTo>
                  <a:lnTo>
                    <a:pt x="8682127" y="150969"/>
                  </a:lnTo>
                  <a:lnTo>
                    <a:pt x="8560271" y="137464"/>
                  </a:lnTo>
                  <a:lnTo>
                    <a:pt x="8436492" y="124540"/>
                  </a:lnTo>
                  <a:lnTo>
                    <a:pt x="8310832" y="112206"/>
                  </a:lnTo>
                  <a:lnTo>
                    <a:pt x="8183328" y="100468"/>
                  </a:lnTo>
                  <a:lnTo>
                    <a:pt x="8054022" y="89336"/>
                  </a:lnTo>
                  <a:lnTo>
                    <a:pt x="7922952" y="78817"/>
                  </a:lnTo>
                  <a:lnTo>
                    <a:pt x="7790158" y="68918"/>
                  </a:lnTo>
                  <a:lnTo>
                    <a:pt x="7655679" y="59649"/>
                  </a:lnTo>
                  <a:lnTo>
                    <a:pt x="7519555" y="51016"/>
                  </a:lnTo>
                  <a:lnTo>
                    <a:pt x="7381826" y="43028"/>
                  </a:lnTo>
                  <a:lnTo>
                    <a:pt x="7242531" y="35693"/>
                  </a:lnTo>
                  <a:lnTo>
                    <a:pt x="7101710" y="29019"/>
                  </a:lnTo>
                  <a:lnTo>
                    <a:pt x="6959401" y="23013"/>
                  </a:lnTo>
                  <a:lnTo>
                    <a:pt x="6815645" y="17684"/>
                  </a:lnTo>
                  <a:lnTo>
                    <a:pt x="6670482" y="13040"/>
                  </a:lnTo>
                  <a:lnTo>
                    <a:pt x="6523950" y="9089"/>
                  </a:lnTo>
                  <a:lnTo>
                    <a:pt x="6376089" y="5838"/>
                  </a:lnTo>
                  <a:lnTo>
                    <a:pt x="6226939" y="3296"/>
                  </a:lnTo>
                  <a:lnTo>
                    <a:pt x="6076540" y="1470"/>
                  </a:lnTo>
                  <a:lnTo>
                    <a:pt x="5924930" y="368"/>
                  </a:lnTo>
                  <a:lnTo>
                    <a:pt x="577215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28700" y="6192520"/>
              <a:ext cx="11658600" cy="2336800"/>
            </a:xfrm>
            <a:custGeom>
              <a:avLst/>
              <a:gdLst/>
              <a:ahLst/>
              <a:cxnLst/>
              <a:rect l="l" t="t" r="r" b="b"/>
              <a:pathLst>
                <a:path w="11658600" h="2336800">
                  <a:moveTo>
                    <a:pt x="5772150" y="0"/>
                  </a:moveTo>
                  <a:lnTo>
                    <a:pt x="5848684" y="92"/>
                  </a:lnTo>
                  <a:lnTo>
                    <a:pt x="5924930" y="368"/>
                  </a:lnTo>
                  <a:lnTo>
                    <a:pt x="6000884" y="828"/>
                  </a:lnTo>
                  <a:lnTo>
                    <a:pt x="6076540" y="1470"/>
                  </a:lnTo>
                  <a:lnTo>
                    <a:pt x="6151893" y="2293"/>
                  </a:lnTo>
                  <a:lnTo>
                    <a:pt x="6226939" y="3296"/>
                  </a:lnTo>
                  <a:lnTo>
                    <a:pt x="6301673" y="4478"/>
                  </a:lnTo>
                  <a:lnTo>
                    <a:pt x="6376089" y="5838"/>
                  </a:lnTo>
                  <a:lnTo>
                    <a:pt x="6450183" y="7375"/>
                  </a:lnTo>
                  <a:lnTo>
                    <a:pt x="6523950" y="9089"/>
                  </a:lnTo>
                  <a:lnTo>
                    <a:pt x="6597384" y="10977"/>
                  </a:lnTo>
                  <a:lnTo>
                    <a:pt x="6670482" y="13040"/>
                  </a:lnTo>
                  <a:lnTo>
                    <a:pt x="6743237" y="15276"/>
                  </a:lnTo>
                  <a:lnTo>
                    <a:pt x="6815645" y="17684"/>
                  </a:lnTo>
                  <a:lnTo>
                    <a:pt x="6887702" y="20264"/>
                  </a:lnTo>
                  <a:lnTo>
                    <a:pt x="6959401" y="23013"/>
                  </a:lnTo>
                  <a:lnTo>
                    <a:pt x="7030739" y="25932"/>
                  </a:lnTo>
                  <a:lnTo>
                    <a:pt x="7101710" y="29019"/>
                  </a:lnTo>
                  <a:lnTo>
                    <a:pt x="7172309" y="32273"/>
                  </a:lnTo>
                  <a:lnTo>
                    <a:pt x="7242531" y="35693"/>
                  </a:lnTo>
                  <a:lnTo>
                    <a:pt x="7312372" y="39278"/>
                  </a:lnTo>
                  <a:lnTo>
                    <a:pt x="7381826" y="43028"/>
                  </a:lnTo>
                  <a:lnTo>
                    <a:pt x="7450889" y="46941"/>
                  </a:lnTo>
                  <a:lnTo>
                    <a:pt x="7519555" y="51016"/>
                  </a:lnTo>
                  <a:lnTo>
                    <a:pt x="7587820" y="55252"/>
                  </a:lnTo>
                  <a:lnTo>
                    <a:pt x="7655679" y="59649"/>
                  </a:lnTo>
                  <a:lnTo>
                    <a:pt x="7723127" y="64204"/>
                  </a:lnTo>
                  <a:lnTo>
                    <a:pt x="7790158" y="68918"/>
                  </a:lnTo>
                  <a:lnTo>
                    <a:pt x="7856768" y="73789"/>
                  </a:lnTo>
                  <a:lnTo>
                    <a:pt x="7922952" y="78817"/>
                  </a:lnTo>
                  <a:lnTo>
                    <a:pt x="7988705" y="83999"/>
                  </a:lnTo>
                  <a:lnTo>
                    <a:pt x="8054022" y="89336"/>
                  </a:lnTo>
                  <a:lnTo>
                    <a:pt x="8118898" y="94826"/>
                  </a:lnTo>
                  <a:lnTo>
                    <a:pt x="8183328" y="100468"/>
                  </a:lnTo>
                  <a:lnTo>
                    <a:pt x="8247308" y="106262"/>
                  </a:lnTo>
                  <a:lnTo>
                    <a:pt x="8310832" y="112206"/>
                  </a:lnTo>
                  <a:lnTo>
                    <a:pt x="8373895" y="118299"/>
                  </a:lnTo>
                  <a:lnTo>
                    <a:pt x="8436492" y="124540"/>
                  </a:lnTo>
                  <a:lnTo>
                    <a:pt x="8498619" y="130929"/>
                  </a:lnTo>
                  <a:lnTo>
                    <a:pt x="8560271" y="137464"/>
                  </a:lnTo>
                  <a:lnTo>
                    <a:pt x="8621442" y="144144"/>
                  </a:lnTo>
                  <a:lnTo>
                    <a:pt x="8682127" y="150969"/>
                  </a:lnTo>
                  <a:lnTo>
                    <a:pt x="8742323" y="157936"/>
                  </a:lnTo>
                  <a:lnTo>
                    <a:pt x="8802023" y="165047"/>
                  </a:lnTo>
                  <a:lnTo>
                    <a:pt x="8861223" y="172298"/>
                  </a:lnTo>
                  <a:lnTo>
                    <a:pt x="8919917" y="179690"/>
                  </a:lnTo>
                  <a:lnTo>
                    <a:pt x="8978102" y="187221"/>
                  </a:lnTo>
                  <a:lnTo>
                    <a:pt x="9035772" y="194890"/>
                  </a:lnTo>
                  <a:lnTo>
                    <a:pt x="9092921" y="202697"/>
                  </a:lnTo>
                  <a:lnTo>
                    <a:pt x="9149546" y="210640"/>
                  </a:lnTo>
                  <a:lnTo>
                    <a:pt x="9205641" y="218718"/>
                  </a:lnTo>
                  <a:lnTo>
                    <a:pt x="9261201" y="226930"/>
                  </a:lnTo>
                  <a:lnTo>
                    <a:pt x="9316221" y="235276"/>
                  </a:lnTo>
                  <a:lnTo>
                    <a:pt x="9370697" y="243755"/>
                  </a:lnTo>
                  <a:lnTo>
                    <a:pt x="9424623" y="252364"/>
                  </a:lnTo>
                  <a:lnTo>
                    <a:pt x="9477995" y="261104"/>
                  </a:lnTo>
                  <a:lnTo>
                    <a:pt x="9530807" y="269974"/>
                  </a:lnTo>
                  <a:lnTo>
                    <a:pt x="9583054" y="278971"/>
                  </a:lnTo>
                  <a:lnTo>
                    <a:pt x="9634732" y="288096"/>
                  </a:lnTo>
                  <a:lnTo>
                    <a:pt x="9685836" y="297348"/>
                  </a:lnTo>
                  <a:lnTo>
                    <a:pt x="9736361" y="306724"/>
                  </a:lnTo>
                  <a:lnTo>
                    <a:pt x="9786301" y="316226"/>
                  </a:lnTo>
                  <a:lnTo>
                    <a:pt x="9835652" y="325850"/>
                  </a:lnTo>
                  <a:lnTo>
                    <a:pt x="9884410" y="335597"/>
                  </a:lnTo>
                  <a:lnTo>
                    <a:pt x="9932568" y="345465"/>
                  </a:lnTo>
                  <a:lnTo>
                    <a:pt x="9980122" y="355454"/>
                  </a:lnTo>
                  <a:lnTo>
                    <a:pt x="10027067" y="365562"/>
                  </a:lnTo>
                  <a:lnTo>
                    <a:pt x="10073398" y="375789"/>
                  </a:lnTo>
                  <a:lnTo>
                    <a:pt x="10119111" y="386132"/>
                  </a:lnTo>
                  <a:lnTo>
                    <a:pt x="10164200" y="396593"/>
                  </a:lnTo>
                  <a:lnTo>
                    <a:pt x="10208660" y="407169"/>
                  </a:lnTo>
                  <a:lnTo>
                    <a:pt x="10252486" y="417859"/>
                  </a:lnTo>
                  <a:lnTo>
                    <a:pt x="10295674" y="428662"/>
                  </a:lnTo>
                  <a:lnTo>
                    <a:pt x="10338219" y="439578"/>
                  </a:lnTo>
                  <a:lnTo>
                    <a:pt x="10380115" y="450606"/>
                  </a:lnTo>
                  <a:lnTo>
                    <a:pt x="10421357" y="461743"/>
                  </a:lnTo>
                  <a:lnTo>
                    <a:pt x="10461941" y="472991"/>
                  </a:lnTo>
                  <a:lnTo>
                    <a:pt x="10501862" y="484347"/>
                  </a:lnTo>
                  <a:lnTo>
                    <a:pt x="10541115" y="495810"/>
                  </a:lnTo>
                  <a:lnTo>
                    <a:pt x="10579695" y="507379"/>
                  </a:lnTo>
                  <a:lnTo>
                    <a:pt x="10617596" y="519054"/>
                  </a:lnTo>
                  <a:lnTo>
                    <a:pt x="10654815" y="530834"/>
                  </a:lnTo>
                  <a:lnTo>
                    <a:pt x="10691345" y="542717"/>
                  </a:lnTo>
                  <a:lnTo>
                    <a:pt x="10762323" y="566790"/>
                  </a:lnTo>
                  <a:lnTo>
                    <a:pt x="10830489" y="591264"/>
                  </a:lnTo>
                  <a:lnTo>
                    <a:pt x="10895804" y="616132"/>
                  </a:lnTo>
                  <a:lnTo>
                    <a:pt x="10958229" y="641387"/>
                  </a:lnTo>
                  <a:lnTo>
                    <a:pt x="11017724" y="667019"/>
                  </a:lnTo>
                  <a:lnTo>
                    <a:pt x="11074250" y="693022"/>
                  </a:lnTo>
                  <a:lnTo>
                    <a:pt x="11127767" y="719386"/>
                  </a:lnTo>
                  <a:lnTo>
                    <a:pt x="11178235" y="746105"/>
                  </a:lnTo>
                  <a:lnTo>
                    <a:pt x="11225616" y="773170"/>
                  </a:lnTo>
                  <a:lnTo>
                    <a:pt x="11269869" y="800573"/>
                  </a:lnTo>
                  <a:lnTo>
                    <a:pt x="11310955" y="828306"/>
                  </a:lnTo>
                  <a:lnTo>
                    <a:pt x="11348835" y="856362"/>
                  </a:lnTo>
                  <a:lnTo>
                    <a:pt x="11383468" y="884732"/>
                  </a:lnTo>
                  <a:lnTo>
                    <a:pt x="11414816" y="913408"/>
                  </a:lnTo>
                  <a:lnTo>
                    <a:pt x="11442839" y="942383"/>
                  </a:lnTo>
                  <a:lnTo>
                    <a:pt x="11467497" y="971648"/>
                  </a:lnTo>
                  <a:lnTo>
                    <a:pt x="11498088" y="1016072"/>
                  </a:lnTo>
                  <a:lnTo>
                    <a:pt x="11520887" y="1061106"/>
                  </a:lnTo>
                  <a:lnTo>
                    <a:pt x="11535760" y="1106721"/>
                  </a:lnTo>
                  <a:lnTo>
                    <a:pt x="11542573" y="1152891"/>
                  </a:lnTo>
                  <a:lnTo>
                    <a:pt x="11543030" y="1168399"/>
                  </a:lnTo>
                  <a:lnTo>
                    <a:pt x="11542573" y="1183879"/>
                  </a:lnTo>
                  <a:lnTo>
                    <a:pt x="11535760" y="1229966"/>
                  </a:lnTo>
                  <a:lnTo>
                    <a:pt x="11520887" y="1275507"/>
                  </a:lnTo>
                  <a:lnTo>
                    <a:pt x="11498088" y="1320474"/>
                  </a:lnTo>
                  <a:lnTo>
                    <a:pt x="11467497" y="1364839"/>
                  </a:lnTo>
                  <a:lnTo>
                    <a:pt x="11442839" y="1394068"/>
                  </a:lnTo>
                  <a:lnTo>
                    <a:pt x="11414816" y="1423010"/>
                  </a:lnTo>
                  <a:lnTo>
                    <a:pt x="11383468" y="1451657"/>
                  </a:lnTo>
                  <a:lnTo>
                    <a:pt x="11348835" y="1480000"/>
                  </a:lnTo>
                  <a:lnTo>
                    <a:pt x="11310955" y="1508032"/>
                  </a:lnTo>
                  <a:lnTo>
                    <a:pt x="11269869" y="1535744"/>
                  </a:lnTo>
                  <a:lnTo>
                    <a:pt x="11225616" y="1563129"/>
                  </a:lnTo>
                  <a:lnTo>
                    <a:pt x="11178235" y="1590178"/>
                  </a:lnTo>
                  <a:lnTo>
                    <a:pt x="11127767" y="1616883"/>
                  </a:lnTo>
                  <a:lnTo>
                    <a:pt x="11074250" y="1643236"/>
                  </a:lnTo>
                  <a:lnTo>
                    <a:pt x="11017724" y="1669230"/>
                  </a:lnTo>
                  <a:lnTo>
                    <a:pt x="10958229" y="1694856"/>
                  </a:lnTo>
                  <a:lnTo>
                    <a:pt x="10895804" y="1720105"/>
                  </a:lnTo>
                  <a:lnTo>
                    <a:pt x="10830489" y="1744971"/>
                  </a:lnTo>
                  <a:lnTo>
                    <a:pt x="10762323" y="1769445"/>
                  </a:lnTo>
                  <a:lnTo>
                    <a:pt x="10691345" y="1793519"/>
                  </a:lnTo>
                  <a:lnTo>
                    <a:pt x="10654815" y="1805403"/>
                  </a:lnTo>
                  <a:lnTo>
                    <a:pt x="10617596" y="1817184"/>
                  </a:lnTo>
                  <a:lnTo>
                    <a:pt x="10579695" y="1828862"/>
                  </a:lnTo>
                  <a:lnTo>
                    <a:pt x="10541115" y="1840434"/>
                  </a:lnTo>
                  <a:lnTo>
                    <a:pt x="10501862" y="1851900"/>
                  </a:lnTo>
                  <a:lnTo>
                    <a:pt x="10461941" y="1863259"/>
                  </a:lnTo>
                  <a:lnTo>
                    <a:pt x="10421357" y="1874510"/>
                  </a:lnTo>
                  <a:lnTo>
                    <a:pt x="10380115" y="1885652"/>
                  </a:lnTo>
                  <a:lnTo>
                    <a:pt x="10338219" y="1896684"/>
                  </a:lnTo>
                  <a:lnTo>
                    <a:pt x="10295674" y="1907604"/>
                  </a:lnTo>
                  <a:lnTo>
                    <a:pt x="10252486" y="1918413"/>
                  </a:lnTo>
                  <a:lnTo>
                    <a:pt x="10208660" y="1929108"/>
                  </a:lnTo>
                  <a:lnTo>
                    <a:pt x="10164200" y="1939690"/>
                  </a:lnTo>
                  <a:lnTo>
                    <a:pt x="10119111" y="1950156"/>
                  </a:lnTo>
                  <a:lnTo>
                    <a:pt x="10073398" y="1960506"/>
                  </a:lnTo>
                  <a:lnTo>
                    <a:pt x="10027067" y="1970739"/>
                  </a:lnTo>
                  <a:lnTo>
                    <a:pt x="9980122" y="1980854"/>
                  </a:lnTo>
                  <a:lnTo>
                    <a:pt x="9932568" y="1990850"/>
                  </a:lnTo>
                  <a:lnTo>
                    <a:pt x="9884410" y="2000726"/>
                  </a:lnTo>
                  <a:lnTo>
                    <a:pt x="9835652" y="2010480"/>
                  </a:lnTo>
                  <a:lnTo>
                    <a:pt x="9786301" y="2020113"/>
                  </a:lnTo>
                  <a:lnTo>
                    <a:pt x="9736361" y="2029622"/>
                  </a:lnTo>
                  <a:lnTo>
                    <a:pt x="9685836" y="2039007"/>
                  </a:lnTo>
                  <a:lnTo>
                    <a:pt x="9634732" y="2048266"/>
                  </a:lnTo>
                  <a:lnTo>
                    <a:pt x="9583054" y="2057400"/>
                  </a:lnTo>
                  <a:lnTo>
                    <a:pt x="9530807" y="2066406"/>
                  </a:lnTo>
                  <a:lnTo>
                    <a:pt x="9477995" y="2075285"/>
                  </a:lnTo>
                  <a:lnTo>
                    <a:pt x="9424623" y="2084034"/>
                  </a:lnTo>
                  <a:lnTo>
                    <a:pt x="9370697" y="2092652"/>
                  </a:lnTo>
                  <a:lnTo>
                    <a:pt x="9316221" y="2101140"/>
                  </a:lnTo>
                  <a:lnTo>
                    <a:pt x="9261201" y="2109495"/>
                  </a:lnTo>
                  <a:lnTo>
                    <a:pt x="9205641" y="2117717"/>
                  </a:lnTo>
                  <a:lnTo>
                    <a:pt x="9149546" y="2125805"/>
                  </a:lnTo>
                  <a:lnTo>
                    <a:pt x="9092921" y="2133758"/>
                  </a:lnTo>
                  <a:lnTo>
                    <a:pt x="9035772" y="2141574"/>
                  </a:lnTo>
                  <a:lnTo>
                    <a:pt x="8978102" y="2149253"/>
                  </a:lnTo>
                  <a:lnTo>
                    <a:pt x="8919917" y="2156794"/>
                  </a:lnTo>
                  <a:lnTo>
                    <a:pt x="8861223" y="2164196"/>
                  </a:lnTo>
                  <a:lnTo>
                    <a:pt x="8802023" y="2171457"/>
                  </a:lnTo>
                  <a:lnTo>
                    <a:pt x="8742323" y="2178577"/>
                  </a:lnTo>
                  <a:lnTo>
                    <a:pt x="8682127" y="2185555"/>
                  </a:lnTo>
                  <a:lnTo>
                    <a:pt x="8621442" y="2192389"/>
                  </a:lnTo>
                  <a:lnTo>
                    <a:pt x="8560271" y="2199079"/>
                  </a:lnTo>
                  <a:lnTo>
                    <a:pt x="8498619" y="2205624"/>
                  </a:lnTo>
                  <a:lnTo>
                    <a:pt x="8436492" y="2212022"/>
                  </a:lnTo>
                  <a:lnTo>
                    <a:pt x="8373895" y="2218274"/>
                  </a:lnTo>
                  <a:lnTo>
                    <a:pt x="8310832" y="2224376"/>
                  </a:lnTo>
                  <a:lnTo>
                    <a:pt x="8247308" y="2230330"/>
                  </a:lnTo>
                  <a:lnTo>
                    <a:pt x="8183328" y="2236133"/>
                  </a:lnTo>
                  <a:lnTo>
                    <a:pt x="8118898" y="2241785"/>
                  </a:lnTo>
                  <a:lnTo>
                    <a:pt x="8054022" y="2247284"/>
                  </a:lnTo>
                  <a:lnTo>
                    <a:pt x="7988705" y="2252630"/>
                  </a:lnTo>
                  <a:lnTo>
                    <a:pt x="7922952" y="2257822"/>
                  </a:lnTo>
                  <a:lnTo>
                    <a:pt x="7856768" y="2262858"/>
                  </a:lnTo>
                  <a:lnTo>
                    <a:pt x="7790158" y="2267738"/>
                  </a:lnTo>
                  <a:lnTo>
                    <a:pt x="7723127" y="2272461"/>
                  </a:lnTo>
                  <a:lnTo>
                    <a:pt x="7655679" y="2277025"/>
                  </a:lnTo>
                  <a:lnTo>
                    <a:pt x="7587820" y="2281430"/>
                  </a:lnTo>
                  <a:lnTo>
                    <a:pt x="7519555" y="2285674"/>
                  </a:lnTo>
                  <a:lnTo>
                    <a:pt x="7450889" y="2289757"/>
                  </a:lnTo>
                  <a:lnTo>
                    <a:pt x="7381826" y="2293678"/>
                  </a:lnTo>
                  <a:lnTo>
                    <a:pt x="7312372" y="2297435"/>
                  </a:lnTo>
                  <a:lnTo>
                    <a:pt x="7242531" y="2301027"/>
                  </a:lnTo>
                  <a:lnTo>
                    <a:pt x="7172309" y="2304455"/>
                  </a:lnTo>
                  <a:lnTo>
                    <a:pt x="7101710" y="2307715"/>
                  </a:lnTo>
                  <a:lnTo>
                    <a:pt x="7030739" y="2310809"/>
                  </a:lnTo>
                  <a:lnTo>
                    <a:pt x="6959401" y="2313734"/>
                  </a:lnTo>
                  <a:lnTo>
                    <a:pt x="6887702" y="2316489"/>
                  </a:lnTo>
                  <a:lnTo>
                    <a:pt x="6815645" y="2319074"/>
                  </a:lnTo>
                  <a:lnTo>
                    <a:pt x="6743237" y="2321487"/>
                  </a:lnTo>
                  <a:lnTo>
                    <a:pt x="6670482" y="2323728"/>
                  </a:lnTo>
                  <a:lnTo>
                    <a:pt x="6597384" y="2325796"/>
                  </a:lnTo>
                  <a:lnTo>
                    <a:pt x="6523950" y="2327689"/>
                  </a:lnTo>
                  <a:lnTo>
                    <a:pt x="6450183" y="2329406"/>
                  </a:lnTo>
                  <a:lnTo>
                    <a:pt x="6376089" y="2330947"/>
                  </a:lnTo>
                  <a:lnTo>
                    <a:pt x="6301673" y="2332311"/>
                  </a:lnTo>
                  <a:lnTo>
                    <a:pt x="6226939" y="2333495"/>
                  </a:lnTo>
                  <a:lnTo>
                    <a:pt x="6151893" y="2334501"/>
                  </a:lnTo>
                  <a:lnTo>
                    <a:pt x="6076540" y="2335326"/>
                  </a:lnTo>
                  <a:lnTo>
                    <a:pt x="6000884" y="2335969"/>
                  </a:lnTo>
                  <a:lnTo>
                    <a:pt x="5924930" y="2336430"/>
                  </a:lnTo>
                  <a:lnTo>
                    <a:pt x="5848684" y="2336707"/>
                  </a:lnTo>
                  <a:lnTo>
                    <a:pt x="5772150" y="2336799"/>
                  </a:lnTo>
                  <a:lnTo>
                    <a:pt x="5695586" y="2336707"/>
                  </a:lnTo>
                  <a:lnTo>
                    <a:pt x="5619311" y="2336430"/>
                  </a:lnTo>
                  <a:lnTo>
                    <a:pt x="5543328" y="2335969"/>
                  </a:lnTo>
                  <a:lnTo>
                    <a:pt x="5467644" y="2335326"/>
                  </a:lnTo>
                  <a:lnTo>
                    <a:pt x="5392263" y="2334501"/>
                  </a:lnTo>
                  <a:lnTo>
                    <a:pt x="5317189" y="2333495"/>
                  </a:lnTo>
                  <a:lnTo>
                    <a:pt x="5242429" y="2332311"/>
                  </a:lnTo>
                  <a:lnTo>
                    <a:pt x="5167986" y="2330947"/>
                  </a:lnTo>
                  <a:lnTo>
                    <a:pt x="5093866" y="2329406"/>
                  </a:lnTo>
                  <a:lnTo>
                    <a:pt x="5020074" y="2327689"/>
                  </a:lnTo>
                  <a:lnTo>
                    <a:pt x="4946615" y="2325796"/>
                  </a:lnTo>
                  <a:lnTo>
                    <a:pt x="4873493" y="2323728"/>
                  </a:lnTo>
                  <a:lnTo>
                    <a:pt x="4800713" y="2321487"/>
                  </a:lnTo>
                  <a:lnTo>
                    <a:pt x="4728281" y="2319074"/>
                  </a:lnTo>
                  <a:lnTo>
                    <a:pt x="4656201" y="2316489"/>
                  </a:lnTo>
                  <a:lnTo>
                    <a:pt x="4584479" y="2313734"/>
                  </a:lnTo>
                  <a:lnTo>
                    <a:pt x="4513119" y="2310809"/>
                  </a:lnTo>
                  <a:lnTo>
                    <a:pt x="4442126" y="2307715"/>
                  </a:lnTo>
                  <a:lnTo>
                    <a:pt x="4371505" y="2304455"/>
                  </a:lnTo>
                  <a:lnTo>
                    <a:pt x="4301261" y="2301027"/>
                  </a:lnTo>
                  <a:lnTo>
                    <a:pt x="4231399" y="2297435"/>
                  </a:lnTo>
                  <a:lnTo>
                    <a:pt x="4161924" y="2293678"/>
                  </a:lnTo>
                  <a:lnTo>
                    <a:pt x="4092841" y="2289757"/>
                  </a:lnTo>
                  <a:lnTo>
                    <a:pt x="4024155" y="2285674"/>
                  </a:lnTo>
                  <a:lnTo>
                    <a:pt x="3955870" y="2281430"/>
                  </a:lnTo>
                  <a:lnTo>
                    <a:pt x="3887993" y="2277025"/>
                  </a:lnTo>
                  <a:lnTo>
                    <a:pt x="3820526" y="2272461"/>
                  </a:lnTo>
                  <a:lnTo>
                    <a:pt x="3753477" y="2267738"/>
                  </a:lnTo>
                  <a:lnTo>
                    <a:pt x="3686849" y="2262858"/>
                  </a:lnTo>
                  <a:lnTo>
                    <a:pt x="3620647" y="2257822"/>
                  </a:lnTo>
                  <a:lnTo>
                    <a:pt x="3554877" y="2252630"/>
                  </a:lnTo>
                  <a:lnTo>
                    <a:pt x="3489543" y="2247284"/>
                  </a:lnTo>
                  <a:lnTo>
                    <a:pt x="3424650" y="2241785"/>
                  </a:lnTo>
                  <a:lnTo>
                    <a:pt x="3360204" y="2236133"/>
                  </a:lnTo>
                  <a:lnTo>
                    <a:pt x="3296208" y="2230330"/>
                  </a:lnTo>
                  <a:lnTo>
                    <a:pt x="3232669" y="2224376"/>
                  </a:lnTo>
                  <a:lnTo>
                    <a:pt x="3169590" y="2218274"/>
                  </a:lnTo>
                  <a:lnTo>
                    <a:pt x="3106978" y="2212022"/>
                  </a:lnTo>
                  <a:lnTo>
                    <a:pt x="3044837" y="2205624"/>
                  </a:lnTo>
                  <a:lnTo>
                    <a:pt x="2983171" y="2199079"/>
                  </a:lnTo>
                  <a:lnTo>
                    <a:pt x="2921986" y="2192389"/>
                  </a:lnTo>
                  <a:lnTo>
                    <a:pt x="2861287" y="2185555"/>
                  </a:lnTo>
                  <a:lnTo>
                    <a:pt x="2801078" y="2178577"/>
                  </a:lnTo>
                  <a:lnTo>
                    <a:pt x="2741365" y="2171457"/>
                  </a:lnTo>
                  <a:lnTo>
                    <a:pt x="2682153" y="2164196"/>
                  </a:lnTo>
                  <a:lnTo>
                    <a:pt x="2623445" y="2156794"/>
                  </a:lnTo>
                  <a:lnTo>
                    <a:pt x="2565249" y="2149253"/>
                  </a:lnTo>
                  <a:lnTo>
                    <a:pt x="2507567" y="2141574"/>
                  </a:lnTo>
                  <a:lnTo>
                    <a:pt x="2450406" y="2133758"/>
                  </a:lnTo>
                  <a:lnTo>
                    <a:pt x="2393770" y="2125805"/>
                  </a:lnTo>
                  <a:lnTo>
                    <a:pt x="2337665" y="2117717"/>
                  </a:lnTo>
                  <a:lnTo>
                    <a:pt x="2282094" y="2109495"/>
                  </a:lnTo>
                  <a:lnTo>
                    <a:pt x="2227063" y="2101140"/>
                  </a:lnTo>
                  <a:lnTo>
                    <a:pt x="2172577" y="2092652"/>
                  </a:lnTo>
                  <a:lnTo>
                    <a:pt x="2118641" y="2084034"/>
                  </a:lnTo>
                  <a:lnTo>
                    <a:pt x="2065260" y="2075285"/>
                  </a:lnTo>
                  <a:lnTo>
                    <a:pt x="2012439" y="2066406"/>
                  </a:lnTo>
                  <a:lnTo>
                    <a:pt x="1960183" y="2057400"/>
                  </a:lnTo>
                  <a:lnTo>
                    <a:pt x="1908496" y="2048266"/>
                  </a:lnTo>
                  <a:lnTo>
                    <a:pt x="1857383" y="2039007"/>
                  </a:lnTo>
                  <a:lnTo>
                    <a:pt x="1806850" y="2029622"/>
                  </a:lnTo>
                  <a:lnTo>
                    <a:pt x="1756902" y="2020113"/>
                  </a:lnTo>
                  <a:lnTo>
                    <a:pt x="1707543" y="2010480"/>
                  </a:lnTo>
                  <a:lnTo>
                    <a:pt x="1658778" y="2000726"/>
                  </a:lnTo>
                  <a:lnTo>
                    <a:pt x="1610613" y="1990850"/>
                  </a:lnTo>
                  <a:lnTo>
                    <a:pt x="1563052" y="1980854"/>
                  </a:lnTo>
                  <a:lnTo>
                    <a:pt x="1516100" y="1970739"/>
                  </a:lnTo>
                  <a:lnTo>
                    <a:pt x="1469762" y="1960506"/>
                  </a:lnTo>
                  <a:lnTo>
                    <a:pt x="1424043" y="1950156"/>
                  </a:lnTo>
                  <a:lnTo>
                    <a:pt x="1378948" y="1939690"/>
                  </a:lnTo>
                  <a:lnTo>
                    <a:pt x="1334481" y="1929108"/>
                  </a:lnTo>
                  <a:lnTo>
                    <a:pt x="1290649" y="1918413"/>
                  </a:lnTo>
                  <a:lnTo>
                    <a:pt x="1247456" y="1907604"/>
                  </a:lnTo>
                  <a:lnTo>
                    <a:pt x="1204906" y="1896684"/>
                  </a:lnTo>
                  <a:lnTo>
                    <a:pt x="1163005" y="1885652"/>
                  </a:lnTo>
                  <a:lnTo>
                    <a:pt x="1121757" y="1874510"/>
                  </a:lnTo>
                  <a:lnTo>
                    <a:pt x="1081168" y="1863259"/>
                  </a:lnTo>
                  <a:lnTo>
                    <a:pt x="1041242" y="1851900"/>
                  </a:lnTo>
                  <a:lnTo>
                    <a:pt x="1001985" y="1840434"/>
                  </a:lnTo>
                  <a:lnTo>
                    <a:pt x="963401" y="1828862"/>
                  </a:lnTo>
                  <a:lnTo>
                    <a:pt x="925496" y="1817184"/>
                  </a:lnTo>
                  <a:lnTo>
                    <a:pt x="888273" y="1805403"/>
                  </a:lnTo>
                  <a:lnTo>
                    <a:pt x="851739" y="1793519"/>
                  </a:lnTo>
                  <a:lnTo>
                    <a:pt x="780755" y="1769445"/>
                  </a:lnTo>
                  <a:lnTo>
                    <a:pt x="712582" y="1744971"/>
                  </a:lnTo>
                  <a:lnTo>
                    <a:pt x="647261" y="1720105"/>
                  </a:lnTo>
                  <a:lnTo>
                    <a:pt x="584831" y="1694856"/>
                  </a:lnTo>
                  <a:lnTo>
                    <a:pt x="525331" y="1669230"/>
                  </a:lnTo>
                  <a:lnTo>
                    <a:pt x="468801" y="1643236"/>
                  </a:lnTo>
                  <a:lnTo>
                    <a:pt x="415280" y="1616883"/>
                  </a:lnTo>
                  <a:lnTo>
                    <a:pt x="364808" y="1590178"/>
                  </a:lnTo>
                  <a:lnTo>
                    <a:pt x="317425" y="1563129"/>
                  </a:lnTo>
                  <a:lnTo>
                    <a:pt x="273169" y="1535744"/>
                  </a:lnTo>
                  <a:lnTo>
                    <a:pt x="232081" y="1508032"/>
                  </a:lnTo>
                  <a:lnTo>
                    <a:pt x="194200" y="1480000"/>
                  </a:lnTo>
                  <a:lnTo>
                    <a:pt x="159565" y="1451657"/>
                  </a:lnTo>
                  <a:lnTo>
                    <a:pt x="128216" y="1423010"/>
                  </a:lnTo>
                  <a:lnTo>
                    <a:pt x="100192" y="1394068"/>
                  </a:lnTo>
                  <a:lnTo>
                    <a:pt x="75534" y="1364839"/>
                  </a:lnTo>
                  <a:lnTo>
                    <a:pt x="44941" y="1320474"/>
                  </a:lnTo>
                  <a:lnTo>
                    <a:pt x="22142" y="1275507"/>
                  </a:lnTo>
                  <a:lnTo>
                    <a:pt x="7269" y="1229966"/>
                  </a:lnTo>
                  <a:lnTo>
                    <a:pt x="456" y="1183879"/>
                  </a:lnTo>
                  <a:lnTo>
                    <a:pt x="0" y="1168399"/>
                  </a:lnTo>
                  <a:lnTo>
                    <a:pt x="456" y="1152891"/>
                  </a:lnTo>
                  <a:lnTo>
                    <a:pt x="7269" y="1106721"/>
                  </a:lnTo>
                  <a:lnTo>
                    <a:pt x="22142" y="1061106"/>
                  </a:lnTo>
                  <a:lnTo>
                    <a:pt x="44941" y="1016072"/>
                  </a:lnTo>
                  <a:lnTo>
                    <a:pt x="75534" y="971648"/>
                  </a:lnTo>
                  <a:lnTo>
                    <a:pt x="100192" y="942383"/>
                  </a:lnTo>
                  <a:lnTo>
                    <a:pt x="128216" y="913408"/>
                  </a:lnTo>
                  <a:lnTo>
                    <a:pt x="159565" y="884732"/>
                  </a:lnTo>
                  <a:lnTo>
                    <a:pt x="194200" y="856362"/>
                  </a:lnTo>
                  <a:lnTo>
                    <a:pt x="232081" y="828306"/>
                  </a:lnTo>
                  <a:lnTo>
                    <a:pt x="273169" y="800573"/>
                  </a:lnTo>
                  <a:lnTo>
                    <a:pt x="317425" y="773170"/>
                  </a:lnTo>
                  <a:lnTo>
                    <a:pt x="364808" y="746105"/>
                  </a:lnTo>
                  <a:lnTo>
                    <a:pt x="415280" y="719386"/>
                  </a:lnTo>
                  <a:lnTo>
                    <a:pt x="468801" y="693022"/>
                  </a:lnTo>
                  <a:lnTo>
                    <a:pt x="525331" y="667019"/>
                  </a:lnTo>
                  <a:lnTo>
                    <a:pt x="584831" y="641387"/>
                  </a:lnTo>
                  <a:lnTo>
                    <a:pt x="647261" y="616132"/>
                  </a:lnTo>
                  <a:lnTo>
                    <a:pt x="712582" y="591264"/>
                  </a:lnTo>
                  <a:lnTo>
                    <a:pt x="780755" y="566790"/>
                  </a:lnTo>
                  <a:lnTo>
                    <a:pt x="851739" y="542717"/>
                  </a:lnTo>
                  <a:lnTo>
                    <a:pt x="888273" y="530834"/>
                  </a:lnTo>
                  <a:lnTo>
                    <a:pt x="925496" y="519054"/>
                  </a:lnTo>
                  <a:lnTo>
                    <a:pt x="963401" y="507379"/>
                  </a:lnTo>
                  <a:lnTo>
                    <a:pt x="1001985" y="495810"/>
                  </a:lnTo>
                  <a:lnTo>
                    <a:pt x="1041242" y="484347"/>
                  </a:lnTo>
                  <a:lnTo>
                    <a:pt x="1081168" y="472991"/>
                  </a:lnTo>
                  <a:lnTo>
                    <a:pt x="1121757" y="461743"/>
                  </a:lnTo>
                  <a:lnTo>
                    <a:pt x="1163005" y="450606"/>
                  </a:lnTo>
                  <a:lnTo>
                    <a:pt x="1204906" y="439578"/>
                  </a:lnTo>
                  <a:lnTo>
                    <a:pt x="1247456" y="428662"/>
                  </a:lnTo>
                  <a:lnTo>
                    <a:pt x="1290649" y="417859"/>
                  </a:lnTo>
                  <a:lnTo>
                    <a:pt x="1334481" y="407169"/>
                  </a:lnTo>
                  <a:lnTo>
                    <a:pt x="1378948" y="396593"/>
                  </a:lnTo>
                  <a:lnTo>
                    <a:pt x="1424043" y="386132"/>
                  </a:lnTo>
                  <a:lnTo>
                    <a:pt x="1469762" y="375789"/>
                  </a:lnTo>
                  <a:lnTo>
                    <a:pt x="1516100" y="365562"/>
                  </a:lnTo>
                  <a:lnTo>
                    <a:pt x="1563052" y="355454"/>
                  </a:lnTo>
                  <a:lnTo>
                    <a:pt x="1610613" y="345465"/>
                  </a:lnTo>
                  <a:lnTo>
                    <a:pt x="1658778" y="335597"/>
                  </a:lnTo>
                  <a:lnTo>
                    <a:pt x="1707543" y="325850"/>
                  </a:lnTo>
                  <a:lnTo>
                    <a:pt x="1756902" y="316226"/>
                  </a:lnTo>
                  <a:lnTo>
                    <a:pt x="1806850" y="306724"/>
                  </a:lnTo>
                  <a:lnTo>
                    <a:pt x="1857383" y="297348"/>
                  </a:lnTo>
                  <a:lnTo>
                    <a:pt x="1908496" y="288096"/>
                  </a:lnTo>
                  <a:lnTo>
                    <a:pt x="1960183" y="278971"/>
                  </a:lnTo>
                  <a:lnTo>
                    <a:pt x="2012439" y="269974"/>
                  </a:lnTo>
                  <a:lnTo>
                    <a:pt x="2065260" y="261104"/>
                  </a:lnTo>
                  <a:lnTo>
                    <a:pt x="2118641" y="252364"/>
                  </a:lnTo>
                  <a:lnTo>
                    <a:pt x="2172577" y="243755"/>
                  </a:lnTo>
                  <a:lnTo>
                    <a:pt x="2227063" y="235276"/>
                  </a:lnTo>
                  <a:lnTo>
                    <a:pt x="2282094" y="226930"/>
                  </a:lnTo>
                  <a:lnTo>
                    <a:pt x="2337665" y="218718"/>
                  </a:lnTo>
                  <a:lnTo>
                    <a:pt x="2393770" y="210640"/>
                  </a:lnTo>
                  <a:lnTo>
                    <a:pt x="2450406" y="202697"/>
                  </a:lnTo>
                  <a:lnTo>
                    <a:pt x="2507567" y="194890"/>
                  </a:lnTo>
                  <a:lnTo>
                    <a:pt x="2565249" y="187221"/>
                  </a:lnTo>
                  <a:lnTo>
                    <a:pt x="2623445" y="179690"/>
                  </a:lnTo>
                  <a:lnTo>
                    <a:pt x="2682153" y="172298"/>
                  </a:lnTo>
                  <a:lnTo>
                    <a:pt x="2741365" y="165047"/>
                  </a:lnTo>
                  <a:lnTo>
                    <a:pt x="2801078" y="157936"/>
                  </a:lnTo>
                  <a:lnTo>
                    <a:pt x="2861287" y="150969"/>
                  </a:lnTo>
                  <a:lnTo>
                    <a:pt x="2921986" y="144144"/>
                  </a:lnTo>
                  <a:lnTo>
                    <a:pt x="2983171" y="137464"/>
                  </a:lnTo>
                  <a:lnTo>
                    <a:pt x="3044837" y="130929"/>
                  </a:lnTo>
                  <a:lnTo>
                    <a:pt x="3106978" y="124540"/>
                  </a:lnTo>
                  <a:lnTo>
                    <a:pt x="3169590" y="118299"/>
                  </a:lnTo>
                  <a:lnTo>
                    <a:pt x="3232669" y="112206"/>
                  </a:lnTo>
                  <a:lnTo>
                    <a:pt x="3296208" y="106262"/>
                  </a:lnTo>
                  <a:lnTo>
                    <a:pt x="3360204" y="100468"/>
                  </a:lnTo>
                  <a:lnTo>
                    <a:pt x="3424650" y="94826"/>
                  </a:lnTo>
                  <a:lnTo>
                    <a:pt x="3489543" y="89336"/>
                  </a:lnTo>
                  <a:lnTo>
                    <a:pt x="3554877" y="83999"/>
                  </a:lnTo>
                  <a:lnTo>
                    <a:pt x="3620647" y="78817"/>
                  </a:lnTo>
                  <a:lnTo>
                    <a:pt x="3686849" y="73789"/>
                  </a:lnTo>
                  <a:lnTo>
                    <a:pt x="3753477" y="68918"/>
                  </a:lnTo>
                  <a:lnTo>
                    <a:pt x="3820526" y="64204"/>
                  </a:lnTo>
                  <a:lnTo>
                    <a:pt x="3887993" y="59649"/>
                  </a:lnTo>
                  <a:lnTo>
                    <a:pt x="3955870" y="55252"/>
                  </a:lnTo>
                  <a:lnTo>
                    <a:pt x="4024155" y="51016"/>
                  </a:lnTo>
                  <a:lnTo>
                    <a:pt x="4092841" y="46941"/>
                  </a:lnTo>
                  <a:lnTo>
                    <a:pt x="4161924" y="43028"/>
                  </a:lnTo>
                  <a:lnTo>
                    <a:pt x="4231399" y="39278"/>
                  </a:lnTo>
                  <a:lnTo>
                    <a:pt x="4301261" y="35693"/>
                  </a:lnTo>
                  <a:lnTo>
                    <a:pt x="4371505" y="32273"/>
                  </a:lnTo>
                  <a:lnTo>
                    <a:pt x="4442126" y="29019"/>
                  </a:lnTo>
                  <a:lnTo>
                    <a:pt x="4513119" y="25932"/>
                  </a:lnTo>
                  <a:lnTo>
                    <a:pt x="4584479" y="23013"/>
                  </a:lnTo>
                  <a:lnTo>
                    <a:pt x="4656201" y="20264"/>
                  </a:lnTo>
                  <a:lnTo>
                    <a:pt x="4728281" y="17684"/>
                  </a:lnTo>
                  <a:lnTo>
                    <a:pt x="4800713" y="15276"/>
                  </a:lnTo>
                  <a:lnTo>
                    <a:pt x="4873493" y="13040"/>
                  </a:lnTo>
                  <a:lnTo>
                    <a:pt x="4946615" y="10977"/>
                  </a:lnTo>
                  <a:lnTo>
                    <a:pt x="5020074" y="9089"/>
                  </a:lnTo>
                  <a:lnTo>
                    <a:pt x="5093866" y="7375"/>
                  </a:lnTo>
                  <a:lnTo>
                    <a:pt x="5167986" y="5838"/>
                  </a:lnTo>
                  <a:lnTo>
                    <a:pt x="5242429" y="4478"/>
                  </a:lnTo>
                  <a:lnTo>
                    <a:pt x="5317189" y="3296"/>
                  </a:lnTo>
                  <a:lnTo>
                    <a:pt x="5392263" y="2293"/>
                  </a:lnTo>
                  <a:lnTo>
                    <a:pt x="5467644" y="1470"/>
                  </a:lnTo>
                  <a:lnTo>
                    <a:pt x="5543328" y="828"/>
                  </a:lnTo>
                  <a:lnTo>
                    <a:pt x="5619311" y="368"/>
                  </a:lnTo>
                  <a:lnTo>
                    <a:pt x="5695586" y="92"/>
                  </a:lnTo>
                  <a:lnTo>
                    <a:pt x="5772150" y="0"/>
                  </a:lnTo>
                  <a:close/>
                </a:path>
                <a:path w="11658600" h="2336800">
                  <a:moveTo>
                    <a:pt x="0" y="0"/>
                  </a:moveTo>
                  <a:lnTo>
                    <a:pt x="0" y="0"/>
                  </a:lnTo>
                </a:path>
                <a:path w="11658600" h="2336800">
                  <a:moveTo>
                    <a:pt x="11544300" y="2336799"/>
                  </a:moveTo>
                  <a:lnTo>
                    <a:pt x="11544300" y="2336799"/>
                  </a:lnTo>
                </a:path>
                <a:path w="11658600" h="2336800">
                  <a:moveTo>
                    <a:pt x="114300" y="1168399"/>
                  </a:moveTo>
                  <a:lnTo>
                    <a:pt x="11658600" y="11683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515600" y="5723890"/>
              <a:ext cx="1586230" cy="3741420"/>
            </a:xfrm>
            <a:custGeom>
              <a:avLst/>
              <a:gdLst/>
              <a:ahLst/>
              <a:cxnLst/>
              <a:rect l="l" t="t" r="r" b="b"/>
              <a:pathLst>
                <a:path w="1586229" h="3741420">
                  <a:moveTo>
                    <a:pt x="792479" y="0"/>
                  </a:moveTo>
                  <a:lnTo>
                    <a:pt x="0" y="3741420"/>
                  </a:lnTo>
                  <a:lnTo>
                    <a:pt x="1586229" y="3741420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10515600" y="5723890"/>
              <a:ext cx="1586230" cy="3741420"/>
            </a:xfrm>
            <a:custGeom>
              <a:avLst/>
              <a:gdLst/>
              <a:ahLst/>
              <a:cxnLst/>
              <a:rect l="l" t="t" r="r" b="b"/>
              <a:pathLst>
                <a:path w="1586229" h="3741420">
                  <a:moveTo>
                    <a:pt x="792479" y="0"/>
                  </a:moveTo>
                  <a:lnTo>
                    <a:pt x="1586229" y="3741420"/>
                  </a:lnTo>
                  <a:lnTo>
                    <a:pt x="0" y="3741420"/>
                  </a:lnTo>
                  <a:lnTo>
                    <a:pt x="792479" y="0"/>
                  </a:lnTo>
                  <a:close/>
                </a:path>
                <a:path w="1586229" h="3741420">
                  <a:moveTo>
                    <a:pt x="0" y="0"/>
                  </a:moveTo>
                  <a:lnTo>
                    <a:pt x="0" y="0"/>
                  </a:lnTo>
                </a:path>
                <a:path w="1586229" h="3741420">
                  <a:moveTo>
                    <a:pt x="1586229" y="3741420"/>
                  </a:moveTo>
                  <a:lnTo>
                    <a:pt x="1586229" y="37414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10853421" y="7961633"/>
            <a:ext cx="908685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latin typeface="Times New Roman" panose="02020603050405020304"/>
                <a:cs typeface="Times New Roman" panose="02020603050405020304"/>
              </a:rPr>
              <a:t>20d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453440" y="6303328"/>
            <a:ext cx="1595756" cy="3166744"/>
            <a:chOff x="8453437" y="6303327"/>
            <a:chExt cx="1595755" cy="3166745"/>
          </a:xfrm>
        </p:grpSpPr>
        <p:sp>
          <p:nvSpPr>
            <p:cNvPr id="16" name="object 16"/>
            <p:cNvSpPr/>
            <p:nvPr/>
          </p:nvSpPr>
          <p:spPr>
            <a:xfrm>
              <a:off x="8458200" y="6308090"/>
              <a:ext cx="1586230" cy="3157220"/>
            </a:xfrm>
            <a:custGeom>
              <a:avLst/>
              <a:gdLst/>
              <a:ahLst/>
              <a:cxnLst/>
              <a:rect l="l" t="t" r="r" b="b"/>
              <a:pathLst>
                <a:path w="1586229" h="3157220">
                  <a:moveTo>
                    <a:pt x="792479" y="0"/>
                  </a:moveTo>
                  <a:lnTo>
                    <a:pt x="0" y="3157220"/>
                  </a:lnTo>
                  <a:lnTo>
                    <a:pt x="1586229" y="3157220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458200" y="6308090"/>
              <a:ext cx="1586230" cy="3157220"/>
            </a:xfrm>
            <a:custGeom>
              <a:avLst/>
              <a:gdLst/>
              <a:ahLst/>
              <a:cxnLst/>
              <a:rect l="l" t="t" r="r" b="b"/>
              <a:pathLst>
                <a:path w="1586229" h="3157220">
                  <a:moveTo>
                    <a:pt x="792479" y="0"/>
                  </a:moveTo>
                  <a:lnTo>
                    <a:pt x="1586229" y="3157220"/>
                  </a:lnTo>
                  <a:lnTo>
                    <a:pt x="0" y="3157220"/>
                  </a:lnTo>
                  <a:lnTo>
                    <a:pt x="792479" y="0"/>
                  </a:lnTo>
                  <a:close/>
                </a:path>
                <a:path w="1586229" h="3157220">
                  <a:moveTo>
                    <a:pt x="0" y="0"/>
                  </a:moveTo>
                  <a:lnTo>
                    <a:pt x="0" y="0"/>
                  </a:lnTo>
                </a:path>
                <a:path w="1586229" h="3157220">
                  <a:moveTo>
                    <a:pt x="1586229" y="3157220"/>
                  </a:moveTo>
                  <a:lnTo>
                    <a:pt x="1586229" y="315722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8796021" y="8155943"/>
            <a:ext cx="908685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latin typeface="Times New Roman" panose="02020603050405020304"/>
                <a:cs typeface="Times New Roman" panose="02020603050405020304"/>
              </a:rPr>
              <a:t>16d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053140" y="7356157"/>
            <a:ext cx="1595756" cy="2113915"/>
            <a:chOff x="6053137" y="7356157"/>
            <a:chExt cx="1595755" cy="2113915"/>
          </a:xfrm>
        </p:grpSpPr>
        <p:sp>
          <p:nvSpPr>
            <p:cNvPr id="20" name="object 20"/>
            <p:cNvSpPr/>
            <p:nvPr/>
          </p:nvSpPr>
          <p:spPr>
            <a:xfrm>
              <a:off x="6057900" y="7360919"/>
              <a:ext cx="1586230" cy="2104390"/>
            </a:xfrm>
            <a:custGeom>
              <a:avLst/>
              <a:gdLst/>
              <a:ahLst/>
              <a:cxnLst/>
              <a:rect l="l" t="t" r="r" b="b"/>
              <a:pathLst>
                <a:path w="1586229" h="2104390">
                  <a:moveTo>
                    <a:pt x="792479" y="0"/>
                  </a:moveTo>
                  <a:lnTo>
                    <a:pt x="0" y="2104390"/>
                  </a:lnTo>
                  <a:lnTo>
                    <a:pt x="1586229" y="2104390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057900" y="7360919"/>
              <a:ext cx="1586230" cy="2104390"/>
            </a:xfrm>
            <a:custGeom>
              <a:avLst/>
              <a:gdLst/>
              <a:ahLst/>
              <a:cxnLst/>
              <a:rect l="l" t="t" r="r" b="b"/>
              <a:pathLst>
                <a:path w="1586229" h="2104390">
                  <a:moveTo>
                    <a:pt x="792479" y="0"/>
                  </a:moveTo>
                  <a:lnTo>
                    <a:pt x="1586229" y="2104390"/>
                  </a:lnTo>
                  <a:lnTo>
                    <a:pt x="0" y="2104390"/>
                  </a:lnTo>
                  <a:lnTo>
                    <a:pt x="792479" y="0"/>
                  </a:lnTo>
                  <a:close/>
                </a:path>
                <a:path w="1586229" h="2104390">
                  <a:moveTo>
                    <a:pt x="0" y="0"/>
                  </a:moveTo>
                  <a:lnTo>
                    <a:pt x="0" y="0"/>
                  </a:lnTo>
                </a:path>
                <a:path w="1586229" h="2104390">
                  <a:moveTo>
                    <a:pt x="1586229" y="2104390"/>
                  </a:moveTo>
                  <a:lnTo>
                    <a:pt x="1586229" y="210439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/>
          <p:cNvSpPr txBox="1"/>
          <p:nvPr/>
        </p:nvSpPr>
        <p:spPr>
          <a:xfrm>
            <a:off x="6497321" y="8507731"/>
            <a:ext cx="704850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latin typeface="Times New Roman" panose="02020603050405020304"/>
                <a:cs typeface="Times New Roman" panose="02020603050405020304"/>
              </a:rPr>
              <a:t>6d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B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3767230" y="8057288"/>
            <a:ext cx="1595756" cy="1412875"/>
            <a:chOff x="3767227" y="8057288"/>
            <a:chExt cx="1595755" cy="1412875"/>
          </a:xfrm>
        </p:grpSpPr>
        <p:sp>
          <p:nvSpPr>
            <p:cNvPr id="24" name="object 24"/>
            <p:cNvSpPr/>
            <p:nvPr/>
          </p:nvSpPr>
          <p:spPr>
            <a:xfrm>
              <a:off x="3771900" y="8061960"/>
              <a:ext cx="1586230" cy="1403350"/>
            </a:xfrm>
            <a:custGeom>
              <a:avLst/>
              <a:gdLst/>
              <a:ahLst/>
              <a:cxnLst/>
              <a:rect l="l" t="t" r="r" b="b"/>
              <a:pathLst>
                <a:path w="1586229" h="1403350">
                  <a:moveTo>
                    <a:pt x="792479" y="0"/>
                  </a:moveTo>
                  <a:lnTo>
                    <a:pt x="0" y="1403350"/>
                  </a:lnTo>
                  <a:lnTo>
                    <a:pt x="1586229" y="1403350"/>
                  </a:lnTo>
                  <a:lnTo>
                    <a:pt x="792479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771900" y="8061960"/>
              <a:ext cx="1586230" cy="1403350"/>
            </a:xfrm>
            <a:custGeom>
              <a:avLst/>
              <a:gdLst/>
              <a:ahLst/>
              <a:cxnLst/>
              <a:rect l="l" t="t" r="r" b="b"/>
              <a:pathLst>
                <a:path w="1586229" h="1403350">
                  <a:moveTo>
                    <a:pt x="792479" y="0"/>
                  </a:moveTo>
                  <a:lnTo>
                    <a:pt x="1586229" y="1403350"/>
                  </a:lnTo>
                  <a:lnTo>
                    <a:pt x="0" y="1403350"/>
                  </a:lnTo>
                  <a:lnTo>
                    <a:pt x="792479" y="0"/>
                  </a:lnTo>
                  <a:close/>
                </a:path>
                <a:path w="1586229" h="1403350">
                  <a:moveTo>
                    <a:pt x="0" y="0"/>
                  </a:moveTo>
                  <a:lnTo>
                    <a:pt x="0" y="0"/>
                  </a:lnTo>
                </a:path>
                <a:path w="1586229" h="1403350">
                  <a:moveTo>
                    <a:pt x="1586229" y="1403350"/>
                  </a:moveTo>
                  <a:lnTo>
                    <a:pt x="1586229" y="14033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 txBox="1"/>
          <p:nvPr/>
        </p:nvSpPr>
        <p:spPr>
          <a:xfrm>
            <a:off x="4160522" y="8740143"/>
            <a:ext cx="806450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dB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205481" y="6650990"/>
            <a:ext cx="3008630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latin typeface="Times New Roman" panose="02020603050405020304"/>
                <a:cs typeface="Times New Roman" panose="02020603050405020304"/>
              </a:rPr>
              <a:t>First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Fresnel</a:t>
            </a:r>
            <a:r>
              <a:rPr sz="32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Zone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257300" y="1752600"/>
            <a:ext cx="11201400" cy="0"/>
          </a:xfrm>
          <a:custGeom>
            <a:avLst/>
            <a:gdLst/>
            <a:ahLst/>
            <a:cxnLst/>
            <a:rect l="l" t="t" r="r" b="b"/>
            <a:pathLst>
              <a:path w="11201400">
                <a:moveTo>
                  <a:pt x="0" y="0"/>
                </a:moveTo>
                <a:lnTo>
                  <a:pt x="112014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2800" y="1143000"/>
            <a:ext cx="9119869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Propagation</a:t>
            </a:r>
            <a:r>
              <a:rPr spc="-1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Losses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25143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590" y="2992119"/>
            <a:ext cx="10696575" cy="3764083"/>
          </a:xfrm>
          <a:prstGeom prst="rect">
            <a:avLst/>
          </a:prstGeom>
        </p:spPr>
        <p:txBody>
          <a:bodyPr vert="horz" wrap="square" lIns="0" tIns="66016" rIns="0" bIns="0" rtlCol="0">
            <a:spAutoFit/>
          </a:bodyPr>
          <a:lstStyle/>
          <a:p>
            <a:pPr marL="12700">
              <a:spcBef>
                <a:spcPts val="52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Gas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absorption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19760" marR="5080" indent="-433070">
              <a:lnSpc>
                <a:spcPct val="90000"/>
              </a:lnSpc>
              <a:spcBef>
                <a:spcPts val="805"/>
              </a:spcBef>
              <a:tabLst>
                <a:tab pos="731520" algn="l"/>
              </a:tabLst>
            </a:pPr>
            <a:r>
              <a:rPr sz="4800" baseline="30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–		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Primarily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due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the water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vapor 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oxygen in the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atmosphere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relay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region.The absorption  peaks are located around 23GHz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for water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molecules  and 50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70 GHz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for oxygen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molecules.The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specific  attenuation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(dB/Km)is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strongly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dependent on frequency,  temperature 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absolute or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relative humidity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atmosphere.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43000" y="2336800"/>
            <a:ext cx="11544300" cy="0"/>
          </a:xfrm>
          <a:custGeom>
            <a:avLst/>
            <a:gdLst/>
            <a:ahLst/>
            <a:cxnLst/>
            <a:rect l="l" t="t" r="r" b="b"/>
            <a:pathLst>
              <a:path w="11544300">
                <a:moveTo>
                  <a:pt x="0" y="0"/>
                </a:moveTo>
                <a:lnTo>
                  <a:pt x="115443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914400"/>
            <a:ext cx="13578840" cy="95682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6100" spc="-11" dirty="0">
                <a:latin typeface="Arial" panose="020B0604020202020204"/>
                <a:cs typeface="Arial" panose="020B0604020202020204"/>
              </a:rPr>
              <a:t>Gas </a:t>
            </a:r>
            <a:r>
              <a:rPr sz="6100" spc="-5" dirty="0">
                <a:latin typeface="Arial" panose="020B0604020202020204"/>
                <a:cs typeface="Arial" panose="020B0604020202020204"/>
              </a:rPr>
              <a:t>attenuation versus</a:t>
            </a:r>
            <a:r>
              <a:rPr sz="6100" spc="-85" dirty="0">
                <a:latin typeface="Arial" panose="020B0604020202020204"/>
                <a:cs typeface="Arial" panose="020B0604020202020204"/>
              </a:rPr>
              <a:t> </a:t>
            </a:r>
            <a:r>
              <a:rPr sz="6100" spc="-11" dirty="0">
                <a:latin typeface="Arial" panose="020B0604020202020204"/>
                <a:cs typeface="Arial" panose="020B0604020202020204"/>
              </a:rPr>
              <a:t>frequency</a:t>
            </a:r>
            <a:endParaRPr sz="61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590800" y="3505203"/>
            <a:ext cx="76200" cy="74929"/>
          </a:xfrm>
          <a:custGeom>
            <a:avLst/>
            <a:gdLst/>
            <a:ahLst/>
            <a:cxnLst/>
            <a:rect l="l" t="t" r="r" b="b"/>
            <a:pathLst>
              <a:path w="76200" h="74929">
                <a:moveTo>
                  <a:pt x="38100" y="0"/>
                </a:moveTo>
                <a:lnTo>
                  <a:pt x="0" y="74929"/>
                </a:lnTo>
                <a:lnTo>
                  <a:pt x="76200" y="7492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1353800" y="8958581"/>
            <a:ext cx="76200" cy="76201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0" y="0"/>
                </a:moveTo>
                <a:lnTo>
                  <a:pt x="0" y="76200"/>
                </a:lnTo>
                <a:lnTo>
                  <a:pt x="7620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628902" y="4672329"/>
            <a:ext cx="7172960" cy="4324350"/>
          </a:xfrm>
          <a:custGeom>
            <a:avLst/>
            <a:gdLst/>
            <a:ahLst/>
            <a:cxnLst/>
            <a:rect l="l" t="t" r="r" b="b"/>
            <a:pathLst>
              <a:path w="7172959" h="4324350">
                <a:moveTo>
                  <a:pt x="0" y="4324350"/>
                </a:moveTo>
                <a:lnTo>
                  <a:pt x="65465" y="4324044"/>
                </a:lnTo>
                <a:lnTo>
                  <a:pt x="130586" y="4323131"/>
                </a:lnTo>
                <a:lnTo>
                  <a:pt x="195348" y="4321616"/>
                </a:lnTo>
                <a:lnTo>
                  <a:pt x="259735" y="4319507"/>
                </a:lnTo>
                <a:lnTo>
                  <a:pt x="323733" y="4316809"/>
                </a:lnTo>
                <a:lnTo>
                  <a:pt x="387329" y="4313529"/>
                </a:lnTo>
                <a:lnTo>
                  <a:pt x="450506" y="4309673"/>
                </a:lnTo>
                <a:lnTo>
                  <a:pt x="513252" y="4305247"/>
                </a:lnTo>
                <a:lnTo>
                  <a:pt x="575551" y="4300258"/>
                </a:lnTo>
                <a:lnTo>
                  <a:pt x="637388" y="4294711"/>
                </a:lnTo>
                <a:lnTo>
                  <a:pt x="698750" y="4288613"/>
                </a:lnTo>
                <a:lnTo>
                  <a:pt x="759622" y="4281971"/>
                </a:lnTo>
                <a:lnTo>
                  <a:pt x="819988" y="4274790"/>
                </a:lnTo>
                <a:lnTo>
                  <a:pt x="879836" y="4267077"/>
                </a:lnTo>
                <a:lnTo>
                  <a:pt x="939149" y="4258838"/>
                </a:lnTo>
                <a:lnTo>
                  <a:pt x="997914" y="4250079"/>
                </a:lnTo>
                <a:lnTo>
                  <a:pt x="1056117" y="4240807"/>
                </a:lnTo>
                <a:lnTo>
                  <a:pt x="1113742" y="4231028"/>
                </a:lnTo>
                <a:lnTo>
                  <a:pt x="1170775" y="4220748"/>
                </a:lnTo>
                <a:lnTo>
                  <a:pt x="1227201" y="4209973"/>
                </a:lnTo>
                <a:lnTo>
                  <a:pt x="1283007" y="4198711"/>
                </a:lnTo>
                <a:lnTo>
                  <a:pt x="1338177" y="4186966"/>
                </a:lnTo>
                <a:lnTo>
                  <a:pt x="1392697" y="4174745"/>
                </a:lnTo>
                <a:lnTo>
                  <a:pt x="1446552" y="4162055"/>
                </a:lnTo>
                <a:lnTo>
                  <a:pt x="1499728" y="4148901"/>
                </a:lnTo>
                <a:lnTo>
                  <a:pt x="1552211" y="4135291"/>
                </a:lnTo>
                <a:lnTo>
                  <a:pt x="1603986" y="4121230"/>
                </a:lnTo>
                <a:lnTo>
                  <a:pt x="1655038" y="4106724"/>
                </a:lnTo>
                <a:lnTo>
                  <a:pt x="1705353" y="4091781"/>
                </a:lnTo>
                <a:lnTo>
                  <a:pt x="1754916" y="4076405"/>
                </a:lnTo>
                <a:lnTo>
                  <a:pt x="1803713" y="4060604"/>
                </a:lnTo>
                <a:lnTo>
                  <a:pt x="1851729" y="4044383"/>
                </a:lnTo>
                <a:lnTo>
                  <a:pt x="1898950" y="4027749"/>
                </a:lnTo>
                <a:lnTo>
                  <a:pt x="1945362" y="4010709"/>
                </a:lnTo>
                <a:lnTo>
                  <a:pt x="1990949" y="3993267"/>
                </a:lnTo>
                <a:lnTo>
                  <a:pt x="2035697" y="3975432"/>
                </a:lnTo>
                <a:lnTo>
                  <a:pt x="2079592" y="3957209"/>
                </a:lnTo>
                <a:lnTo>
                  <a:pt x="2122619" y="3938603"/>
                </a:lnTo>
                <a:lnTo>
                  <a:pt x="2164763" y="3919623"/>
                </a:lnTo>
                <a:lnTo>
                  <a:pt x="2206011" y="3900273"/>
                </a:lnTo>
                <a:lnTo>
                  <a:pt x="2246347" y="3880560"/>
                </a:lnTo>
                <a:lnTo>
                  <a:pt x="2285758" y="3860490"/>
                </a:lnTo>
                <a:lnTo>
                  <a:pt x="2324228" y="3840070"/>
                </a:lnTo>
                <a:lnTo>
                  <a:pt x="2361742" y="3819306"/>
                </a:lnTo>
                <a:lnTo>
                  <a:pt x="2398288" y="3798204"/>
                </a:lnTo>
                <a:lnTo>
                  <a:pt x="2433849" y="3776770"/>
                </a:lnTo>
                <a:lnTo>
                  <a:pt x="2468412" y="3755011"/>
                </a:lnTo>
                <a:lnTo>
                  <a:pt x="2501962" y="3732933"/>
                </a:lnTo>
                <a:lnTo>
                  <a:pt x="2534484" y="3710542"/>
                </a:lnTo>
                <a:lnTo>
                  <a:pt x="2565964" y="3687844"/>
                </a:lnTo>
                <a:lnTo>
                  <a:pt x="2596387" y="3664847"/>
                </a:lnTo>
                <a:lnTo>
                  <a:pt x="2654006" y="3617975"/>
                </a:lnTo>
                <a:lnTo>
                  <a:pt x="2707224" y="3569978"/>
                </a:lnTo>
                <a:lnTo>
                  <a:pt x="2755925" y="3520905"/>
                </a:lnTo>
                <a:lnTo>
                  <a:pt x="2799993" y="3470806"/>
                </a:lnTo>
                <a:lnTo>
                  <a:pt x="2839311" y="3419732"/>
                </a:lnTo>
                <a:lnTo>
                  <a:pt x="2873764" y="3367732"/>
                </a:lnTo>
                <a:lnTo>
                  <a:pt x="2903235" y="3314857"/>
                </a:lnTo>
                <a:lnTo>
                  <a:pt x="2927609" y="3261157"/>
                </a:lnTo>
                <a:lnTo>
                  <a:pt x="2946768" y="3206682"/>
                </a:lnTo>
                <a:lnTo>
                  <a:pt x="2960597" y="3151483"/>
                </a:lnTo>
                <a:lnTo>
                  <a:pt x="2968979" y="3095608"/>
                </a:lnTo>
                <a:lnTo>
                  <a:pt x="2971092" y="3067434"/>
                </a:lnTo>
                <a:lnTo>
                  <a:pt x="2971800" y="3039110"/>
                </a:lnTo>
              </a:path>
              <a:path w="7172959" h="4324350">
                <a:moveTo>
                  <a:pt x="2971800" y="3039110"/>
                </a:moveTo>
                <a:lnTo>
                  <a:pt x="2971800" y="3039110"/>
                </a:lnTo>
              </a:path>
              <a:path w="7172959" h="4324350">
                <a:moveTo>
                  <a:pt x="3544570" y="2350770"/>
                </a:moveTo>
                <a:lnTo>
                  <a:pt x="3502010" y="2360763"/>
                </a:lnTo>
                <a:lnTo>
                  <a:pt x="3460520" y="2373776"/>
                </a:lnTo>
                <a:lnTo>
                  <a:pt x="3420177" y="2389701"/>
                </a:lnTo>
                <a:lnTo>
                  <a:pt x="3381058" y="2408433"/>
                </a:lnTo>
                <a:lnTo>
                  <a:pt x="3343237" y="2429865"/>
                </a:lnTo>
                <a:lnTo>
                  <a:pt x="3306793" y="2453890"/>
                </a:lnTo>
                <a:lnTo>
                  <a:pt x="3271801" y="2480403"/>
                </a:lnTo>
                <a:lnTo>
                  <a:pt x="3238338" y="2509295"/>
                </a:lnTo>
                <a:lnTo>
                  <a:pt x="3206480" y="2540462"/>
                </a:lnTo>
                <a:lnTo>
                  <a:pt x="3176304" y="2573797"/>
                </a:lnTo>
                <a:lnTo>
                  <a:pt x="3147886" y="2609192"/>
                </a:lnTo>
                <a:lnTo>
                  <a:pt x="3121302" y="2646542"/>
                </a:lnTo>
                <a:lnTo>
                  <a:pt x="3096628" y="2685741"/>
                </a:lnTo>
                <a:lnTo>
                  <a:pt x="3073942" y="2726681"/>
                </a:lnTo>
                <a:lnTo>
                  <a:pt x="3053320" y="2769256"/>
                </a:lnTo>
                <a:lnTo>
                  <a:pt x="3034838" y="2813360"/>
                </a:lnTo>
                <a:lnTo>
                  <a:pt x="3018572" y="2858886"/>
                </a:lnTo>
                <a:lnTo>
                  <a:pt x="3004599" y="2905728"/>
                </a:lnTo>
                <a:lnTo>
                  <a:pt x="2992995" y="2953780"/>
                </a:lnTo>
                <a:lnTo>
                  <a:pt x="2983836" y="3002934"/>
                </a:lnTo>
                <a:lnTo>
                  <a:pt x="2977200" y="3053085"/>
                </a:lnTo>
                <a:lnTo>
                  <a:pt x="2973162" y="3104125"/>
                </a:lnTo>
                <a:lnTo>
                  <a:pt x="2971800" y="3155950"/>
                </a:lnTo>
              </a:path>
              <a:path w="7172959" h="4324350">
                <a:moveTo>
                  <a:pt x="2971800" y="3155950"/>
                </a:moveTo>
                <a:lnTo>
                  <a:pt x="2971800" y="3155950"/>
                </a:lnTo>
              </a:path>
              <a:path w="7172959" h="4324350">
                <a:moveTo>
                  <a:pt x="7172959" y="2697480"/>
                </a:moveTo>
                <a:lnTo>
                  <a:pt x="7149198" y="2757788"/>
                </a:lnTo>
                <a:lnTo>
                  <a:pt x="7116839" y="2816300"/>
                </a:lnTo>
                <a:lnTo>
                  <a:pt x="7076244" y="2872862"/>
                </a:lnTo>
                <a:lnTo>
                  <a:pt x="7027774" y="2927322"/>
                </a:lnTo>
                <a:lnTo>
                  <a:pt x="6971788" y="2979526"/>
                </a:lnTo>
                <a:lnTo>
                  <a:pt x="6941091" y="3004734"/>
                </a:lnTo>
                <a:lnTo>
                  <a:pt x="6908649" y="3029321"/>
                </a:lnTo>
                <a:lnTo>
                  <a:pt x="6874509" y="3053268"/>
                </a:lnTo>
                <a:lnTo>
                  <a:pt x="6838717" y="3076554"/>
                </a:lnTo>
                <a:lnTo>
                  <a:pt x="6801315" y="3099163"/>
                </a:lnTo>
                <a:lnTo>
                  <a:pt x="6762351" y="3121073"/>
                </a:lnTo>
                <a:lnTo>
                  <a:pt x="6721869" y="3142266"/>
                </a:lnTo>
                <a:lnTo>
                  <a:pt x="6679914" y="3162723"/>
                </a:lnTo>
                <a:lnTo>
                  <a:pt x="6636531" y="3182424"/>
                </a:lnTo>
                <a:lnTo>
                  <a:pt x="6591765" y="3201351"/>
                </a:lnTo>
                <a:lnTo>
                  <a:pt x="6545662" y="3219485"/>
                </a:lnTo>
                <a:lnTo>
                  <a:pt x="6498266" y="3236805"/>
                </a:lnTo>
                <a:lnTo>
                  <a:pt x="6449623" y="3253294"/>
                </a:lnTo>
                <a:lnTo>
                  <a:pt x="6399777" y="3268932"/>
                </a:lnTo>
                <a:lnTo>
                  <a:pt x="6348775" y="3283700"/>
                </a:lnTo>
                <a:lnTo>
                  <a:pt x="6296659" y="3297578"/>
                </a:lnTo>
                <a:lnTo>
                  <a:pt x="6243477" y="3310548"/>
                </a:lnTo>
                <a:lnTo>
                  <a:pt x="6189273" y="3322590"/>
                </a:lnTo>
                <a:lnTo>
                  <a:pt x="6134092" y="3333686"/>
                </a:lnTo>
                <a:lnTo>
                  <a:pt x="6077979" y="3343815"/>
                </a:lnTo>
                <a:lnTo>
                  <a:pt x="6020979" y="3352960"/>
                </a:lnTo>
                <a:lnTo>
                  <a:pt x="5963138" y="3361100"/>
                </a:lnTo>
                <a:lnTo>
                  <a:pt x="5904500" y="3368218"/>
                </a:lnTo>
                <a:lnTo>
                  <a:pt x="5845111" y="3374292"/>
                </a:lnTo>
                <a:lnTo>
                  <a:pt x="5785015" y="3379305"/>
                </a:lnTo>
                <a:lnTo>
                  <a:pt x="5724258" y="3383238"/>
                </a:lnTo>
                <a:lnTo>
                  <a:pt x="5662884" y="3386070"/>
                </a:lnTo>
                <a:lnTo>
                  <a:pt x="5600940" y="3387784"/>
                </a:lnTo>
                <a:lnTo>
                  <a:pt x="5538470" y="3388360"/>
                </a:lnTo>
                <a:lnTo>
                  <a:pt x="5475787" y="3387784"/>
                </a:lnTo>
                <a:lnTo>
                  <a:pt x="5413677" y="3386071"/>
                </a:lnTo>
                <a:lnTo>
                  <a:pt x="5352184" y="3383239"/>
                </a:lnTo>
                <a:lnTo>
                  <a:pt x="5291349" y="3379310"/>
                </a:lnTo>
                <a:lnTo>
                  <a:pt x="5231215" y="3374302"/>
                </a:lnTo>
                <a:lnTo>
                  <a:pt x="5171825" y="3368236"/>
                </a:lnTo>
                <a:lnTo>
                  <a:pt x="5113219" y="3361131"/>
                </a:lnTo>
                <a:lnTo>
                  <a:pt x="5055442" y="3353007"/>
                </a:lnTo>
                <a:lnTo>
                  <a:pt x="4998535" y="3343885"/>
                </a:lnTo>
                <a:lnTo>
                  <a:pt x="4942541" y="3333784"/>
                </a:lnTo>
                <a:lnTo>
                  <a:pt x="4887502" y="3322723"/>
                </a:lnTo>
                <a:lnTo>
                  <a:pt x="4833460" y="3310723"/>
                </a:lnTo>
                <a:lnTo>
                  <a:pt x="4780458" y="3297803"/>
                </a:lnTo>
                <a:lnTo>
                  <a:pt x="4728539" y="3283984"/>
                </a:lnTo>
                <a:lnTo>
                  <a:pt x="4677744" y="3269285"/>
                </a:lnTo>
                <a:lnTo>
                  <a:pt x="4628116" y="3253727"/>
                </a:lnTo>
                <a:lnTo>
                  <a:pt x="4579697" y="3237328"/>
                </a:lnTo>
                <a:lnTo>
                  <a:pt x="4532530" y="3220109"/>
                </a:lnTo>
                <a:lnTo>
                  <a:pt x="4486656" y="3202089"/>
                </a:lnTo>
                <a:lnTo>
                  <a:pt x="4442120" y="3183289"/>
                </a:lnTo>
                <a:lnTo>
                  <a:pt x="4398962" y="3163728"/>
                </a:lnTo>
                <a:lnTo>
                  <a:pt x="4357225" y="3143427"/>
                </a:lnTo>
                <a:lnTo>
                  <a:pt x="4316952" y="3122404"/>
                </a:lnTo>
                <a:lnTo>
                  <a:pt x="4278185" y="3100680"/>
                </a:lnTo>
                <a:lnTo>
                  <a:pt x="4240966" y="3078275"/>
                </a:lnTo>
                <a:lnTo>
                  <a:pt x="4205338" y="3055209"/>
                </a:lnTo>
                <a:lnTo>
                  <a:pt x="4171343" y="3031501"/>
                </a:lnTo>
                <a:lnTo>
                  <a:pt x="4139024" y="3007171"/>
                </a:lnTo>
                <a:lnTo>
                  <a:pt x="4108422" y="2982240"/>
                </a:lnTo>
                <a:lnTo>
                  <a:pt x="4079580" y="2956726"/>
                </a:lnTo>
                <a:lnTo>
                  <a:pt x="4027347" y="2904032"/>
                </a:lnTo>
                <a:lnTo>
                  <a:pt x="3982663" y="2849248"/>
                </a:lnTo>
                <a:lnTo>
                  <a:pt x="3945867" y="2792533"/>
                </a:lnTo>
                <a:lnTo>
                  <a:pt x="3917299" y="2734046"/>
                </a:lnTo>
                <a:lnTo>
                  <a:pt x="3897297" y="2673945"/>
                </a:lnTo>
                <a:lnTo>
                  <a:pt x="3890614" y="2643339"/>
                </a:lnTo>
                <a:lnTo>
                  <a:pt x="3886200" y="2612390"/>
                </a:lnTo>
              </a:path>
              <a:path w="7172959" h="4324350">
                <a:moveTo>
                  <a:pt x="7172959" y="3388360"/>
                </a:moveTo>
                <a:lnTo>
                  <a:pt x="7172959" y="3388360"/>
                </a:lnTo>
              </a:path>
              <a:path w="7172959" h="4324350">
                <a:moveTo>
                  <a:pt x="3886200" y="2570480"/>
                </a:moveTo>
                <a:lnTo>
                  <a:pt x="3886200" y="2570480"/>
                </a:lnTo>
              </a:path>
              <a:path w="7172959" h="4324350">
                <a:moveTo>
                  <a:pt x="3657600" y="2350770"/>
                </a:moveTo>
                <a:lnTo>
                  <a:pt x="3657600" y="2350770"/>
                </a:lnTo>
              </a:path>
              <a:path w="7172959" h="4324350">
                <a:moveTo>
                  <a:pt x="3543300" y="2338070"/>
                </a:moveTo>
                <a:lnTo>
                  <a:pt x="3589798" y="2341256"/>
                </a:lnTo>
                <a:lnTo>
                  <a:pt x="3634404" y="2350540"/>
                </a:lnTo>
                <a:lnTo>
                  <a:pt x="3676709" y="2365513"/>
                </a:lnTo>
                <a:lnTo>
                  <a:pt x="3716302" y="2385765"/>
                </a:lnTo>
                <a:lnTo>
                  <a:pt x="3752772" y="2410885"/>
                </a:lnTo>
                <a:lnTo>
                  <a:pt x="3785711" y="2440463"/>
                </a:lnTo>
                <a:lnTo>
                  <a:pt x="3814707" y="2474090"/>
                </a:lnTo>
                <a:lnTo>
                  <a:pt x="3839351" y="2511354"/>
                </a:lnTo>
                <a:lnTo>
                  <a:pt x="3859232" y="2551846"/>
                </a:lnTo>
                <a:lnTo>
                  <a:pt x="3873940" y="2595156"/>
                </a:lnTo>
                <a:lnTo>
                  <a:pt x="3883066" y="2640874"/>
                </a:lnTo>
                <a:lnTo>
                  <a:pt x="3886200" y="2688590"/>
                </a:lnTo>
              </a:path>
              <a:path w="7172959" h="4324350">
                <a:moveTo>
                  <a:pt x="3886200" y="2688590"/>
                </a:moveTo>
                <a:lnTo>
                  <a:pt x="3886200" y="2688590"/>
                </a:lnTo>
              </a:path>
              <a:path w="7172959" h="4324350">
                <a:moveTo>
                  <a:pt x="0" y="4323080"/>
                </a:moveTo>
                <a:lnTo>
                  <a:pt x="44566" y="4322738"/>
                </a:lnTo>
                <a:lnTo>
                  <a:pt x="88992" y="4321716"/>
                </a:lnTo>
                <a:lnTo>
                  <a:pt x="133274" y="4320018"/>
                </a:lnTo>
                <a:lnTo>
                  <a:pt x="177408" y="4317649"/>
                </a:lnTo>
                <a:lnTo>
                  <a:pt x="221390" y="4314612"/>
                </a:lnTo>
                <a:lnTo>
                  <a:pt x="265216" y="4310912"/>
                </a:lnTo>
                <a:lnTo>
                  <a:pt x="308884" y="4306553"/>
                </a:lnTo>
                <a:lnTo>
                  <a:pt x="352389" y="4301540"/>
                </a:lnTo>
                <a:lnTo>
                  <a:pt x="395727" y="4295876"/>
                </a:lnTo>
                <a:lnTo>
                  <a:pt x="438896" y="4289566"/>
                </a:lnTo>
                <a:lnTo>
                  <a:pt x="481891" y="4282614"/>
                </a:lnTo>
                <a:lnTo>
                  <a:pt x="524708" y="4275024"/>
                </a:lnTo>
                <a:lnTo>
                  <a:pt x="567344" y="4266801"/>
                </a:lnTo>
                <a:lnTo>
                  <a:pt x="609796" y="4257949"/>
                </a:lnTo>
                <a:lnTo>
                  <a:pt x="652059" y="4248473"/>
                </a:lnTo>
                <a:lnTo>
                  <a:pt x="694130" y="4238375"/>
                </a:lnTo>
                <a:lnTo>
                  <a:pt x="736005" y="4227662"/>
                </a:lnTo>
                <a:lnTo>
                  <a:pt x="777681" y="4216336"/>
                </a:lnTo>
                <a:lnTo>
                  <a:pt x="819154" y="4204403"/>
                </a:lnTo>
                <a:lnTo>
                  <a:pt x="860420" y="4191866"/>
                </a:lnTo>
                <a:lnTo>
                  <a:pt x="901475" y="4178730"/>
                </a:lnTo>
                <a:lnTo>
                  <a:pt x="942316" y="4164999"/>
                </a:lnTo>
                <a:lnTo>
                  <a:pt x="982940" y="4150677"/>
                </a:lnTo>
                <a:lnTo>
                  <a:pt x="1023342" y="4135769"/>
                </a:lnTo>
                <a:lnTo>
                  <a:pt x="1063519" y="4120279"/>
                </a:lnTo>
                <a:lnTo>
                  <a:pt x="1103467" y="4104210"/>
                </a:lnTo>
                <a:lnTo>
                  <a:pt x="1143182" y="4087569"/>
                </a:lnTo>
                <a:lnTo>
                  <a:pt x="1182662" y="4070357"/>
                </a:lnTo>
                <a:lnTo>
                  <a:pt x="1221901" y="4052581"/>
                </a:lnTo>
                <a:lnTo>
                  <a:pt x="1260897" y="4034243"/>
                </a:lnTo>
                <a:lnTo>
                  <a:pt x="1299646" y="4015350"/>
                </a:lnTo>
                <a:lnTo>
                  <a:pt x="1338144" y="3995903"/>
                </a:lnTo>
                <a:lnTo>
                  <a:pt x="1376387" y="3975909"/>
                </a:lnTo>
                <a:lnTo>
                  <a:pt x="1414373" y="3955371"/>
                </a:lnTo>
                <a:lnTo>
                  <a:pt x="1452096" y="3934293"/>
                </a:lnTo>
                <a:lnTo>
                  <a:pt x="1489554" y="3912680"/>
                </a:lnTo>
                <a:lnTo>
                  <a:pt x="1526742" y="3890536"/>
                </a:lnTo>
                <a:lnTo>
                  <a:pt x="1563658" y="3867865"/>
                </a:lnTo>
                <a:lnTo>
                  <a:pt x="1600297" y="3844672"/>
                </a:lnTo>
                <a:lnTo>
                  <a:pt x="1636656" y="3820961"/>
                </a:lnTo>
                <a:lnTo>
                  <a:pt x="1672731" y="3796735"/>
                </a:lnTo>
                <a:lnTo>
                  <a:pt x="1708518" y="3772000"/>
                </a:lnTo>
                <a:lnTo>
                  <a:pt x="1744014" y="3746759"/>
                </a:lnTo>
                <a:lnTo>
                  <a:pt x="1779215" y="3721017"/>
                </a:lnTo>
                <a:lnTo>
                  <a:pt x="1814118" y="3694779"/>
                </a:lnTo>
                <a:lnTo>
                  <a:pt x="1848718" y="3668047"/>
                </a:lnTo>
                <a:lnTo>
                  <a:pt x="1883012" y="3640827"/>
                </a:lnTo>
                <a:lnTo>
                  <a:pt x="1916997" y="3613123"/>
                </a:lnTo>
                <a:lnTo>
                  <a:pt x="1950668" y="3584940"/>
                </a:lnTo>
                <a:lnTo>
                  <a:pt x="1984022" y="3556280"/>
                </a:lnTo>
                <a:lnTo>
                  <a:pt x="2017056" y="3527149"/>
                </a:lnTo>
                <a:lnTo>
                  <a:pt x="2049765" y="3497551"/>
                </a:lnTo>
                <a:lnTo>
                  <a:pt x="2082146" y="3467491"/>
                </a:lnTo>
                <a:lnTo>
                  <a:pt x="2114196" y="3436971"/>
                </a:lnTo>
                <a:lnTo>
                  <a:pt x="2145910" y="3405998"/>
                </a:lnTo>
                <a:lnTo>
                  <a:pt x="2177286" y="3374574"/>
                </a:lnTo>
                <a:lnTo>
                  <a:pt x="2208318" y="3342705"/>
                </a:lnTo>
                <a:lnTo>
                  <a:pt x="2239005" y="3310394"/>
                </a:lnTo>
                <a:lnTo>
                  <a:pt x="2269341" y="3277646"/>
                </a:lnTo>
                <a:lnTo>
                  <a:pt x="2299323" y="3244465"/>
                </a:lnTo>
                <a:lnTo>
                  <a:pt x="2328948" y="3210855"/>
                </a:lnTo>
                <a:lnTo>
                  <a:pt x="2358212" y="3176821"/>
                </a:lnTo>
                <a:lnTo>
                  <a:pt x="2387112" y="3142366"/>
                </a:lnTo>
                <a:lnTo>
                  <a:pt x="2415643" y="3107496"/>
                </a:lnTo>
                <a:lnTo>
                  <a:pt x="2443802" y="3072214"/>
                </a:lnTo>
                <a:lnTo>
                  <a:pt x="2471585" y="3036524"/>
                </a:lnTo>
                <a:lnTo>
                  <a:pt x="2498988" y="3000432"/>
                </a:lnTo>
                <a:lnTo>
                  <a:pt x="2526009" y="2963940"/>
                </a:lnTo>
                <a:lnTo>
                  <a:pt x="2552643" y="2927054"/>
                </a:lnTo>
                <a:lnTo>
                  <a:pt x="2578886" y="2889778"/>
                </a:lnTo>
                <a:lnTo>
                  <a:pt x="2604735" y="2852115"/>
                </a:lnTo>
                <a:lnTo>
                  <a:pt x="2630187" y="2814071"/>
                </a:lnTo>
                <a:lnTo>
                  <a:pt x="2655237" y="2775649"/>
                </a:lnTo>
                <a:lnTo>
                  <a:pt x="2679882" y="2736854"/>
                </a:lnTo>
                <a:lnTo>
                  <a:pt x="2704118" y="2697689"/>
                </a:lnTo>
                <a:lnTo>
                  <a:pt x="2727941" y="2658160"/>
                </a:lnTo>
                <a:lnTo>
                  <a:pt x="2751349" y="2618271"/>
                </a:lnTo>
                <a:lnTo>
                  <a:pt x="2774336" y="2578025"/>
                </a:lnTo>
                <a:lnTo>
                  <a:pt x="2796900" y="2537427"/>
                </a:lnTo>
                <a:lnTo>
                  <a:pt x="2819037" y="2496481"/>
                </a:lnTo>
                <a:lnTo>
                  <a:pt x="2840743" y="2455192"/>
                </a:lnTo>
                <a:lnTo>
                  <a:pt x="2862015" y="2413564"/>
                </a:lnTo>
                <a:lnTo>
                  <a:pt x="2882848" y="2371601"/>
                </a:lnTo>
                <a:lnTo>
                  <a:pt x="2903240" y="2329307"/>
                </a:lnTo>
                <a:lnTo>
                  <a:pt x="2923186" y="2286687"/>
                </a:lnTo>
                <a:lnTo>
                  <a:pt x="2942683" y="2243744"/>
                </a:lnTo>
                <a:lnTo>
                  <a:pt x="2961727" y="2200484"/>
                </a:lnTo>
                <a:lnTo>
                  <a:pt x="2980314" y="2156910"/>
                </a:lnTo>
                <a:lnTo>
                  <a:pt x="2998441" y="2113027"/>
                </a:lnTo>
                <a:lnTo>
                  <a:pt x="3016104" y="2068838"/>
                </a:lnTo>
                <a:lnTo>
                  <a:pt x="3033300" y="2024349"/>
                </a:lnTo>
                <a:lnTo>
                  <a:pt x="3050024" y="1979563"/>
                </a:lnTo>
                <a:lnTo>
                  <a:pt x="3066274" y="1934485"/>
                </a:lnTo>
                <a:lnTo>
                  <a:pt x="3082044" y="1889119"/>
                </a:lnTo>
                <a:lnTo>
                  <a:pt x="3097333" y="1843469"/>
                </a:lnTo>
                <a:lnTo>
                  <a:pt x="3112136" y="1797539"/>
                </a:lnTo>
                <a:lnTo>
                  <a:pt x="3126449" y="1751335"/>
                </a:lnTo>
                <a:lnTo>
                  <a:pt x="3140268" y="1704859"/>
                </a:lnTo>
                <a:lnTo>
                  <a:pt x="3153591" y="1658116"/>
                </a:lnTo>
                <a:lnTo>
                  <a:pt x="3166413" y="1611112"/>
                </a:lnTo>
                <a:lnTo>
                  <a:pt x="3178731" y="1563848"/>
                </a:lnTo>
                <a:lnTo>
                  <a:pt x="3190541" y="1516331"/>
                </a:lnTo>
                <a:lnTo>
                  <a:pt x="3201839" y="1468564"/>
                </a:lnTo>
                <a:lnTo>
                  <a:pt x="3212622" y="1420552"/>
                </a:lnTo>
                <a:lnTo>
                  <a:pt x="3222886" y="1372299"/>
                </a:lnTo>
                <a:lnTo>
                  <a:pt x="3232627" y="1323809"/>
                </a:lnTo>
                <a:lnTo>
                  <a:pt x="3241842" y="1275086"/>
                </a:lnTo>
                <a:lnTo>
                  <a:pt x="3250527" y="1226134"/>
                </a:lnTo>
                <a:lnTo>
                  <a:pt x="3258678" y="1176959"/>
                </a:lnTo>
                <a:lnTo>
                  <a:pt x="3266292" y="1127564"/>
                </a:lnTo>
                <a:lnTo>
                  <a:pt x="3273365" y="1077953"/>
                </a:lnTo>
                <a:lnTo>
                  <a:pt x="3279893" y="1028131"/>
                </a:lnTo>
                <a:lnTo>
                  <a:pt x="3285872" y="978102"/>
                </a:lnTo>
                <a:lnTo>
                  <a:pt x="3291300" y="927870"/>
                </a:lnTo>
                <a:lnTo>
                  <a:pt x="3296172" y="877439"/>
                </a:lnTo>
                <a:lnTo>
                  <a:pt x="3300484" y="826814"/>
                </a:lnTo>
                <a:lnTo>
                  <a:pt x="3304234" y="776000"/>
                </a:lnTo>
                <a:lnTo>
                  <a:pt x="3307416" y="724999"/>
                </a:lnTo>
                <a:lnTo>
                  <a:pt x="3310028" y="673817"/>
                </a:lnTo>
                <a:lnTo>
                  <a:pt x="3312066" y="622458"/>
                </a:lnTo>
                <a:lnTo>
                  <a:pt x="3313527" y="570926"/>
                </a:lnTo>
                <a:lnTo>
                  <a:pt x="3314406" y="519225"/>
                </a:lnTo>
                <a:lnTo>
                  <a:pt x="3314700" y="467360"/>
                </a:lnTo>
              </a:path>
              <a:path w="7172959" h="4324350">
                <a:moveTo>
                  <a:pt x="3314700" y="467360"/>
                </a:moveTo>
                <a:lnTo>
                  <a:pt x="3314700" y="467360"/>
                </a:lnTo>
              </a:path>
              <a:path w="7172959" h="4324350">
                <a:moveTo>
                  <a:pt x="5143500" y="2219960"/>
                </a:moveTo>
                <a:lnTo>
                  <a:pt x="5101980" y="2219086"/>
                </a:lnTo>
                <a:lnTo>
                  <a:pt x="5060798" y="2216484"/>
                </a:lnTo>
                <a:lnTo>
                  <a:pt x="5019975" y="2212180"/>
                </a:lnTo>
                <a:lnTo>
                  <a:pt x="4979530" y="2206201"/>
                </a:lnTo>
                <a:lnTo>
                  <a:pt x="4939485" y="2198574"/>
                </a:lnTo>
                <a:lnTo>
                  <a:pt x="4899861" y="2189326"/>
                </a:lnTo>
                <a:lnTo>
                  <a:pt x="4860677" y="2178483"/>
                </a:lnTo>
                <a:lnTo>
                  <a:pt x="4821955" y="2166073"/>
                </a:lnTo>
                <a:lnTo>
                  <a:pt x="4783716" y="2152122"/>
                </a:lnTo>
                <a:lnTo>
                  <a:pt x="4745979" y="2136658"/>
                </a:lnTo>
                <a:lnTo>
                  <a:pt x="4708766" y="2119706"/>
                </a:lnTo>
                <a:lnTo>
                  <a:pt x="4672098" y="2101295"/>
                </a:lnTo>
                <a:lnTo>
                  <a:pt x="4635994" y="2081451"/>
                </a:lnTo>
                <a:lnTo>
                  <a:pt x="4600476" y="2060201"/>
                </a:lnTo>
                <a:lnTo>
                  <a:pt x="4565564" y="2037571"/>
                </a:lnTo>
                <a:lnTo>
                  <a:pt x="4531280" y="2013589"/>
                </a:lnTo>
                <a:lnTo>
                  <a:pt x="4497643" y="1988281"/>
                </a:lnTo>
                <a:lnTo>
                  <a:pt x="4464674" y="1961675"/>
                </a:lnTo>
                <a:lnTo>
                  <a:pt x="4432394" y="1933797"/>
                </a:lnTo>
                <a:lnTo>
                  <a:pt x="4400824" y="1904674"/>
                </a:lnTo>
                <a:lnTo>
                  <a:pt x="4369984" y="1874334"/>
                </a:lnTo>
                <a:lnTo>
                  <a:pt x="4339895" y="1842802"/>
                </a:lnTo>
                <a:lnTo>
                  <a:pt x="4310578" y="1810106"/>
                </a:lnTo>
                <a:lnTo>
                  <a:pt x="4282053" y="1776272"/>
                </a:lnTo>
                <a:lnTo>
                  <a:pt x="4254341" y="1741328"/>
                </a:lnTo>
                <a:lnTo>
                  <a:pt x="4227462" y="1705301"/>
                </a:lnTo>
                <a:lnTo>
                  <a:pt x="4201438" y="1668217"/>
                </a:lnTo>
                <a:lnTo>
                  <a:pt x="4176289" y="1630103"/>
                </a:lnTo>
                <a:lnTo>
                  <a:pt x="4152036" y="1590986"/>
                </a:lnTo>
                <a:lnTo>
                  <a:pt x="4128698" y="1550893"/>
                </a:lnTo>
                <a:lnTo>
                  <a:pt x="4106298" y="1509851"/>
                </a:lnTo>
                <a:lnTo>
                  <a:pt x="4084855" y="1467887"/>
                </a:lnTo>
                <a:lnTo>
                  <a:pt x="4064391" y="1425027"/>
                </a:lnTo>
                <a:lnTo>
                  <a:pt x="4044926" y="1381299"/>
                </a:lnTo>
                <a:lnTo>
                  <a:pt x="4026480" y="1336729"/>
                </a:lnTo>
                <a:lnTo>
                  <a:pt x="4009074" y="1291345"/>
                </a:lnTo>
                <a:lnTo>
                  <a:pt x="3992730" y="1245172"/>
                </a:lnTo>
                <a:lnTo>
                  <a:pt x="3977467" y="1198239"/>
                </a:lnTo>
                <a:lnTo>
                  <a:pt x="3963306" y="1150572"/>
                </a:lnTo>
                <a:lnTo>
                  <a:pt x="3950268" y="1102197"/>
                </a:lnTo>
                <a:lnTo>
                  <a:pt x="3938374" y="1053142"/>
                </a:lnTo>
                <a:lnTo>
                  <a:pt x="3927644" y="1003434"/>
                </a:lnTo>
                <a:lnTo>
                  <a:pt x="3918100" y="953099"/>
                </a:lnTo>
                <a:lnTo>
                  <a:pt x="3909760" y="902164"/>
                </a:lnTo>
                <a:lnTo>
                  <a:pt x="3902647" y="850657"/>
                </a:lnTo>
                <a:lnTo>
                  <a:pt x="3896781" y="798604"/>
                </a:lnTo>
                <a:lnTo>
                  <a:pt x="3892183" y="746031"/>
                </a:lnTo>
                <a:lnTo>
                  <a:pt x="3888872" y="692967"/>
                </a:lnTo>
                <a:lnTo>
                  <a:pt x="3886871" y="639437"/>
                </a:lnTo>
                <a:lnTo>
                  <a:pt x="3886200" y="585470"/>
                </a:lnTo>
              </a:path>
              <a:path w="7172959" h="4324350">
                <a:moveTo>
                  <a:pt x="5143500" y="2219960"/>
                </a:moveTo>
                <a:lnTo>
                  <a:pt x="5143500" y="2219960"/>
                </a:lnTo>
              </a:path>
              <a:path w="7172959" h="4324350">
                <a:moveTo>
                  <a:pt x="3886200" y="585470"/>
                </a:moveTo>
                <a:lnTo>
                  <a:pt x="3886200" y="585470"/>
                </a:lnTo>
              </a:path>
              <a:path w="7172959" h="4324350">
                <a:moveTo>
                  <a:pt x="5030470" y="2222500"/>
                </a:moveTo>
                <a:lnTo>
                  <a:pt x="5045908" y="2222500"/>
                </a:lnTo>
                <a:lnTo>
                  <a:pt x="5061585" y="2222500"/>
                </a:lnTo>
                <a:lnTo>
                  <a:pt x="5077261" y="2222500"/>
                </a:lnTo>
                <a:lnTo>
                  <a:pt x="5092700" y="2222500"/>
                </a:lnTo>
                <a:lnTo>
                  <a:pt x="5148216" y="2221691"/>
                </a:lnTo>
                <a:lnTo>
                  <a:pt x="5203287" y="2219579"/>
                </a:lnTo>
                <a:lnTo>
                  <a:pt x="5257887" y="2216182"/>
                </a:lnTo>
                <a:lnTo>
                  <a:pt x="5311988" y="2211521"/>
                </a:lnTo>
                <a:lnTo>
                  <a:pt x="5365564" y="2205615"/>
                </a:lnTo>
                <a:lnTo>
                  <a:pt x="5418589" y="2198485"/>
                </a:lnTo>
                <a:lnTo>
                  <a:pt x="5471036" y="2190150"/>
                </a:lnTo>
                <a:lnTo>
                  <a:pt x="5522878" y="2180631"/>
                </a:lnTo>
                <a:lnTo>
                  <a:pt x="5574090" y="2169947"/>
                </a:lnTo>
                <a:lnTo>
                  <a:pt x="5624645" y="2158118"/>
                </a:lnTo>
                <a:lnTo>
                  <a:pt x="5674516" y="2145164"/>
                </a:lnTo>
                <a:lnTo>
                  <a:pt x="5723676" y="2131105"/>
                </a:lnTo>
                <a:lnTo>
                  <a:pt x="5772100" y="2115961"/>
                </a:lnTo>
                <a:lnTo>
                  <a:pt x="5819761" y="2099752"/>
                </a:lnTo>
                <a:lnTo>
                  <a:pt x="5866632" y="2082498"/>
                </a:lnTo>
                <a:lnTo>
                  <a:pt x="5912687" y="2064219"/>
                </a:lnTo>
                <a:lnTo>
                  <a:pt x="5957899" y="2044935"/>
                </a:lnTo>
                <a:lnTo>
                  <a:pt x="6002242" y="2024665"/>
                </a:lnTo>
                <a:lnTo>
                  <a:pt x="6045689" y="2003430"/>
                </a:lnTo>
                <a:lnTo>
                  <a:pt x="6088215" y="1981249"/>
                </a:lnTo>
                <a:lnTo>
                  <a:pt x="6129791" y="1958143"/>
                </a:lnTo>
                <a:lnTo>
                  <a:pt x="6170393" y="1934131"/>
                </a:lnTo>
                <a:lnTo>
                  <a:pt x="6209993" y="1909233"/>
                </a:lnTo>
                <a:lnTo>
                  <a:pt x="6248565" y="1883470"/>
                </a:lnTo>
                <a:lnTo>
                  <a:pt x="6286083" y="1856861"/>
                </a:lnTo>
                <a:lnTo>
                  <a:pt x="6322520" y="1829426"/>
                </a:lnTo>
                <a:lnTo>
                  <a:pt x="6357849" y="1801185"/>
                </a:lnTo>
                <a:lnTo>
                  <a:pt x="6392044" y="1772159"/>
                </a:lnTo>
                <a:lnTo>
                  <a:pt x="6425079" y="1742366"/>
                </a:lnTo>
                <a:lnTo>
                  <a:pt x="6456927" y="1711827"/>
                </a:lnTo>
                <a:lnTo>
                  <a:pt x="6487562" y="1680561"/>
                </a:lnTo>
                <a:lnTo>
                  <a:pt x="6516956" y="1648590"/>
                </a:lnTo>
                <a:lnTo>
                  <a:pt x="6545085" y="1615932"/>
                </a:lnTo>
                <a:lnTo>
                  <a:pt x="6571920" y="1582608"/>
                </a:lnTo>
                <a:lnTo>
                  <a:pt x="6597436" y="1548637"/>
                </a:lnTo>
                <a:lnTo>
                  <a:pt x="6621607" y="1514040"/>
                </a:lnTo>
                <a:lnTo>
                  <a:pt x="6644405" y="1478836"/>
                </a:lnTo>
                <a:lnTo>
                  <a:pt x="6665804" y="1443045"/>
                </a:lnTo>
                <a:lnTo>
                  <a:pt x="6685778" y="1406688"/>
                </a:lnTo>
                <a:lnTo>
                  <a:pt x="6704301" y="1369784"/>
                </a:lnTo>
                <a:lnTo>
                  <a:pt x="6721345" y="1332353"/>
                </a:lnTo>
                <a:lnTo>
                  <a:pt x="6736884" y="1294415"/>
                </a:lnTo>
                <a:lnTo>
                  <a:pt x="6750893" y="1255990"/>
                </a:lnTo>
                <a:lnTo>
                  <a:pt x="6763343" y="1217098"/>
                </a:lnTo>
                <a:lnTo>
                  <a:pt x="6774210" y="1177758"/>
                </a:lnTo>
                <a:lnTo>
                  <a:pt x="6783466" y="1137992"/>
                </a:lnTo>
                <a:lnTo>
                  <a:pt x="6791085" y="1097818"/>
                </a:lnTo>
                <a:lnTo>
                  <a:pt x="6797040" y="1057257"/>
                </a:lnTo>
                <a:lnTo>
                  <a:pt x="6801305" y="1016329"/>
                </a:lnTo>
                <a:lnTo>
                  <a:pt x="6803854" y="975053"/>
                </a:lnTo>
                <a:lnTo>
                  <a:pt x="6804659" y="933450"/>
                </a:lnTo>
              </a:path>
              <a:path w="7172959" h="4324350">
                <a:moveTo>
                  <a:pt x="5030470" y="2222500"/>
                </a:moveTo>
                <a:lnTo>
                  <a:pt x="5030470" y="2222500"/>
                </a:lnTo>
              </a:path>
              <a:path w="7172959" h="4324350">
                <a:moveTo>
                  <a:pt x="6804659" y="933450"/>
                </a:moveTo>
                <a:lnTo>
                  <a:pt x="6804659" y="933450"/>
                </a:lnTo>
              </a:path>
              <a:path w="7172959" h="4324350">
                <a:moveTo>
                  <a:pt x="3543300" y="0"/>
                </a:moveTo>
                <a:lnTo>
                  <a:pt x="3482175" y="16715"/>
                </a:lnTo>
                <a:lnTo>
                  <a:pt x="3427259" y="63876"/>
                </a:lnTo>
                <a:lnTo>
                  <a:pt x="3402813" y="97473"/>
                </a:lnTo>
                <a:lnTo>
                  <a:pt x="3380740" y="137001"/>
                </a:lnTo>
                <a:lnTo>
                  <a:pt x="3361312" y="181900"/>
                </a:lnTo>
                <a:lnTo>
                  <a:pt x="3344803" y="231610"/>
                </a:lnTo>
                <a:lnTo>
                  <a:pt x="3331487" y="285571"/>
                </a:lnTo>
                <a:lnTo>
                  <a:pt x="3321637" y="343223"/>
                </a:lnTo>
                <a:lnTo>
                  <a:pt x="3315527" y="404006"/>
                </a:lnTo>
                <a:lnTo>
                  <a:pt x="3313429" y="467360"/>
                </a:lnTo>
              </a:path>
              <a:path w="7172959" h="4324350">
                <a:moveTo>
                  <a:pt x="3313429" y="467360"/>
                </a:moveTo>
                <a:lnTo>
                  <a:pt x="3313429" y="467360"/>
                </a:lnTo>
              </a:path>
              <a:path w="7172959" h="4324350">
                <a:moveTo>
                  <a:pt x="3429000" y="1270"/>
                </a:moveTo>
                <a:lnTo>
                  <a:pt x="3470648" y="3658"/>
                </a:lnTo>
                <a:lnTo>
                  <a:pt x="3511241" y="10684"/>
                </a:lnTo>
                <a:lnTo>
                  <a:pt x="3550620" y="22142"/>
                </a:lnTo>
                <a:lnTo>
                  <a:pt x="3588622" y="37826"/>
                </a:lnTo>
                <a:lnTo>
                  <a:pt x="3625088" y="57529"/>
                </a:lnTo>
                <a:lnTo>
                  <a:pt x="3659857" y="81044"/>
                </a:lnTo>
                <a:lnTo>
                  <a:pt x="3692768" y="108166"/>
                </a:lnTo>
                <a:lnTo>
                  <a:pt x="3723660" y="138687"/>
                </a:lnTo>
                <a:lnTo>
                  <a:pt x="3752373" y="172402"/>
                </a:lnTo>
                <a:lnTo>
                  <a:pt x="3778746" y="209104"/>
                </a:lnTo>
                <a:lnTo>
                  <a:pt x="3802618" y="248585"/>
                </a:lnTo>
                <a:lnTo>
                  <a:pt x="3823828" y="290641"/>
                </a:lnTo>
                <a:lnTo>
                  <a:pt x="3842217" y="335065"/>
                </a:lnTo>
                <a:lnTo>
                  <a:pt x="3857622" y="381649"/>
                </a:lnTo>
                <a:lnTo>
                  <a:pt x="3869884" y="430188"/>
                </a:lnTo>
                <a:lnTo>
                  <a:pt x="3878841" y="480476"/>
                </a:lnTo>
                <a:lnTo>
                  <a:pt x="3884333" y="532305"/>
                </a:lnTo>
                <a:lnTo>
                  <a:pt x="3886200" y="585470"/>
                </a:lnTo>
              </a:path>
              <a:path w="7172959" h="4324350">
                <a:moveTo>
                  <a:pt x="3429000" y="1270"/>
                </a:moveTo>
                <a:lnTo>
                  <a:pt x="3429000" y="1270"/>
                </a:lnTo>
              </a:path>
              <a:path w="7172959" h="4324350">
                <a:moveTo>
                  <a:pt x="3886200" y="585470"/>
                </a:moveTo>
                <a:lnTo>
                  <a:pt x="3886200" y="58547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2624455" y="2795905"/>
          <a:ext cx="9077960" cy="203568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43300"/>
                <a:gridCol w="3771900"/>
                <a:gridCol w="1762760"/>
              </a:tblGrid>
              <a:tr h="915035">
                <a:tc gridSpan="3">
                  <a:txBody>
                    <a:bodyPr/>
                    <a:lstStyle/>
                    <a:p>
                      <a:pPr marL="336550" marR="341630">
                        <a:lnSpc>
                          <a:spcPts val="1970"/>
                        </a:lnSpc>
                      </a:pP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Total</a:t>
                      </a:r>
                      <a:r>
                        <a:rPr sz="3200" b="1" spc="-10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specific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36550" marR="341630">
                        <a:lnSpc>
                          <a:spcPct val="100000"/>
                        </a:lnSpc>
                        <a:tabLst>
                          <a:tab pos="3541395" algn="l"/>
                        </a:tabLst>
                      </a:pP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gas</a:t>
                      </a:r>
                      <a:r>
                        <a:rPr sz="3200" b="1" spc="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attenuation	</a:t>
                      </a:r>
                      <a:r>
                        <a:rPr sz="4800" baseline="3000" dirty="0">
                          <a:latin typeface="Times New Roman" panose="02020603050405020304"/>
                          <a:cs typeface="Times New Roman" panose="02020603050405020304"/>
                        </a:rPr>
                        <a:t>23GHz</a:t>
                      </a:r>
                      <a:endParaRPr sz="4800" baseline="30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  <a:tc hMerge="1">
                  <a:tcPr marL="0" marR="0" marT="0" marB="0"/>
                </a:tc>
              </a:tr>
              <a:tr h="19321145">
                <a:tc rowSpan="2">
                  <a:txBody>
                    <a:bodyPr/>
                    <a:lstStyle/>
                    <a:p>
                      <a:pPr marL="336550">
                        <a:lnSpc>
                          <a:spcPts val="2730"/>
                        </a:lnSpc>
                      </a:pP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(dB/Km)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R="341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3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400425" marR="583565">
                        <a:lnSpc>
                          <a:spcPct val="100000"/>
                        </a:lnSpc>
                      </a:pPr>
                      <a:r>
                        <a:rPr sz="3200" dirty="0">
                          <a:latin typeface="Times New Roman" panose="02020603050405020304"/>
                          <a:cs typeface="Times New Roman" panose="02020603050405020304"/>
                        </a:rPr>
                        <a:t>T=40</a:t>
                      </a:r>
                      <a:r>
                        <a:rPr sz="2800" baseline="29000" dirty="0">
                          <a:latin typeface="Times New Roman" panose="02020603050405020304"/>
                          <a:cs typeface="Times New Roman" panose="02020603050405020304"/>
                        </a:rPr>
                        <a:t>o</a:t>
                      </a:r>
                      <a:r>
                        <a:rPr sz="3200" dirty="0">
                          <a:latin typeface="Times New Roman" panose="02020603050405020304"/>
                          <a:cs typeface="Times New Roman" panose="02020603050405020304"/>
                        </a:rPr>
                        <a:t>C  R</a:t>
                      </a:r>
                      <a:r>
                        <a:rPr sz="3200" spc="-5" dirty="0"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r>
                        <a:rPr sz="3200" spc="1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3200" dirty="0">
                          <a:latin typeface="Times New Roman" panose="02020603050405020304"/>
                          <a:cs typeface="Times New Roman" panose="02020603050405020304"/>
                        </a:rPr>
                        <a:t>8</a:t>
                      </a:r>
                      <a:r>
                        <a:rPr sz="3200" spc="5" dirty="0">
                          <a:latin typeface="Times New Roman" panose="02020603050405020304"/>
                          <a:cs typeface="Times New Roman" panose="02020603050405020304"/>
                        </a:rPr>
                        <a:t>0</a:t>
                      </a:r>
                      <a:r>
                        <a:rPr sz="3200" dirty="0">
                          <a:latin typeface="Times New Roman" panose="02020603050405020304"/>
                          <a:cs typeface="Times New Roman" panose="02020603050405020304"/>
                        </a:rPr>
                        <a:t>%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41630">
                        <a:lnSpc>
                          <a:spcPct val="100000"/>
                        </a:lnSpc>
                      </a:pPr>
                      <a:endParaRPr sz="35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R="341630">
                        <a:lnSpc>
                          <a:spcPct val="100000"/>
                        </a:lnSpc>
                      </a:pPr>
                      <a:endParaRPr sz="28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3997325" marR="323215">
                        <a:lnSpc>
                          <a:spcPts val="3830"/>
                        </a:lnSpc>
                      </a:pPr>
                      <a:r>
                        <a:rPr sz="3200" spc="5" dirty="0">
                          <a:latin typeface="Times New Roman" panose="02020603050405020304"/>
                          <a:cs typeface="Times New Roman" panose="02020603050405020304"/>
                        </a:rPr>
                        <a:t>T=30</a:t>
                      </a:r>
                      <a:r>
                        <a:rPr sz="2800" spc="7" baseline="29000" dirty="0">
                          <a:latin typeface="Times New Roman" panose="02020603050405020304"/>
                          <a:cs typeface="Times New Roman" panose="02020603050405020304"/>
                        </a:rPr>
                        <a:t>o  </a:t>
                      </a:r>
                      <a:r>
                        <a:rPr sz="3200" dirty="0">
                          <a:latin typeface="Times New Roman" panose="02020603050405020304"/>
                          <a:cs typeface="Times New Roman" panose="02020603050405020304"/>
                        </a:rPr>
                        <a:t>R</a:t>
                      </a:r>
                      <a:r>
                        <a:rPr sz="3200" spc="-5" dirty="0">
                          <a:latin typeface="Times New Roman" panose="02020603050405020304"/>
                          <a:cs typeface="Times New Roman" panose="02020603050405020304"/>
                        </a:rPr>
                        <a:t>H</a:t>
                      </a:r>
                      <a:r>
                        <a:rPr sz="3200" spc="15" dirty="0">
                          <a:latin typeface="Times New Roman" panose="02020603050405020304"/>
                          <a:cs typeface="Times New Roman" panose="02020603050405020304"/>
                        </a:rPr>
                        <a:t>=</a:t>
                      </a:r>
                      <a:r>
                        <a:rPr sz="3200" dirty="0">
                          <a:latin typeface="Times New Roman" panose="02020603050405020304"/>
                          <a:cs typeface="Times New Roman" panose="02020603050405020304"/>
                        </a:rPr>
                        <a:t>50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  <a:p>
                      <a:pPr marL="2623820">
                        <a:lnSpc>
                          <a:spcPct val="100000"/>
                        </a:lnSpc>
                        <a:spcBef>
                          <a:spcPts val="2315"/>
                        </a:spcBef>
                      </a:pPr>
                      <a:r>
                        <a:rPr sz="3200" b="1" dirty="0">
                          <a:latin typeface="Times New Roman" panose="02020603050405020304"/>
                          <a:cs typeface="Times New Roman" panose="02020603050405020304"/>
                        </a:rPr>
                        <a:t>Frequency</a:t>
                      </a:r>
                      <a:r>
                        <a:rPr sz="3200" b="1" spc="-85" dirty="0">
                          <a:latin typeface="Times New Roman" panose="02020603050405020304"/>
                          <a:cs typeface="Times New Roman" panose="02020603050405020304"/>
                        </a:rPr>
                        <a:t> </a:t>
                      </a:r>
                      <a:r>
                        <a:rPr sz="3200" b="1" spc="-5" dirty="0">
                          <a:latin typeface="Times New Roman" panose="02020603050405020304"/>
                          <a:cs typeface="Times New Roman" panose="02020603050405020304"/>
                        </a:rPr>
                        <a:t>(GHz</a:t>
                      </a:r>
                      <a:endParaRPr sz="32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635" marB="0">
                    <a:lnL w="9525">
                      <a:solidFill>
                        <a:srgbClr val="000000"/>
                      </a:solidFill>
                      <a:prstDash val="solid"/>
                    </a:lnL>
                  </a:tcPr>
                </a:tc>
                <a:tc hMerge="1">
                  <a:tcPr marL="0" marR="0" marT="0" marB="0"/>
                </a:tc>
              </a:tr>
              <a:tr h="120650">
                <a:tc vMerge="1"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1630">
                        <a:lnSpc>
                          <a:spcPct val="100000"/>
                        </a:lnSpc>
                      </a:pPr>
                      <a:endParaRPr sz="60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9525">
                      <a:solidFill>
                        <a:srgbClr val="000000"/>
                      </a:solidFill>
                      <a:prstDash val="solid"/>
                    </a:lnL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1373431" y="7434580"/>
            <a:ext cx="461645" cy="130548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>
              <a:spcBef>
                <a:spcPts val="100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%</a:t>
            </a:r>
            <a:endParaRPr sz="3200">
              <a:latin typeface="Times New Roman" panose="02020603050405020304"/>
              <a:cs typeface="Times New Roman" panose="02020603050405020304"/>
            </a:endParaRPr>
          </a:p>
          <a:p>
            <a:pPr algn="r">
              <a:spcBef>
                <a:spcPts val="2440"/>
              </a:spcBef>
            </a:pPr>
            <a:r>
              <a:rPr sz="3200" b="1" spc="-5" dirty="0">
                <a:latin typeface="Times New Roman" panose="02020603050405020304"/>
                <a:cs typeface="Times New Roman" panose="02020603050405020304"/>
              </a:rPr>
              <a:t>)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00629" y="9048753"/>
            <a:ext cx="228600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0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501131" y="9048753"/>
            <a:ext cx="431801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25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701533" y="9048753"/>
            <a:ext cx="431801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latin typeface="Times New Roman" panose="02020603050405020304"/>
                <a:cs typeface="Times New Roman" panose="02020603050405020304"/>
              </a:rPr>
              <a:t>50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4531" y="6661150"/>
            <a:ext cx="534671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latin typeface="Times New Roman" panose="02020603050405020304"/>
                <a:cs typeface="Times New Roman" panose="02020603050405020304"/>
              </a:rPr>
              <a:t>0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.4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54531" y="4442461"/>
            <a:ext cx="534671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5" dirty="0">
                <a:latin typeface="Times New Roman" panose="02020603050405020304"/>
                <a:cs typeface="Times New Roman" panose="02020603050405020304"/>
              </a:rPr>
              <a:t>1</a:t>
            </a:r>
            <a:r>
              <a:rPr sz="3200" dirty="0">
                <a:latin typeface="Times New Roman" panose="02020603050405020304"/>
                <a:cs typeface="Times New Roman" panose="02020603050405020304"/>
              </a:rPr>
              <a:t>.0</a:t>
            </a:r>
            <a:endParaRPr sz="32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57300" y="233680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300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00400" y="1143000"/>
            <a:ext cx="7519669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Propagation</a:t>
            </a:r>
            <a:r>
              <a:rPr spc="-1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Losses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25143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592" y="3045461"/>
            <a:ext cx="5631815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Attenuation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due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precipitation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46582" y="4126230"/>
            <a:ext cx="10603865" cy="3326526"/>
          </a:xfrm>
          <a:prstGeom prst="rect">
            <a:avLst/>
          </a:prstGeom>
        </p:spPr>
        <p:txBody>
          <a:bodyPr vert="horz" wrap="square" lIns="0" tIns="68555" rIns="0" bIns="0" rtlCol="0">
            <a:spAutoFit/>
          </a:bodyPr>
          <a:lstStyle/>
          <a:p>
            <a:pPr marL="445135" marR="65405" indent="-433070">
              <a:lnSpc>
                <a:spcPts val="3450"/>
              </a:lnSpc>
              <a:spcBef>
                <a:spcPts val="540"/>
              </a:spcBef>
              <a:buChar char="–"/>
              <a:tabLst>
                <a:tab pos="444500" algn="l"/>
                <a:tab pos="445135" algn="l"/>
              </a:tabLst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Rain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attenuation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main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contributor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frequency  range used by commercial radio</a:t>
            </a:r>
            <a:r>
              <a:rPr sz="3200" spc="-26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links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45135" marR="1222375" indent="-433070">
              <a:lnSpc>
                <a:spcPts val="3450"/>
              </a:lnSpc>
              <a:spcBef>
                <a:spcPts val="800"/>
              </a:spcBef>
              <a:buChar char="–"/>
              <a:tabLst>
                <a:tab pos="444500" algn="l"/>
                <a:tab pos="445135" algn="l"/>
              </a:tabLst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Rain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attenuation increases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exponentially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rain  intensity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445135" marR="5080" indent="-433070">
              <a:lnSpc>
                <a:spcPts val="3450"/>
              </a:lnSpc>
              <a:spcBef>
                <a:spcPts val="810"/>
              </a:spcBef>
              <a:buChar char="–"/>
              <a:tabLst>
                <a:tab pos="444500" algn="l"/>
                <a:tab pos="445135" algn="l"/>
              </a:tabLst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percentage of time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for which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given rain intensity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attained or exceeded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available for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15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different rain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zones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covering the entire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earth’s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surface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85900" y="2336800"/>
            <a:ext cx="10744200" cy="0"/>
          </a:xfrm>
          <a:custGeom>
            <a:avLst/>
            <a:gdLst/>
            <a:ahLst/>
            <a:cxnLst/>
            <a:rect l="l" t="t" r="r" b="b"/>
            <a:pathLst>
              <a:path w="10744200">
                <a:moveTo>
                  <a:pt x="0" y="0"/>
                </a:moveTo>
                <a:lnTo>
                  <a:pt x="107442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7931" y="1379220"/>
            <a:ext cx="6910069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Propagation</a:t>
            </a:r>
            <a:r>
              <a:rPr spc="-104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Losses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73" rIns="0" bIns="0" rtlCol="0">
            <a:spAutoFit/>
          </a:bodyPr>
          <a:lstStyle/>
          <a:p>
            <a:pPr marL="1097915" marR="342900" indent="-433070">
              <a:lnSpc>
                <a:spcPct val="90000"/>
              </a:lnSpc>
              <a:spcBef>
                <a:spcPts val="485"/>
              </a:spcBef>
              <a:buChar char="–"/>
              <a:tabLst>
                <a:tab pos="1098550" algn="l"/>
                <a:tab pos="1099185" algn="l"/>
              </a:tabLst>
            </a:pPr>
            <a:r>
              <a:rPr sz="3200" dirty="0"/>
              <a:t>The specific </a:t>
            </a:r>
            <a:r>
              <a:rPr sz="3200" spc="-5" dirty="0"/>
              <a:t>attenuation </a:t>
            </a:r>
            <a:r>
              <a:rPr sz="3200" dirty="0"/>
              <a:t>of rain </a:t>
            </a:r>
            <a:r>
              <a:rPr sz="3200" spc="-5" dirty="0"/>
              <a:t>is </a:t>
            </a:r>
            <a:r>
              <a:rPr sz="3200" dirty="0"/>
              <a:t>dependent on </a:t>
            </a:r>
            <a:r>
              <a:rPr sz="3200" spc="5" dirty="0"/>
              <a:t>many  </a:t>
            </a:r>
            <a:r>
              <a:rPr sz="3200" dirty="0"/>
              <a:t>parameters such as </a:t>
            </a:r>
            <a:r>
              <a:rPr sz="3200" spc="-5" dirty="0"/>
              <a:t>the form </a:t>
            </a:r>
            <a:r>
              <a:rPr sz="3200" dirty="0"/>
              <a:t>and size </a:t>
            </a:r>
            <a:r>
              <a:rPr sz="3200" spc="-5" dirty="0"/>
              <a:t>of distribution of  the </a:t>
            </a:r>
            <a:r>
              <a:rPr sz="3200" dirty="0"/>
              <a:t>raindrops, polarization, rain </a:t>
            </a:r>
            <a:r>
              <a:rPr sz="3200" spc="-5" dirty="0"/>
              <a:t>intensity </a:t>
            </a:r>
            <a:r>
              <a:rPr sz="3200" dirty="0"/>
              <a:t>and</a:t>
            </a:r>
            <a:r>
              <a:rPr sz="3200" spc="-70" dirty="0"/>
              <a:t> </a:t>
            </a:r>
            <a:r>
              <a:rPr sz="3200" dirty="0"/>
              <a:t>frequency</a:t>
            </a:r>
            <a:endParaRPr sz="3200"/>
          </a:p>
          <a:p>
            <a:pPr marL="1097915" marR="272415" indent="-433070">
              <a:lnSpc>
                <a:spcPts val="3450"/>
              </a:lnSpc>
              <a:spcBef>
                <a:spcPts val="850"/>
              </a:spcBef>
              <a:buChar char="–"/>
              <a:tabLst>
                <a:tab pos="1098550" algn="l"/>
                <a:tab pos="1099185" algn="l"/>
              </a:tabLst>
            </a:pPr>
            <a:r>
              <a:rPr sz="3200" dirty="0"/>
              <a:t>Horizontal </a:t>
            </a:r>
            <a:r>
              <a:rPr sz="3200" spc="-5" dirty="0"/>
              <a:t>polarization gives </a:t>
            </a:r>
            <a:r>
              <a:rPr sz="3200" dirty="0"/>
              <a:t>more </a:t>
            </a:r>
            <a:r>
              <a:rPr sz="3200" spc="-5" dirty="0"/>
              <a:t>rain attenuation </a:t>
            </a:r>
            <a:r>
              <a:rPr sz="3200" dirty="0"/>
              <a:t>than  </a:t>
            </a:r>
            <a:r>
              <a:rPr sz="3200" spc="-5" dirty="0"/>
              <a:t>vertical</a:t>
            </a:r>
            <a:r>
              <a:rPr sz="3200" spc="-20" dirty="0"/>
              <a:t> </a:t>
            </a:r>
            <a:r>
              <a:rPr sz="3200" spc="-5" dirty="0"/>
              <a:t>polarization</a:t>
            </a:r>
            <a:endParaRPr sz="3200"/>
          </a:p>
          <a:p>
            <a:pPr marL="1097915" marR="112395" indent="-433070">
              <a:lnSpc>
                <a:spcPts val="3450"/>
              </a:lnSpc>
              <a:spcBef>
                <a:spcPts val="810"/>
              </a:spcBef>
              <a:buChar char="–"/>
              <a:tabLst>
                <a:tab pos="1098550" algn="l"/>
                <a:tab pos="1099185" algn="l"/>
              </a:tabLst>
            </a:pPr>
            <a:r>
              <a:rPr sz="3200" spc="-5" dirty="0"/>
              <a:t>Rain </a:t>
            </a:r>
            <a:r>
              <a:rPr sz="3200" dirty="0"/>
              <a:t>attenuation increases </a:t>
            </a:r>
            <a:r>
              <a:rPr sz="3200" spc="-11" dirty="0"/>
              <a:t>with </a:t>
            </a:r>
            <a:r>
              <a:rPr sz="3200" dirty="0"/>
              <a:t>frequency and </a:t>
            </a:r>
            <a:r>
              <a:rPr sz="3200" spc="5" dirty="0"/>
              <a:t>becomes  </a:t>
            </a:r>
            <a:r>
              <a:rPr sz="3200" dirty="0"/>
              <a:t>a major </a:t>
            </a:r>
            <a:r>
              <a:rPr sz="3200" spc="-5" dirty="0"/>
              <a:t>contributor in the </a:t>
            </a:r>
            <a:r>
              <a:rPr sz="3200" dirty="0"/>
              <a:t>frequency bands above 10  </a:t>
            </a:r>
            <a:r>
              <a:rPr sz="3200" spc="-5" dirty="0"/>
              <a:t>GHz</a:t>
            </a:r>
            <a:endParaRPr sz="3200"/>
          </a:p>
          <a:p>
            <a:pPr marL="1097915" marR="5080" indent="-433070">
              <a:lnSpc>
                <a:spcPct val="90000"/>
              </a:lnSpc>
              <a:spcBef>
                <a:spcPts val="740"/>
              </a:spcBef>
              <a:buChar char="–"/>
              <a:tabLst>
                <a:tab pos="1098550" algn="l"/>
                <a:tab pos="1099185" algn="l"/>
              </a:tabLst>
            </a:pPr>
            <a:r>
              <a:rPr sz="3200" dirty="0"/>
              <a:t>The contribution due </a:t>
            </a:r>
            <a:r>
              <a:rPr sz="3200" spc="-5" dirty="0"/>
              <a:t>to </a:t>
            </a:r>
            <a:r>
              <a:rPr sz="3200" dirty="0"/>
              <a:t>rain </a:t>
            </a:r>
            <a:r>
              <a:rPr sz="3200" spc="-5" dirty="0"/>
              <a:t>attenuation is </a:t>
            </a:r>
            <a:r>
              <a:rPr sz="3200" dirty="0"/>
              <a:t>not included </a:t>
            </a:r>
            <a:r>
              <a:rPr sz="3200" spc="-5" dirty="0"/>
              <a:t>in  the link </a:t>
            </a:r>
            <a:r>
              <a:rPr sz="3200" dirty="0"/>
              <a:t>budget and </a:t>
            </a:r>
            <a:r>
              <a:rPr sz="3200" spc="-5" dirty="0"/>
              <a:t>is </a:t>
            </a:r>
            <a:r>
              <a:rPr sz="3200" dirty="0"/>
              <a:t>used </a:t>
            </a:r>
            <a:r>
              <a:rPr sz="3200" spc="-5" dirty="0"/>
              <a:t>only in the calculation of </a:t>
            </a:r>
            <a:r>
              <a:rPr sz="3200" dirty="0"/>
              <a:t>rain  </a:t>
            </a:r>
            <a:r>
              <a:rPr sz="3200" spc="-5" dirty="0"/>
              <a:t>fading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1714500" y="2453638"/>
            <a:ext cx="10744200" cy="0"/>
          </a:xfrm>
          <a:custGeom>
            <a:avLst/>
            <a:gdLst/>
            <a:ahLst/>
            <a:cxnLst/>
            <a:rect l="l" t="t" r="r" b="b"/>
            <a:pathLst>
              <a:path w="10744200">
                <a:moveTo>
                  <a:pt x="0" y="0"/>
                </a:moveTo>
                <a:lnTo>
                  <a:pt x="107442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1143000"/>
            <a:ext cx="6637020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Arial" panose="020B0604020202020204"/>
                <a:cs typeface="Arial" panose="020B0604020202020204"/>
              </a:rPr>
              <a:t>Ground</a:t>
            </a:r>
            <a:r>
              <a:rPr spc="-35" dirty="0">
                <a:latin typeface="Arial" panose="020B0604020202020204"/>
                <a:cs typeface="Arial" panose="020B0604020202020204"/>
              </a:rPr>
              <a:t> </a:t>
            </a:r>
            <a:r>
              <a:rPr spc="-11" dirty="0">
                <a:latin typeface="Arial" panose="020B0604020202020204"/>
                <a:cs typeface="Arial" panose="020B0604020202020204"/>
              </a:rPr>
              <a:t>Reflection</a:t>
            </a:r>
            <a:endParaRPr spc="-1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591" y="3094990"/>
            <a:ext cx="10627361" cy="36651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Reflection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Earth’s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surface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give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rise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multipath  propagation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666750">
              <a:spcBef>
                <a:spcPts val="79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direct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ray at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receiver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interfered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 ground-reflected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ray 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reflection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 can be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significant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108585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Since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refraction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properties 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atmosphere are  constantly changing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reflection loss</a:t>
            </a:r>
            <a:r>
              <a:rPr sz="3200" spc="-5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varies.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34" y="415036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34" y="571373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0" y="2336800"/>
            <a:ext cx="11772900" cy="0"/>
          </a:xfrm>
          <a:custGeom>
            <a:avLst/>
            <a:gdLst/>
            <a:ahLst/>
            <a:cxnLst/>
            <a:rect l="l" t="t" r="r" b="b"/>
            <a:pathLst>
              <a:path w="11772900">
                <a:moveTo>
                  <a:pt x="0" y="0"/>
                </a:moveTo>
                <a:lnTo>
                  <a:pt x="117729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30980" y="1379220"/>
            <a:ext cx="6637020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Arial" panose="020B0604020202020204"/>
                <a:cs typeface="Arial" panose="020B0604020202020204"/>
              </a:rPr>
              <a:t>Ground</a:t>
            </a:r>
            <a:r>
              <a:rPr spc="-35" dirty="0">
                <a:latin typeface="Arial" panose="020B0604020202020204"/>
                <a:cs typeface="Arial" panose="020B0604020202020204"/>
              </a:rPr>
              <a:t> </a:t>
            </a:r>
            <a:r>
              <a:rPr spc="-11" dirty="0">
                <a:latin typeface="Arial" panose="020B0604020202020204"/>
                <a:cs typeface="Arial" panose="020B0604020202020204"/>
              </a:rPr>
              <a:t>Reflection</a:t>
            </a:r>
            <a:endParaRPr spc="-1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25143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1573" rIns="0" bIns="0" rtlCol="0">
            <a:spAutoFit/>
          </a:bodyPr>
          <a:lstStyle/>
          <a:p>
            <a:pPr marL="492125" marR="325120">
              <a:lnSpc>
                <a:spcPct val="90000"/>
              </a:lnSpc>
              <a:spcBef>
                <a:spcPts val="485"/>
              </a:spcBef>
            </a:pPr>
            <a:r>
              <a:rPr dirty="0"/>
              <a:t>The </a:t>
            </a:r>
            <a:r>
              <a:rPr spc="-5" dirty="0"/>
              <a:t>loss </a:t>
            </a:r>
            <a:r>
              <a:rPr dirty="0"/>
              <a:t>due </a:t>
            </a:r>
            <a:r>
              <a:rPr spc="-5" dirty="0"/>
              <a:t>to reflection </a:t>
            </a:r>
            <a:r>
              <a:rPr dirty="0"/>
              <a:t>on </a:t>
            </a:r>
            <a:r>
              <a:rPr spc="-5" dirty="0"/>
              <a:t>the </a:t>
            </a:r>
            <a:r>
              <a:rPr dirty="0"/>
              <a:t>ground </a:t>
            </a:r>
            <a:r>
              <a:rPr spc="-5" dirty="0"/>
              <a:t>is </a:t>
            </a:r>
            <a:r>
              <a:rPr dirty="0"/>
              <a:t>dependent on  </a:t>
            </a:r>
            <a:r>
              <a:rPr spc="-5" dirty="0"/>
              <a:t>the total </a:t>
            </a:r>
            <a:r>
              <a:rPr dirty="0"/>
              <a:t>reflection </a:t>
            </a:r>
            <a:r>
              <a:rPr spc="-5" dirty="0"/>
              <a:t>coefficient </a:t>
            </a:r>
            <a:r>
              <a:rPr dirty="0"/>
              <a:t>of </a:t>
            </a:r>
            <a:r>
              <a:rPr spc="-5" dirty="0"/>
              <a:t>the </a:t>
            </a:r>
            <a:r>
              <a:rPr dirty="0"/>
              <a:t>ground and </a:t>
            </a:r>
            <a:r>
              <a:rPr spc="-5" dirty="0"/>
              <a:t>the </a:t>
            </a:r>
            <a:r>
              <a:rPr dirty="0"/>
              <a:t>phase  </a:t>
            </a:r>
            <a:r>
              <a:rPr spc="-5" dirty="0"/>
              <a:t>shift</a:t>
            </a:r>
            <a:endParaRPr spc="-5" dirty="0"/>
          </a:p>
          <a:p>
            <a:pPr marL="492125" marR="30480">
              <a:lnSpc>
                <a:spcPts val="3450"/>
              </a:lnSpc>
              <a:spcBef>
                <a:spcPts val="850"/>
              </a:spcBef>
            </a:pPr>
            <a:r>
              <a:rPr dirty="0"/>
              <a:t>The highest value </a:t>
            </a:r>
            <a:r>
              <a:rPr spc="-5" dirty="0"/>
              <a:t>of </a:t>
            </a:r>
            <a:r>
              <a:rPr dirty="0"/>
              <a:t>signal strength </a:t>
            </a:r>
            <a:r>
              <a:rPr spc="-11" dirty="0"/>
              <a:t>is </a:t>
            </a:r>
            <a:r>
              <a:rPr dirty="0"/>
              <a:t>obtained </a:t>
            </a:r>
            <a:r>
              <a:rPr spc="-5" dirty="0"/>
              <a:t>for </a:t>
            </a:r>
            <a:r>
              <a:rPr dirty="0"/>
              <a:t>a phase  angle of </a:t>
            </a:r>
            <a:r>
              <a:rPr spc="-204" dirty="0"/>
              <a:t>0</a:t>
            </a:r>
            <a:r>
              <a:rPr sz="2700" spc="-307" baseline="29000" dirty="0"/>
              <a:t>o </a:t>
            </a:r>
            <a:r>
              <a:rPr sz="3200" dirty="0"/>
              <a:t>and </a:t>
            </a:r>
            <a:r>
              <a:rPr sz="3200" spc="-5" dirty="0"/>
              <a:t>the lowest value </a:t>
            </a:r>
            <a:r>
              <a:rPr sz="3200" spc="-11" dirty="0"/>
              <a:t>is </a:t>
            </a:r>
            <a:r>
              <a:rPr sz="3200" spc="-5" dirty="0"/>
              <a:t>for </a:t>
            </a:r>
            <a:r>
              <a:rPr sz="3200" dirty="0"/>
              <a:t>a phase angle of</a:t>
            </a:r>
            <a:r>
              <a:rPr sz="3200" spc="-5" dirty="0"/>
              <a:t> </a:t>
            </a:r>
            <a:r>
              <a:rPr sz="3200" spc="-76" dirty="0"/>
              <a:t>180</a:t>
            </a:r>
            <a:r>
              <a:rPr sz="2700" spc="-112" baseline="29000" dirty="0"/>
              <a:t>o</a:t>
            </a:r>
            <a:endParaRPr sz="2700" baseline="29000"/>
          </a:p>
          <a:p>
            <a:pPr marL="492125" marR="574040">
              <a:lnSpc>
                <a:spcPts val="3450"/>
              </a:lnSpc>
              <a:spcBef>
                <a:spcPts val="810"/>
              </a:spcBef>
            </a:pPr>
            <a:r>
              <a:rPr dirty="0"/>
              <a:t>The </a:t>
            </a:r>
            <a:r>
              <a:rPr spc="-5" dirty="0"/>
              <a:t>reflection coefficient is </a:t>
            </a:r>
            <a:r>
              <a:rPr dirty="0"/>
              <a:t>dependent on </a:t>
            </a:r>
            <a:r>
              <a:rPr spc="-5" dirty="0"/>
              <a:t>the </a:t>
            </a:r>
            <a:r>
              <a:rPr dirty="0"/>
              <a:t>frequency,  grazing angle (angle </a:t>
            </a:r>
            <a:r>
              <a:rPr spc="-5" dirty="0"/>
              <a:t>between the </a:t>
            </a:r>
            <a:r>
              <a:rPr dirty="0"/>
              <a:t>ray beam and </a:t>
            </a:r>
            <a:r>
              <a:rPr spc="-5" dirty="0"/>
              <a:t>the  </a:t>
            </a:r>
            <a:r>
              <a:rPr dirty="0"/>
              <a:t>horizontal plane), </a:t>
            </a:r>
            <a:r>
              <a:rPr spc="-5" dirty="0"/>
              <a:t>polarization </a:t>
            </a:r>
            <a:r>
              <a:rPr dirty="0"/>
              <a:t>and ground</a:t>
            </a:r>
            <a:r>
              <a:rPr spc="-26" dirty="0"/>
              <a:t> </a:t>
            </a:r>
            <a:r>
              <a:rPr dirty="0"/>
              <a:t>properties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54434" y="444119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34" y="542036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453638"/>
            <a:ext cx="11544300" cy="0"/>
          </a:xfrm>
          <a:custGeom>
            <a:avLst/>
            <a:gdLst/>
            <a:ahLst/>
            <a:cxnLst/>
            <a:rect l="l" t="t" r="r" b="b"/>
            <a:pathLst>
              <a:path w="11544300">
                <a:moveTo>
                  <a:pt x="0" y="0"/>
                </a:moveTo>
                <a:lnTo>
                  <a:pt x="115443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0" y="1219200"/>
            <a:ext cx="7246620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Arial" panose="020B0604020202020204"/>
                <a:cs typeface="Arial" panose="020B0604020202020204"/>
              </a:rPr>
              <a:t>Ground</a:t>
            </a:r>
            <a:r>
              <a:rPr spc="-35" dirty="0">
                <a:latin typeface="Arial" panose="020B0604020202020204"/>
                <a:cs typeface="Arial" panose="020B0604020202020204"/>
              </a:rPr>
              <a:t> </a:t>
            </a:r>
            <a:r>
              <a:rPr spc="-11" dirty="0">
                <a:latin typeface="Arial" panose="020B0604020202020204"/>
                <a:cs typeface="Arial" panose="020B0604020202020204"/>
              </a:rPr>
              <a:t>Reflection</a:t>
            </a:r>
            <a:endParaRPr spc="-1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189" y="3094991"/>
            <a:ext cx="10296525" cy="464998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100" marR="7112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grazing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angle 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radio-relay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paths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very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small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–  usually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less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than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19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1</a:t>
            </a:r>
            <a:r>
              <a:rPr sz="2700" spc="-292" baseline="290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</a:t>
            </a:r>
            <a:endParaRPr sz="2700" baseline="29000">
              <a:latin typeface="Arial" panose="020B0604020202020204"/>
              <a:cs typeface="Arial" panose="020B0604020202020204"/>
            </a:endParaRPr>
          </a:p>
          <a:p>
            <a:pPr marL="38100" marR="30480">
              <a:spcBef>
                <a:spcPts val="79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It is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recommended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avoid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ground reflection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by</a:t>
            </a:r>
            <a:r>
              <a:rPr sz="3200" spc="-59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shielding  the path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against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indirect</a:t>
            </a:r>
            <a:r>
              <a:rPr sz="3200" spc="-2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ray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8100" marR="123190">
              <a:lnSpc>
                <a:spcPct val="100000"/>
              </a:lnSpc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contribution resulting from reflection loss 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not  automatically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included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link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budget.When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reflection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cannot be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avoided, 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fade margin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adjusted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by  including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this contribution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“additional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loss”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link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budget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34" y="415036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34" y="5226053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2336800"/>
            <a:ext cx="10744200" cy="0"/>
          </a:xfrm>
          <a:custGeom>
            <a:avLst/>
            <a:gdLst/>
            <a:ahLst/>
            <a:cxnLst/>
            <a:rect l="l" t="t" r="r" b="b"/>
            <a:pathLst>
              <a:path w="10744200">
                <a:moveTo>
                  <a:pt x="0" y="0"/>
                </a:moveTo>
                <a:lnTo>
                  <a:pt x="107442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19400" y="1676401"/>
            <a:ext cx="7696200" cy="777759"/>
          </a:xfrm>
          <a:prstGeom prst="rect">
            <a:avLst/>
          </a:prstGeom>
          <a:noFill/>
        </p:spPr>
        <p:txBody>
          <a:bodyPr wrap="square" lIns="91408" tIns="45705" rIns="91408" bIns="45705" rtlCol="0">
            <a:spAutoFit/>
          </a:bodyPr>
          <a:lstStyle/>
          <a:p>
            <a:r>
              <a:rPr lang="en-US" sz="4400" b="1" dirty="0"/>
              <a:t>Name :	</a:t>
            </a:r>
            <a:r>
              <a:rPr lang="en-US" sz="4400" dirty="0"/>
              <a:t>		</a:t>
            </a:r>
            <a:r>
              <a:rPr lang="en-US" sz="4400" dirty="0" err="1"/>
              <a:t>Mubashir</a:t>
            </a:r>
            <a:r>
              <a:rPr lang="en-US" sz="4400" dirty="0"/>
              <a:t> Ali</a:t>
            </a:r>
            <a:endParaRPr lang="en-US" sz="4400" dirty="0"/>
          </a:p>
        </p:txBody>
      </p:sp>
      <p:sp>
        <p:nvSpPr>
          <p:cNvPr id="4" name="TextBox 3"/>
          <p:cNvSpPr txBox="1"/>
          <p:nvPr/>
        </p:nvSpPr>
        <p:spPr>
          <a:xfrm>
            <a:off x="2743200" y="3276602"/>
            <a:ext cx="7772400" cy="706969"/>
          </a:xfrm>
          <a:prstGeom prst="rect">
            <a:avLst/>
          </a:prstGeom>
          <a:noFill/>
        </p:spPr>
        <p:txBody>
          <a:bodyPr wrap="square" lIns="91408" tIns="45705" rIns="91408" bIns="45705" rtlCol="0">
            <a:spAutoFit/>
          </a:bodyPr>
          <a:lstStyle/>
          <a:p>
            <a:r>
              <a:rPr lang="en-US" sz="3900" b="1" dirty="0"/>
              <a:t> Roll No: 	</a:t>
            </a:r>
            <a:r>
              <a:rPr lang="en-US" sz="3900" dirty="0"/>
              <a:t>	 2k20/ITE/73</a:t>
            </a:r>
            <a:endParaRPr lang="en-US" sz="39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0" y="5029201"/>
            <a:ext cx="12420600" cy="777759"/>
          </a:xfrm>
          <a:prstGeom prst="rect">
            <a:avLst/>
          </a:prstGeom>
          <a:noFill/>
        </p:spPr>
        <p:txBody>
          <a:bodyPr wrap="square" lIns="91408" tIns="45705" rIns="91408" bIns="45705" rtlCol="0">
            <a:spAutoFit/>
          </a:bodyPr>
          <a:lstStyle/>
          <a:p>
            <a:r>
              <a:rPr lang="en-US" sz="4400" dirty="0"/>
              <a:t>       </a:t>
            </a:r>
            <a:r>
              <a:rPr lang="en-US" sz="4400" b="1" dirty="0"/>
              <a:t>Topic:</a:t>
            </a:r>
            <a:r>
              <a:rPr lang="en-US" sz="4400" dirty="0"/>
              <a:t>		Microwave Communication</a:t>
            </a:r>
            <a:endParaRPr lang="en-US" sz="4400"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01260" y="1379220"/>
            <a:ext cx="5285740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Link</a:t>
            </a:r>
            <a:r>
              <a:rPr spc="-80" dirty="0">
                <a:latin typeface="Arial" panose="020B0604020202020204"/>
                <a:cs typeface="Arial" panose="020B0604020202020204"/>
              </a:rPr>
              <a:t> </a:t>
            </a:r>
            <a:r>
              <a:rPr spc="-11" dirty="0">
                <a:latin typeface="Arial" panose="020B0604020202020204"/>
                <a:cs typeface="Arial" panose="020B0604020202020204"/>
              </a:rPr>
              <a:t>Budget</a:t>
            </a:r>
            <a:endParaRPr spc="-1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30963" y="3257551"/>
            <a:ext cx="11465561" cy="2555172"/>
          </a:xfrm>
          <a:prstGeom prst="rect">
            <a:avLst/>
          </a:prstGeom>
        </p:spPr>
        <p:txBody>
          <a:bodyPr vert="horz" wrap="square" lIns="0" tIns="43165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4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link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budget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calculation involving the gain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  factors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associated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with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antennas,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transmitters,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transmission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lines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propagation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environment,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determine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maximum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distance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which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transmitter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receiver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can successfully  operate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57300" y="2453638"/>
            <a:ext cx="11315700" cy="0"/>
          </a:xfrm>
          <a:custGeom>
            <a:avLst/>
            <a:gdLst/>
            <a:ahLst/>
            <a:cxnLst/>
            <a:rect l="l" t="t" r="r" b="b"/>
            <a:pathLst>
              <a:path w="11315700">
                <a:moveTo>
                  <a:pt x="0" y="0"/>
                </a:moveTo>
                <a:lnTo>
                  <a:pt x="113157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91758" y="695963"/>
            <a:ext cx="4866641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Link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11" dirty="0">
                <a:latin typeface="Arial" panose="020B0604020202020204"/>
                <a:cs typeface="Arial" panose="020B0604020202020204"/>
              </a:rPr>
              <a:t>Budget</a:t>
            </a:r>
            <a:endParaRPr spc="-1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234" y="260477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392" y="2626362"/>
            <a:ext cx="10777856" cy="99770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Receiver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sensitivity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threshold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signal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level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which the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 runs continuous errors at a specified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bit</a:t>
            </a:r>
            <a:r>
              <a:rPr sz="3200" spc="-6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rate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234" y="485902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15389" y="4880609"/>
            <a:ext cx="11490960" cy="149014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System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gain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depends on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modulation used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(2PSK,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4PSK,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8PSK,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16QAM, 32QAM, 64QAM,128QAM,256QAM) and on</a:t>
            </a:r>
            <a:r>
              <a:rPr sz="3200" spc="-6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/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design 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28700" y="2219960"/>
            <a:ext cx="11544300" cy="0"/>
          </a:xfrm>
          <a:custGeom>
            <a:avLst/>
            <a:gdLst/>
            <a:ahLst/>
            <a:cxnLst/>
            <a:rect l="l" t="t" r="r" b="b"/>
            <a:pathLst>
              <a:path w="11544300">
                <a:moveTo>
                  <a:pt x="0" y="0"/>
                </a:moveTo>
                <a:lnTo>
                  <a:pt x="115443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0" y="1143000"/>
            <a:ext cx="5590540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Link</a:t>
            </a:r>
            <a:r>
              <a:rPr spc="-80" dirty="0">
                <a:latin typeface="Arial" panose="020B0604020202020204"/>
                <a:cs typeface="Arial" panose="020B0604020202020204"/>
              </a:rPr>
              <a:t> </a:t>
            </a:r>
            <a:r>
              <a:rPr spc="-11" dirty="0">
                <a:latin typeface="Arial" panose="020B0604020202020204"/>
                <a:cs typeface="Arial" panose="020B0604020202020204"/>
              </a:rPr>
              <a:t>Budget</a:t>
            </a:r>
            <a:endParaRPr spc="-1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72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15390" y="3094993"/>
            <a:ext cx="11717655" cy="422166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gains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from the antenna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 each end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added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the system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gain (larger antennas provide a higher</a:t>
            </a:r>
            <a:r>
              <a:rPr sz="3200" spc="-39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gain).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233045">
              <a:spcBef>
                <a:spcPts val="79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space loss 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 signal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subtracted. The longer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link 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higher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These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calculations give 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fade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margin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613410">
              <a:lnSpc>
                <a:spcPct val="100000"/>
              </a:lnSpc>
              <a:spcBef>
                <a:spcPts val="80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most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cases since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same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duplex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setup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applied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both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stations the calculation of the received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signal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level is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independent of</a:t>
            </a:r>
            <a:r>
              <a:rPr sz="3200" spc="-3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direction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7234" y="415036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7234" y="5124453"/>
            <a:ext cx="168275" cy="1202853"/>
          </a:xfrm>
          <a:prstGeom prst="rect">
            <a:avLst/>
          </a:prstGeom>
        </p:spPr>
        <p:txBody>
          <a:bodyPr vert="horz" wrap="square" lIns="0" tIns="11426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45363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300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95800" y="1143000"/>
            <a:ext cx="5666740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Link</a:t>
            </a:r>
            <a:r>
              <a:rPr spc="-80" dirty="0">
                <a:latin typeface="Arial" panose="020B0604020202020204"/>
                <a:cs typeface="Arial" panose="020B0604020202020204"/>
              </a:rPr>
              <a:t> </a:t>
            </a:r>
            <a:r>
              <a:rPr spc="-11" dirty="0">
                <a:latin typeface="Arial" panose="020B0604020202020204"/>
                <a:cs typeface="Arial" panose="020B0604020202020204"/>
              </a:rPr>
              <a:t>Budget</a:t>
            </a:r>
            <a:endParaRPr spc="-1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08" rIns="0" bIns="0" rtlCol="0">
            <a:spAutoFit/>
          </a:bodyPr>
          <a:lstStyle/>
          <a:p>
            <a:pPr marL="49212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 fade margin </a:t>
            </a:r>
            <a:r>
              <a:rPr spc="-5" dirty="0"/>
              <a:t>is </a:t>
            </a:r>
            <a:r>
              <a:rPr dirty="0"/>
              <a:t>calculated </a:t>
            </a:r>
            <a:r>
              <a:rPr spc="-11" dirty="0"/>
              <a:t>with </a:t>
            </a:r>
            <a:r>
              <a:rPr dirty="0"/>
              <a:t>respect </a:t>
            </a:r>
            <a:r>
              <a:rPr spc="-5" dirty="0"/>
              <a:t>to the receiver  </a:t>
            </a:r>
            <a:r>
              <a:rPr dirty="0"/>
              <a:t>threshold level </a:t>
            </a:r>
            <a:r>
              <a:rPr spc="-5" dirty="0"/>
              <a:t>for </a:t>
            </a:r>
            <a:r>
              <a:rPr dirty="0"/>
              <a:t>a </a:t>
            </a:r>
            <a:r>
              <a:rPr spc="-5" dirty="0"/>
              <a:t>given bit-error rate (BER).The radio </a:t>
            </a:r>
            <a:r>
              <a:rPr dirty="0"/>
              <a:t>can  handle </a:t>
            </a:r>
            <a:r>
              <a:rPr spc="-5" dirty="0"/>
              <a:t>anything </a:t>
            </a:r>
            <a:r>
              <a:rPr dirty="0"/>
              <a:t>that </a:t>
            </a:r>
            <a:r>
              <a:rPr spc="-5" dirty="0"/>
              <a:t>affects the radio </a:t>
            </a:r>
            <a:r>
              <a:rPr dirty="0"/>
              <a:t>signal </a:t>
            </a:r>
            <a:r>
              <a:rPr spc="-11" dirty="0"/>
              <a:t>within </a:t>
            </a:r>
            <a:r>
              <a:rPr spc="-5" dirty="0"/>
              <a:t>the </a:t>
            </a:r>
            <a:r>
              <a:rPr dirty="0"/>
              <a:t>fade  margin but </a:t>
            </a:r>
            <a:r>
              <a:rPr spc="-5" dirty="0"/>
              <a:t>if it is </a:t>
            </a:r>
            <a:r>
              <a:rPr dirty="0"/>
              <a:t>exceeded, </a:t>
            </a:r>
            <a:r>
              <a:rPr spc="-5" dirty="0"/>
              <a:t>then the link </a:t>
            </a:r>
            <a:r>
              <a:rPr dirty="0"/>
              <a:t>could go </a:t>
            </a:r>
            <a:r>
              <a:rPr spc="-5" dirty="0"/>
              <a:t>down and  </a:t>
            </a:r>
            <a:r>
              <a:rPr dirty="0"/>
              <a:t>therefore </a:t>
            </a:r>
            <a:r>
              <a:rPr spc="5" dirty="0"/>
              <a:t>become</a:t>
            </a:r>
            <a:r>
              <a:rPr spc="-11" dirty="0"/>
              <a:t> </a:t>
            </a:r>
            <a:r>
              <a:rPr spc="-5" dirty="0"/>
              <a:t>unavailable</a:t>
            </a:r>
            <a:endParaRPr spc="-5" dirty="0"/>
          </a:p>
        </p:txBody>
      </p:sp>
      <p:sp>
        <p:nvSpPr>
          <p:cNvPr id="5" name="object 5"/>
          <p:cNvSpPr/>
          <p:nvPr/>
        </p:nvSpPr>
        <p:spPr>
          <a:xfrm>
            <a:off x="1143000" y="2336800"/>
            <a:ext cx="11315700" cy="0"/>
          </a:xfrm>
          <a:custGeom>
            <a:avLst/>
            <a:gdLst/>
            <a:ahLst/>
            <a:cxnLst/>
            <a:rect l="l" t="t" r="r" b="b"/>
            <a:pathLst>
              <a:path w="11315700">
                <a:moveTo>
                  <a:pt x="0" y="0"/>
                </a:moveTo>
                <a:lnTo>
                  <a:pt x="113157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4800" y="990600"/>
            <a:ext cx="5819140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Link</a:t>
            </a:r>
            <a:r>
              <a:rPr spc="-80" dirty="0">
                <a:latin typeface="Arial" panose="020B0604020202020204"/>
                <a:cs typeface="Arial" panose="020B0604020202020204"/>
              </a:rPr>
              <a:t> </a:t>
            </a:r>
            <a:r>
              <a:rPr spc="-11" dirty="0">
                <a:latin typeface="Arial" panose="020B0604020202020204"/>
                <a:cs typeface="Arial" panose="020B0604020202020204"/>
              </a:rPr>
              <a:t>Budget</a:t>
            </a:r>
            <a:endParaRPr spc="-11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191" y="3094992"/>
            <a:ext cx="10810241" cy="296747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38100" marR="385445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threshold level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spc="-8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BER=10</a:t>
            </a:r>
            <a:r>
              <a:rPr sz="2700" spc="-120" baseline="290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-6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microwave</a:t>
            </a:r>
            <a:r>
              <a:rPr sz="3200" spc="-126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equipment  used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 about 3dB higher than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for</a:t>
            </a:r>
            <a:r>
              <a:rPr sz="3200" spc="-4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6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BER=10</a:t>
            </a:r>
            <a:r>
              <a:rPr sz="2700" spc="-89" baseline="290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-3</a:t>
            </a:r>
            <a:r>
              <a:rPr sz="3200" spc="-6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.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8100" marR="30480">
              <a:lnSpc>
                <a:spcPct val="100000"/>
              </a:lnSpc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Consequently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fade margin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3 dB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larger for </a:t>
            </a:r>
            <a:r>
              <a:rPr sz="3200" spc="-7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BER=10</a:t>
            </a:r>
            <a:r>
              <a:rPr sz="2700" spc="-104" baseline="290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-6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than </a:t>
            </a:r>
            <a:r>
              <a:rPr sz="3200" spc="-76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BER=10</a:t>
            </a:r>
            <a:r>
              <a:rPr sz="2700" spc="-112" baseline="290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-3</a:t>
            </a:r>
            <a:r>
              <a:rPr sz="3200" spc="-76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.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new generation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microwave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radios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with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power forward error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correction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schemes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this difference</a:t>
            </a:r>
            <a:r>
              <a:rPr sz="3200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8100"/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0.5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1.5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dB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28700" y="2336800"/>
            <a:ext cx="11772900" cy="0"/>
          </a:xfrm>
          <a:custGeom>
            <a:avLst/>
            <a:gdLst/>
            <a:ahLst/>
            <a:cxnLst/>
            <a:rect l="l" t="t" r="r" b="b"/>
            <a:pathLst>
              <a:path w="11772900">
                <a:moveTo>
                  <a:pt x="0" y="0"/>
                </a:moveTo>
                <a:lnTo>
                  <a:pt x="117729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68200" y="9636760"/>
            <a:ext cx="293370" cy="343327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100" spc="5" dirty="0">
                <a:latin typeface="Times New Roman" panose="02020603050405020304"/>
                <a:cs typeface="Times New Roman" panose="02020603050405020304"/>
              </a:rPr>
              <a:t>2</a:t>
            </a:r>
            <a:r>
              <a:rPr sz="2100" dirty="0">
                <a:latin typeface="Times New Roman" panose="02020603050405020304"/>
                <a:cs typeface="Times New Roman" panose="02020603050405020304"/>
              </a:rPr>
              <a:t>4</a:t>
            </a:r>
            <a:endParaRPr sz="21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24200" y="762000"/>
            <a:ext cx="8555989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Radio path link</a:t>
            </a:r>
            <a:r>
              <a:rPr spc="-111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budget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3000" y="3153411"/>
            <a:ext cx="2057400" cy="656262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80278" rIns="0" bIns="0" rtlCol="0">
            <a:spAutoFit/>
          </a:bodyPr>
          <a:lstStyle/>
          <a:p>
            <a:pPr>
              <a:spcBef>
                <a:spcPts val="1420"/>
              </a:spcBef>
            </a:pPr>
            <a:r>
              <a:rPr sz="3000" spc="-5" dirty="0">
                <a:latin typeface="Times New Roman" panose="02020603050405020304"/>
                <a:cs typeface="Times New Roman" panose="02020603050405020304"/>
              </a:rPr>
              <a:t>Transmitter</a:t>
            </a:r>
            <a:r>
              <a:rPr sz="3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4907281"/>
            <a:ext cx="2057400" cy="5965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1878" rIns="0" bIns="0" rtlCol="0">
            <a:spAutoFit/>
          </a:bodyPr>
          <a:lstStyle/>
          <a:p>
            <a:pPr marL="208280">
              <a:spcBef>
                <a:spcPts val="960"/>
              </a:spcBef>
            </a:pPr>
            <a:r>
              <a:rPr sz="3000" spc="-11" dirty="0">
                <a:latin typeface="Times New Roman" panose="02020603050405020304"/>
                <a:cs typeface="Times New Roman" panose="02020603050405020304"/>
              </a:rPr>
              <a:t>Receiver</a:t>
            </a:r>
            <a:r>
              <a:rPr sz="3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1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86200" y="3971293"/>
            <a:ext cx="1257300" cy="596569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1878" rIns="0" bIns="0" rtlCol="0">
            <a:spAutoFit/>
          </a:bodyPr>
          <a:lstStyle/>
          <a:p>
            <a:pPr marL="67945">
              <a:spcBef>
                <a:spcPts val="960"/>
              </a:spcBef>
            </a:pPr>
            <a:r>
              <a:rPr sz="3000" spc="-5" dirty="0">
                <a:latin typeface="Times New Roman" panose="02020603050405020304"/>
                <a:cs typeface="Times New Roman" panose="02020603050405020304"/>
              </a:rPr>
              <a:t>Splitter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01100" y="3971293"/>
            <a:ext cx="1257300" cy="657593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81547" rIns="0" bIns="0" rtlCol="0">
            <a:spAutoFit/>
          </a:bodyPr>
          <a:lstStyle/>
          <a:p>
            <a:pPr marL="69850">
              <a:spcBef>
                <a:spcPts val="1430"/>
              </a:spcBef>
            </a:pPr>
            <a:r>
              <a:rPr sz="3000" spc="-5" dirty="0">
                <a:latin typeface="Times New Roman" panose="02020603050405020304"/>
                <a:cs typeface="Times New Roman" panose="02020603050405020304"/>
              </a:rPr>
              <a:t>Splitter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29900" y="3153411"/>
            <a:ext cx="2057400" cy="656262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80278" rIns="0" bIns="0" rtlCol="0">
            <a:spAutoFit/>
          </a:bodyPr>
          <a:lstStyle/>
          <a:p>
            <a:pPr>
              <a:spcBef>
                <a:spcPts val="1420"/>
              </a:spcBef>
            </a:pPr>
            <a:r>
              <a:rPr sz="3000" spc="-5" dirty="0">
                <a:latin typeface="Times New Roman" panose="02020603050405020304"/>
                <a:cs typeface="Times New Roman" panose="02020603050405020304"/>
              </a:rPr>
              <a:t>Transmitter</a:t>
            </a:r>
            <a:r>
              <a:rPr sz="3000" spc="-1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29900" y="5024122"/>
            <a:ext cx="2057400" cy="596548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121878" rIns="0" bIns="0" rtlCol="0">
            <a:spAutoFit/>
          </a:bodyPr>
          <a:lstStyle/>
          <a:p>
            <a:pPr marL="207645">
              <a:spcBef>
                <a:spcPts val="960"/>
              </a:spcBef>
            </a:pPr>
            <a:r>
              <a:rPr sz="3000" spc="-11" dirty="0">
                <a:latin typeface="Times New Roman" panose="02020603050405020304"/>
                <a:cs typeface="Times New Roman" panose="02020603050405020304"/>
              </a:rPr>
              <a:t>Receiver</a:t>
            </a:r>
            <a:r>
              <a:rPr sz="3000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2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0400" y="3505200"/>
            <a:ext cx="1600200" cy="466090"/>
          </a:xfrm>
          <a:custGeom>
            <a:avLst/>
            <a:gdLst/>
            <a:ahLst/>
            <a:cxnLst/>
            <a:rect l="l" t="t" r="r" b="b"/>
            <a:pathLst>
              <a:path w="1600200" h="466089">
                <a:moveTo>
                  <a:pt x="0" y="0"/>
                </a:moveTo>
                <a:lnTo>
                  <a:pt x="1600200" y="0"/>
                </a:lnTo>
              </a:path>
              <a:path w="1600200" h="466089">
                <a:moveTo>
                  <a:pt x="1600200" y="0"/>
                </a:moveTo>
                <a:lnTo>
                  <a:pt x="1600200" y="4660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200400" y="4673600"/>
            <a:ext cx="1600200" cy="584200"/>
          </a:xfrm>
          <a:custGeom>
            <a:avLst/>
            <a:gdLst/>
            <a:ahLst/>
            <a:cxnLst/>
            <a:rect l="l" t="t" r="r" b="b"/>
            <a:pathLst>
              <a:path w="1600200" h="584200">
                <a:moveTo>
                  <a:pt x="0" y="584200"/>
                </a:moveTo>
                <a:lnTo>
                  <a:pt x="1600200" y="584200"/>
                </a:lnTo>
              </a:path>
              <a:path w="1600200" h="584200">
                <a:moveTo>
                  <a:pt x="1600200" y="584200"/>
                </a:moveTo>
                <a:lnTo>
                  <a:pt x="1600200" y="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258300" y="3505200"/>
            <a:ext cx="1371600" cy="466090"/>
          </a:xfrm>
          <a:custGeom>
            <a:avLst/>
            <a:gdLst/>
            <a:ahLst/>
            <a:cxnLst/>
            <a:rect l="l" t="t" r="r" b="b"/>
            <a:pathLst>
              <a:path w="1371600" h="466089">
                <a:moveTo>
                  <a:pt x="1371600" y="0"/>
                </a:moveTo>
                <a:lnTo>
                  <a:pt x="0" y="0"/>
                </a:lnTo>
              </a:path>
              <a:path w="1371600" h="466089">
                <a:moveTo>
                  <a:pt x="0" y="0"/>
                </a:moveTo>
                <a:lnTo>
                  <a:pt x="0" y="46609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258300" y="4791708"/>
            <a:ext cx="1371600" cy="582930"/>
          </a:xfrm>
          <a:custGeom>
            <a:avLst/>
            <a:gdLst/>
            <a:ahLst/>
            <a:cxnLst/>
            <a:rect l="l" t="t" r="r" b="b"/>
            <a:pathLst>
              <a:path w="1371600" h="582929">
                <a:moveTo>
                  <a:pt x="0" y="0"/>
                </a:moveTo>
                <a:lnTo>
                  <a:pt x="0" y="582929"/>
                </a:lnTo>
              </a:path>
              <a:path w="1371600" h="582929">
                <a:moveTo>
                  <a:pt x="0" y="582929"/>
                </a:moveTo>
                <a:lnTo>
                  <a:pt x="1371600" y="58292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15" name="object 15"/>
          <p:cNvGrpSpPr/>
          <p:nvPr/>
        </p:nvGrpSpPr>
        <p:grpSpPr>
          <a:xfrm>
            <a:off x="5143500" y="3616098"/>
            <a:ext cx="3657600" cy="1414144"/>
            <a:chOff x="5143500" y="3616097"/>
            <a:chExt cx="3657600" cy="1414145"/>
          </a:xfrm>
        </p:grpSpPr>
        <p:sp>
          <p:nvSpPr>
            <p:cNvPr id="16" name="object 16"/>
            <p:cNvSpPr/>
            <p:nvPr/>
          </p:nvSpPr>
          <p:spPr>
            <a:xfrm>
              <a:off x="5143500" y="4323079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5372100" y="3623309"/>
              <a:ext cx="685800" cy="1402080"/>
            </a:xfrm>
            <a:custGeom>
              <a:avLst/>
              <a:gdLst/>
              <a:ahLst/>
              <a:cxnLst/>
              <a:rect l="l" t="t" r="r" b="b"/>
              <a:pathLst>
                <a:path w="685800" h="1402079">
                  <a:moveTo>
                    <a:pt x="685800" y="0"/>
                  </a:moveTo>
                  <a:lnTo>
                    <a:pt x="639025" y="1622"/>
                  </a:lnTo>
                  <a:lnTo>
                    <a:pt x="593070" y="6419"/>
                  </a:lnTo>
                  <a:lnTo>
                    <a:pt x="548037" y="14285"/>
                  </a:lnTo>
                  <a:lnTo>
                    <a:pt x="504031" y="25111"/>
                  </a:lnTo>
                  <a:lnTo>
                    <a:pt x="461156" y="38794"/>
                  </a:lnTo>
                  <a:lnTo>
                    <a:pt x="419516" y="55225"/>
                  </a:lnTo>
                  <a:lnTo>
                    <a:pt x="379216" y="74298"/>
                  </a:lnTo>
                  <a:lnTo>
                    <a:pt x="340360" y="95908"/>
                  </a:lnTo>
                  <a:lnTo>
                    <a:pt x="303051" y="119948"/>
                  </a:lnTo>
                  <a:lnTo>
                    <a:pt x="267394" y="146310"/>
                  </a:lnTo>
                  <a:lnTo>
                    <a:pt x="233493" y="174890"/>
                  </a:lnTo>
                  <a:lnTo>
                    <a:pt x="201453" y="205581"/>
                  </a:lnTo>
                  <a:lnTo>
                    <a:pt x="171378" y="238275"/>
                  </a:lnTo>
                  <a:lnTo>
                    <a:pt x="143371" y="272868"/>
                  </a:lnTo>
                  <a:lnTo>
                    <a:pt x="117537" y="309252"/>
                  </a:lnTo>
                  <a:lnTo>
                    <a:pt x="93980" y="347321"/>
                  </a:lnTo>
                  <a:lnTo>
                    <a:pt x="72804" y="386969"/>
                  </a:lnTo>
                  <a:lnTo>
                    <a:pt x="54113" y="428089"/>
                  </a:lnTo>
                  <a:lnTo>
                    <a:pt x="38013" y="470575"/>
                  </a:lnTo>
                  <a:lnTo>
                    <a:pt x="24606" y="514320"/>
                  </a:lnTo>
                  <a:lnTo>
                    <a:pt x="13997" y="559219"/>
                  </a:lnTo>
                  <a:lnTo>
                    <a:pt x="6290" y="605164"/>
                  </a:lnTo>
                  <a:lnTo>
                    <a:pt x="1589" y="652050"/>
                  </a:lnTo>
                  <a:lnTo>
                    <a:pt x="0" y="699770"/>
                  </a:lnTo>
                  <a:lnTo>
                    <a:pt x="1589" y="747502"/>
                  </a:lnTo>
                  <a:lnTo>
                    <a:pt x="6290" y="794425"/>
                  </a:lnTo>
                  <a:lnTo>
                    <a:pt x="13997" y="840429"/>
                  </a:lnTo>
                  <a:lnTo>
                    <a:pt x="24606" y="885407"/>
                  </a:lnTo>
                  <a:lnTo>
                    <a:pt x="38013" y="929249"/>
                  </a:lnTo>
                  <a:lnTo>
                    <a:pt x="54113" y="971847"/>
                  </a:lnTo>
                  <a:lnTo>
                    <a:pt x="72804" y="1013092"/>
                  </a:lnTo>
                  <a:lnTo>
                    <a:pt x="93979" y="1052877"/>
                  </a:lnTo>
                  <a:lnTo>
                    <a:pt x="117537" y="1091091"/>
                  </a:lnTo>
                  <a:lnTo>
                    <a:pt x="143371" y="1127626"/>
                  </a:lnTo>
                  <a:lnTo>
                    <a:pt x="171378" y="1162375"/>
                  </a:lnTo>
                  <a:lnTo>
                    <a:pt x="201453" y="1195228"/>
                  </a:lnTo>
                  <a:lnTo>
                    <a:pt x="233493" y="1226077"/>
                  </a:lnTo>
                  <a:lnTo>
                    <a:pt x="267394" y="1254813"/>
                  </a:lnTo>
                  <a:lnTo>
                    <a:pt x="303051" y="1281328"/>
                  </a:lnTo>
                  <a:lnTo>
                    <a:pt x="340359" y="1305512"/>
                  </a:lnTo>
                  <a:lnTo>
                    <a:pt x="379216" y="1327259"/>
                  </a:lnTo>
                  <a:lnTo>
                    <a:pt x="419516" y="1346457"/>
                  </a:lnTo>
                  <a:lnTo>
                    <a:pt x="461156" y="1363001"/>
                  </a:lnTo>
                  <a:lnTo>
                    <a:pt x="504031" y="1376779"/>
                  </a:lnTo>
                  <a:lnTo>
                    <a:pt x="548037" y="1387685"/>
                  </a:lnTo>
                  <a:lnTo>
                    <a:pt x="593070" y="1395610"/>
                  </a:lnTo>
                  <a:lnTo>
                    <a:pt x="639025" y="1400444"/>
                  </a:lnTo>
                  <a:lnTo>
                    <a:pt x="685800" y="1402080"/>
                  </a:lnTo>
                  <a:lnTo>
                    <a:pt x="645924" y="1393611"/>
                  </a:lnTo>
                  <a:lnTo>
                    <a:pt x="606245" y="1382056"/>
                  </a:lnTo>
                  <a:lnTo>
                    <a:pt x="566942" y="1367508"/>
                  </a:lnTo>
                  <a:lnTo>
                    <a:pt x="528194" y="1350060"/>
                  </a:lnTo>
                  <a:lnTo>
                    <a:pt x="490181" y="1329804"/>
                  </a:lnTo>
                  <a:lnTo>
                    <a:pt x="453082" y="1306833"/>
                  </a:lnTo>
                  <a:lnTo>
                    <a:pt x="417077" y="1281241"/>
                  </a:lnTo>
                  <a:lnTo>
                    <a:pt x="382345" y="1253121"/>
                  </a:lnTo>
                  <a:lnTo>
                    <a:pt x="349064" y="1222565"/>
                  </a:lnTo>
                  <a:lnTo>
                    <a:pt x="317416" y="1189667"/>
                  </a:lnTo>
                  <a:lnTo>
                    <a:pt x="287578" y="1154519"/>
                  </a:lnTo>
                  <a:lnTo>
                    <a:pt x="259731" y="1117214"/>
                  </a:lnTo>
                  <a:lnTo>
                    <a:pt x="234054" y="1077846"/>
                  </a:lnTo>
                  <a:lnTo>
                    <a:pt x="210725" y="1036508"/>
                  </a:lnTo>
                  <a:lnTo>
                    <a:pt x="189926" y="993291"/>
                  </a:lnTo>
                  <a:lnTo>
                    <a:pt x="171834" y="948290"/>
                  </a:lnTo>
                  <a:lnTo>
                    <a:pt x="156629" y="901598"/>
                  </a:lnTo>
                  <a:lnTo>
                    <a:pt x="144491" y="853306"/>
                  </a:lnTo>
                  <a:lnTo>
                    <a:pt x="135599" y="803509"/>
                  </a:lnTo>
                  <a:lnTo>
                    <a:pt x="130132" y="752299"/>
                  </a:lnTo>
                  <a:lnTo>
                    <a:pt x="128270" y="699770"/>
                  </a:lnTo>
                  <a:lnTo>
                    <a:pt x="130132" y="647413"/>
                  </a:lnTo>
                  <a:lnTo>
                    <a:pt x="135599" y="596360"/>
                  </a:lnTo>
                  <a:lnTo>
                    <a:pt x="144491" y="546707"/>
                  </a:lnTo>
                  <a:lnTo>
                    <a:pt x="156629" y="498546"/>
                  </a:lnTo>
                  <a:lnTo>
                    <a:pt x="171834" y="451974"/>
                  </a:lnTo>
                  <a:lnTo>
                    <a:pt x="189926" y="407084"/>
                  </a:lnTo>
                  <a:lnTo>
                    <a:pt x="210725" y="363972"/>
                  </a:lnTo>
                  <a:lnTo>
                    <a:pt x="234054" y="322732"/>
                  </a:lnTo>
                  <a:lnTo>
                    <a:pt x="259731" y="283458"/>
                  </a:lnTo>
                  <a:lnTo>
                    <a:pt x="287578" y="246245"/>
                  </a:lnTo>
                  <a:lnTo>
                    <a:pt x="317416" y="211188"/>
                  </a:lnTo>
                  <a:lnTo>
                    <a:pt x="349064" y="178381"/>
                  </a:lnTo>
                  <a:lnTo>
                    <a:pt x="382345" y="147919"/>
                  </a:lnTo>
                  <a:lnTo>
                    <a:pt x="417077" y="119897"/>
                  </a:lnTo>
                  <a:lnTo>
                    <a:pt x="453082" y="94409"/>
                  </a:lnTo>
                  <a:lnTo>
                    <a:pt x="490181" y="71550"/>
                  </a:lnTo>
                  <a:lnTo>
                    <a:pt x="528194" y="51414"/>
                  </a:lnTo>
                  <a:lnTo>
                    <a:pt x="566942" y="34097"/>
                  </a:lnTo>
                  <a:lnTo>
                    <a:pt x="606245" y="19692"/>
                  </a:lnTo>
                  <a:lnTo>
                    <a:pt x="645924" y="8295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5372100" y="3623309"/>
              <a:ext cx="3429000" cy="1402080"/>
            </a:xfrm>
            <a:custGeom>
              <a:avLst/>
              <a:gdLst/>
              <a:ahLst/>
              <a:cxnLst/>
              <a:rect l="l" t="t" r="r" b="b"/>
              <a:pathLst>
                <a:path w="3429000" h="1402079">
                  <a:moveTo>
                    <a:pt x="685800" y="0"/>
                  </a:moveTo>
                  <a:lnTo>
                    <a:pt x="645924" y="8295"/>
                  </a:lnTo>
                  <a:lnTo>
                    <a:pt x="606245" y="19692"/>
                  </a:lnTo>
                  <a:lnTo>
                    <a:pt x="566942" y="34097"/>
                  </a:lnTo>
                  <a:lnTo>
                    <a:pt x="528194" y="51414"/>
                  </a:lnTo>
                  <a:lnTo>
                    <a:pt x="490181" y="71550"/>
                  </a:lnTo>
                  <a:lnTo>
                    <a:pt x="453082" y="94409"/>
                  </a:lnTo>
                  <a:lnTo>
                    <a:pt x="417077" y="119897"/>
                  </a:lnTo>
                  <a:lnTo>
                    <a:pt x="382345" y="147919"/>
                  </a:lnTo>
                  <a:lnTo>
                    <a:pt x="349064" y="178381"/>
                  </a:lnTo>
                  <a:lnTo>
                    <a:pt x="317416" y="211188"/>
                  </a:lnTo>
                  <a:lnTo>
                    <a:pt x="287578" y="246245"/>
                  </a:lnTo>
                  <a:lnTo>
                    <a:pt x="259731" y="283458"/>
                  </a:lnTo>
                  <a:lnTo>
                    <a:pt x="234054" y="322732"/>
                  </a:lnTo>
                  <a:lnTo>
                    <a:pt x="210725" y="363972"/>
                  </a:lnTo>
                  <a:lnTo>
                    <a:pt x="189926" y="407084"/>
                  </a:lnTo>
                  <a:lnTo>
                    <a:pt x="171834" y="451974"/>
                  </a:lnTo>
                  <a:lnTo>
                    <a:pt x="156629" y="498546"/>
                  </a:lnTo>
                  <a:lnTo>
                    <a:pt x="144491" y="546707"/>
                  </a:lnTo>
                  <a:lnTo>
                    <a:pt x="135599" y="596360"/>
                  </a:lnTo>
                  <a:lnTo>
                    <a:pt x="130132" y="647413"/>
                  </a:lnTo>
                  <a:lnTo>
                    <a:pt x="128270" y="699770"/>
                  </a:lnTo>
                  <a:lnTo>
                    <a:pt x="130132" y="752299"/>
                  </a:lnTo>
                  <a:lnTo>
                    <a:pt x="135599" y="803509"/>
                  </a:lnTo>
                  <a:lnTo>
                    <a:pt x="144491" y="853306"/>
                  </a:lnTo>
                  <a:lnTo>
                    <a:pt x="156629" y="901598"/>
                  </a:lnTo>
                  <a:lnTo>
                    <a:pt x="171834" y="948290"/>
                  </a:lnTo>
                  <a:lnTo>
                    <a:pt x="189926" y="993291"/>
                  </a:lnTo>
                  <a:lnTo>
                    <a:pt x="210725" y="1036508"/>
                  </a:lnTo>
                  <a:lnTo>
                    <a:pt x="234054" y="1077846"/>
                  </a:lnTo>
                  <a:lnTo>
                    <a:pt x="259731" y="1117214"/>
                  </a:lnTo>
                  <a:lnTo>
                    <a:pt x="287578" y="1154519"/>
                  </a:lnTo>
                  <a:lnTo>
                    <a:pt x="317416" y="1189667"/>
                  </a:lnTo>
                  <a:lnTo>
                    <a:pt x="349064" y="1222565"/>
                  </a:lnTo>
                  <a:lnTo>
                    <a:pt x="382345" y="1253121"/>
                  </a:lnTo>
                  <a:lnTo>
                    <a:pt x="417077" y="1281241"/>
                  </a:lnTo>
                  <a:lnTo>
                    <a:pt x="453082" y="1306833"/>
                  </a:lnTo>
                  <a:lnTo>
                    <a:pt x="490181" y="1329804"/>
                  </a:lnTo>
                  <a:lnTo>
                    <a:pt x="528194" y="1350060"/>
                  </a:lnTo>
                  <a:lnTo>
                    <a:pt x="566942" y="1367508"/>
                  </a:lnTo>
                  <a:lnTo>
                    <a:pt x="606245" y="1382056"/>
                  </a:lnTo>
                  <a:lnTo>
                    <a:pt x="645924" y="1393611"/>
                  </a:lnTo>
                  <a:lnTo>
                    <a:pt x="685800" y="1402080"/>
                  </a:lnTo>
                  <a:lnTo>
                    <a:pt x="639025" y="1400444"/>
                  </a:lnTo>
                  <a:lnTo>
                    <a:pt x="593070" y="1395610"/>
                  </a:lnTo>
                  <a:lnTo>
                    <a:pt x="548037" y="1387685"/>
                  </a:lnTo>
                  <a:lnTo>
                    <a:pt x="504031" y="1376779"/>
                  </a:lnTo>
                  <a:lnTo>
                    <a:pt x="461156" y="1363001"/>
                  </a:lnTo>
                  <a:lnTo>
                    <a:pt x="419516" y="1346457"/>
                  </a:lnTo>
                  <a:lnTo>
                    <a:pt x="379216" y="1327259"/>
                  </a:lnTo>
                  <a:lnTo>
                    <a:pt x="340359" y="1305512"/>
                  </a:lnTo>
                  <a:lnTo>
                    <a:pt x="303051" y="1281328"/>
                  </a:lnTo>
                  <a:lnTo>
                    <a:pt x="267394" y="1254813"/>
                  </a:lnTo>
                  <a:lnTo>
                    <a:pt x="233493" y="1226077"/>
                  </a:lnTo>
                  <a:lnTo>
                    <a:pt x="201453" y="1195228"/>
                  </a:lnTo>
                  <a:lnTo>
                    <a:pt x="171378" y="1162375"/>
                  </a:lnTo>
                  <a:lnTo>
                    <a:pt x="143371" y="1127626"/>
                  </a:lnTo>
                  <a:lnTo>
                    <a:pt x="117537" y="1091091"/>
                  </a:lnTo>
                  <a:lnTo>
                    <a:pt x="93979" y="1052877"/>
                  </a:lnTo>
                  <a:lnTo>
                    <a:pt x="72804" y="1013092"/>
                  </a:lnTo>
                  <a:lnTo>
                    <a:pt x="54113" y="971847"/>
                  </a:lnTo>
                  <a:lnTo>
                    <a:pt x="38013" y="929249"/>
                  </a:lnTo>
                  <a:lnTo>
                    <a:pt x="24606" y="885407"/>
                  </a:lnTo>
                  <a:lnTo>
                    <a:pt x="13997" y="840429"/>
                  </a:lnTo>
                  <a:lnTo>
                    <a:pt x="6290" y="794425"/>
                  </a:lnTo>
                  <a:lnTo>
                    <a:pt x="1589" y="747502"/>
                  </a:lnTo>
                  <a:lnTo>
                    <a:pt x="0" y="699770"/>
                  </a:lnTo>
                  <a:lnTo>
                    <a:pt x="1589" y="652050"/>
                  </a:lnTo>
                  <a:lnTo>
                    <a:pt x="6290" y="605164"/>
                  </a:lnTo>
                  <a:lnTo>
                    <a:pt x="13997" y="559219"/>
                  </a:lnTo>
                  <a:lnTo>
                    <a:pt x="24606" y="514320"/>
                  </a:lnTo>
                  <a:lnTo>
                    <a:pt x="38013" y="470575"/>
                  </a:lnTo>
                  <a:lnTo>
                    <a:pt x="54113" y="428089"/>
                  </a:lnTo>
                  <a:lnTo>
                    <a:pt x="72804" y="386969"/>
                  </a:lnTo>
                  <a:lnTo>
                    <a:pt x="93980" y="347321"/>
                  </a:lnTo>
                  <a:lnTo>
                    <a:pt x="117537" y="309252"/>
                  </a:lnTo>
                  <a:lnTo>
                    <a:pt x="143371" y="272868"/>
                  </a:lnTo>
                  <a:lnTo>
                    <a:pt x="171378" y="238275"/>
                  </a:lnTo>
                  <a:lnTo>
                    <a:pt x="201453" y="205581"/>
                  </a:lnTo>
                  <a:lnTo>
                    <a:pt x="233493" y="174890"/>
                  </a:lnTo>
                  <a:lnTo>
                    <a:pt x="267394" y="146310"/>
                  </a:lnTo>
                  <a:lnTo>
                    <a:pt x="303051" y="119948"/>
                  </a:lnTo>
                  <a:lnTo>
                    <a:pt x="340360" y="95908"/>
                  </a:lnTo>
                  <a:lnTo>
                    <a:pt x="379216" y="74298"/>
                  </a:lnTo>
                  <a:lnTo>
                    <a:pt x="419516" y="55225"/>
                  </a:lnTo>
                  <a:lnTo>
                    <a:pt x="461156" y="38794"/>
                  </a:lnTo>
                  <a:lnTo>
                    <a:pt x="504031" y="25111"/>
                  </a:lnTo>
                  <a:lnTo>
                    <a:pt x="548037" y="14285"/>
                  </a:lnTo>
                  <a:lnTo>
                    <a:pt x="593070" y="6419"/>
                  </a:lnTo>
                  <a:lnTo>
                    <a:pt x="639025" y="1622"/>
                  </a:lnTo>
                  <a:lnTo>
                    <a:pt x="685800" y="0"/>
                  </a:lnTo>
                  <a:close/>
                </a:path>
                <a:path w="3429000" h="1402079">
                  <a:moveTo>
                    <a:pt x="0" y="0"/>
                  </a:moveTo>
                  <a:lnTo>
                    <a:pt x="0" y="0"/>
                  </a:lnTo>
                </a:path>
                <a:path w="3429000" h="1402079">
                  <a:moveTo>
                    <a:pt x="685800" y="1402080"/>
                  </a:moveTo>
                  <a:lnTo>
                    <a:pt x="685800" y="1402080"/>
                  </a:lnTo>
                </a:path>
                <a:path w="3429000" h="1402079">
                  <a:moveTo>
                    <a:pt x="3086100" y="699770"/>
                  </a:moveTo>
                  <a:lnTo>
                    <a:pt x="3429000" y="69977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7767320" y="3620769"/>
              <a:ext cx="690880" cy="1400810"/>
            </a:xfrm>
            <a:custGeom>
              <a:avLst/>
              <a:gdLst/>
              <a:ahLst/>
              <a:cxnLst/>
              <a:rect l="l" t="t" r="r" b="b"/>
              <a:pathLst>
                <a:path w="690879" h="1400810">
                  <a:moveTo>
                    <a:pt x="8889" y="0"/>
                  </a:moveTo>
                  <a:lnTo>
                    <a:pt x="48584" y="8485"/>
                  </a:lnTo>
                  <a:lnTo>
                    <a:pt x="88081" y="20086"/>
                  </a:lnTo>
                  <a:lnTo>
                    <a:pt x="127203" y="34708"/>
                  </a:lnTo>
                  <a:lnTo>
                    <a:pt x="165769" y="52252"/>
                  </a:lnTo>
                  <a:lnTo>
                    <a:pt x="203601" y="72622"/>
                  </a:lnTo>
                  <a:lnTo>
                    <a:pt x="240518" y="95720"/>
                  </a:lnTo>
                  <a:lnTo>
                    <a:pt x="276342" y="121449"/>
                  </a:lnTo>
                  <a:lnTo>
                    <a:pt x="310893" y="149713"/>
                  </a:lnTo>
                  <a:lnTo>
                    <a:pt x="343992" y="180414"/>
                  </a:lnTo>
                  <a:lnTo>
                    <a:pt x="375459" y="213454"/>
                  </a:lnTo>
                  <a:lnTo>
                    <a:pt x="405115" y="248738"/>
                  </a:lnTo>
                  <a:lnTo>
                    <a:pt x="432781" y="286168"/>
                  </a:lnTo>
                  <a:lnTo>
                    <a:pt x="458277" y="325646"/>
                  </a:lnTo>
                  <a:lnTo>
                    <a:pt x="481424" y="367077"/>
                  </a:lnTo>
                  <a:lnTo>
                    <a:pt x="502042" y="410361"/>
                  </a:lnTo>
                  <a:lnTo>
                    <a:pt x="519953" y="455404"/>
                  </a:lnTo>
                  <a:lnTo>
                    <a:pt x="534976" y="502106"/>
                  </a:lnTo>
                  <a:lnTo>
                    <a:pt x="546933" y="550372"/>
                  </a:lnTo>
                  <a:lnTo>
                    <a:pt x="555643" y="600105"/>
                  </a:lnTo>
                  <a:lnTo>
                    <a:pt x="560929" y="651206"/>
                  </a:lnTo>
                  <a:lnTo>
                    <a:pt x="562609" y="703579"/>
                  </a:lnTo>
                  <a:lnTo>
                    <a:pt x="560385" y="755936"/>
                  </a:lnTo>
                  <a:lnTo>
                    <a:pt x="554557" y="806986"/>
                  </a:lnTo>
                  <a:lnTo>
                    <a:pt x="545307" y="856635"/>
                  </a:lnTo>
                  <a:lnTo>
                    <a:pt x="532816" y="904785"/>
                  </a:lnTo>
                  <a:lnTo>
                    <a:pt x="517265" y="951341"/>
                  </a:lnTo>
                  <a:lnTo>
                    <a:pt x="498836" y="996205"/>
                  </a:lnTo>
                  <a:lnTo>
                    <a:pt x="477708" y="1039283"/>
                  </a:lnTo>
                  <a:lnTo>
                    <a:pt x="454063" y="1080477"/>
                  </a:lnTo>
                  <a:lnTo>
                    <a:pt x="428082" y="1119691"/>
                  </a:lnTo>
                  <a:lnTo>
                    <a:pt x="399946" y="1156830"/>
                  </a:lnTo>
                  <a:lnTo>
                    <a:pt x="369837" y="1191796"/>
                  </a:lnTo>
                  <a:lnTo>
                    <a:pt x="337934" y="1224494"/>
                  </a:lnTo>
                  <a:lnTo>
                    <a:pt x="304420" y="1254827"/>
                  </a:lnTo>
                  <a:lnTo>
                    <a:pt x="269475" y="1282699"/>
                  </a:lnTo>
                  <a:lnTo>
                    <a:pt x="233280" y="1308014"/>
                  </a:lnTo>
                  <a:lnTo>
                    <a:pt x="196016" y="1330676"/>
                  </a:lnTo>
                  <a:lnTo>
                    <a:pt x="157864" y="1350587"/>
                  </a:lnTo>
                  <a:lnTo>
                    <a:pt x="119006" y="1367653"/>
                  </a:lnTo>
                  <a:lnTo>
                    <a:pt x="79621" y="1381776"/>
                  </a:lnTo>
                  <a:lnTo>
                    <a:pt x="39892" y="1392860"/>
                  </a:lnTo>
                  <a:lnTo>
                    <a:pt x="0" y="1400809"/>
                  </a:lnTo>
                  <a:lnTo>
                    <a:pt x="46787" y="1399498"/>
                  </a:lnTo>
                  <a:lnTo>
                    <a:pt x="92781" y="1394998"/>
                  </a:lnTo>
                  <a:lnTo>
                    <a:pt x="137876" y="1387417"/>
                  </a:lnTo>
                  <a:lnTo>
                    <a:pt x="181968" y="1376862"/>
                  </a:lnTo>
                  <a:lnTo>
                    <a:pt x="224951" y="1363438"/>
                  </a:lnTo>
                  <a:lnTo>
                    <a:pt x="266719" y="1347251"/>
                  </a:lnTo>
                  <a:lnTo>
                    <a:pt x="307168" y="1328409"/>
                  </a:lnTo>
                  <a:lnTo>
                    <a:pt x="346192" y="1307018"/>
                  </a:lnTo>
                  <a:lnTo>
                    <a:pt x="383686" y="1283183"/>
                  </a:lnTo>
                  <a:lnTo>
                    <a:pt x="419544" y="1257012"/>
                  </a:lnTo>
                  <a:lnTo>
                    <a:pt x="453662" y="1228611"/>
                  </a:lnTo>
                  <a:lnTo>
                    <a:pt x="485933" y="1198086"/>
                  </a:lnTo>
                  <a:lnTo>
                    <a:pt x="516253" y="1165543"/>
                  </a:lnTo>
                  <a:lnTo>
                    <a:pt x="544517" y="1131090"/>
                  </a:lnTo>
                  <a:lnTo>
                    <a:pt x="570619" y="1094831"/>
                  </a:lnTo>
                  <a:lnTo>
                    <a:pt x="594454" y="1056875"/>
                  </a:lnTo>
                  <a:lnTo>
                    <a:pt x="615916" y="1017326"/>
                  </a:lnTo>
                  <a:lnTo>
                    <a:pt x="634900" y="976292"/>
                  </a:lnTo>
                  <a:lnTo>
                    <a:pt x="651302" y="933879"/>
                  </a:lnTo>
                  <a:lnTo>
                    <a:pt x="665015" y="890193"/>
                  </a:lnTo>
                  <a:lnTo>
                    <a:pt x="675935" y="845341"/>
                  </a:lnTo>
                  <a:lnTo>
                    <a:pt x="683956" y="799428"/>
                  </a:lnTo>
                  <a:lnTo>
                    <a:pt x="688972" y="752563"/>
                  </a:lnTo>
                  <a:lnTo>
                    <a:pt x="690879" y="704850"/>
                  </a:lnTo>
                  <a:lnTo>
                    <a:pt x="689448" y="657110"/>
                  </a:lnTo>
                  <a:lnTo>
                    <a:pt x="684907" y="610168"/>
                  </a:lnTo>
                  <a:lnTo>
                    <a:pt x="677358" y="564133"/>
                  </a:lnTo>
                  <a:lnTo>
                    <a:pt x="666908" y="519112"/>
                  </a:lnTo>
                  <a:lnTo>
                    <a:pt x="653660" y="475216"/>
                  </a:lnTo>
                  <a:lnTo>
                    <a:pt x="637718" y="432554"/>
                  </a:lnTo>
                  <a:lnTo>
                    <a:pt x="619187" y="391234"/>
                  </a:lnTo>
                  <a:lnTo>
                    <a:pt x="598169" y="351366"/>
                  </a:lnTo>
                  <a:lnTo>
                    <a:pt x="574771" y="313059"/>
                  </a:lnTo>
                  <a:lnTo>
                    <a:pt x="549096" y="276423"/>
                  </a:lnTo>
                  <a:lnTo>
                    <a:pt x="521248" y="241566"/>
                  </a:lnTo>
                  <a:lnTo>
                    <a:pt x="491331" y="208597"/>
                  </a:lnTo>
                  <a:lnTo>
                    <a:pt x="459449" y="177626"/>
                  </a:lnTo>
                  <a:lnTo>
                    <a:pt x="425707" y="148761"/>
                  </a:lnTo>
                  <a:lnTo>
                    <a:pt x="390209" y="122113"/>
                  </a:lnTo>
                  <a:lnTo>
                    <a:pt x="353059" y="97790"/>
                  </a:lnTo>
                  <a:lnTo>
                    <a:pt x="314362" y="75900"/>
                  </a:lnTo>
                  <a:lnTo>
                    <a:pt x="274220" y="56554"/>
                  </a:lnTo>
                  <a:lnTo>
                    <a:pt x="232739" y="39861"/>
                  </a:lnTo>
                  <a:lnTo>
                    <a:pt x="190023" y="25929"/>
                  </a:lnTo>
                  <a:lnTo>
                    <a:pt x="146176" y="14867"/>
                  </a:lnTo>
                  <a:lnTo>
                    <a:pt x="101302" y="6786"/>
                  </a:lnTo>
                  <a:lnTo>
                    <a:pt x="55505" y="1794"/>
                  </a:lnTo>
                  <a:lnTo>
                    <a:pt x="88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7767320" y="3620769"/>
              <a:ext cx="690880" cy="1404620"/>
            </a:xfrm>
            <a:custGeom>
              <a:avLst/>
              <a:gdLst/>
              <a:ahLst/>
              <a:cxnLst/>
              <a:rect l="l" t="t" r="r" b="b"/>
              <a:pathLst>
                <a:path w="690879" h="1404620">
                  <a:moveTo>
                    <a:pt x="0" y="1400809"/>
                  </a:moveTo>
                  <a:lnTo>
                    <a:pt x="39892" y="1392860"/>
                  </a:lnTo>
                  <a:lnTo>
                    <a:pt x="79621" y="1381776"/>
                  </a:lnTo>
                  <a:lnTo>
                    <a:pt x="119006" y="1367653"/>
                  </a:lnTo>
                  <a:lnTo>
                    <a:pt x="157864" y="1350587"/>
                  </a:lnTo>
                  <a:lnTo>
                    <a:pt x="196016" y="1330676"/>
                  </a:lnTo>
                  <a:lnTo>
                    <a:pt x="233280" y="1308014"/>
                  </a:lnTo>
                  <a:lnTo>
                    <a:pt x="269475" y="1282699"/>
                  </a:lnTo>
                  <a:lnTo>
                    <a:pt x="304420" y="1254827"/>
                  </a:lnTo>
                  <a:lnTo>
                    <a:pt x="337934" y="1224494"/>
                  </a:lnTo>
                  <a:lnTo>
                    <a:pt x="369837" y="1191796"/>
                  </a:lnTo>
                  <a:lnTo>
                    <a:pt x="399946" y="1156830"/>
                  </a:lnTo>
                  <a:lnTo>
                    <a:pt x="428082" y="1119691"/>
                  </a:lnTo>
                  <a:lnTo>
                    <a:pt x="454063" y="1080477"/>
                  </a:lnTo>
                  <a:lnTo>
                    <a:pt x="477708" y="1039283"/>
                  </a:lnTo>
                  <a:lnTo>
                    <a:pt x="498836" y="996205"/>
                  </a:lnTo>
                  <a:lnTo>
                    <a:pt x="517265" y="951341"/>
                  </a:lnTo>
                  <a:lnTo>
                    <a:pt x="532816" y="904785"/>
                  </a:lnTo>
                  <a:lnTo>
                    <a:pt x="545307" y="856635"/>
                  </a:lnTo>
                  <a:lnTo>
                    <a:pt x="554557" y="806986"/>
                  </a:lnTo>
                  <a:lnTo>
                    <a:pt x="560385" y="755936"/>
                  </a:lnTo>
                  <a:lnTo>
                    <a:pt x="562609" y="703579"/>
                  </a:lnTo>
                  <a:lnTo>
                    <a:pt x="560929" y="651206"/>
                  </a:lnTo>
                  <a:lnTo>
                    <a:pt x="555643" y="600105"/>
                  </a:lnTo>
                  <a:lnTo>
                    <a:pt x="546933" y="550372"/>
                  </a:lnTo>
                  <a:lnTo>
                    <a:pt x="534976" y="502106"/>
                  </a:lnTo>
                  <a:lnTo>
                    <a:pt x="519953" y="455404"/>
                  </a:lnTo>
                  <a:lnTo>
                    <a:pt x="502042" y="410361"/>
                  </a:lnTo>
                  <a:lnTo>
                    <a:pt x="481424" y="367077"/>
                  </a:lnTo>
                  <a:lnTo>
                    <a:pt x="458277" y="325646"/>
                  </a:lnTo>
                  <a:lnTo>
                    <a:pt x="432781" y="286168"/>
                  </a:lnTo>
                  <a:lnTo>
                    <a:pt x="405115" y="248738"/>
                  </a:lnTo>
                  <a:lnTo>
                    <a:pt x="375459" y="213454"/>
                  </a:lnTo>
                  <a:lnTo>
                    <a:pt x="343992" y="180414"/>
                  </a:lnTo>
                  <a:lnTo>
                    <a:pt x="310893" y="149713"/>
                  </a:lnTo>
                  <a:lnTo>
                    <a:pt x="276342" y="121449"/>
                  </a:lnTo>
                  <a:lnTo>
                    <a:pt x="240518" y="95720"/>
                  </a:lnTo>
                  <a:lnTo>
                    <a:pt x="203601" y="72622"/>
                  </a:lnTo>
                  <a:lnTo>
                    <a:pt x="165769" y="52252"/>
                  </a:lnTo>
                  <a:lnTo>
                    <a:pt x="127203" y="34708"/>
                  </a:lnTo>
                  <a:lnTo>
                    <a:pt x="88081" y="20086"/>
                  </a:lnTo>
                  <a:lnTo>
                    <a:pt x="48584" y="8485"/>
                  </a:lnTo>
                  <a:lnTo>
                    <a:pt x="8889" y="0"/>
                  </a:lnTo>
                  <a:lnTo>
                    <a:pt x="55505" y="1794"/>
                  </a:lnTo>
                  <a:lnTo>
                    <a:pt x="101302" y="6786"/>
                  </a:lnTo>
                  <a:lnTo>
                    <a:pt x="146176" y="14867"/>
                  </a:lnTo>
                  <a:lnTo>
                    <a:pt x="190023" y="25929"/>
                  </a:lnTo>
                  <a:lnTo>
                    <a:pt x="232739" y="39861"/>
                  </a:lnTo>
                  <a:lnTo>
                    <a:pt x="274220" y="56554"/>
                  </a:lnTo>
                  <a:lnTo>
                    <a:pt x="314362" y="75900"/>
                  </a:lnTo>
                  <a:lnTo>
                    <a:pt x="353059" y="97790"/>
                  </a:lnTo>
                  <a:lnTo>
                    <a:pt x="390209" y="122113"/>
                  </a:lnTo>
                  <a:lnTo>
                    <a:pt x="425707" y="148761"/>
                  </a:lnTo>
                  <a:lnTo>
                    <a:pt x="459449" y="177626"/>
                  </a:lnTo>
                  <a:lnTo>
                    <a:pt x="491331" y="208597"/>
                  </a:lnTo>
                  <a:lnTo>
                    <a:pt x="521248" y="241566"/>
                  </a:lnTo>
                  <a:lnTo>
                    <a:pt x="549096" y="276423"/>
                  </a:lnTo>
                  <a:lnTo>
                    <a:pt x="574771" y="313059"/>
                  </a:lnTo>
                  <a:lnTo>
                    <a:pt x="598169" y="351366"/>
                  </a:lnTo>
                  <a:lnTo>
                    <a:pt x="619187" y="391234"/>
                  </a:lnTo>
                  <a:lnTo>
                    <a:pt x="637718" y="432554"/>
                  </a:lnTo>
                  <a:lnTo>
                    <a:pt x="653660" y="475216"/>
                  </a:lnTo>
                  <a:lnTo>
                    <a:pt x="666908" y="519112"/>
                  </a:lnTo>
                  <a:lnTo>
                    <a:pt x="677358" y="564133"/>
                  </a:lnTo>
                  <a:lnTo>
                    <a:pt x="684907" y="610168"/>
                  </a:lnTo>
                  <a:lnTo>
                    <a:pt x="689448" y="657110"/>
                  </a:lnTo>
                  <a:lnTo>
                    <a:pt x="690879" y="704850"/>
                  </a:lnTo>
                  <a:lnTo>
                    <a:pt x="688972" y="752563"/>
                  </a:lnTo>
                  <a:lnTo>
                    <a:pt x="683956" y="799428"/>
                  </a:lnTo>
                  <a:lnTo>
                    <a:pt x="675935" y="845341"/>
                  </a:lnTo>
                  <a:lnTo>
                    <a:pt x="665015" y="890193"/>
                  </a:lnTo>
                  <a:lnTo>
                    <a:pt x="651302" y="933879"/>
                  </a:lnTo>
                  <a:lnTo>
                    <a:pt x="634900" y="976292"/>
                  </a:lnTo>
                  <a:lnTo>
                    <a:pt x="615916" y="1017326"/>
                  </a:lnTo>
                  <a:lnTo>
                    <a:pt x="594454" y="1056875"/>
                  </a:lnTo>
                  <a:lnTo>
                    <a:pt x="570619" y="1094831"/>
                  </a:lnTo>
                  <a:lnTo>
                    <a:pt x="544517" y="1131090"/>
                  </a:lnTo>
                  <a:lnTo>
                    <a:pt x="516253" y="1165543"/>
                  </a:lnTo>
                  <a:lnTo>
                    <a:pt x="485933" y="1198086"/>
                  </a:lnTo>
                  <a:lnTo>
                    <a:pt x="453662" y="1228611"/>
                  </a:lnTo>
                  <a:lnTo>
                    <a:pt x="419544" y="1257012"/>
                  </a:lnTo>
                  <a:lnTo>
                    <a:pt x="383686" y="1283183"/>
                  </a:lnTo>
                  <a:lnTo>
                    <a:pt x="346192" y="1307018"/>
                  </a:lnTo>
                  <a:lnTo>
                    <a:pt x="307168" y="1328409"/>
                  </a:lnTo>
                  <a:lnTo>
                    <a:pt x="266719" y="1347251"/>
                  </a:lnTo>
                  <a:lnTo>
                    <a:pt x="224951" y="1363438"/>
                  </a:lnTo>
                  <a:lnTo>
                    <a:pt x="181968" y="1376862"/>
                  </a:lnTo>
                  <a:lnTo>
                    <a:pt x="137876" y="1387417"/>
                  </a:lnTo>
                  <a:lnTo>
                    <a:pt x="92781" y="1394998"/>
                  </a:lnTo>
                  <a:lnTo>
                    <a:pt x="46787" y="1399498"/>
                  </a:lnTo>
                  <a:lnTo>
                    <a:pt x="0" y="1400809"/>
                  </a:lnTo>
                  <a:close/>
                </a:path>
                <a:path w="690879" h="1404620">
                  <a:moveTo>
                    <a:pt x="687070" y="1404619"/>
                  </a:moveTo>
                  <a:lnTo>
                    <a:pt x="687070" y="1404619"/>
                  </a:lnTo>
                </a:path>
                <a:path w="690879" h="1404620">
                  <a:moveTo>
                    <a:pt x="8889" y="0"/>
                  </a:moveTo>
                  <a:lnTo>
                    <a:pt x="888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6629400" y="4556759"/>
              <a:ext cx="1187450" cy="0"/>
            </a:xfrm>
            <a:custGeom>
              <a:avLst/>
              <a:gdLst/>
              <a:ahLst/>
              <a:cxnLst/>
              <a:rect l="l" t="t" r="r" b="b"/>
              <a:pathLst>
                <a:path w="1187450">
                  <a:moveTo>
                    <a:pt x="0" y="0"/>
                  </a:moveTo>
                  <a:lnTo>
                    <a:pt x="118745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811770" y="4518659"/>
              <a:ext cx="74930" cy="74930"/>
            </a:xfrm>
            <a:custGeom>
              <a:avLst/>
              <a:gdLst/>
              <a:ahLst/>
              <a:cxnLst/>
              <a:rect l="l" t="t" r="r" b="b"/>
              <a:pathLst>
                <a:path w="74929" h="74929">
                  <a:moveTo>
                    <a:pt x="0" y="0"/>
                  </a:moveTo>
                  <a:lnTo>
                    <a:pt x="0" y="74929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6629400" y="4207509"/>
              <a:ext cx="685800" cy="349250"/>
            </a:xfrm>
            <a:custGeom>
              <a:avLst/>
              <a:gdLst/>
              <a:ahLst/>
              <a:cxnLst/>
              <a:rect l="l" t="t" r="r" b="b"/>
              <a:pathLst>
                <a:path w="685800" h="349250">
                  <a:moveTo>
                    <a:pt x="0" y="34925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6129019" y="4207509"/>
              <a:ext cx="1186180" cy="0"/>
            </a:xfrm>
            <a:custGeom>
              <a:avLst/>
              <a:gdLst/>
              <a:ahLst/>
              <a:cxnLst/>
              <a:rect l="l" t="t" r="r" b="b"/>
              <a:pathLst>
                <a:path w="1186179">
                  <a:moveTo>
                    <a:pt x="118617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6057900" y="4169409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76200" y="0"/>
                  </a:moveTo>
                  <a:lnTo>
                    <a:pt x="0" y="38100"/>
                  </a:lnTo>
                  <a:lnTo>
                    <a:pt x="76200" y="74929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/>
          <p:cNvSpPr/>
          <p:nvPr/>
        </p:nvSpPr>
        <p:spPr>
          <a:xfrm>
            <a:off x="6172200" y="5491478"/>
            <a:ext cx="0" cy="36831"/>
          </a:xfrm>
          <a:custGeom>
            <a:avLst/>
            <a:gdLst/>
            <a:ahLst/>
            <a:cxnLst/>
            <a:rect l="l" t="t" r="r" b="b"/>
            <a:pathLst>
              <a:path h="36829">
                <a:moveTo>
                  <a:pt x="0" y="0"/>
                </a:moveTo>
                <a:lnTo>
                  <a:pt x="0" y="3683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6172200" y="5557520"/>
            <a:ext cx="0" cy="1892300"/>
          </a:xfrm>
          <a:custGeom>
            <a:avLst/>
            <a:gdLst/>
            <a:ahLst/>
            <a:cxnLst/>
            <a:rect l="l" t="t" r="r" b="b"/>
            <a:pathLst>
              <a:path h="1892300">
                <a:moveTo>
                  <a:pt x="0" y="0"/>
                </a:moveTo>
                <a:lnTo>
                  <a:pt x="0" y="1892299"/>
                </a:lnTo>
              </a:path>
            </a:pathLst>
          </a:custGeom>
          <a:ln w="889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772400" y="5491478"/>
            <a:ext cx="0" cy="3018790"/>
          </a:xfrm>
          <a:custGeom>
            <a:avLst/>
            <a:gdLst/>
            <a:ahLst/>
            <a:cxnLst/>
            <a:rect l="l" t="t" r="r" b="b"/>
            <a:pathLst>
              <a:path h="3018790">
                <a:moveTo>
                  <a:pt x="0" y="0"/>
                </a:moveTo>
                <a:lnTo>
                  <a:pt x="0" y="3018790"/>
                </a:lnTo>
              </a:path>
            </a:pathLst>
          </a:custGeom>
          <a:ln w="8890">
            <a:solidFill>
              <a:srgbClr val="000000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1028700" y="5491482"/>
            <a:ext cx="11887200" cy="4563110"/>
            <a:chOff x="1028700" y="5491479"/>
            <a:chExt cx="11887200" cy="4563110"/>
          </a:xfrm>
        </p:grpSpPr>
        <p:sp>
          <p:nvSpPr>
            <p:cNvPr id="30" name="object 30"/>
            <p:cNvSpPr/>
            <p:nvPr/>
          </p:nvSpPr>
          <p:spPr>
            <a:xfrm>
              <a:off x="3200400" y="5608319"/>
              <a:ext cx="0" cy="1752600"/>
            </a:xfrm>
            <a:custGeom>
              <a:avLst/>
              <a:gdLst/>
              <a:ahLst/>
              <a:cxnLst/>
              <a:rect l="l" t="t" r="r" b="b"/>
              <a:pathLst>
                <a:path h="1752600">
                  <a:moveTo>
                    <a:pt x="0" y="0"/>
                  </a:moveTo>
                  <a:lnTo>
                    <a:pt x="0" y="1752599"/>
                  </a:lnTo>
                </a:path>
              </a:pathLst>
            </a:custGeom>
            <a:ln w="8889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5486400" y="5491479"/>
              <a:ext cx="0" cy="2421890"/>
            </a:xfrm>
            <a:custGeom>
              <a:avLst/>
              <a:gdLst/>
              <a:ahLst/>
              <a:cxnLst/>
              <a:rect l="l" t="t" r="r" b="b"/>
              <a:pathLst>
                <a:path h="2421890">
                  <a:moveTo>
                    <a:pt x="0" y="0"/>
                  </a:moveTo>
                  <a:lnTo>
                    <a:pt x="0" y="2421890"/>
                  </a:lnTo>
                </a:path>
              </a:pathLst>
            </a:custGeom>
            <a:ln w="889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5486400" y="7942579"/>
              <a:ext cx="0" cy="2540"/>
            </a:xfrm>
            <a:custGeom>
              <a:avLst/>
              <a:gdLst/>
              <a:ahLst/>
              <a:cxnLst/>
              <a:rect l="l" t="t" r="r" b="b"/>
              <a:pathLst>
                <a:path h="2540">
                  <a:moveTo>
                    <a:pt x="-4445" y="1270"/>
                  </a:moveTo>
                  <a:lnTo>
                    <a:pt x="4445" y="127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3200400" y="7360919"/>
              <a:ext cx="4572000" cy="1168400"/>
            </a:xfrm>
            <a:custGeom>
              <a:avLst/>
              <a:gdLst/>
              <a:ahLst/>
              <a:cxnLst/>
              <a:rect l="l" t="t" r="r" b="b"/>
              <a:pathLst>
                <a:path w="4572000" h="1168400">
                  <a:moveTo>
                    <a:pt x="0" y="0"/>
                  </a:moveTo>
                  <a:lnTo>
                    <a:pt x="2286000" y="584199"/>
                  </a:lnTo>
                </a:path>
                <a:path w="4572000" h="1168400">
                  <a:moveTo>
                    <a:pt x="2286000" y="584199"/>
                  </a:moveTo>
                  <a:lnTo>
                    <a:pt x="2971800" y="115569"/>
                  </a:lnTo>
                </a:path>
                <a:path w="4572000" h="1168400">
                  <a:moveTo>
                    <a:pt x="2971800" y="116839"/>
                  </a:moveTo>
                  <a:lnTo>
                    <a:pt x="4572000" y="116839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8458200" y="5491479"/>
              <a:ext cx="0" cy="2553970"/>
            </a:xfrm>
            <a:custGeom>
              <a:avLst/>
              <a:gdLst/>
              <a:ahLst/>
              <a:cxnLst/>
              <a:rect l="l" t="t" r="r" b="b"/>
              <a:pathLst>
                <a:path h="2553970">
                  <a:moveTo>
                    <a:pt x="0" y="0"/>
                  </a:moveTo>
                  <a:lnTo>
                    <a:pt x="0" y="2553970"/>
                  </a:lnTo>
                </a:path>
              </a:pathLst>
            </a:custGeom>
            <a:ln w="889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7772400" y="8061959"/>
              <a:ext cx="685800" cy="467359"/>
            </a:xfrm>
            <a:custGeom>
              <a:avLst/>
              <a:gdLst/>
              <a:ahLst/>
              <a:cxnLst/>
              <a:rect l="l" t="t" r="r" b="b"/>
              <a:pathLst>
                <a:path w="685800" h="467359">
                  <a:moveTo>
                    <a:pt x="0" y="467360"/>
                  </a:moveTo>
                  <a:lnTo>
                    <a:pt x="68580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/>
            <p:cNvSpPr/>
            <p:nvPr/>
          </p:nvSpPr>
          <p:spPr>
            <a:xfrm>
              <a:off x="10629900" y="5723889"/>
              <a:ext cx="0" cy="3152140"/>
            </a:xfrm>
            <a:custGeom>
              <a:avLst/>
              <a:gdLst/>
              <a:ahLst/>
              <a:cxnLst/>
              <a:rect l="l" t="t" r="r" b="b"/>
              <a:pathLst>
                <a:path h="3152140">
                  <a:moveTo>
                    <a:pt x="0" y="0"/>
                  </a:moveTo>
                  <a:lnTo>
                    <a:pt x="0" y="3152140"/>
                  </a:lnTo>
                </a:path>
              </a:pathLst>
            </a:custGeom>
            <a:ln w="8890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8458200" y="8061959"/>
              <a:ext cx="3771900" cy="819150"/>
            </a:xfrm>
            <a:custGeom>
              <a:avLst/>
              <a:gdLst/>
              <a:ahLst/>
              <a:cxnLst/>
              <a:rect l="l" t="t" r="r" b="b"/>
              <a:pathLst>
                <a:path w="3771900" h="819150">
                  <a:moveTo>
                    <a:pt x="0" y="0"/>
                  </a:moveTo>
                  <a:lnTo>
                    <a:pt x="2171700" y="819150"/>
                  </a:lnTo>
                </a:path>
                <a:path w="3771900" h="819150">
                  <a:moveTo>
                    <a:pt x="2171700" y="819150"/>
                  </a:moveTo>
                  <a:lnTo>
                    <a:pt x="3771900" y="8191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1887200" y="8950959"/>
              <a:ext cx="0" cy="1027430"/>
            </a:xfrm>
            <a:custGeom>
              <a:avLst/>
              <a:gdLst/>
              <a:ahLst/>
              <a:cxnLst/>
              <a:rect l="l" t="t" r="r" b="b"/>
              <a:pathLst>
                <a:path h="1027429">
                  <a:moveTo>
                    <a:pt x="0" y="0"/>
                  </a:moveTo>
                  <a:lnTo>
                    <a:pt x="0" y="102743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1849100" y="8881122"/>
              <a:ext cx="76200" cy="1168400"/>
            </a:xfrm>
            <a:custGeom>
              <a:avLst/>
              <a:gdLst/>
              <a:ahLst/>
              <a:cxnLst/>
              <a:rect l="l" t="t" r="r" b="b"/>
              <a:pathLst>
                <a:path w="76200" h="1168400">
                  <a:moveTo>
                    <a:pt x="76200" y="1092187"/>
                  </a:moveTo>
                  <a:lnTo>
                    <a:pt x="0" y="1092187"/>
                  </a:lnTo>
                  <a:lnTo>
                    <a:pt x="38100" y="1168387"/>
                  </a:lnTo>
                  <a:lnTo>
                    <a:pt x="76200" y="1092187"/>
                  </a:lnTo>
                  <a:close/>
                </a:path>
                <a:path w="76200" h="1168400">
                  <a:moveTo>
                    <a:pt x="76200" y="74917"/>
                  </a:moveTo>
                  <a:lnTo>
                    <a:pt x="38100" y="0"/>
                  </a:lnTo>
                  <a:lnTo>
                    <a:pt x="0" y="74917"/>
                  </a:lnTo>
                  <a:lnTo>
                    <a:pt x="76200" y="749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828800" y="7432039"/>
              <a:ext cx="0" cy="2195830"/>
            </a:xfrm>
            <a:custGeom>
              <a:avLst/>
              <a:gdLst/>
              <a:ahLst/>
              <a:cxnLst/>
              <a:rect l="l" t="t" r="r" b="b"/>
              <a:pathLst>
                <a:path h="2195829">
                  <a:moveTo>
                    <a:pt x="0" y="0"/>
                  </a:moveTo>
                  <a:lnTo>
                    <a:pt x="0" y="219582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1790700" y="7360919"/>
              <a:ext cx="76200" cy="2336800"/>
            </a:xfrm>
            <a:custGeom>
              <a:avLst/>
              <a:gdLst/>
              <a:ahLst/>
              <a:cxnLst/>
              <a:rect l="l" t="t" r="r" b="b"/>
              <a:pathLst>
                <a:path w="76200" h="2336800">
                  <a:moveTo>
                    <a:pt x="76200" y="2261870"/>
                  </a:moveTo>
                  <a:lnTo>
                    <a:pt x="0" y="2261870"/>
                  </a:lnTo>
                  <a:lnTo>
                    <a:pt x="38100" y="2336800"/>
                  </a:lnTo>
                  <a:lnTo>
                    <a:pt x="76200" y="2261870"/>
                  </a:lnTo>
                  <a:close/>
                </a:path>
                <a:path w="76200" h="2336800">
                  <a:moveTo>
                    <a:pt x="76200" y="76200"/>
                  </a:moveTo>
                  <a:lnTo>
                    <a:pt x="38100" y="0"/>
                  </a:lnTo>
                  <a:lnTo>
                    <a:pt x="0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1028700" y="9697720"/>
              <a:ext cx="11887200" cy="351790"/>
            </a:xfrm>
            <a:custGeom>
              <a:avLst/>
              <a:gdLst/>
              <a:ahLst/>
              <a:cxnLst/>
              <a:rect l="l" t="t" r="r" b="b"/>
              <a:pathLst>
                <a:path w="11887200" h="351790">
                  <a:moveTo>
                    <a:pt x="0" y="0"/>
                  </a:moveTo>
                  <a:lnTo>
                    <a:pt x="2628900" y="0"/>
                  </a:lnTo>
                </a:path>
                <a:path w="11887200" h="351790">
                  <a:moveTo>
                    <a:pt x="9944100" y="351789"/>
                  </a:moveTo>
                  <a:lnTo>
                    <a:pt x="11887200" y="351789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/>
          <p:cNvSpPr txBox="1"/>
          <p:nvPr/>
        </p:nvSpPr>
        <p:spPr>
          <a:xfrm>
            <a:off x="1383030" y="6541769"/>
            <a:ext cx="1594485" cy="84381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700" dirty="0">
                <a:latin typeface="Times New Roman" panose="02020603050405020304"/>
                <a:cs typeface="Times New Roman" panose="02020603050405020304"/>
              </a:rPr>
              <a:t>Output  </a:t>
            </a:r>
            <a:r>
              <a:rPr sz="270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Power</a:t>
            </a:r>
            <a:r>
              <a:rPr sz="2700" u="sng" spc="-89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u="sng" spc="-5" dirty="0">
                <a:uFill>
                  <a:solidFill>
                    <a:srgbClr val="000000"/>
                  </a:solidFill>
                </a:uFill>
                <a:latin typeface="Times New Roman" panose="02020603050405020304"/>
                <a:cs typeface="Times New Roman" panose="02020603050405020304"/>
              </a:rPr>
              <a:t>(Tx)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3669032" y="6541769"/>
            <a:ext cx="1454786" cy="84381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Bra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g  Losses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643629" y="3036569"/>
            <a:ext cx="1510665" cy="43688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waveguide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608319" y="6014720"/>
            <a:ext cx="800219" cy="1687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45"/>
              </a:lnSpc>
            </a:pPr>
            <a:r>
              <a:rPr sz="2700" dirty="0">
                <a:latin typeface="Times New Roman" panose="02020603050405020304"/>
                <a:cs typeface="Times New Roman" panose="02020603050405020304"/>
              </a:rPr>
              <a:t>Propagation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12700"/>
            <a:r>
              <a:rPr sz="2700" dirty="0">
                <a:latin typeface="Times New Roman" panose="02020603050405020304"/>
                <a:cs typeface="Times New Roman" panose="02020603050405020304"/>
              </a:rPr>
              <a:t>Losses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687570" y="5678372"/>
            <a:ext cx="397545" cy="1942463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85"/>
              </a:lnSpc>
            </a:pPr>
            <a:r>
              <a:rPr sz="4100" spc="-23" baseline="1000" dirty="0">
                <a:latin typeface="Times New Roman" panose="02020603050405020304"/>
                <a:cs typeface="Times New Roman" panose="02020603050405020304"/>
              </a:rPr>
              <a:t>Anten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na</a:t>
            </a:r>
            <a:r>
              <a:rPr sz="27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11" dirty="0">
                <a:latin typeface="Times New Roman" panose="02020603050405020304"/>
                <a:cs typeface="Times New Roman" panose="02020603050405020304"/>
              </a:rPr>
              <a:t>Gain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978649" y="5693410"/>
            <a:ext cx="384721" cy="194183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3045"/>
              </a:lnSpc>
            </a:pPr>
            <a:r>
              <a:rPr sz="2700" dirty="0">
                <a:latin typeface="Times New Roman" panose="02020603050405020304"/>
                <a:cs typeface="Times New Roman" panose="02020603050405020304"/>
              </a:rPr>
              <a:t>Antenna</a:t>
            </a:r>
            <a:r>
              <a:rPr sz="2700" spc="-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Gain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8901432" y="7124701"/>
            <a:ext cx="1453515" cy="84381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Branc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h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Losses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755632" y="7768590"/>
            <a:ext cx="1701164" cy="86244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97790" marR="5080" indent="-85090">
              <a:spcBef>
                <a:spcPts val="1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Received  Power</a:t>
            </a:r>
            <a:r>
              <a:rPr sz="2700" spc="-89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(Rx)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440930" y="9636760"/>
            <a:ext cx="3512820" cy="43771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Receiver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threshold</a:t>
            </a:r>
            <a:r>
              <a:rPr sz="2700" spc="-5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Value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9955532" y="8994140"/>
            <a:ext cx="1787525" cy="43771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Fade</a:t>
            </a:r>
            <a:r>
              <a:rPr sz="2700" spc="-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Margin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1028700" y="1870710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300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8400" y="914400"/>
            <a:ext cx="8578848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Arial" panose="020B0604020202020204"/>
                <a:cs typeface="Arial" panose="020B0604020202020204"/>
              </a:rPr>
              <a:t>Fading </a:t>
            </a:r>
            <a:r>
              <a:rPr spc="-5" dirty="0">
                <a:latin typeface="Arial" panose="020B0604020202020204"/>
                <a:cs typeface="Arial" panose="020B0604020202020204"/>
              </a:rPr>
              <a:t>and </a:t>
            </a:r>
            <a:r>
              <a:rPr spc="-11" dirty="0">
                <a:latin typeface="Arial" panose="020B0604020202020204"/>
                <a:cs typeface="Arial" panose="020B0604020202020204"/>
              </a:rPr>
              <a:t>Fade</a:t>
            </a:r>
            <a:r>
              <a:rPr spc="-9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margins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72592" y="2788919"/>
            <a:ext cx="11202035" cy="3059412"/>
          </a:xfrm>
          <a:prstGeom prst="rect">
            <a:avLst/>
          </a:prstGeom>
        </p:spPr>
        <p:txBody>
          <a:bodyPr vert="horz" wrap="square" lIns="0" tIns="4507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355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defined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as the variation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strength of a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received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 carrier signal due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atmospheric changes and/or  ground 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water reflections in the propagation path.Four  fading types are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considered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planning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links.They are all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dependent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on path length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are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estimated as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probability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exceeding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given (calculated) fade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margin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71600" y="210312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00" y="1143000"/>
            <a:ext cx="10200638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Fading and </a:t>
            </a:r>
            <a:r>
              <a:rPr spc="-11" dirty="0">
                <a:latin typeface="Arial" panose="020B0604020202020204"/>
                <a:cs typeface="Arial" panose="020B0604020202020204"/>
              </a:rPr>
              <a:t>Fade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margins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592" y="3094991"/>
            <a:ext cx="2896235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Multipath</a:t>
            </a:r>
            <a:r>
              <a:rPr sz="3200" spc="-5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72591" y="3583940"/>
            <a:ext cx="5750561" cy="1201572"/>
          </a:xfrm>
          <a:prstGeom prst="rect">
            <a:avLst/>
          </a:prstGeom>
        </p:spPr>
        <p:txBody>
          <a:bodyPr vert="horz" wrap="square" lIns="0" tIns="112991" rIns="0" bIns="0" rtlCol="0">
            <a:spAutoFit/>
          </a:bodyPr>
          <a:lstStyle/>
          <a:p>
            <a:pPr marL="878840" indent="-866140">
              <a:spcBef>
                <a:spcPts val="890"/>
              </a:spcBef>
              <a:buChar char="-"/>
              <a:tabLst>
                <a:tab pos="877570" algn="l"/>
                <a:tab pos="878205" algn="l"/>
              </a:tabLst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Flat</a:t>
            </a:r>
            <a:r>
              <a:rPr sz="3200" spc="-2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878840" indent="-866140">
              <a:spcBef>
                <a:spcPts val="790"/>
              </a:spcBef>
              <a:buChar char="-"/>
              <a:tabLst>
                <a:tab pos="877570" algn="l"/>
                <a:tab pos="878205" algn="l"/>
              </a:tabLst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Frequency-selective</a:t>
            </a:r>
            <a:r>
              <a:rPr sz="3200" spc="-2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34" y="4738372"/>
            <a:ext cx="168275" cy="1202853"/>
          </a:xfrm>
          <a:prstGeom prst="rect">
            <a:avLst/>
          </a:prstGeom>
        </p:spPr>
        <p:txBody>
          <a:bodyPr vert="horz" wrap="square" lIns="0" tIns="11426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72592" y="4759961"/>
            <a:ext cx="7709534" cy="1202853"/>
          </a:xfrm>
          <a:prstGeom prst="rect">
            <a:avLst/>
          </a:prstGeom>
        </p:spPr>
        <p:txBody>
          <a:bodyPr vert="horz" wrap="square" lIns="0" tIns="11426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Rain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Refraction-diffraction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 (k-type</a:t>
            </a:r>
            <a:r>
              <a:rPr sz="3200" spc="-2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2570478"/>
            <a:ext cx="11887200" cy="0"/>
          </a:xfrm>
          <a:custGeom>
            <a:avLst/>
            <a:gdLst/>
            <a:ahLst/>
            <a:cxnLst/>
            <a:rect l="l" t="t" r="r" b="b"/>
            <a:pathLst>
              <a:path w="11887200">
                <a:moveTo>
                  <a:pt x="0" y="0"/>
                </a:moveTo>
                <a:lnTo>
                  <a:pt x="118872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600" y="1143000"/>
            <a:ext cx="9099548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Fading and </a:t>
            </a:r>
            <a:r>
              <a:rPr spc="-11" dirty="0">
                <a:latin typeface="Arial" panose="020B0604020202020204"/>
                <a:cs typeface="Arial" panose="020B0604020202020204"/>
              </a:rPr>
              <a:t>Fade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margins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08" rIns="0" bIns="0" rtlCol="0">
            <a:spAutoFit/>
          </a:bodyPr>
          <a:lstStyle/>
          <a:p>
            <a:pPr marL="492125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Multipath </a:t>
            </a:r>
            <a:r>
              <a:rPr dirty="0"/>
              <a:t>Fading </a:t>
            </a:r>
            <a:r>
              <a:rPr spc="-11" dirty="0"/>
              <a:t>is </a:t>
            </a:r>
            <a:r>
              <a:rPr spc="-5" dirty="0"/>
              <a:t>the </a:t>
            </a:r>
            <a:r>
              <a:rPr dirty="0"/>
              <a:t>dominant fading mechanism </a:t>
            </a:r>
            <a:r>
              <a:rPr spc="-5" dirty="0"/>
              <a:t>for  </a:t>
            </a:r>
            <a:r>
              <a:rPr dirty="0"/>
              <a:t>frequencies </a:t>
            </a:r>
            <a:r>
              <a:rPr spc="-5" dirty="0"/>
              <a:t>lower </a:t>
            </a:r>
            <a:r>
              <a:rPr dirty="0"/>
              <a:t>than 10GHz. A reflected </a:t>
            </a:r>
            <a:r>
              <a:rPr spc="-5" dirty="0"/>
              <a:t>wave </a:t>
            </a:r>
            <a:r>
              <a:rPr dirty="0"/>
              <a:t>causes a  multipath, </a:t>
            </a:r>
            <a:r>
              <a:rPr spc="-5" dirty="0"/>
              <a:t>i.e.when </a:t>
            </a:r>
            <a:r>
              <a:rPr dirty="0"/>
              <a:t>a reflected </a:t>
            </a:r>
            <a:r>
              <a:rPr spc="-11" dirty="0"/>
              <a:t>wave </a:t>
            </a:r>
            <a:r>
              <a:rPr dirty="0"/>
              <a:t>reaches </a:t>
            </a:r>
            <a:r>
              <a:rPr spc="-5" dirty="0"/>
              <a:t>the </a:t>
            </a:r>
            <a:r>
              <a:rPr dirty="0"/>
              <a:t>receiver as  </a:t>
            </a:r>
            <a:r>
              <a:rPr spc="-5" dirty="0"/>
              <a:t>the </a:t>
            </a:r>
            <a:r>
              <a:rPr dirty="0"/>
              <a:t>direct </a:t>
            </a:r>
            <a:r>
              <a:rPr spc="-11" dirty="0"/>
              <a:t>wave </a:t>
            </a:r>
            <a:r>
              <a:rPr dirty="0"/>
              <a:t>that </a:t>
            </a:r>
            <a:r>
              <a:rPr spc="-5" dirty="0"/>
              <a:t>travels </a:t>
            </a:r>
            <a:r>
              <a:rPr spc="-11" dirty="0"/>
              <a:t>in </a:t>
            </a:r>
            <a:r>
              <a:rPr dirty="0"/>
              <a:t>a </a:t>
            </a:r>
            <a:r>
              <a:rPr spc="-5" dirty="0"/>
              <a:t>straight line from the  transmitter</a:t>
            </a:r>
            <a:endParaRPr spc="-5" dirty="0"/>
          </a:p>
          <a:p>
            <a:pPr marL="492125" marR="408940">
              <a:spcBef>
                <a:spcPts val="800"/>
              </a:spcBef>
            </a:pPr>
            <a:r>
              <a:rPr spc="-5" dirty="0"/>
              <a:t>If the </a:t>
            </a:r>
            <a:r>
              <a:rPr spc="-11" dirty="0"/>
              <a:t>two </a:t>
            </a:r>
            <a:r>
              <a:rPr dirty="0"/>
              <a:t>signals reach </a:t>
            </a:r>
            <a:r>
              <a:rPr spc="-5" dirty="0"/>
              <a:t>in </a:t>
            </a:r>
            <a:r>
              <a:rPr dirty="0"/>
              <a:t>phase </a:t>
            </a:r>
            <a:r>
              <a:rPr spc="-5" dirty="0"/>
              <a:t>then the </a:t>
            </a:r>
            <a:r>
              <a:rPr dirty="0"/>
              <a:t>signal amplifies.  This </a:t>
            </a:r>
            <a:r>
              <a:rPr spc="-5" dirty="0"/>
              <a:t>is called</a:t>
            </a:r>
            <a:r>
              <a:rPr spc="-11" dirty="0"/>
              <a:t> </a:t>
            </a:r>
            <a:r>
              <a:rPr dirty="0"/>
              <a:t>upfade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54434" y="5612131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71600" y="2336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1219200"/>
            <a:ext cx="9709148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Fading and </a:t>
            </a:r>
            <a:r>
              <a:rPr spc="-11" dirty="0">
                <a:latin typeface="Arial" panose="020B0604020202020204"/>
                <a:cs typeface="Arial" panose="020B0604020202020204"/>
              </a:rPr>
              <a:t>Fade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margins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51811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47191" y="2919731"/>
            <a:ext cx="10139681" cy="410829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83820" marR="4483100" indent="-45720" algn="just">
              <a:lnSpc>
                <a:spcPct val="125000"/>
              </a:lnSpc>
              <a:spcBef>
                <a:spcPts val="100"/>
              </a:spcBef>
            </a:pPr>
            <a:r>
              <a:rPr sz="3200" spc="-126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Upfade</a:t>
            </a:r>
            <a:r>
              <a:rPr sz="2700" spc="-186" baseline="-240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max</a:t>
            </a:r>
            <a:r>
              <a:rPr sz="3200" spc="-126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=10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log d – 0.03d (dB)  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path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length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</a:t>
            </a:r>
            <a:r>
              <a:rPr sz="3200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Km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8100" marR="489585" algn="just">
              <a:lnSpc>
                <a:spcPct val="90000"/>
              </a:lnSpc>
              <a:spcBef>
                <a:spcPts val="79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If the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waves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reach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receiver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out of phase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they  weaken the overall signal.A location where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 signal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canceled out by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multipath 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called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null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or</a:t>
            </a:r>
            <a:r>
              <a:rPr sz="3200" spc="-2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downfade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38100" marR="30480">
              <a:lnSpc>
                <a:spcPct val="90000"/>
              </a:lnSpc>
              <a:spcBef>
                <a:spcPts val="795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As a thumb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rule, multipath fading, for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 links having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bandwidths less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than 40MHz and path lengths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less than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30Km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described as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flat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instead of frequency</a:t>
            </a:r>
            <a:r>
              <a:rPr sz="3200" spc="-26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selective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34" y="4165603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34" y="5581653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2336800"/>
            <a:ext cx="10972800" cy="0"/>
          </a:xfrm>
          <a:custGeom>
            <a:avLst/>
            <a:gdLst/>
            <a:ahLst/>
            <a:cxnLst/>
            <a:rect l="l" t="t" r="r" b="b"/>
            <a:pathLst>
              <a:path w="10972800">
                <a:moveTo>
                  <a:pt x="0" y="0"/>
                </a:moveTo>
                <a:lnTo>
                  <a:pt x="109728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170" y="377191"/>
            <a:ext cx="6265545" cy="312768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497205" marR="5080" indent="-485140">
              <a:spcBef>
                <a:spcPts val="100"/>
              </a:spcBef>
            </a:pPr>
            <a:r>
              <a:rPr spc="-11" dirty="0"/>
              <a:t>What </a:t>
            </a:r>
            <a:r>
              <a:rPr spc="-5" dirty="0"/>
              <a:t>is</a:t>
            </a:r>
            <a:r>
              <a:rPr spc="-89" dirty="0"/>
              <a:t> </a:t>
            </a:r>
            <a:r>
              <a:rPr spc="-5" dirty="0"/>
              <a:t>Microwave  </a:t>
            </a:r>
            <a:r>
              <a:rPr spc="-11" dirty="0"/>
              <a:t>Communication</a:t>
            </a:r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548133" y="3022600"/>
            <a:ext cx="10584815" cy="2555172"/>
          </a:xfrm>
          <a:prstGeom prst="rect">
            <a:avLst/>
          </a:prstGeom>
        </p:spPr>
        <p:txBody>
          <a:bodyPr vert="horz" wrap="square" lIns="0" tIns="43165" rIns="0" bIns="0" rtlCol="0">
            <a:spAutoFit/>
          </a:bodyPr>
          <a:lstStyle/>
          <a:p>
            <a:pPr marL="22225" marR="5080" indent="-10160">
              <a:lnSpc>
                <a:spcPct val="102000"/>
              </a:lnSpc>
              <a:spcBef>
                <a:spcPts val="34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 communication system that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utilizes the radio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frequency  band spanning 2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60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GHz.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per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IEEE,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electromagnetic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waves between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30 and 300 GHz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are called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millimeter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waves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(MMW) instead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microwaves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their wavelengths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are about 1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</a:t>
            </a:r>
            <a:r>
              <a:rPr sz="3200" spc="-3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10mm.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57400" y="2336800"/>
            <a:ext cx="8572500" cy="0"/>
          </a:xfrm>
          <a:custGeom>
            <a:avLst/>
            <a:gdLst/>
            <a:ahLst/>
            <a:cxnLst/>
            <a:rect l="l" t="t" r="r" b="b"/>
            <a:pathLst>
              <a:path w="8572500">
                <a:moveTo>
                  <a:pt x="0" y="0"/>
                </a:moveTo>
                <a:lnTo>
                  <a:pt x="85725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990600"/>
            <a:ext cx="9785348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Fading and </a:t>
            </a:r>
            <a:r>
              <a:rPr spc="-11" dirty="0">
                <a:latin typeface="Arial" panose="020B0604020202020204"/>
                <a:cs typeface="Arial" panose="020B0604020202020204"/>
              </a:rPr>
              <a:t>Fade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margins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2" y="2576833"/>
            <a:ext cx="2079626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Flat</a:t>
            </a:r>
            <a:r>
              <a:rPr sz="3200" b="1" spc="-6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434" y="4512311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34" y="636778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32" y="3116581"/>
            <a:ext cx="11118851" cy="4241780"/>
          </a:xfrm>
          <a:prstGeom prst="rect">
            <a:avLst/>
          </a:prstGeom>
        </p:spPr>
        <p:txBody>
          <a:bodyPr vert="horz" wrap="square" lIns="0" tIns="61573" rIns="0" bIns="0" rtlCol="0">
            <a:spAutoFit/>
          </a:bodyPr>
          <a:lstStyle/>
          <a:p>
            <a:pPr marL="530225" marR="5080" indent="-518160">
              <a:lnSpc>
                <a:spcPct val="90000"/>
              </a:lnSpc>
              <a:spcBef>
                <a:spcPts val="485"/>
              </a:spcBef>
              <a:buFont typeface="Arial" panose="020B0604020202020204"/>
              <a:buChar char="•"/>
              <a:tabLst>
                <a:tab pos="529590" algn="l"/>
                <a:tab pos="530225" algn="l"/>
              </a:tabLst>
            </a:pP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 fade where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all frequencies in the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channel are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equally  affected.There is barely noticeable variation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the 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amplitude of the signal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across the channel</a:t>
            </a:r>
            <a:r>
              <a:rPr sz="3200" b="1" spc="-39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bandwidth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530225" marR="30480">
              <a:lnSpc>
                <a:spcPct val="90000"/>
              </a:lnSpc>
              <a:spcBef>
                <a:spcPts val="795"/>
              </a:spcBef>
            </a:pP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If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necessary flat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fade margin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a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link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can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 improved 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by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using larger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antennas, a higher-power microwave 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transmitter,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lower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–loss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feed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line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splitting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longer 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path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into </a:t>
            </a:r>
            <a:r>
              <a:rPr sz="3200" b="1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two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shorter</a:t>
            </a:r>
            <a:r>
              <a:rPr sz="3200" b="1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hops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530225" marR="1291590">
              <a:lnSpc>
                <a:spcPts val="3450"/>
              </a:lnSpc>
              <a:spcBef>
                <a:spcPts val="850"/>
              </a:spcBef>
            </a:pP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On water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paths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frequencies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above 3 GHz,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it is 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advantageous to choose vertical</a:t>
            </a:r>
            <a:r>
              <a:rPr sz="3200" b="1" spc="-5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polarization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257300" y="2453638"/>
            <a:ext cx="11201400" cy="0"/>
          </a:xfrm>
          <a:custGeom>
            <a:avLst/>
            <a:gdLst/>
            <a:ahLst/>
            <a:cxnLst/>
            <a:rect l="l" t="t" r="r" b="b"/>
            <a:pathLst>
              <a:path w="11201400">
                <a:moveTo>
                  <a:pt x="0" y="0"/>
                </a:moveTo>
                <a:lnTo>
                  <a:pt x="112014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838200"/>
            <a:ext cx="9372600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Fading and </a:t>
            </a:r>
            <a:r>
              <a:rPr spc="-11" dirty="0">
                <a:latin typeface="Arial" panose="020B0604020202020204"/>
                <a:cs typeface="Arial" panose="020B0604020202020204"/>
              </a:rPr>
              <a:t>Fade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margins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2" y="3045461"/>
            <a:ext cx="4886960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Frequency-selective</a:t>
            </a:r>
            <a:r>
              <a:rPr sz="3200" spc="-8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434" y="4490720"/>
            <a:ext cx="168275" cy="1101560"/>
          </a:xfrm>
          <a:prstGeom prst="rect">
            <a:avLst/>
          </a:prstGeom>
        </p:spPr>
        <p:txBody>
          <a:bodyPr vert="horz" wrap="square" lIns="0" tIns="64747" rIns="0" bIns="0" rtlCol="0">
            <a:spAutoFit/>
          </a:bodyPr>
          <a:lstStyle/>
          <a:p>
            <a:pPr marL="12700">
              <a:spcBef>
                <a:spcPts val="51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41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34" y="649986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30" y="3586482"/>
            <a:ext cx="11174730" cy="3891809"/>
          </a:xfrm>
          <a:prstGeom prst="rect">
            <a:avLst/>
          </a:prstGeom>
        </p:spPr>
        <p:txBody>
          <a:bodyPr vert="horz" wrap="square" lIns="0" tIns="68555" rIns="0" bIns="0" rtlCol="0">
            <a:spAutoFit/>
          </a:bodyPr>
          <a:lstStyle/>
          <a:p>
            <a:pPr marL="530225" marR="5080" indent="-518160">
              <a:lnSpc>
                <a:spcPts val="3450"/>
              </a:lnSpc>
              <a:spcBef>
                <a:spcPts val="540"/>
              </a:spcBef>
              <a:buChar char="•"/>
              <a:tabLst>
                <a:tab pos="529590" algn="l"/>
                <a:tab pos="530225" algn="l"/>
              </a:tabLst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There are amplitude and group delay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distortions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across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channel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bandwidth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530225">
              <a:spcBef>
                <a:spcPts val="360"/>
              </a:spcBef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It affects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medium and high capacity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radio links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(&gt;32 Mbps)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530225" marR="52705">
              <a:lnSpc>
                <a:spcPct val="90000"/>
              </a:lnSpc>
              <a:spcBef>
                <a:spcPts val="79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sensitivity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digital radio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equipment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frequency-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selective fading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can be described by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signature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curve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 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equipment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530225" marR="527685">
              <a:lnSpc>
                <a:spcPts val="3450"/>
              </a:lnSpc>
              <a:spcBef>
                <a:spcPts val="85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This curve can be used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calculate 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Dispersive Fade  Margin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(DFM)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2453638"/>
            <a:ext cx="11201400" cy="0"/>
          </a:xfrm>
          <a:custGeom>
            <a:avLst/>
            <a:gdLst/>
            <a:ahLst/>
            <a:cxnLst/>
            <a:rect l="l" t="t" r="r" b="b"/>
            <a:pathLst>
              <a:path w="11201400">
                <a:moveTo>
                  <a:pt x="0" y="0"/>
                </a:moveTo>
                <a:lnTo>
                  <a:pt x="112014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990600"/>
            <a:ext cx="9709148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latin typeface="Arial" panose="020B0604020202020204"/>
                <a:cs typeface="Arial" panose="020B0604020202020204"/>
              </a:rPr>
              <a:t>Fading and </a:t>
            </a:r>
            <a:r>
              <a:rPr spc="-11" dirty="0">
                <a:latin typeface="Arial" panose="020B0604020202020204"/>
                <a:cs typeface="Arial" panose="020B0604020202020204"/>
              </a:rPr>
              <a:t>Fade</a:t>
            </a:r>
            <a:r>
              <a:rPr spc="-8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margins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590" y="2993390"/>
            <a:ext cx="10551795" cy="5450170"/>
          </a:xfrm>
          <a:prstGeom prst="rect">
            <a:avLst/>
          </a:prstGeom>
        </p:spPr>
        <p:txBody>
          <a:bodyPr vert="horz" wrap="square" lIns="0" tIns="11426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Rain</a:t>
            </a:r>
            <a:r>
              <a:rPr sz="3200" b="1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19760" marR="5080" indent="-433070">
              <a:lnSpc>
                <a:spcPct val="100000"/>
              </a:lnSpc>
              <a:spcBef>
                <a:spcPts val="800"/>
              </a:spcBef>
              <a:buFont typeface="Arial" panose="020B0604020202020204"/>
              <a:buChar char="–"/>
              <a:tabLst>
                <a:tab pos="618490" algn="l"/>
                <a:tab pos="619125" algn="l"/>
              </a:tabLst>
            </a:pP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Rain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attenuates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signal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caused by the scattering  and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absorption of electromagnetic </a:t>
            </a:r>
            <a:r>
              <a:rPr sz="3200" b="1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waves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by rain  drops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19760" indent="-433070">
              <a:spcBef>
                <a:spcPts val="800"/>
              </a:spcBef>
              <a:buFont typeface="Arial" panose="020B0604020202020204"/>
              <a:buChar char="–"/>
              <a:tabLst>
                <a:tab pos="618490" algn="l"/>
                <a:tab pos="619125" algn="l"/>
              </a:tabLst>
            </a:pP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It is significant for long paths</a:t>
            </a:r>
            <a:r>
              <a:rPr sz="3200" b="1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(&gt;10Km)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19760" marR="1384935" indent="-433070">
              <a:lnSpc>
                <a:spcPct val="100000"/>
              </a:lnSpc>
              <a:spcBef>
                <a:spcPts val="805"/>
              </a:spcBef>
              <a:buFont typeface="Arial" panose="020B0604020202020204"/>
              <a:buChar char="–"/>
              <a:tabLst>
                <a:tab pos="618490" algn="l"/>
                <a:tab pos="619125" algn="l"/>
              </a:tabLst>
            </a:pP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It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starts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increasing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at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about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10GHz and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for  frequencies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above 15 GHz, rain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 is the  dominant fading</a:t>
            </a:r>
            <a:r>
              <a:rPr sz="3200" b="1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mechanism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619760" marR="137160" indent="-433070">
              <a:spcBef>
                <a:spcPts val="800"/>
              </a:spcBef>
              <a:buFont typeface="Arial" panose="020B0604020202020204"/>
              <a:buChar char="–"/>
              <a:tabLst>
                <a:tab pos="618490" algn="l"/>
                <a:tab pos="619125" algn="l"/>
              </a:tabLst>
            </a:pP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Rain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outage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increases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dramatically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with frequency  and than with path</a:t>
            </a:r>
            <a:r>
              <a:rPr sz="3200" b="1" spc="-3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length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/>
            <a:fld id="{81D60167-4931-47E6-BA6A-407CBD079E47}" type="slidenum">
              <a:rPr dirty="0"/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2390" y="3094991"/>
            <a:ext cx="7014210" cy="157033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0" spc="-11" dirty="0">
                <a:solidFill>
                  <a:srgbClr val="007F00"/>
                </a:solidFill>
                <a:latin typeface="Arial" panose="020B0604020202020204"/>
                <a:cs typeface="Arial" panose="020B0604020202020204"/>
              </a:rPr>
              <a:t>Thank</a:t>
            </a:r>
            <a:r>
              <a:rPr sz="10000" spc="-111" dirty="0">
                <a:solidFill>
                  <a:srgbClr val="007F00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10000" dirty="0">
                <a:solidFill>
                  <a:srgbClr val="007F00"/>
                </a:solidFill>
                <a:latin typeface="Arial" panose="020B0604020202020204"/>
                <a:cs typeface="Arial" panose="020B0604020202020204"/>
              </a:rPr>
              <a:t>you</a:t>
            </a:r>
            <a:endParaRPr sz="1000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497205" marR="5080" indent="-485140">
              <a:spcBef>
                <a:spcPts val="100"/>
              </a:spcBef>
            </a:pPr>
            <a:r>
              <a:rPr spc="-11" dirty="0"/>
              <a:t>What </a:t>
            </a:r>
            <a:r>
              <a:rPr spc="-5" dirty="0"/>
              <a:t>is</a:t>
            </a:r>
            <a:r>
              <a:rPr spc="-89" dirty="0"/>
              <a:t> </a:t>
            </a:r>
            <a:r>
              <a:rPr spc="-5" dirty="0"/>
              <a:t>Microwave  </a:t>
            </a:r>
            <a:r>
              <a:rPr spc="-11" dirty="0"/>
              <a:t>Communication</a:t>
            </a:r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672590" y="3257552"/>
            <a:ext cx="10777220" cy="2069143"/>
          </a:xfrm>
          <a:prstGeom prst="rect">
            <a:avLst/>
          </a:prstGeom>
        </p:spPr>
        <p:txBody>
          <a:bodyPr vert="horz" wrap="square" lIns="0" tIns="39992" rIns="0" bIns="0" rtlCol="0">
            <a:spAutoFit/>
          </a:bodyPr>
          <a:lstStyle/>
          <a:p>
            <a:pPr marL="12700" marR="5080">
              <a:lnSpc>
                <a:spcPct val="103000"/>
              </a:lnSpc>
              <a:spcBef>
                <a:spcPts val="315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Small capacity systems generally employ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frequencies  less than 3 GHz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while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medium 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large capacity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systems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utilize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frequencies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ranging from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3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15 GHz. Frequencies &gt;  15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GHz are essentially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used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for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short-haul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transmission.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714500" y="2804160"/>
            <a:ext cx="10629900" cy="0"/>
          </a:xfrm>
          <a:custGeom>
            <a:avLst/>
            <a:gdLst/>
            <a:ahLst/>
            <a:cxnLst/>
            <a:rect l="l" t="t" r="r" b="b"/>
            <a:pathLst>
              <a:path w="10629900">
                <a:moveTo>
                  <a:pt x="0" y="0"/>
                </a:moveTo>
                <a:lnTo>
                  <a:pt x="106299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9710" y="1203960"/>
            <a:ext cx="10728960" cy="208945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4F4F"/>
                </a:solidFill>
              </a:rPr>
              <a:t>Advantages of </a:t>
            </a:r>
            <a:r>
              <a:rPr spc="-11" dirty="0">
                <a:solidFill>
                  <a:srgbClr val="FF4F4F"/>
                </a:solidFill>
              </a:rPr>
              <a:t>Microwave</a:t>
            </a:r>
            <a:r>
              <a:rPr spc="-39" dirty="0">
                <a:solidFill>
                  <a:srgbClr val="FF4F4F"/>
                </a:solidFill>
              </a:rPr>
              <a:t> </a:t>
            </a:r>
            <a:r>
              <a:rPr spc="-11" dirty="0">
                <a:solidFill>
                  <a:srgbClr val="FF4F4F"/>
                </a:solidFill>
              </a:rPr>
              <a:t>Radio</a:t>
            </a:r>
            <a:endParaRPr spc="-11" dirty="0">
              <a:solidFill>
                <a:srgbClr val="FF4F4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54434" y="2971802"/>
            <a:ext cx="168275" cy="1797888"/>
          </a:xfrm>
          <a:prstGeom prst="rect">
            <a:avLst/>
          </a:prstGeom>
        </p:spPr>
        <p:txBody>
          <a:bodyPr vert="horz" wrap="square" lIns="0" tIns="11426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72592" y="2993390"/>
            <a:ext cx="10390505" cy="407880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4126230">
              <a:lnSpc>
                <a:spcPct val="121000"/>
              </a:lnSpc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Less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affected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by natural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calamities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Less prone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accidental</a:t>
            </a:r>
            <a:r>
              <a:rPr sz="3200" spc="-5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damage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5080">
              <a:spcBef>
                <a:spcPts val="79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Links across mountains 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rivers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are more economically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feasible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 marR="2972435">
              <a:lnSpc>
                <a:spcPct val="121000"/>
              </a:lnSpc>
            </a:pP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Single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point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installation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and maintenance 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Single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point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security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79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They are quickly</a:t>
            </a:r>
            <a:r>
              <a:rPr sz="3200" spc="-39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deployed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4434" y="5226052"/>
            <a:ext cx="168275" cy="1797888"/>
          </a:xfrm>
          <a:prstGeom prst="rect">
            <a:avLst/>
          </a:prstGeom>
        </p:spPr>
        <p:txBody>
          <a:bodyPr vert="horz" wrap="square" lIns="0" tIns="114260" rIns="0" bIns="0" rtlCol="0">
            <a:spAutoFit/>
          </a:bodyPr>
          <a:lstStyle/>
          <a:p>
            <a:pPr marL="12700">
              <a:spcBef>
                <a:spcPts val="9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8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143000" y="2453638"/>
            <a:ext cx="11544300" cy="0"/>
          </a:xfrm>
          <a:custGeom>
            <a:avLst/>
            <a:gdLst/>
            <a:ahLst/>
            <a:cxnLst/>
            <a:rect l="l" t="t" r="r" b="b"/>
            <a:pathLst>
              <a:path w="11544300">
                <a:moveTo>
                  <a:pt x="0" y="0"/>
                </a:moveTo>
                <a:lnTo>
                  <a:pt x="115443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592" y="1379220"/>
            <a:ext cx="9596120" cy="2074922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/>
              <a:t>Line-of-Sight Considerations</a:t>
            </a:r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1154434" y="3073404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2208" rIns="0" bIns="0" rtlCol="0">
            <a:spAutoFit/>
          </a:bodyPr>
          <a:lstStyle/>
          <a:p>
            <a:pPr marL="492125" marR="322580">
              <a:spcBef>
                <a:spcPts val="100"/>
              </a:spcBef>
            </a:pPr>
            <a:r>
              <a:rPr spc="-5" dirty="0"/>
              <a:t>Microwave </a:t>
            </a:r>
            <a:r>
              <a:rPr dirty="0"/>
              <a:t>radio communication </a:t>
            </a:r>
            <a:r>
              <a:rPr spc="-5" dirty="0"/>
              <a:t>requires </a:t>
            </a:r>
            <a:r>
              <a:rPr dirty="0"/>
              <a:t>a clear </a:t>
            </a:r>
            <a:r>
              <a:rPr spc="-5" dirty="0"/>
              <a:t>line-of-  </a:t>
            </a:r>
            <a:r>
              <a:rPr dirty="0"/>
              <a:t>sight (LOS)</a:t>
            </a:r>
            <a:r>
              <a:rPr spc="-26" dirty="0"/>
              <a:t> </a:t>
            </a:r>
            <a:r>
              <a:rPr dirty="0"/>
              <a:t>condition</a:t>
            </a:r>
            <a:endParaRPr dirty="0"/>
          </a:p>
          <a:p>
            <a:pPr marL="492125" marR="5080">
              <a:spcBef>
                <a:spcPts val="790"/>
              </a:spcBef>
            </a:pPr>
            <a:r>
              <a:rPr dirty="0"/>
              <a:t>Under normal atmospheric conditions, </a:t>
            </a:r>
            <a:r>
              <a:rPr spc="-5" dirty="0"/>
              <a:t>the radio </a:t>
            </a:r>
            <a:r>
              <a:rPr dirty="0"/>
              <a:t>horizon </a:t>
            </a:r>
            <a:r>
              <a:rPr spc="-5" dirty="0"/>
              <a:t>is  </a:t>
            </a:r>
            <a:r>
              <a:rPr dirty="0"/>
              <a:t>around 30 percent beyond </a:t>
            </a:r>
            <a:r>
              <a:rPr spc="-5" dirty="0"/>
              <a:t>the optical</a:t>
            </a:r>
            <a:r>
              <a:rPr spc="-30" dirty="0"/>
              <a:t> </a:t>
            </a:r>
            <a:r>
              <a:rPr dirty="0"/>
              <a:t>horizon</a:t>
            </a:r>
            <a:endParaRPr dirty="0"/>
          </a:p>
          <a:p>
            <a:pPr marL="492125" marR="889000">
              <a:spcBef>
                <a:spcPts val="800"/>
              </a:spcBef>
            </a:pPr>
            <a:r>
              <a:rPr dirty="0"/>
              <a:t>Radio LOS takes </a:t>
            </a:r>
            <a:r>
              <a:rPr spc="-5" dirty="0"/>
              <a:t>into </a:t>
            </a:r>
            <a:r>
              <a:rPr dirty="0"/>
              <a:t>account </a:t>
            </a:r>
            <a:r>
              <a:rPr spc="-5" dirty="0"/>
              <a:t>the </a:t>
            </a:r>
            <a:r>
              <a:rPr dirty="0"/>
              <a:t>concept </a:t>
            </a:r>
            <a:r>
              <a:rPr spc="-5" dirty="0"/>
              <a:t>of </a:t>
            </a:r>
            <a:r>
              <a:rPr dirty="0"/>
              <a:t>Fresnel  ellipsoids and </a:t>
            </a:r>
            <a:r>
              <a:rPr spc="-5" dirty="0"/>
              <a:t>their </a:t>
            </a:r>
            <a:r>
              <a:rPr dirty="0"/>
              <a:t>clearance</a:t>
            </a:r>
            <a:r>
              <a:rPr spc="-30" dirty="0"/>
              <a:t> </a:t>
            </a:r>
            <a:r>
              <a:rPr dirty="0"/>
              <a:t>criteria</a:t>
            </a:r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154434" y="415036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54434" y="5226053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3000" y="2453638"/>
            <a:ext cx="11201400" cy="0"/>
          </a:xfrm>
          <a:custGeom>
            <a:avLst/>
            <a:gdLst/>
            <a:ahLst/>
            <a:cxnLst/>
            <a:rect l="l" t="t" r="r" b="b"/>
            <a:pathLst>
              <a:path w="11201400">
                <a:moveTo>
                  <a:pt x="0" y="0"/>
                </a:moveTo>
                <a:lnTo>
                  <a:pt x="112014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3592" y="1379220"/>
            <a:ext cx="9596120" cy="2074922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/>
              <a:t>Line-of-Sight Considerations</a:t>
            </a:r>
            <a:endParaRPr spc="-11" dirty="0"/>
          </a:p>
        </p:txBody>
      </p:sp>
      <p:sp>
        <p:nvSpPr>
          <p:cNvPr id="3" name="object 3"/>
          <p:cNvSpPr txBox="1"/>
          <p:nvPr/>
        </p:nvSpPr>
        <p:spPr>
          <a:xfrm>
            <a:off x="811534" y="255651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29689" y="2576830"/>
            <a:ext cx="11711940" cy="3164562"/>
          </a:xfrm>
          <a:prstGeom prst="rect">
            <a:avLst/>
          </a:prstGeom>
        </p:spPr>
        <p:txBody>
          <a:bodyPr vert="horz" wrap="square" lIns="0" tIns="61573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85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Fresnel Zone - Areas of constructive and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destructive interference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created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when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electromagnetic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wave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propagation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space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 reflected (multipath)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diffracted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wave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intersects  obstacles. Fresnel zones are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specified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employing ordinal  numbers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that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correspond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to the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number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half wavelength 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multiples that represent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difference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 radio </a:t>
            </a:r>
            <a:r>
              <a:rPr sz="32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wave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propagation  path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from the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direct</a:t>
            </a:r>
            <a:r>
              <a:rPr sz="3200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path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1534" y="6823712"/>
            <a:ext cx="168275" cy="51307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29690" y="6845302"/>
            <a:ext cx="9184005" cy="508501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Fresnel Zone </a:t>
            </a:r>
            <a:r>
              <a:rPr sz="3200" spc="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must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 clear </a:t>
            </a:r>
            <a:r>
              <a:rPr sz="32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of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all</a:t>
            </a:r>
            <a:r>
              <a:rPr sz="3200" spc="-104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obstructions.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85900" y="2453638"/>
            <a:ext cx="11430000" cy="0"/>
          </a:xfrm>
          <a:custGeom>
            <a:avLst/>
            <a:gdLst/>
            <a:ahLst/>
            <a:cxnLst/>
            <a:rect l="l" t="t" r="r" b="b"/>
            <a:pathLst>
              <a:path w="11430000">
                <a:moveTo>
                  <a:pt x="0" y="0"/>
                </a:moveTo>
                <a:lnTo>
                  <a:pt x="114300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84503" y="736604"/>
            <a:ext cx="7738745" cy="2089450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5" dirty="0">
                <a:solidFill>
                  <a:srgbClr val="FF4F4F"/>
                </a:solidFill>
              </a:rPr>
              <a:t>Microwave </a:t>
            </a:r>
            <a:r>
              <a:rPr spc="-11" dirty="0">
                <a:solidFill>
                  <a:srgbClr val="FF4F4F"/>
                </a:solidFill>
              </a:rPr>
              <a:t>Link</a:t>
            </a:r>
            <a:r>
              <a:rPr spc="-80" dirty="0">
                <a:solidFill>
                  <a:srgbClr val="FF4F4F"/>
                </a:solidFill>
              </a:rPr>
              <a:t> </a:t>
            </a:r>
            <a:r>
              <a:rPr spc="-11" dirty="0">
                <a:solidFill>
                  <a:srgbClr val="FF4F4F"/>
                </a:solidFill>
              </a:rPr>
              <a:t>Design</a:t>
            </a:r>
            <a:endParaRPr spc="-11" dirty="0">
              <a:solidFill>
                <a:srgbClr val="FF4F4F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76450" y="3216913"/>
            <a:ext cx="10311765" cy="1186604"/>
          </a:xfrm>
          <a:prstGeom prst="rect">
            <a:avLst/>
          </a:prstGeom>
        </p:spPr>
        <p:txBody>
          <a:bodyPr vert="horz" wrap="square" lIns="0" tIns="12062" rIns="0" bIns="0" rtlCol="0">
            <a:spAutoFit/>
          </a:bodyPr>
          <a:lstStyle/>
          <a:p>
            <a:pPr marL="12700" marR="5080">
              <a:lnSpc>
                <a:spcPct val="106000"/>
              </a:lnSpc>
              <a:spcBef>
                <a:spcPts val="95"/>
              </a:spcBef>
            </a:pP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Microwave Link Design </a:t>
            </a:r>
            <a:r>
              <a:rPr sz="36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is a </a:t>
            </a: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methodical, systematic  and sometimes lengthy process that</a:t>
            </a:r>
            <a:r>
              <a:rPr sz="3600" spc="-3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includes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54432" y="5012691"/>
            <a:ext cx="186056" cy="2690437"/>
          </a:xfrm>
          <a:prstGeom prst="rect">
            <a:avLst/>
          </a:prstGeom>
        </p:spPr>
        <p:txBody>
          <a:bodyPr vert="horz" wrap="square" lIns="0" tIns="126957" rIns="0" bIns="0" rtlCol="0">
            <a:spAutoFit/>
          </a:bodyPr>
          <a:lstStyle/>
          <a:p>
            <a:pPr marL="12700">
              <a:spcBef>
                <a:spcPts val="1000"/>
              </a:spcBef>
            </a:pPr>
            <a:r>
              <a:rPr sz="36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900"/>
              </a:spcBef>
            </a:pPr>
            <a:r>
              <a:rPr sz="36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900"/>
              </a:spcBef>
            </a:pPr>
            <a:r>
              <a:rPr sz="36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900"/>
              </a:spcBef>
            </a:pPr>
            <a:r>
              <a:rPr sz="360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•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76452" y="5036823"/>
            <a:ext cx="9984740" cy="2692232"/>
          </a:xfrm>
          <a:prstGeom prst="rect">
            <a:avLst/>
          </a:prstGeom>
        </p:spPr>
        <p:txBody>
          <a:bodyPr vert="horz" wrap="square" lIns="0" tIns="126957" rIns="0" bIns="0" rtlCol="0">
            <a:spAutoFit/>
          </a:bodyPr>
          <a:lstStyle/>
          <a:p>
            <a:pPr marL="12700">
              <a:spcBef>
                <a:spcPts val="1000"/>
              </a:spcBef>
            </a:pP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Loss/attenuation</a:t>
            </a:r>
            <a:r>
              <a:rPr sz="3600" spc="-1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Calculations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>
              <a:spcBef>
                <a:spcPts val="900"/>
              </a:spcBef>
            </a:pP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Fading and fade margins</a:t>
            </a:r>
            <a:r>
              <a:rPr sz="3600" spc="-1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calculations</a:t>
            </a:r>
            <a:endParaRPr sz="3600">
              <a:latin typeface="Arial" panose="020B0604020202020204"/>
              <a:cs typeface="Arial" panose="020B0604020202020204"/>
            </a:endParaRPr>
          </a:p>
          <a:p>
            <a:pPr marL="12700" marR="5080">
              <a:lnSpc>
                <a:spcPct val="121000"/>
              </a:lnSpc>
            </a:pP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Frequency planning and interference calculations  Quality and availability</a:t>
            </a:r>
            <a:r>
              <a:rPr sz="3600" spc="-50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600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calculations</a:t>
            </a:r>
            <a:endParaRPr sz="36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943100" y="2336800"/>
            <a:ext cx="9601200" cy="0"/>
          </a:xfrm>
          <a:custGeom>
            <a:avLst/>
            <a:gdLst/>
            <a:ahLst/>
            <a:cxnLst/>
            <a:rect l="l" t="t" r="r" b="b"/>
            <a:pathLst>
              <a:path w="9601200">
                <a:moveTo>
                  <a:pt x="0" y="0"/>
                </a:moveTo>
                <a:lnTo>
                  <a:pt x="96012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r>
              <a:rPr spc="-5" dirty="0"/>
              <a:t>August </a:t>
            </a:r>
            <a:r>
              <a:rPr dirty="0"/>
              <a:t>29,</a:t>
            </a:r>
            <a:r>
              <a:rPr spc="-55" dirty="0"/>
              <a:t> </a:t>
            </a:r>
            <a:r>
              <a:rPr dirty="0"/>
              <a:t>2017</a:t>
            </a:r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rgbClr val="14CD68"/>
            </a:gs>
            <a:gs pos="100000">
              <a:srgbClr val="0B6E38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457200"/>
            <a:ext cx="11936728" cy="859205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pc="-11" dirty="0">
                <a:latin typeface="Arial" panose="020B0604020202020204"/>
                <a:cs typeface="Arial" panose="020B0604020202020204"/>
              </a:rPr>
              <a:t>Microwave </a:t>
            </a:r>
            <a:r>
              <a:rPr spc="-5" dirty="0">
                <a:latin typeface="Arial" panose="020B0604020202020204"/>
                <a:cs typeface="Arial" panose="020B0604020202020204"/>
              </a:rPr>
              <a:t>Link Design</a:t>
            </a:r>
            <a:r>
              <a:rPr spc="-55" dirty="0">
                <a:latin typeface="Arial" panose="020B0604020202020204"/>
                <a:cs typeface="Arial" panose="020B0604020202020204"/>
              </a:rPr>
              <a:t> </a:t>
            </a:r>
            <a:r>
              <a:rPr spc="-5" dirty="0">
                <a:latin typeface="Arial" panose="020B0604020202020204"/>
                <a:cs typeface="Arial" panose="020B0604020202020204"/>
              </a:rPr>
              <a:t>Process</a:t>
            </a:r>
            <a:endParaRPr spc="-5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5390" y="1859281"/>
            <a:ext cx="11499851" cy="1499830"/>
          </a:xfrm>
          <a:prstGeom prst="rect">
            <a:avLst/>
          </a:prstGeom>
        </p:spPr>
        <p:txBody>
          <a:bodyPr vert="horz" wrap="square" lIns="0" tIns="7616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0"/>
              </a:spcBef>
            </a:pP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The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whole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process is iterative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and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may go through many 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redesign phases 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before the required quality and availability 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are</a:t>
            </a:r>
            <a:r>
              <a:rPr sz="3200" b="1" spc="-5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sz="3200" b="1" dirty="0">
                <a:solidFill>
                  <a:srgbClr val="333399"/>
                </a:solidFill>
                <a:latin typeface="Arial" panose="020B0604020202020204"/>
                <a:cs typeface="Arial" panose="020B0604020202020204"/>
              </a:rPr>
              <a:t>achieved</a:t>
            </a:r>
            <a:endParaRPr sz="3200">
              <a:latin typeface="Arial" panose="020B0604020202020204"/>
              <a:cs typeface="Arial" panose="020B0604020202020204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10056" y="6188077"/>
            <a:ext cx="918845" cy="860425"/>
            <a:chOff x="1710054" y="6188075"/>
            <a:chExt cx="918844" cy="860425"/>
          </a:xfrm>
        </p:grpSpPr>
        <p:sp>
          <p:nvSpPr>
            <p:cNvPr id="5" name="object 5"/>
            <p:cNvSpPr/>
            <p:nvPr/>
          </p:nvSpPr>
          <p:spPr>
            <a:xfrm>
              <a:off x="1714499" y="6192519"/>
              <a:ext cx="852169" cy="435609"/>
            </a:xfrm>
            <a:custGeom>
              <a:avLst/>
              <a:gdLst/>
              <a:ahLst/>
              <a:cxnLst/>
              <a:rect l="l" t="t" r="r" b="b"/>
              <a:pathLst>
                <a:path w="852169" h="435609">
                  <a:moveTo>
                    <a:pt x="0" y="0"/>
                  </a:moveTo>
                  <a:lnTo>
                    <a:pt x="852169" y="43560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2545079" y="6591300"/>
              <a:ext cx="83820" cy="68580"/>
            </a:xfrm>
            <a:custGeom>
              <a:avLst/>
              <a:gdLst/>
              <a:ahLst/>
              <a:cxnLst/>
              <a:rect l="l" t="t" r="r" b="b"/>
              <a:pathLst>
                <a:path w="83819" h="68579">
                  <a:moveTo>
                    <a:pt x="34289" y="0"/>
                  </a:moveTo>
                  <a:lnTo>
                    <a:pt x="0" y="67310"/>
                  </a:lnTo>
                  <a:lnTo>
                    <a:pt x="83819" y="68579"/>
                  </a:lnTo>
                  <a:lnTo>
                    <a:pt x="3428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714499" y="7010400"/>
              <a:ext cx="844550" cy="0"/>
            </a:xfrm>
            <a:custGeom>
              <a:avLst/>
              <a:gdLst/>
              <a:ahLst/>
              <a:cxnLst/>
              <a:rect l="l" t="t" r="r" b="b"/>
              <a:pathLst>
                <a:path w="844550">
                  <a:moveTo>
                    <a:pt x="0" y="0"/>
                  </a:moveTo>
                  <a:lnTo>
                    <a:pt x="84455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2553969" y="69723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30" h="76200">
                  <a:moveTo>
                    <a:pt x="0" y="0"/>
                  </a:moveTo>
                  <a:lnTo>
                    <a:pt x="0" y="76200"/>
                  </a:lnTo>
                  <a:lnTo>
                    <a:pt x="7493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10527032" y="8723633"/>
            <a:ext cx="1845311" cy="936149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3000" spc="-11" dirty="0">
                <a:latin typeface="Times New Roman" panose="02020603050405020304"/>
                <a:cs typeface="Times New Roman" panose="02020603050405020304"/>
              </a:rPr>
              <a:t>Multipath  </a:t>
            </a:r>
            <a:r>
              <a:rPr sz="3000" dirty="0">
                <a:latin typeface="Times New Roman" panose="02020603050405020304"/>
                <a:cs typeface="Times New Roman" panose="02020603050405020304"/>
              </a:rPr>
              <a:t>propagation</a:t>
            </a:r>
            <a:endParaRPr sz="3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59049" y="3600451"/>
            <a:ext cx="2872740" cy="10104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7738" rIns="0" bIns="0" rtlCol="0">
            <a:spAutoFit/>
          </a:bodyPr>
          <a:lstStyle/>
          <a:p>
            <a:pPr marL="802005" marR="725170" indent="-162560">
              <a:spcBef>
                <a:spcPts val="14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eque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y 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Planning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559051" y="5716270"/>
            <a:ext cx="2760980" cy="1209039"/>
          </a:xfrm>
          <a:custGeom>
            <a:avLst/>
            <a:gdLst/>
            <a:ahLst/>
            <a:cxnLst/>
            <a:rect l="l" t="t" r="r" b="b"/>
            <a:pathLst>
              <a:path w="2760979" h="1209040">
                <a:moveTo>
                  <a:pt x="2760979" y="0"/>
                </a:moveTo>
                <a:lnTo>
                  <a:pt x="0" y="0"/>
                </a:lnTo>
                <a:lnTo>
                  <a:pt x="0" y="1209039"/>
                </a:lnTo>
                <a:lnTo>
                  <a:pt x="2760979" y="1209039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559051" y="5716271"/>
            <a:ext cx="2760980" cy="819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3810" rIns="0" bIns="0" rtlCol="0">
            <a:spAutoFit/>
          </a:bodyPr>
          <a:lstStyle/>
          <a:p>
            <a:pPr>
              <a:spcBef>
                <a:spcPts val="30"/>
              </a:spcBef>
            </a:pPr>
            <a:endParaRPr sz="2600">
              <a:latin typeface="Times New Roman" panose="02020603050405020304"/>
              <a:cs typeface="Times New Roman" panose="02020603050405020304"/>
            </a:endParaRPr>
          </a:p>
          <a:p>
            <a:pPr marL="486410"/>
            <a:r>
              <a:rPr sz="2700" spc="-5" dirty="0"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700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Budget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8360" y="7127242"/>
            <a:ext cx="2983230" cy="18183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54886" rIns="0" bIns="0" rtlCol="0">
            <a:spAutoFit/>
          </a:bodyPr>
          <a:lstStyle/>
          <a:p>
            <a:pPr marL="956945" marR="952500" algn="ctr">
              <a:spcBef>
                <a:spcPts val="1220"/>
              </a:spcBef>
            </a:pP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Q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lity 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and</a:t>
            </a:r>
            <a:endParaRPr sz="2700">
              <a:latin typeface="Times New Roman" panose="02020603050405020304"/>
              <a:cs typeface="Times New Roman" panose="02020603050405020304"/>
            </a:endParaRPr>
          </a:p>
          <a:p>
            <a:pPr marL="603250" marR="596900" indent="-1270" algn="ctr"/>
            <a:r>
              <a:rPr sz="2700" spc="-5" dirty="0">
                <a:latin typeface="Times New Roman" panose="02020603050405020304"/>
                <a:cs typeface="Times New Roman" panose="02020603050405020304"/>
              </a:rPr>
              <a:t>Availability  </a:t>
            </a:r>
            <a:r>
              <a:rPr sz="2700" spc="-11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700" spc="-11" dirty="0">
                <a:latin typeface="Times New Roman" panose="02020603050405020304"/>
                <a:cs typeface="Times New Roman" panose="02020603050405020304"/>
              </a:rPr>
              <a:t>l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ns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89143" y="5716271"/>
            <a:ext cx="2871470" cy="1031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177738" rIns="0" bIns="0" rtlCol="0">
            <a:spAutoFit/>
          </a:bodyPr>
          <a:lstStyle/>
          <a:p>
            <a:pPr marL="635000" marR="629285" indent="306070">
              <a:spcBef>
                <a:spcPts val="14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Fading  P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ti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ns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1560197" y="4100195"/>
            <a:ext cx="998855" cy="508634"/>
            <a:chOff x="1560194" y="4100195"/>
            <a:chExt cx="998855" cy="508634"/>
          </a:xfrm>
        </p:grpSpPr>
        <p:sp>
          <p:nvSpPr>
            <p:cNvPr id="16" name="object 16"/>
            <p:cNvSpPr/>
            <p:nvPr/>
          </p:nvSpPr>
          <p:spPr>
            <a:xfrm>
              <a:off x="1564639" y="4104640"/>
              <a:ext cx="932180" cy="471170"/>
            </a:xfrm>
            <a:custGeom>
              <a:avLst/>
              <a:gdLst/>
              <a:ahLst/>
              <a:cxnLst/>
              <a:rect l="l" t="t" r="r" b="b"/>
              <a:pathLst>
                <a:path w="932180" h="471170">
                  <a:moveTo>
                    <a:pt x="0" y="0"/>
                  </a:moveTo>
                  <a:lnTo>
                    <a:pt x="932179" y="47117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2475230" y="4540250"/>
              <a:ext cx="83820" cy="68580"/>
            </a:xfrm>
            <a:custGeom>
              <a:avLst/>
              <a:gdLst/>
              <a:ahLst/>
              <a:cxnLst/>
              <a:rect l="l" t="t" r="r" b="b"/>
              <a:pathLst>
                <a:path w="83819" h="68579">
                  <a:moveTo>
                    <a:pt x="33019" y="0"/>
                  </a:moveTo>
                  <a:lnTo>
                    <a:pt x="0" y="67310"/>
                  </a:lnTo>
                  <a:lnTo>
                    <a:pt x="83819" y="68579"/>
                  </a:lnTo>
                  <a:lnTo>
                    <a:pt x="33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8" name="object 18"/>
          <p:cNvGrpSpPr/>
          <p:nvPr/>
        </p:nvGrpSpPr>
        <p:grpSpPr>
          <a:xfrm>
            <a:off x="1670689" y="4809490"/>
            <a:ext cx="5418455" cy="3533140"/>
            <a:chOff x="1670685" y="4809490"/>
            <a:chExt cx="5418455" cy="3533140"/>
          </a:xfrm>
        </p:grpSpPr>
        <p:sp>
          <p:nvSpPr>
            <p:cNvPr id="19" name="object 19"/>
            <p:cNvSpPr/>
            <p:nvPr/>
          </p:nvSpPr>
          <p:spPr>
            <a:xfrm>
              <a:off x="3995420" y="4809490"/>
              <a:ext cx="0" cy="835660"/>
            </a:xfrm>
            <a:custGeom>
              <a:avLst/>
              <a:gdLst/>
              <a:ahLst/>
              <a:cxnLst/>
              <a:rect l="l" t="t" r="r" b="b"/>
              <a:pathLst>
                <a:path h="835660">
                  <a:moveTo>
                    <a:pt x="0" y="0"/>
                  </a:moveTo>
                  <a:lnTo>
                    <a:pt x="0" y="83566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3957320" y="564007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0"/>
                  </a:lnTo>
                  <a:lnTo>
                    <a:pt x="381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321300" y="6322060"/>
              <a:ext cx="1696720" cy="0"/>
            </a:xfrm>
            <a:custGeom>
              <a:avLst/>
              <a:gdLst/>
              <a:ahLst/>
              <a:cxnLst/>
              <a:rect l="l" t="t" r="r" b="b"/>
              <a:pathLst>
                <a:path w="1696720">
                  <a:moveTo>
                    <a:pt x="0" y="0"/>
                  </a:moveTo>
                  <a:lnTo>
                    <a:pt x="169672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7012939" y="628396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0" y="0"/>
                  </a:moveTo>
                  <a:lnTo>
                    <a:pt x="0" y="74929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1675130" y="6860540"/>
              <a:ext cx="822960" cy="468630"/>
            </a:xfrm>
            <a:custGeom>
              <a:avLst/>
              <a:gdLst/>
              <a:ahLst/>
              <a:cxnLst/>
              <a:rect l="l" t="t" r="r" b="b"/>
              <a:pathLst>
                <a:path w="822960" h="468629">
                  <a:moveTo>
                    <a:pt x="0" y="468629"/>
                  </a:moveTo>
                  <a:lnTo>
                    <a:pt x="822959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475230" y="6824980"/>
              <a:ext cx="83820" cy="69850"/>
            </a:xfrm>
            <a:custGeom>
              <a:avLst/>
              <a:gdLst/>
              <a:ahLst/>
              <a:cxnLst/>
              <a:rect l="l" t="t" r="r" b="b"/>
              <a:pathLst>
                <a:path w="83819" h="69850">
                  <a:moveTo>
                    <a:pt x="83819" y="0"/>
                  </a:moveTo>
                  <a:lnTo>
                    <a:pt x="0" y="5080"/>
                  </a:lnTo>
                  <a:lnTo>
                    <a:pt x="36830" y="69850"/>
                  </a:lnTo>
                  <a:lnTo>
                    <a:pt x="838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3884930" y="6995160"/>
              <a:ext cx="0" cy="1341120"/>
            </a:xfrm>
            <a:custGeom>
              <a:avLst/>
              <a:gdLst/>
              <a:ahLst/>
              <a:cxnLst/>
              <a:rect l="l" t="t" r="r" b="b"/>
              <a:pathLst>
                <a:path h="1341120">
                  <a:moveTo>
                    <a:pt x="0" y="134112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3846830" y="692531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29">
                  <a:moveTo>
                    <a:pt x="38100" y="0"/>
                  </a:moveTo>
                  <a:lnTo>
                    <a:pt x="0" y="74930"/>
                  </a:lnTo>
                  <a:lnTo>
                    <a:pt x="76200" y="7493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3884930" y="8337550"/>
              <a:ext cx="773430" cy="0"/>
            </a:xfrm>
            <a:custGeom>
              <a:avLst/>
              <a:gdLst/>
              <a:ahLst/>
              <a:cxnLst/>
              <a:rect l="l" t="t" r="r" b="b"/>
              <a:pathLst>
                <a:path w="773429">
                  <a:moveTo>
                    <a:pt x="0" y="0"/>
                  </a:moveTo>
                  <a:lnTo>
                    <a:pt x="77343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8" name="object 28"/>
          <p:cNvGrpSpPr/>
          <p:nvPr/>
        </p:nvGrpSpPr>
        <p:grpSpPr>
          <a:xfrm>
            <a:off x="9961883" y="5711825"/>
            <a:ext cx="777875" cy="508634"/>
            <a:chOff x="9961880" y="5711825"/>
            <a:chExt cx="777875" cy="508634"/>
          </a:xfrm>
        </p:grpSpPr>
        <p:sp>
          <p:nvSpPr>
            <p:cNvPr id="29" name="object 29"/>
            <p:cNvSpPr/>
            <p:nvPr/>
          </p:nvSpPr>
          <p:spPr>
            <a:xfrm>
              <a:off x="10020300" y="5716269"/>
              <a:ext cx="715010" cy="464820"/>
            </a:xfrm>
            <a:custGeom>
              <a:avLst/>
              <a:gdLst/>
              <a:ahLst/>
              <a:cxnLst/>
              <a:rect l="l" t="t" r="r" b="b"/>
              <a:pathLst>
                <a:path w="715009" h="464820">
                  <a:moveTo>
                    <a:pt x="715009" y="0"/>
                  </a:moveTo>
                  <a:lnTo>
                    <a:pt x="0" y="464819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9961880" y="6146800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41910" y="0"/>
                  </a:moveTo>
                  <a:lnTo>
                    <a:pt x="0" y="73660"/>
                  </a:lnTo>
                  <a:lnTo>
                    <a:pt x="83820" y="6350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9961880" y="6383021"/>
            <a:ext cx="773430" cy="76201"/>
            <a:chOff x="9961880" y="6383020"/>
            <a:chExt cx="773430" cy="76200"/>
          </a:xfrm>
        </p:grpSpPr>
        <p:sp>
          <p:nvSpPr>
            <p:cNvPr id="32" name="object 32"/>
            <p:cNvSpPr/>
            <p:nvPr/>
          </p:nvSpPr>
          <p:spPr>
            <a:xfrm>
              <a:off x="10031730" y="6421120"/>
              <a:ext cx="703580" cy="0"/>
            </a:xfrm>
            <a:custGeom>
              <a:avLst/>
              <a:gdLst/>
              <a:ahLst/>
              <a:cxnLst/>
              <a:rect l="l" t="t" r="r" b="b"/>
              <a:pathLst>
                <a:path w="703579">
                  <a:moveTo>
                    <a:pt x="70357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9961880" y="638302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29" y="0"/>
                  </a:moveTo>
                  <a:lnTo>
                    <a:pt x="0" y="38100"/>
                  </a:lnTo>
                  <a:lnTo>
                    <a:pt x="74929" y="762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695962" y="3520440"/>
            <a:ext cx="1739264" cy="84381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700" spc="5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nt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00" spc="-11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en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e 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analysis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06451" y="5370830"/>
            <a:ext cx="2684145" cy="43771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Propagation</a:t>
            </a:r>
            <a:r>
              <a:rPr sz="2700" spc="-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losses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95962" y="6038849"/>
            <a:ext cx="1506221" cy="843816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700" spc="-11" dirty="0">
                <a:latin typeface="Times New Roman" panose="02020603050405020304"/>
                <a:cs typeface="Times New Roman" panose="02020603050405020304"/>
              </a:rPr>
              <a:t>B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anch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g 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losses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36272" y="7425690"/>
            <a:ext cx="1889126" cy="437713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700" spc="-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Losses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605770" y="5253990"/>
            <a:ext cx="1605281" cy="874587"/>
          </a:xfrm>
          <a:prstGeom prst="rect">
            <a:avLst/>
          </a:prstGeom>
        </p:spPr>
        <p:txBody>
          <a:bodyPr vert="horz" wrap="square" lIns="0" tIns="27929" rIns="0" bIns="0" rtlCol="0">
            <a:spAutoFit/>
          </a:bodyPr>
          <a:lstStyle/>
          <a:p>
            <a:pPr marL="12700" marR="5080">
              <a:lnSpc>
                <a:spcPts val="3350"/>
              </a:lnSpc>
              <a:spcBef>
                <a:spcPts val="220"/>
              </a:spcBef>
            </a:pPr>
            <a:r>
              <a:rPr sz="2700" spc="-5" dirty="0">
                <a:latin typeface="Times New Roman" panose="02020603050405020304"/>
                <a:cs typeface="Times New Roman" panose="02020603050405020304"/>
              </a:rPr>
              <a:t>Rain  a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tt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uation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529572" y="6396992"/>
            <a:ext cx="1720214" cy="1259314"/>
          </a:xfrm>
          <a:prstGeom prst="rect">
            <a:avLst/>
          </a:prstGeom>
        </p:spPr>
        <p:txBody>
          <a:bodyPr vert="horz" wrap="square" lIns="0" tIns="12695" rIns="0" bIns="0" rtlCol="0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700" spc="-1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tio</a:t>
            </a:r>
            <a:r>
              <a:rPr sz="2700" spc="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700" dirty="0">
                <a:latin typeface="Times New Roman" panose="02020603050405020304"/>
                <a:cs typeface="Times New Roman" panose="02020603050405020304"/>
              </a:rPr>
              <a:t>-  </a:t>
            </a:r>
            <a:r>
              <a:rPr sz="2700" spc="-5" dirty="0">
                <a:latin typeface="Times New Roman" panose="02020603050405020304"/>
                <a:cs typeface="Times New Roman" panose="02020603050405020304"/>
              </a:rPr>
              <a:t>refraction  losses</a:t>
            </a:r>
            <a:endParaRPr sz="2700">
              <a:latin typeface="Times New Roman" panose="02020603050405020304"/>
              <a:cs typeface="Times New Roman" panose="02020603050405020304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9961883" y="6724651"/>
            <a:ext cx="777875" cy="1313815"/>
            <a:chOff x="9961880" y="6724650"/>
            <a:chExt cx="777875" cy="1313815"/>
          </a:xfrm>
        </p:grpSpPr>
        <p:sp>
          <p:nvSpPr>
            <p:cNvPr id="41" name="object 41"/>
            <p:cNvSpPr/>
            <p:nvPr/>
          </p:nvSpPr>
          <p:spPr>
            <a:xfrm>
              <a:off x="9997440" y="6784339"/>
              <a:ext cx="737870" cy="1249680"/>
            </a:xfrm>
            <a:custGeom>
              <a:avLst/>
              <a:gdLst/>
              <a:ahLst/>
              <a:cxnLst/>
              <a:rect l="l" t="t" r="r" b="b"/>
              <a:pathLst>
                <a:path w="737870" h="1249679">
                  <a:moveTo>
                    <a:pt x="737869" y="1249679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/>
            <p:cNvSpPr/>
            <p:nvPr/>
          </p:nvSpPr>
          <p:spPr>
            <a:xfrm>
              <a:off x="9961880" y="6724650"/>
              <a:ext cx="71120" cy="83820"/>
            </a:xfrm>
            <a:custGeom>
              <a:avLst/>
              <a:gdLst/>
              <a:ahLst/>
              <a:cxnLst/>
              <a:rect l="l" t="t" r="r" b="b"/>
              <a:pathLst>
                <a:path w="71120" h="83820">
                  <a:moveTo>
                    <a:pt x="0" y="0"/>
                  </a:moveTo>
                  <a:lnTo>
                    <a:pt x="5079" y="83820"/>
                  </a:lnTo>
                  <a:lnTo>
                    <a:pt x="71120" y="457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3" name="object 43"/>
          <p:cNvGrpSpPr/>
          <p:nvPr/>
        </p:nvGrpSpPr>
        <p:grpSpPr>
          <a:xfrm>
            <a:off x="7641592" y="6925309"/>
            <a:ext cx="999491" cy="1450340"/>
            <a:chOff x="7641590" y="6925309"/>
            <a:chExt cx="999490" cy="1450340"/>
          </a:xfrm>
        </p:grpSpPr>
        <p:sp>
          <p:nvSpPr>
            <p:cNvPr id="44" name="object 44"/>
            <p:cNvSpPr/>
            <p:nvPr/>
          </p:nvSpPr>
          <p:spPr>
            <a:xfrm>
              <a:off x="7711440" y="8337549"/>
              <a:ext cx="923290" cy="0"/>
            </a:xfrm>
            <a:custGeom>
              <a:avLst/>
              <a:gdLst/>
              <a:ahLst/>
              <a:cxnLst/>
              <a:rect l="l" t="t" r="r" b="b"/>
              <a:pathLst>
                <a:path w="923290">
                  <a:moveTo>
                    <a:pt x="923289" y="0"/>
                  </a:moveTo>
                  <a:lnTo>
                    <a:pt x="0" y="0"/>
                  </a:lnTo>
                </a:path>
              </a:pathLst>
            </a:custGeom>
            <a:ln w="889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/>
            <p:cNvSpPr/>
            <p:nvPr/>
          </p:nvSpPr>
          <p:spPr>
            <a:xfrm>
              <a:off x="7641590" y="829944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29" y="0"/>
                  </a:moveTo>
                  <a:lnTo>
                    <a:pt x="0" y="38100"/>
                  </a:lnTo>
                  <a:lnTo>
                    <a:pt x="74929" y="762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/>
            <p:cNvSpPr/>
            <p:nvPr/>
          </p:nvSpPr>
          <p:spPr>
            <a:xfrm>
              <a:off x="8636000" y="6925309"/>
              <a:ext cx="0" cy="1410970"/>
            </a:xfrm>
            <a:custGeom>
              <a:avLst/>
              <a:gdLst/>
              <a:ahLst/>
              <a:cxnLst/>
              <a:rect l="l" t="t" r="r" b="b"/>
              <a:pathLst>
                <a:path h="1410970">
                  <a:moveTo>
                    <a:pt x="0" y="141097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/>
          <p:cNvSpPr/>
          <p:nvPr/>
        </p:nvSpPr>
        <p:spPr>
          <a:xfrm>
            <a:off x="1485900" y="1518918"/>
            <a:ext cx="11201400" cy="0"/>
          </a:xfrm>
          <a:custGeom>
            <a:avLst/>
            <a:gdLst/>
            <a:ahLst/>
            <a:cxnLst/>
            <a:rect l="l" t="t" r="r" b="b"/>
            <a:pathLst>
              <a:path w="11201400">
                <a:moveTo>
                  <a:pt x="0" y="0"/>
                </a:moveTo>
                <a:lnTo>
                  <a:pt x="11201400" y="0"/>
                </a:lnTo>
              </a:path>
            </a:pathLst>
          </a:custGeom>
          <a:ln w="76194">
            <a:solidFill>
              <a:srgbClr val="3333C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fld id="{81D60167-4931-47E6-BA6A-407CBD079E47}" type="slidenum">
              <a:rPr dirty="0"/>
            </a:fld>
            <a:endParaRPr dirty="0"/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Austin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10201</Words>
  <Application>WPS Presentation</Application>
  <PresentationFormat>Custom</PresentationFormat>
  <Paragraphs>447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Calibri</vt:lpstr>
      <vt:lpstr>Office Theme</vt:lpstr>
      <vt:lpstr>Microwave  communication</vt:lpstr>
      <vt:lpstr>PowerPoint 演示文稿</vt:lpstr>
      <vt:lpstr>What is Microwave  Communication</vt:lpstr>
      <vt:lpstr>What is Microwave  Communication</vt:lpstr>
      <vt:lpstr>Advantages of Microwave Radio</vt:lpstr>
      <vt:lpstr>Line-of-Sight Considerations</vt:lpstr>
      <vt:lpstr>Line-of-Sight Considerations</vt:lpstr>
      <vt:lpstr>Microwave Link Design</vt:lpstr>
      <vt:lpstr>Microwave Link Design Process</vt:lpstr>
      <vt:lpstr>Loss / Attenuation Calculations</vt:lpstr>
      <vt:lpstr>Loss / Attenuation Calculations</vt:lpstr>
      <vt:lpstr>Propagation Losses</vt:lpstr>
      <vt:lpstr>Propagation Losses</vt:lpstr>
      <vt:lpstr>Gas attenuation versus frequency</vt:lpstr>
      <vt:lpstr>Propagation Losses</vt:lpstr>
      <vt:lpstr>Propagation Losses</vt:lpstr>
      <vt:lpstr>Ground Reflection</vt:lpstr>
      <vt:lpstr>Ground Reflection</vt:lpstr>
      <vt:lpstr>Ground Reflection</vt:lpstr>
      <vt:lpstr>Link Budget</vt:lpstr>
      <vt:lpstr>Link Budget</vt:lpstr>
      <vt:lpstr>Link Budget</vt:lpstr>
      <vt:lpstr>Link Budget</vt:lpstr>
      <vt:lpstr>Link Budget</vt:lpstr>
      <vt:lpstr>Radio path link budget</vt:lpstr>
      <vt:lpstr>Fading and Fade margins</vt:lpstr>
      <vt:lpstr>Fading and Fade margins</vt:lpstr>
      <vt:lpstr>Fading and Fade margins</vt:lpstr>
      <vt:lpstr>Fading and Fade margins</vt:lpstr>
      <vt:lpstr>Fading and Fade margins</vt:lpstr>
      <vt:lpstr>Fading and Fade margins</vt:lpstr>
      <vt:lpstr>Fading and Fade margins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Microwave  communication</dc:title>
  <dc:creator/>
  <cp:lastModifiedBy>AHTEE SHAH</cp:lastModifiedBy>
  <cp:revision>6</cp:revision>
  <dcterms:created xsi:type="dcterms:W3CDTF">2020-09-06T19:11:00Z</dcterms:created>
  <dcterms:modified xsi:type="dcterms:W3CDTF">2020-09-06T20:07:00Z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2017-08-29T00:00:00Z</vt:filetime>
  </property>
  <property fmtid="{D5CDD505-2E9C-101B-9397-08002B2CF9AE}" pid="3" name="Creator">
    <vt:lpwstr>pdftk 1.44 - www.pdftk.com</vt:lpwstr>
  </property>
  <property fmtid="{D5CDD505-2E9C-101B-9397-08002B2CF9AE}" pid="4" name="LastSaved">
    <vt:filetime>2020-09-06T00:00:00Z</vt:filetime>
  </property>
  <property fmtid="{D5CDD505-2E9C-101B-9397-08002B2CF9AE}" pid="5" name="KSOProductBuildVer">
    <vt:lpwstr>1033-11.2.0.9453</vt:lpwstr>
  </property>
</Properties>
</file>