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0" r:id="rId5"/>
    <p:sldId id="261" r:id="rId6"/>
    <p:sldId id="258" r:id="rId7"/>
    <p:sldId id="257"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9" autoAdjust="0"/>
    <p:restoredTop sz="94660" autoAdjust="0"/>
  </p:normalViewPr>
  <p:slideViewPr>
    <p:cSldViewPr>
      <p:cViewPr varScale="1">
        <p:scale>
          <a:sx n="74" d="100"/>
          <a:sy n="74" d="100"/>
        </p:scale>
        <p:origin x="-145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468313" y="3717925"/>
            <a:ext cx="8207375"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4940300"/>
            <a:ext cx="8212138"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9DAC2B6-D886-401C-8CA7-1E7834459FCE}"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C2EE531-6005-4BDF-8095-82F30FF6DBCE}"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9DAC2B6-D886-401C-8CA7-1E7834459FC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C2EE531-6005-4BDF-8095-82F30FF6DBCE}"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9DAC2B6-D886-401C-8CA7-1E7834459FC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C2EE531-6005-4BDF-8095-82F30FF6DBCE}"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9DAC2B6-D886-401C-8CA7-1E7834459FC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C2EE531-6005-4BDF-8095-82F30FF6DBCE}"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29DAC2B6-D886-401C-8CA7-1E7834459FC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C2EE531-6005-4BDF-8095-82F30FF6DBCE}"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29DAC2B6-D886-401C-8CA7-1E7834459FC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1C2EE531-6005-4BDF-8095-82F30FF6DBCE}"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29DAC2B6-D886-401C-8CA7-1E7834459FCE}"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1C2EE531-6005-4BDF-8095-82F30FF6DBCE}"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29DAC2B6-D886-401C-8CA7-1E7834459FCE}"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1C2EE531-6005-4BDF-8095-82F30FF6DBCE}"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29DAC2B6-D886-401C-8CA7-1E7834459FCE}"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1C2EE531-6005-4BDF-8095-82F30FF6DBCE}"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9DAC2B6-D886-401C-8CA7-1E7834459FC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1C2EE531-6005-4BDF-8095-82F30FF6DBCE}"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9DAC2B6-D886-401C-8CA7-1E7834459FC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1C2EE531-6005-4BDF-8095-82F30FF6DBCE}"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29DAC2B6-D886-401C-8CA7-1E7834459FCE}"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C2EE531-6005-4BDF-8095-82F30FF6DBC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Picture 104"/>
          <p:cNvPicPr/>
          <p:nvPr/>
        </p:nvPicPr>
        <p:blipFill>
          <a:blip r:embed="rId1"/>
          <a:stretch>
            <a:fillRect/>
          </a:stretch>
        </p:blipFill>
        <p:spPr>
          <a:xfrm>
            <a:off x="314325" y="81915"/>
            <a:ext cx="1571625" cy="1247140"/>
          </a:xfrm>
          <a:prstGeom prst="rect">
            <a:avLst/>
          </a:prstGeom>
          <a:noFill/>
          <a:ln w="9525">
            <a:noFill/>
          </a:ln>
        </p:spPr>
      </p:pic>
      <p:sp>
        <p:nvSpPr>
          <p:cNvPr id="106" name="Text Box 105"/>
          <p:cNvSpPr txBox="1"/>
          <p:nvPr/>
        </p:nvSpPr>
        <p:spPr>
          <a:xfrm>
            <a:off x="2757805" y="1148398"/>
            <a:ext cx="5080000" cy="645160"/>
          </a:xfrm>
          <a:prstGeom prst="rect">
            <a:avLst/>
          </a:prstGeom>
          <a:noFill/>
          <a:ln w="9525">
            <a:noFill/>
          </a:ln>
        </p:spPr>
        <p:txBody>
          <a:bodyPr>
            <a:spAutoFit/>
          </a:bodyPr>
          <a:p>
            <a:pPr indent="0"/>
            <a:r>
              <a:rPr lang="en-US" sz="2400" b="1">
                <a:highlight>
                  <a:srgbClr val="FFFF00"/>
                </a:highlight>
                <a:latin typeface="Times New Roman" panose="02020603050405020304" charset="0"/>
              </a:rPr>
              <a:t> </a:t>
            </a:r>
            <a:r>
              <a:rPr lang="en-US" sz="1200" b="0">
                <a:highlight>
                  <a:srgbClr val="FFFF00"/>
                </a:highlight>
                <a:latin typeface="Times New Roman" panose="02020603050405020304" charset="0"/>
              </a:rPr>
              <a:t> </a:t>
            </a:r>
            <a:endParaRPr lang="en-US"/>
          </a:p>
        </p:txBody>
      </p:sp>
      <p:pic>
        <p:nvPicPr>
          <p:cNvPr id="2" name="Picture 1"/>
          <p:cNvPicPr/>
          <p:nvPr/>
        </p:nvPicPr>
        <p:blipFill>
          <a:blip r:embed="rId2"/>
          <a:stretch>
            <a:fillRect/>
          </a:stretch>
        </p:blipFill>
        <p:spPr>
          <a:xfrm>
            <a:off x="2000250" y="243523"/>
            <a:ext cx="5143500" cy="1085850"/>
          </a:xfrm>
          <a:prstGeom prst="rect">
            <a:avLst/>
          </a:prstGeom>
          <a:noFill/>
          <a:ln w="9525">
            <a:noFill/>
          </a:ln>
        </p:spPr>
      </p:pic>
      <p:sp>
        <p:nvSpPr>
          <p:cNvPr id="107" name="Text Box 106"/>
          <p:cNvSpPr txBox="1"/>
          <p:nvPr/>
        </p:nvSpPr>
        <p:spPr>
          <a:xfrm>
            <a:off x="314325" y="4431983"/>
            <a:ext cx="5080000" cy="1753235"/>
          </a:xfrm>
          <a:prstGeom prst="rect">
            <a:avLst/>
          </a:prstGeom>
          <a:noFill/>
          <a:ln w="9525">
            <a:noFill/>
          </a:ln>
        </p:spPr>
        <p:txBody>
          <a:bodyPr>
            <a:spAutoFit/>
          </a:bodyPr>
          <a:p>
            <a:pPr indent="0"/>
            <a:r>
              <a:rPr lang="en-US" sz="1200" b="0">
                <a:highlight>
                  <a:srgbClr val="FFFF00"/>
                </a:highlight>
                <a:latin typeface="Times New Roman" panose="02020603050405020304" charset="0"/>
              </a:rPr>
              <a:t>        </a:t>
            </a:r>
            <a:endParaRPr lang="en-US"/>
          </a:p>
        </p:txBody>
      </p:sp>
      <p:sp>
        <p:nvSpPr>
          <p:cNvPr id="108" name="Text Box 107"/>
          <p:cNvSpPr txBox="1"/>
          <p:nvPr/>
        </p:nvSpPr>
        <p:spPr>
          <a:xfrm>
            <a:off x="2757805" y="6185218"/>
            <a:ext cx="5080000" cy="2306955"/>
          </a:xfrm>
          <a:prstGeom prst="rect">
            <a:avLst/>
          </a:prstGeom>
          <a:noFill/>
          <a:ln w="9525">
            <a:noFill/>
          </a:ln>
        </p:spPr>
        <p:txBody>
          <a:bodyPr>
            <a:spAutoFit/>
          </a:bodyPr>
          <a:p>
            <a:pPr indent="0"/>
            <a:r>
              <a:rPr lang="en-US" sz="1200" b="0">
                <a:highlight>
                  <a:srgbClr val="FFFF00"/>
                </a:highlight>
                <a:latin typeface="Times New Roman" panose="02020603050405020304" charset="0"/>
              </a:rPr>
              <a:t>           </a:t>
            </a:r>
            <a:endParaRPr lang="en-US"/>
          </a:p>
        </p:txBody>
      </p:sp>
      <p:pic>
        <p:nvPicPr>
          <p:cNvPr id="4" name="Picture 3"/>
          <p:cNvPicPr/>
          <p:nvPr/>
        </p:nvPicPr>
        <p:blipFill>
          <a:blip r:embed="rId3"/>
          <a:stretch>
            <a:fillRect/>
          </a:stretch>
        </p:blipFill>
        <p:spPr>
          <a:xfrm>
            <a:off x="2757805" y="8492172"/>
            <a:ext cx="5734050" cy="1790700"/>
          </a:xfrm>
          <a:prstGeom prst="rect">
            <a:avLst/>
          </a:prstGeom>
          <a:noFill/>
          <a:ln w="9525">
            <a:noFill/>
          </a:ln>
        </p:spPr>
      </p:pic>
      <p:sp>
        <p:nvSpPr>
          <p:cNvPr id="109" name="Text Box 108"/>
          <p:cNvSpPr txBox="1"/>
          <p:nvPr/>
        </p:nvSpPr>
        <p:spPr>
          <a:xfrm>
            <a:off x="2757805" y="10282873"/>
            <a:ext cx="5080000" cy="2491740"/>
          </a:xfrm>
          <a:prstGeom prst="rect">
            <a:avLst/>
          </a:prstGeom>
          <a:noFill/>
          <a:ln w="9525">
            <a:noFill/>
          </a:ln>
        </p:spPr>
        <p:txBody>
          <a:bodyPr>
            <a:spAutoFit/>
          </a:bodyPr>
          <a:p>
            <a:pPr indent="0"/>
            <a:r>
              <a:rPr lang="en-US" sz="1200" b="0">
                <a:highlight>
                  <a:srgbClr val="FFFF00"/>
                </a:highlight>
                <a:latin typeface="Times New Roman" panose="02020603050405020304" charset="0"/>
              </a:rPr>
              <a:t>            </a:t>
            </a:r>
            <a:endParaRPr lang="en-US"/>
          </a:p>
        </p:txBody>
      </p:sp>
      <p:sp>
        <p:nvSpPr>
          <p:cNvPr id="110" name="Text Box 109"/>
          <p:cNvSpPr txBox="1"/>
          <p:nvPr/>
        </p:nvSpPr>
        <p:spPr>
          <a:xfrm>
            <a:off x="2757805" y="14479588"/>
            <a:ext cx="5080000" cy="829945"/>
          </a:xfrm>
          <a:prstGeom prst="rect">
            <a:avLst/>
          </a:prstGeom>
          <a:noFill/>
          <a:ln w="9525">
            <a:noFill/>
          </a:ln>
        </p:spPr>
        <p:txBody>
          <a:bodyPr>
            <a:spAutoFit/>
          </a:bodyPr>
          <a:p>
            <a:pPr indent="0"/>
            <a:r>
              <a:rPr lang="en-US" sz="1200" b="0">
                <a:highlight>
                  <a:srgbClr val="FFFF00"/>
                </a:highlight>
                <a:latin typeface="Times New Roman" panose="02020603050405020304" charset="0"/>
              </a:rPr>
              <a:t>   </a:t>
            </a:r>
            <a:endParaRPr lang="en-US"/>
          </a:p>
        </p:txBody>
      </p:sp>
      <p:sp>
        <p:nvSpPr>
          <p:cNvPr id="111" name="Text Box 110"/>
          <p:cNvSpPr txBox="1"/>
          <p:nvPr/>
        </p:nvSpPr>
        <p:spPr>
          <a:xfrm>
            <a:off x="2757805" y="16938308"/>
            <a:ext cx="5080000" cy="1753235"/>
          </a:xfrm>
          <a:prstGeom prst="rect">
            <a:avLst/>
          </a:prstGeom>
          <a:noFill/>
          <a:ln w="9525">
            <a:noFill/>
          </a:ln>
        </p:spPr>
        <p:txBody>
          <a:bodyPr>
            <a:spAutoFit/>
          </a:bodyPr>
          <a:p>
            <a:pPr indent="0"/>
            <a:r>
              <a:rPr lang="en-US" sz="1200" b="0">
                <a:highlight>
                  <a:srgbClr val="FFFF00"/>
                </a:highlight>
                <a:latin typeface="Times New Roman" panose="02020603050405020304" charset="0"/>
              </a:rPr>
              <a:t>   </a:t>
            </a:r>
            <a:r>
              <a:rPr lang="en-US" sz="2400" b="1">
                <a:highlight>
                  <a:srgbClr val="FFFF00"/>
                </a:highlight>
                <a:latin typeface="Times New Roman" panose="02020603050405020304" charset="0"/>
              </a:rPr>
              <a:t> </a:t>
            </a:r>
            <a:r>
              <a:rPr lang="en-US" sz="1200" b="0">
                <a:highlight>
                  <a:srgbClr val="FFFF00"/>
                </a:highlight>
                <a:latin typeface="Times New Roman" panose="02020603050405020304" charset="0"/>
              </a:rPr>
              <a:t>  </a:t>
            </a:r>
            <a:r>
              <a:rPr lang="en-US" sz="1200" b="0" u="sng">
                <a:solidFill>
                  <a:srgbClr val="0000FF"/>
                </a:solidFill>
                <a:latin typeface="Times New Roman" panose="02020603050405020304" charset="0"/>
              </a:rPr>
              <a:t> </a:t>
            </a:r>
            <a:endParaRPr lang="en-US"/>
          </a:p>
        </p:txBody>
      </p:sp>
      <p:pic>
        <p:nvPicPr>
          <p:cNvPr id="9" name="Picture 8"/>
          <p:cNvPicPr/>
          <p:nvPr/>
        </p:nvPicPr>
        <p:blipFill>
          <a:blip r:embed="rId4"/>
          <a:stretch>
            <a:fillRect/>
          </a:stretch>
        </p:blipFill>
        <p:spPr>
          <a:xfrm>
            <a:off x="-20955" y="5022533"/>
            <a:ext cx="3276600" cy="1628775"/>
          </a:xfrm>
          <a:prstGeom prst="rect">
            <a:avLst/>
          </a:prstGeom>
          <a:noFill/>
          <a:ln w="9525">
            <a:noFill/>
          </a:ln>
        </p:spPr>
      </p:pic>
      <p:sp>
        <p:nvSpPr>
          <p:cNvPr id="114" name="Text Box 113"/>
          <p:cNvSpPr txBox="1"/>
          <p:nvPr/>
        </p:nvSpPr>
        <p:spPr>
          <a:xfrm>
            <a:off x="-20955" y="6651307"/>
            <a:ext cx="5080000" cy="1753235"/>
          </a:xfrm>
          <a:prstGeom prst="rect">
            <a:avLst/>
          </a:prstGeom>
          <a:noFill/>
          <a:ln w="9525">
            <a:noFill/>
          </a:ln>
        </p:spPr>
        <p:txBody>
          <a:bodyPr>
            <a:spAutoFit/>
          </a:bodyPr>
          <a:p>
            <a:pPr indent="0"/>
            <a:r>
              <a:rPr lang="en-US" sz="1200" b="0">
                <a:highlight>
                  <a:srgbClr val="FFFF00"/>
                </a:highlight>
                <a:latin typeface="Times New Roman" panose="02020603050405020304" charset="0"/>
              </a:rPr>
              <a:t>   </a:t>
            </a:r>
            <a:r>
              <a:rPr lang="en-US" sz="2400" b="1">
                <a:highlight>
                  <a:srgbClr val="FFFF00"/>
                </a:highlight>
                <a:latin typeface="Times New Roman" panose="02020603050405020304" charset="0"/>
              </a:rPr>
              <a:t> </a:t>
            </a:r>
            <a:r>
              <a:rPr lang="en-US" sz="1200" b="0">
                <a:highlight>
                  <a:srgbClr val="FFFF00"/>
                </a:highlight>
                <a:latin typeface="Times New Roman" panose="02020603050405020304" charset="0"/>
              </a:rPr>
              <a:t>  </a:t>
            </a:r>
            <a:r>
              <a:rPr lang="en-US" sz="1200" b="0" u="sng">
                <a:solidFill>
                  <a:srgbClr val="0000FF"/>
                </a:solidFill>
                <a:latin typeface="Times New Roman" panose="02020603050405020304" charset="0"/>
              </a:rPr>
              <a:t> </a:t>
            </a:r>
            <a:endParaRPr lang="en-US"/>
          </a:p>
        </p:txBody>
      </p:sp>
      <p:pic>
        <p:nvPicPr>
          <p:cNvPr id="13" name="Picture 12"/>
          <p:cNvPicPr/>
          <p:nvPr/>
        </p:nvPicPr>
        <p:blipFill>
          <a:blip r:embed="rId5"/>
          <a:stretch>
            <a:fillRect/>
          </a:stretch>
        </p:blipFill>
        <p:spPr>
          <a:xfrm>
            <a:off x="4786630" y="4735513"/>
            <a:ext cx="4038600" cy="1704975"/>
          </a:xfrm>
          <a:prstGeom prst="rect">
            <a:avLst/>
          </a:prstGeom>
          <a:noFill/>
          <a:ln w="9525">
            <a:noFill/>
          </a:ln>
        </p:spPr>
      </p:pic>
      <p:sp>
        <p:nvSpPr>
          <p:cNvPr id="117" name="Text Box 116"/>
          <p:cNvSpPr txBox="1"/>
          <p:nvPr/>
        </p:nvSpPr>
        <p:spPr>
          <a:xfrm>
            <a:off x="4786630" y="6440488"/>
            <a:ext cx="5080000" cy="645160"/>
          </a:xfrm>
          <a:prstGeom prst="rect">
            <a:avLst/>
          </a:prstGeom>
          <a:noFill/>
          <a:ln w="9525">
            <a:noFill/>
          </a:ln>
        </p:spPr>
        <p:txBody>
          <a:bodyPr>
            <a:spAutoFit/>
          </a:bodyPr>
          <a:p>
            <a:pPr indent="0"/>
            <a:r>
              <a:rPr lang="en-US" sz="1200" b="0">
                <a:highlight>
                  <a:srgbClr val="FFFF00"/>
                </a:highlight>
                <a:latin typeface="Times New Roman" panose="02020603050405020304" charset="0"/>
              </a:rPr>
              <a:t>   </a:t>
            </a:r>
            <a:endParaRPr lang="en-US"/>
          </a:p>
        </p:txBody>
      </p:sp>
      <p:sp>
        <p:nvSpPr>
          <p:cNvPr id="118" name="Text Box 117"/>
          <p:cNvSpPr txBox="1"/>
          <p:nvPr/>
        </p:nvSpPr>
        <p:spPr>
          <a:xfrm>
            <a:off x="4786630" y="8714423"/>
            <a:ext cx="5080000" cy="1753235"/>
          </a:xfrm>
          <a:prstGeom prst="rect">
            <a:avLst/>
          </a:prstGeom>
          <a:noFill/>
          <a:ln w="9525">
            <a:noFill/>
          </a:ln>
        </p:spPr>
        <p:txBody>
          <a:bodyPr>
            <a:spAutoFit/>
          </a:bodyPr>
          <a:p>
            <a:pPr indent="0"/>
            <a:r>
              <a:rPr lang="en-US" sz="1200" b="0">
                <a:highlight>
                  <a:srgbClr val="FFFF00"/>
                </a:highlight>
                <a:latin typeface="Times New Roman" panose="02020603050405020304" charset="0"/>
              </a:rPr>
              <a:t>   </a:t>
            </a:r>
            <a:r>
              <a:rPr lang="en-US" sz="2400" b="1">
                <a:highlight>
                  <a:srgbClr val="FFFF00"/>
                </a:highlight>
                <a:latin typeface="Times New Roman" panose="02020603050405020304" charset="0"/>
              </a:rPr>
              <a:t> </a:t>
            </a:r>
            <a:r>
              <a:rPr lang="en-US" sz="1200" b="0">
                <a:highlight>
                  <a:srgbClr val="FFFF00"/>
                </a:highlight>
                <a:latin typeface="Times New Roman" panose="02020603050405020304" charset="0"/>
              </a:rPr>
              <a:t>  </a:t>
            </a:r>
            <a:r>
              <a:rPr lang="en-US" sz="1200" b="0" u="sng">
                <a:solidFill>
                  <a:srgbClr val="0000FF"/>
                </a:solidFill>
                <a:latin typeface="Times New Roman" panose="02020603050405020304" charset="0"/>
              </a:rPr>
              <a:t> </a:t>
            </a:r>
            <a:endParaRPr lang="en-US"/>
          </a:p>
        </p:txBody>
      </p:sp>
      <p:pic>
        <p:nvPicPr>
          <p:cNvPr id="20" name="Picture 19"/>
          <p:cNvPicPr/>
          <p:nvPr/>
        </p:nvPicPr>
        <p:blipFill>
          <a:blip r:embed="rId6"/>
          <a:stretch>
            <a:fillRect/>
          </a:stretch>
        </p:blipFill>
        <p:spPr>
          <a:xfrm>
            <a:off x="2390775" y="1520190"/>
            <a:ext cx="4209415" cy="1552575"/>
          </a:xfrm>
          <a:prstGeom prst="rect">
            <a:avLst/>
          </a:prstGeom>
          <a:noFill/>
          <a:ln w="9525">
            <a:noFill/>
          </a:ln>
        </p:spPr>
      </p:pic>
      <p:pic>
        <p:nvPicPr>
          <p:cNvPr id="21" name="Picture 20"/>
          <p:cNvPicPr/>
          <p:nvPr/>
        </p:nvPicPr>
        <p:blipFill>
          <a:blip r:embed="rId7"/>
          <a:stretch>
            <a:fillRect/>
          </a:stretch>
        </p:blipFill>
        <p:spPr>
          <a:xfrm>
            <a:off x="1600835" y="3261360"/>
            <a:ext cx="5734050" cy="1475105"/>
          </a:xfrm>
          <a:prstGeom prst="rect">
            <a:avLst/>
          </a:prstGeom>
          <a:noFill/>
          <a:ln w="9525">
            <a:noFill/>
          </a:ln>
        </p:spPr>
      </p:pic>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0695" y="551815"/>
            <a:ext cx="8181975" cy="5877560"/>
          </a:xfrm>
          <a:prstGeom prst="rect">
            <a:avLst/>
          </a:prstGeom>
          <a:noFill/>
        </p:spPr>
        <p:txBody>
          <a:bodyPr wrap="square" rtlCol="0" anchor="t">
            <a:spAutoFit/>
          </a:bodyPr>
          <a:p>
            <a:r>
              <a:rPr lang="en-US" sz="4000" b="1" u="sng"/>
              <a:t>Introduction:</a:t>
            </a:r>
            <a:endParaRPr lang="en-US" sz="4000" b="1" u="sng"/>
          </a:p>
          <a:p>
            <a:endParaRPr lang="en-US" sz="2400"/>
          </a:p>
          <a:p>
            <a:r>
              <a:rPr lang="en-US" sz="2400"/>
              <a:t>The reading demands of university study are not easy. Unfortunately, however, it is all too common for students to pay little attention to their own approaches to reading, that is, how they read, and how they can improve the effectiveness and speed of their reading.</a:t>
            </a:r>
            <a:endParaRPr lang="en-US" sz="2400"/>
          </a:p>
          <a:p>
            <a:endParaRPr lang="en-US" sz="2400"/>
          </a:p>
          <a:p>
            <a:r>
              <a:rPr lang="en-US" sz="2400"/>
              <a:t>This helpsheet provides extensive reading advice. Furthermore, the helpsheet provides reading tips that are specific for particular text types and for the purposes you may have. </a:t>
            </a:r>
            <a:endParaRPr lang="en-US" sz="2400"/>
          </a:p>
          <a:p>
            <a:endParaRPr lang="en-US" sz="2400">
              <a:sym typeface="+mn-ea"/>
            </a:endParaRPr>
          </a:p>
          <a:p>
            <a:r>
              <a:rPr lang="en-US" sz="2400">
                <a:sym typeface="+mn-ea"/>
              </a:rPr>
              <a:t>Before you read this advice, you may find it worth reflecting on the nature of the reading that you at universtiy.</a:t>
            </a:r>
            <a:endParaRPr lang="en-US" sz="2400"/>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505" y="1948180"/>
            <a:ext cx="8153400" cy="4154984"/>
          </a:xfrm>
          <a:prstGeom prst="rect">
            <a:avLst/>
          </a:prstGeom>
        </p:spPr>
        <p:txBody>
          <a:bodyPr wrap="square">
            <a:spAutoFit/>
          </a:bodyPr>
          <a:lstStyle/>
          <a:p>
            <a:r>
              <a:rPr lang="en-US" sz="4400" b="1" u="sng" dirty="0" smtClean="0"/>
              <a:t>Reading Skills:</a:t>
            </a:r>
            <a:endParaRPr lang="en-US" sz="2200" b="1" u="sng" dirty="0" smtClean="0"/>
          </a:p>
          <a:p>
            <a:endParaRPr lang="en-US" sz="2200" dirty="0" smtClean="0"/>
          </a:p>
          <a:p>
            <a:r>
              <a:rPr lang="en-US" sz="2200" dirty="0" smtClean="0"/>
              <a:t>Reading </a:t>
            </a:r>
            <a:r>
              <a:rPr lang="en-US" sz="2200" dirty="0"/>
              <a:t>is an important part of learning English. This guide to how to improve your reading skills will help you improve reading by using skills you use in your own language</a:t>
            </a:r>
            <a:r>
              <a:rPr lang="en-US" sz="2200" dirty="0" smtClean="0"/>
              <a:t>.</a:t>
            </a:r>
            <a:endParaRPr lang="en-US" sz="2200" dirty="0" smtClean="0"/>
          </a:p>
          <a:p>
            <a:endParaRPr lang="en-US" sz="2200" dirty="0"/>
          </a:p>
          <a:p>
            <a:r>
              <a:rPr lang="en-US" sz="2200" dirty="0" smtClean="0"/>
              <a:t>Reading </a:t>
            </a:r>
            <a:r>
              <a:rPr lang="en-US" sz="2200" dirty="0"/>
              <a:t>skills refer to the specific abilities that enable a person to read with independence and interact with the message. Students at the university do a lot of reading unlike in secondary school. Some tips to help in having good reading skills are active reading and styles of reading.</a:t>
            </a:r>
            <a:endParaRPr lang="en-US" sz="2200" dirty="0"/>
          </a:p>
        </p:txBody>
      </p:sp>
      <p:sp>
        <p:nvSpPr>
          <p:cNvPr id="2" name="Text Box 1"/>
          <p:cNvSpPr txBox="1"/>
          <p:nvPr/>
        </p:nvSpPr>
        <p:spPr>
          <a:xfrm>
            <a:off x="455930" y="641985"/>
            <a:ext cx="8241665" cy="1198880"/>
          </a:xfrm>
          <a:prstGeom prst="rect">
            <a:avLst/>
          </a:prstGeom>
          <a:noFill/>
        </p:spPr>
        <p:txBody>
          <a:bodyPr wrap="square" rtlCol="0" anchor="t">
            <a:spAutoFit/>
          </a:bodyPr>
          <a:p>
            <a:r>
              <a:rPr lang="en-US" sz="2400">
                <a:sym typeface="+mn-ea"/>
              </a:rPr>
              <a:t>This may help you consider which of the following tips might be particularly useful.</a:t>
            </a:r>
            <a:endParaRPr lang="en-US" sz="2400">
              <a:sym typeface="+mn-ea"/>
            </a:endParaRPr>
          </a:p>
          <a:p>
            <a:r>
              <a:rPr lang="en-US" sz="2400">
                <a:sym typeface="+mn-ea"/>
              </a:rPr>
              <a:t>The following section may help you do this.</a:t>
            </a:r>
            <a:endParaRPr lang="en-US" sz="2400">
              <a:sym typeface="+mn-ea"/>
            </a:endParaRPr>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780" y="304800"/>
            <a:ext cx="8458200" cy="6247864"/>
          </a:xfrm>
          <a:prstGeom prst="rect">
            <a:avLst/>
          </a:prstGeom>
        </p:spPr>
        <p:txBody>
          <a:bodyPr wrap="square">
            <a:spAutoFit/>
          </a:bodyPr>
          <a:lstStyle/>
          <a:p>
            <a:r>
              <a:rPr lang="en-US" sz="2200" dirty="0"/>
              <a:t>The four main types of reading skills Techinques are the following</a:t>
            </a:r>
            <a:r>
              <a:rPr lang="en-US" sz="2200" dirty="0" smtClean="0"/>
              <a:t>:</a:t>
            </a:r>
            <a:endParaRPr lang="en-US" sz="2200" dirty="0"/>
          </a:p>
          <a:p>
            <a:pPr lvl="0"/>
            <a:endParaRPr lang="en-US" sz="1000" dirty="0" smtClean="0"/>
          </a:p>
          <a:p>
            <a:pPr marL="342900" lvl="0" indent="-342900">
              <a:buFont typeface="Arial" panose="020B0604020202020204" pitchFamily="34" charset="0"/>
              <a:buChar char="•"/>
            </a:pPr>
            <a:r>
              <a:rPr lang="en-US" sz="2200" dirty="0" smtClean="0"/>
              <a:t>Scanning</a:t>
            </a:r>
            <a:endParaRPr lang="en-US" sz="2200" dirty="0" smtClean="0"/>
          </a:p>
          <a:p>
            <a:pPr marL="342900" lvl="0" indent="-342900">
              <a:buFont typeface="Arial" panose="020B0604020202020204" pitchFamily="34" charset="0"/>
              <a:buChar char="•"/>
            </a:pPr>
            <a:r>
              <a:rPr lang="en-US" sz="2200" dirty="0" smtClean="0"/>
              <a:t>Skimming</a:t>
            </a:r>
            <a:endParaRPr lang="en-US" sz="2200" dirty="0" smtClean="0"/>
          </a:p>
          <a:p>
            <a:pPr marL="342900" lvl="0" indent="-342900">
              <a:buFont typeface="Arial" panose="020B0604020202020204" pitchFamily="34" charset="0"/>
              <a:buChar char="•"/>
            </a:pPr>
            <a:r>
              <a:rPr lang="en-US" sz="2200" dirty="0" smtClean="0"/>
              <a:t>Intensive</a:t>
            </a:r>
            <a:endParaRPr lang="en-US" sz="2200" dirty="0" smtClean="0"/>
          </a:p>
          <a:p>
            <a:pPr marL="342900" lvl="0" indent="-342900">
              <a:buFont typeface="Arial" panose="020B0604020202020204" pitchFamily="34" charset="0"/>
              <a:buChar char="•"/>
            </a:pPr>
            <a:r>
              <a:rPr lang="en-US" sz="2200" dirty="0" smtClean="0"/>
              <a:t>Extensive</a:t>
            </a:r>
            <a:endParaRPr lang="en-US" sz="2200" dirty="0"/>
          </a:p>
          <a:p>
            <a:pPr lvl="0"/>
            <a:endParaRPr lang="en-US" dirty="0"/>
          </a:p>
          <a:p>
            <a:pPr marL="285750" lvl="0" indent="-285750">
              <a:buFont typeface="Wingdings" panose="05000000000000000000" pitchFamily="2" charset="2"/>
              <a:buChar char="Ø"/>
            </a:pPr>
            <a:r>
              <a:rPr lang="en-US" sz="4400" b="1" u="sng" dirty="0"/>
              <a:t>Scanning</a:t>
            </a:r>
            <a:r>
              <a:rPr lang="en-US" sz="3200" b="1" u="sng" dirty="0"/>
              <a:t>:</a:t>
            </a:r>
            <a:endParaRPr lang="en-US" sz="3200" b="1" u="sng" dirty="0"/>
          </a:p>
          <a:p>
            <a:r>
              <a:rPr lang="en-US" dirty="0"/>
              <a:t>		</a:t>
            </a:r>
            <a:r>
              <a:rPr lang="en-US" sz="2200" dirty="0"/>
              <a:t>Scanning refers to the ability to locate specfic or particular  piece of information or facts as quickly as possible. We use scanning on schedules, meeting plans, etc. in order to find the specific details you requrie. </a:t>
            </a:r>
            <a:endParaRPr lang="en-US" sz="2200" dirty="0"/>
          </a:p>
          <a:p>
            <a:endParaRPr lang="en-US" sz="800" b="1" u="sng" dirty="0"/>
          </a:p>
          <a:p>
            <a:r>
              <a:rPr lang="en-US" sz="2800" b="1" u="sng" dirty="0"/>
              <a:t>For Example:</a:t>
            </a:r>
            <a:endParaRPr lang="en-US" sz="2800" b="1" u="sng" dirty="0"/>
          </a:p>
          <a:p>
            <a:endParaRPr lang="en-US" sz="1000" dirty="0" smtClean="0"/>
          </a:p>
          <a:p>
            <a:pPr marL="342900" indent="-342900">
              <a:buFont typeface="Arial" panose="020B0604020202020204" pitchFamily="34" charset="0"/>
              <a:buChar char="•"/>
            </a:pPr>
            <a:r>
              <a:rPr lang="en-US" sz="2200" dirty="0" smtClean="0"/>
              <a:t>A </a:t>
            </a:r>
            <a:r>
              <a:rPr lang="en-US" sz="2200" dirty="0"/>
              <a:t>train / airplane schedule</a:t>
            </a:r>
            <a:endParaRPr lang="en-US" sz="2200" dirty="0"/>
          </a:p>
          <a:p>
            <a:pPr marL="342900" indent="-342900">
              <a:buFont typeface="Arial" panose="020B0604020202020204" pitchFamily="34" charset="0"/>
              <a:buChar char="•"/>
            </a:pPr>
            <a:r>
              <a:rPr lang="en-US" sz="2200" dirty="0"/>
              <a:t>A word in a dictionary</a:t>
            </a:r>
            <a:endParaRPr lang="en-US" sz="2200" dirty="0"/>
          </a:p>
          <a:p>
            <a:pPr marL="342900" indent="-342900">
              <a:buFont typeface="Arial" panose="020B0604020202020204" pitchFamily="34" charset="0"/>
              <a:buChar char="•"/>
            </a:pPr>
            <a:r>
              <a:rPr lang="en-US" sz="2200" dirty="0"/>
              <a:t>A specific  point or fact in  a text</a:t>
            </a:r>
            <a:endParaRPr lang="en-US" sz="2200" dirty="0"/>
          </a:p>
          <a:p>
            <a:pPr lvl="0"/>
            <a:endParaRPr lang="en-US" dirty="0"/>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848" y="609600"/>
            <a:ext cx="8686800" cy="5847755"/>
          </a:xfrm>
          <a:prstGeom prst="rect">
            <a:avLst/>
          </a:prstGeom>
        </p:spPr>
        <p:txBody>
          <a:bodyPr wrap="square">
            <a:spAutoFit/>
          </a:bodyPr>
          <a:lstStyle/>
          <a:p>
            <a:pPr marL="285750" lvl="0" indent="-285750">
              <a:buFont typeface="Wingdings" panose="05000000000000000000" pitchFamily="2" charset="2"/>
              <a:buChar char="Ø"/>
            </a:pPr>
            <a:r>
              <a:rPr lang="en-US" sz="4400" b="1" u="sng" dirty="0" smtClean="0"/>
              <a:t>Skimming:</a:t>
            </a:r>
            <a:endParaRPr lang="en-US" sz="4400" b="1" u="sng" dirty="0"/>
          </a:p>
          <a:p>
            <a:pPr lvl="0"/>
            <a:r>
              <a:rPr lang="en-US" sz="2200" dirty="0" smtClean="0"/>
              <a:t>		Skimming </a:t>
            </a:r>
            <a:r>
              <a:rPr lang="en-US" sz="2200" dirty="0"/>
              <a:t>is reading quickly to gain a general idea.  Skimming may allow you to ‘read’ up to 1000 words a minute.Skimming helps you identify whether or not to continue reading, what to read carefully, and where the best place is to begin. Skimming an academic text immediately before you read it carefully can help you consider what you already know and can help you develop a purpose for reading.An initial skim can also help maximise your interest in the text and your understanding and reflection on the material</a:t>
            </a:r>
            <a:r>
              <a:rPr lang="en-US" sz="2200" dirty="0" smtClean="0"/>
              <a:t>.</a:t>
            </a:r>
            <a:endParaRPr lang="en-US" sz="2200" dirty="0" smtClean="0"/>
          </a:p>
          <a:p>
            <a:endParaRPr lang="en-US" sz="1000" b="1" u="sng" dirty="0" smtClean="0"/>
          </a:p>
          <a:p>
            <a:r>
              <a:rPr lang="en-US" sz="2800" b="1" u="sng" dirty="0" smtClean="0"/>
              <a:t>For Example:</a:t>
            </a:r>
            <a:endParaRPr lang="en-US" sz="2800" b="1" u="sng" dirty="0"/>
          </a:p>
          <a:p>
            <a:endParaRPr lang="en-US" sz="1000" dirty="0"/>
          </a:p>
          <a:p>
            <a:pPr marL="342900" indent="-342900">
              <a:buFont typeface="Arial" panose="020B0604020202020204" pitchFamily="34" charset="0"/>
              <a:buChar char="•"/>
            </a:pPr>
            <a:r>
              <a:rPr lang="en-US" sz="2200" dirty="0" smtClean="0"/>
              <a:t>Newspaper </a:t>
            </a:r>
            <a:r>
              <a:rPr lang="en-US" sz="2200" dirty="0"/>
              <a:t>(quickly to get the general news of the day)</a:t>
            </a:r>
            <a:endParaRPr lang="en-US" sz="2200" dirty="0"/>
          </a:p>
          <a:p>
            <a:pPr marL="342900" indent="-342900">
              <a:buFont typeface="Arial" panose="020B0604020202020204" pitchFamily="34" charset="0"/>
              <a:buChar char="•"/>
            </a:pPr>
            <a:r>
              <a:rPr lang="en-US" sz="2200" dirty="0"/>
              <a:t>Magazines (quickly to discover which articles you would like to read in more detail.</a:t>
            </a:r>
            <a:endParaRPr lang="en-US" sz="2200" dirty="0"/>
          </a:p>
          <a:p>
            <a:pPr marL="342900" indent="-342900">
              <a:buFont typeface="Arial" panose="020B0604020202020204" pitchFamily="34" charset="0"/>
              <a:buChar char="•"/>
            </a:pPr>
            <a:r>
              <a:rPr lang="en-US" sz="2200" dirty="0"/>
              <a:t>Business and Travel brochure  (quickly to get informed)</a:t>
            </a:r>
            <a:endParaRPr lang="en-US" sz="2200" dirty="0"/>
          </a:p>
          <a:p>
            <a:endParaRPr lang="en-US" dirty="0" smtClean="0"/>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05539"/>
            <a:ext cx="8534400" cy="4893647"/>
          </a:xfrm>
          <a:prstGeom prst="rect">
            <a:avLst/>
          </a:prstGeom>
        </p:spPr>
        <p:txBody>
          <a:bodyPr wrap="square">
            <a:spAutoFit/>
          </a:bodyPr>
          <a:lstStyle/>
          <a:p>
            <a:r>
              <a:rPr lang="en-US" sz="4400" b="1" u="sng" dirty="0"/>
              <a:t>Extensive :</a:t>
            </a:r>
            <a:endParaRPr lang="en-US" sz="4400" b="1" u="sng" dirty="0"/>
          </a:p>
          <a:p>
            <a:r>
              <a:rPr lang="en-US" sz="2200" dirty="0" smtClean="0"/>
              <a:t>		Involves </a:t>
            </a:r>
            <a:r>
              <a:rPr lang="en-US" sz="2200" dirty="0"/>
              <a:t>learners readinng texts for enjoyment and to develop general reading skills.</a:t>
            </a:r>
            <a:endParaRPr lang="en-US" sz="2200" dirty="0"/>
          </a:p>
          <a:p>
            <a:r>
              <a:rPr lang="en-US" sz="2200" dirty="0"/>
              <a:t>It is used to obtain a general/overall understanding of a subject and includes reading longer texts for pleasure, as well as business books.</a:t>
            </a:r>
            <a:endParaRPr lang="en-US" sz="2200" dirty="0"/>
          </a:p>
          <a:p>
            <a:r>
              <a:rPr lang="en-US" sz="2200" dirty="0"/>
              <a:t>Use extensive reading skills to improve your general knowledge of business procedures. Not necessaey to understand each word.</a:t>
            </a:r>
            <a:endParaRPr lang="en-US" sz="2200" dirty="0"/>
          </a:p>
          <a:p>
            <a:endParaRPr lang="en-US" sz="1000" b="1" u="sng" dirty="0" smtClean="0"/>
          </a:p>
          <a:p>
            <a:r>
              <a:rPr lang="en-US" sz="2800" b="1" u="sng" dirty="0" smtClean="0"/>
              <a:t>For </a:t>
            </a:r>
            <a:r>
              <a:rPr lang="en-US" sz="2800" b="1" u="sng" dirty="0"/>
              <a:t>Example:</a:t>
            </a:r>
            <a:endParaRPr lang="en-US" sz="2800" b="1" u="sng" dirty="0"/>
          </a:p>
          <a:p>
            <a:endParaRPr lang="en-US" sz="1000" dirty="0" smtClean="0"/>
          </a:p>
          <a:p>
            <a:pPr marL="342900" indent="-342900">
              <a:buFont typeface="Arial" panose="020B0604020202020204" pitchFamily="34" charset="0"/>
              <a:buChar char="•"/>
            </a:pPr>
            <a:r>
              <a:rPr lang="en-US" sz="2200" dirty="0" smtClean="0"/>
              <a:t>Story books </a:t>
            </a:r>
            <a:endParaRPr lang="en-US" sz="2200" dirty="0" smtClean="0"/>
          </a:p>
          <a:p>
            <a:pPr marL="342900" indent="-342900">
              <a:buFont typeface="Arial" panose="020B0604020202020204" pitchFamily="34" charset="0"/>
              <a:buChar char="•"/>
            </a:pPr>
            <a:r>
              <a:rPr lang="en-US" sz="2200" dirty="0" smtClean="0"/>
              <a:t>The latest marketing strategy book</a:t>
            </a:r>
            <a:endParaRPr lang="en-US" sz="2200" dirty="0" smtClean="0"/>
          </a:p>
          <a:p>
            <a:pPr marL="342900" indent="-342900">
              <a:buFont typeface="Arial" panose="020B0604020202020204" pitchFamily="34" charset="0"/>
              <a:buChar char="•"/>
            </a:pPr>
            <a:r>
              <a:rPr lang="en-US" sz="2200" dirty="0" smtClean="0"/>
              <a:t>A novel you read before going to bed</a:t>
            </a:r>
            <a:endParaRPr lang="en-US" sz="2200" dirty="0"/>
          </a:p>
          <a:p>
            <a:r>
              <a:rPr lang="en-US" sz="2200" dirty="0"/>
              <a:t> </a:t>
            </a:r>
            <a:endParaRPr lang="en-US" sz="2200" dirty="0"/>
          </a:p>
        </p:txBody>
      </p:sp>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305800" cy="4216539"/>
          </a:xfrm>
          <a:prstGeom prst="rect">
            <a:avLst/>
          </a:prstGeom>
        </p:spPr>
        <p:txBody>
          <a:bodyPr wrap="square">
            <a:spAutoFit/>
          </a:bodyPr>
          <a:lstStyle/>
          <a:p>
            <a:endParaRPr lang="en-US" sz="2200" dirty="0"/>
          </a:p>
          <a:p>
            <a:r>
              <a:rPr lang="en-US" sz="4400" b="1" u="sng" dirty="0"/>
              <a:t>Intensive</a:t>
            </a:r>
            <a:r>
              <a:rPr lang="en-US" sz="4400" b="1" u="sng" dirty="0" smtClean="0"/>
              <a:t>:</a:t>
            </a:r>
            <a:endParaRPr lang="en-US" sz="4400" dirty="0"/>
          </a:p>
          <a:p>
            <a:r>
              <a:rPr lang="en-US" sz="2200" dirty="0"/>
              <a:t>	Intensive reading is used on shorter texts in order to extract specific informatio.It includes very close accurate reading for detail. Use intensive reading skills to grasp the details of a specific situationn. In this case, It is important that you under each word , number or fact</a:t>
            </a:r>
            <a:r>
              <a:rPr lang="en-US" sz="2200" dirty="0" smtClean="0"/>
              <a:t>.</a:t>
            </a:r>
            <a:endParaRPr lang="en-US" sz="2200" dirty="0"/>
          </a:p>
          <a:p>
            <a:endParaRPr lang="en-US" sz="1000" b="1" u="sng" dirty="0" smtClean="0"/>
          </a:p>
          <a:p>
            <a:r>
              <a:rPr lang="en-US" sz="2800" b="1" u="sng" dirty="0" smtClean="0"/>
              <a:t>For </a:t>
            </a:r>
            <a:r>
              <a:rPr lang="en-US" sz="2800" b="1" u="sng" dirty="0"/>
              <a:t>Example</a:t>
            </a:r>
            <a:r>
              <a:rPr lang="en-US" sz="2800" b="1" u="sng" dirty="0" smtClean="0"/>
              <a:t>:</a:t>
            </a:r>
            <a:endParaRPr lang="en-US" sz="2800" b="1" u="sng" dirty="0"/>
          </a:p>
          <a:p>
            <a:endParaRPr lang="en-US" sz="1000" dirty="0" smtClean="0"/>
          </a:p>
          <a:p>
            <a:pPr marL="342900" indent="-342900">
              <a:buFont typeface="Arial" panose="020B0604020202020204" pitchFamily="34" charset="0"/>
              <a:buChar char="•"/>
            </a:pPr>
            <a:r>
              <a:rPr lang="en-US" sz="2200" dirty="0" smtClean="0"/>
              <a:t>A </a:t>
            </a:r>
            <a:r>
              <a:rPr lang="en-US" sz="2200" dirty="0"/>
              <a:t>Book keeping </a:t>
            </a:r>
            <a:r>
              <a:rPr lang="en-US" sz="2200" dirty="0" smtClean="0"/>
              <a:t>report</a:t>
            </a:r>
            <a:endParaRPr lang="en-US" sz="2200" dirty="0" smtClean="0"/>
          </a:p>
          <a:p>
            <a:pPr marL="342900" indent="-342900">
              <a:buFont typeface="Arial" panose="020B0604020202020204" pitchFamily="34" charset="0"/>
              <a:buChar char="•"/>
            </a:pPr>
            <a:r>
              <a:rPr lang="en-US" sz="2200" dirty="0" smtClean="0"/>
              <a:t>An </a:t>
            </a:r>
            <a:r>
              <a:rPr lang="en-US" sz="2200" dirty="0"/>
              <a:t>insurance </a:t>
            </a:r>
            <a:r>
              <a:rPr lang="en-US" sz="2200" dirty="0" smtClean="0"/>
              <a:t>claim</a:t>
            </a:r>
            <a:endParaRPr lang="en-US" sz="2200" dirty="0" smtClean="0"/>
          </a:p>
          <a:p>
            <a:pPr marL="342900" indent="-342900">
              <a:buFont typeface="Arial" panose="020B0604020202020204" pitchFamily="34" charset="0"/>
              <a:buChar char="•"/>
            </a:pPr>
            <a:r>
              <a:rPr lang="en-US" sz="2200" dirty="0" smtClean="0"/>
              <a:t>A </a:t>
            </a:r>
            <a:r>
              <a:rPr lang="en-US" sz="2200" dirty="0"/>
              <a:t>contract  </a:t>
            </a:r>
            <a:endParaRPr lang="en-US" sz="2200" dirty="0"/>
          </a:p>
        </p:txBody>
      </p:sp>
    </p:spTree>
  </p:cSld>
  <p:clrMapOvr>
    <a:masterClrMapping/>
  </p:clrMapOvr>
  <p:transition>
    <p:wedge/>
  </p:transition>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3218</Words>
  <Application>WPS Presentation</Application>
  <PresentationFormat>On-screen Show (4:3)</PresentationFormat>
  <Paragraphs>134</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Times New Roman</vt:lpstr>
      <vt:lpstr>Microsoft YaHei</vt:lpstr>
      <vt:lpstr>Arial Unicode MS</vt:lpstr>
      <vt:lpstr>Calibri</vt:lpstr>
      <vt:lpstr>Green Color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Nabeel Khan</dc:creator>
  <cp:lastModifiedBy>AHTEE SHAH</cp:lastModifiedBy>
  <cp:revision>18</cp:revision>
  <dcterms:created xsi:type="dcterms:W3CDTF">2020-09-10T20:08:00Z</dcterms:created>
  <dcterms:modified xsi:type="dcterms:W3CDTF">2020-09-12T15:08:40Z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