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3" r:id="rId2"/>
    <p:sldId id="256" r:id="rId3"/>
    <p:sldId id="257" r:id="rId4"/>
    <p:sldId id="258" r:id="rId5"/>
    <p:sldId id="259" r:id="rId6"/>
    <p:sldId id="260" r:id="rId7"/>
    <p:sldId id="261"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4" d="100"/>
          <a:sy n="74" d="100"/>
        </p:scale>
        <p:origin x="-642"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D4E8C58B-5F5E-4850-A6AD-B912E1F23BAA}" type="datetimeFigureOut">
              <a:rPr lang="en-US" smtClean="0"/>
              <a:t>2/1/2021</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9DF98523-E28C-4235-A44D-14DCB23FA58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4E8C58B-5F5E-4850-A6AD-B912E1F23BAA}"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F98523-E28C-4235-A44D-14DCB23FA58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4E8C58B-5F5E-4850-A6AD-B912E1F23BAA}"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F98523-E28C-4235-A44D-14DCB23FA58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4E8C58B-5F5E-4850-A6AD-B912E1F23BAA}"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F98523-E28C-4235-A44D-14DCB23FA58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4E8C58B-5F5E-4850-A6AD-B912E1F23BAA}"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F98523-E28C-4235-A44D-14DCB23FA58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4E8C58B-5F5E-4850-A6AD-B912E1F23BAA}" type="datetimeFigureOut">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F98523-E28C-4235-A44D-14DCB23FA58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D4E8C58B-5F5E-4850-A6AD-B912E1F23BAA}" type="datetimeFigureOut">
              <a:rPr lang="en-US" smtClean="0"/>
              <a:t>2/1/2021</a:t>
            </a:fld>
            <a:endParaRPr lang="en-US"/>
          </a:p>
        </p:txBody>
      </p:sp>
      <p:sp>
        <p:nvSpPr>
          <p:cNvPr id="27" name="Slide Number Placeholder 26"/>
          <p:cNvSpPr>
            <a:spLocks noGrp="1"/>
          </p:cNvSpPr>
          <p:nvPr>
            <p:ph type="sldNum" sz="quarter" idx="11"/>
          </p:nvPr>
        </p:nvSpPr>
        <p:spPr/>
        <p:txBody>
          <a:bodyPr rtlCol="0"/>
          <a:lstStyle/>
          <a:p>
            <a:fld id="{9DF98523-E28C-4235-A44D-14DCB23FA58D}"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D4E8C58B-5F5E-4850-A6AD-B912E1F23BAA}" type="datetimeFigureOut">
              <a:rPr lang="en-US" smtClean="0"/>
              <a:t>2/1/2021</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9DF98523-E28C-4235-A44D-14DCB23FA58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E8C58B-5F5E-4850-A6AD-B912E1F23BAA}" type="datetimeFigureOut">
              <a:rPr lang="en-US" smtClean="0"/>
              <a:t>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F98523-E28C-4235-A44D-14DCB23FA58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4E8C58B-5F5E-4850-A6AD-B912E1F23BAA}" type="datetimeFigureOut">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F98523-E28C-4235-A44D-14DCB23FA58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4E8C58B-5F5E-4850-A6AD-B912E1F23BAA}" type="datetimeFigureOut">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F98523-E28C-4235-A44D-14DCB23FA58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D4E8C58B-5F5E-4850-A6AD-B912E1F23BAA}" type="datetimeFigureOut">
              <a:rPr lang="en-US" smtClean="0"/>
              <a:t>2/1/2021</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9DF98523-E28C-4235-A44D-14DCB23FA58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2438400"/>
            <a:ext cx="5410200" cy="2677656"/>
          </a:xfrm>
          <a:prstGeom prst="rect">
            <a:avLst/>
          </a:prstGeom>
          <a:noFill/>
        </p:spPr>
        <p:txBody>
          <a:bodyPr wrap="square" rtlCol="0">
            <a:spAutoFit/>
          </a:bodyPr>
          <a:lstStyle/>
          <a:p>
            <a:pPr algn="ctr"/>
            <a:r>
              <a:rPr lang="en-US" sz="2800" b="1" dirty="0" smtClean="0"/>
              <a:t>Brief Review</a:t>
            </a:r>
          </a:p>
          <a:p>
            <a:pPr algn="ctr"/>
            <a:r>
              <a:rPr lang="en-US" sz="2800" b="1" dirty="0" smtClean="0"/>
              <a:t>on </a:t>
            </a:r>
          </a:p>
          <a:p>
            <a:pPr algn="ctr"/>
            <a:r>
              <a:rPr lang="en-US" sz="2800" b="1" dirty="0" smtClean="0"/>
              <a:t> Components and indicators Which influences </a:t>
            </a:r>
          </a:p>
          <a:p>
            <a:pPr algn="ctr"/>
            <a:r>
              <a:rPr lang="en-US" sz="2800" b="1" dirty="0" smtClean="0"/>
              <a:t>on </a:t>
            </a:r>
          </a:p>
          <a:p>
            <a:pPr algn="ctr"/>
            <a:r>
              <a:rPr lang="en-US" sz="2800" b="1" dirty="0" smtClean="0"/>
              <a:t>ERP Development System</a:t>
            </a:r>
            <a:endParaRPr lang="en-US" sz="2800" b="1" dirty="0"/>
          </a:p>
        </p:txBody>
      </p:sp>
    </p:spTree>
    <p:extLst>
      <p:ext uri="{BB962C8B-B14F-4D97-AF65-F5344CB8AC3E}">
        <p14:creationId xmlns:p14="http://schemas.microsoft.com/office/powerpoint/2010/main" val="1384510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838200"/>
            <a:ext cx="8382000" cy="5509200"/>
          </a:xfrm>
          <a:prstGeom prst="rect">
            <a:avLst/>
          </a:prstGeom>
        </p:spPr>
        <p:txBody>
          <a:bodyPr wrap="square">
            <a:spAutoFit/>
          </a:bodyPr>
          <a:lstStyle/>
          <a:p>
            <a:r>
              <a:rPr lang="en-US" sz="2800" dirty="0"/>
              <a:t>What is ERP? Definition: </a:t>
            </a:r>
            <a:endParaRPr lang="en-US" sz="2800" dirty="0" smtClean="0"/>
          </a:p>
          <a:p>
            <a:endParaRPr lang="en-US" dirty="0" smtClean="0"/>
          </a:p>
          <a:p>
            <a:r>
              <a:rPr lang="en-US" b="1" dirty="0" smtClean="0"/>
              <a:t> </a:t>
            </a:r>
            <a:r>
              <a:rPr lang="en-US" b="1" dirty="0"/>
              <a:t>ENTERPRISE RESOURCE PLANNING(ERP)</a:t>
            </a:r>
            <a:r>
              <a:rPr lang="en-US" dirty="0"/>
              <a:t> </a:t>
            </a:r>
            <a:endParaRPr lang="en-US" dirty="0" smtClean="0"/>
          </a:p>
          <a:p>
            <a:r>
              <a:rPr lang="en-US" dirty="0" smtClean="0"/>
              <a:t>is </a:t>
            </a:r>
            <a:r>
              <a:rPr lang="en-US" dirty="0"/>
              <a:t>a cross- functional enterprise system driven by an integrated suite of software modules that supports the basic internal business processes of a company </a:t>
            </a:r>
            <a:r>
              <a:rPr lang="en-US" dirty="0" smtClean="0"/>
              <a:t>.</a:t>
            </a:r>
            <a:endParaRPr lang="en-US" dirty="0"/>
          </a:p>
          <a:p>
            <a:endParaRPr lang="en-US" dirty="0" smtClean="0"/>
          </a:p>
          <a:p>
            <a:r>
              <a:rPr lang="en-US" dirty="0" smtClean="0"/>
              <a:t> </a:t>
            </a:r>
            <a:r>
              <a:rPr lang="en-US" dirty="0"/>
              <a:t>The practice of consolidating an enterprise’s planning, manufacturing, sales and marketing efforts into one management system. </a:t>
            </a:r>
            <a:endParaRPr lang="en-US" dirty="0" smtClean="0"/>
          </a:p>
          <a:p>
            <a:endParaRPr lang="en-US" dirty="0" smtClean="0"/>
          </a:p>
          <a:p>
            <a:r>
              <a:rPr lang="en-US" dirty="0" smtClean="0"/>
              <a:t> </a:t>
            </a:r>
            <a:r>
              <a:rPr lang="en-US" dirty="0"/>
              <a:t>Combines all databases across departments into a single database that can be accessed by all employees. </a:t>
            </a:r>
            <a:endParaRPr lang="en-US" dirty="0" smtClean="0"/>
          </a:p>
          <a:p>
            <a:endParaRPr lang="en-US" dirty="0" smtClean="0"/>
          </a:p>
          <a:p>
            <a:r>
              <a:rPr lang="en-US" dirty="0" smtClean="0"/>
              <a:t> </a:t>
            </a:r>
            <a:r>
              <a:rPr lang="en-US" dirty="0"/>
              <a:t>ERP automates the tasks involved in performing a business process. </a:t>
            </a:r>
            <a:endParaRPr lang="en-US" dirty="0" smtClean="0"/>
          </a:p>
          <a:p>
            <a:endParaRPr lang="en-US" dirty="0"/>
          </a:p>
          <a:p>
            <a:pPr algn="just"/>
            <a:r>
              <a:rPr lang="en-US" b="1" dirty="0" smtClean="0"/>
              <a:t>Before </a:t>
            </a:r>
            <a:r>
              <a:rPr lang="en-US" b="1" dirty="0"/>
              <a:t>ERP</a:t>
            </a:r>
            <a:r>
              <a:rPr lang="en-US" dirty="0"/>
              <a:t> </a:t>
            </a:r>
            <a:r>
              <a:rPr lang="en-US" b="1" dirty="0" smtClean="0"/>
              <a:t>examples:-</a:t>
            </a:r>
            <a:r>
              <a:rPr lang="en-US" dirty="0" smtClean="0"/>
              <a:t> </a:t>
            </a:r>
            <a:r>
              <a:rPr lang="en-US" dirty="0"/>
              <a:t>Vendor Sales dept. Demographic Files Warehouse Inventory Files Purchasing dept. Purchasing Files Accounting dept. Accounting Files Order parts </a:t>
            </a:r>
            <a:r>
              <a:rPr lang="en-US" dirty="0" err="1"/>
              <a:t>Checkforparts</a:t>
            </a:r>
            <a:r>
              <a:rPr lang="en-US" dirty="0"/>
              <a:t> </a:t>
            </a:r>
            <a:r>
              <a:rPr lang="en-US" dirty="0" err="1"/>
              <a:t>Callback“notinstock</a:t>
            </a:r>
            <a:r>
              <a:rPr lang="en-US" dirty="0"/>
              <a:t>” </a:t>
            </a:r>
            <a:r>
              <a:rPr lang="en-US" dirty="0" err="1"/>
              <a:t>Weorderedparts</a:t>
            </a:r>
            <a:r>
              <a:rPr lang="en-US" dirty="0"/>
              <a:t> “</a:t>
            </a:r>
            <a:r>
              <a:rPr lang="en-US" dirty="0" err="1"/>
              <a:t>weneedparts</a:t>
            </a:r>
            <a:r>
              <a:rPr lang="en-US" dirty="0"/>
              <a:t>” “</a:t>
            </a:r>
            <a:r>
              <a:rPr lang="en-US" dirty="0" err="1"/>
              <a:t>weorderedparts</a:t>
            </a:r>
            <a:r>
              <a:rPr lang="en-US" dirty="0"/>
              <a:t>” Place order Sends report Ship parts. Sends report </a:t>
            </a:r>
            <a:r>
              <a:rPr lang="en-US" dirty="0" err="1"/>
              <a:t>Callback“notinstock</a:t>
            </a:r>
            <a:r>
              <a:rPr lang="en-US" dirty="0"/>
              <a:t>” </a:t>
            </a:r>
            <a:r>
              <a:rPr lang="en-US" dirty="0" err="1"/>
              <a:t>Weorderedparts</a:t>
            </a:r>
            <a:r>
              <a:rPr lang="en-US" dirty="0"/>
              <a:t> Ship parts. Ship parts.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838200"/>
            <a:ext cx="8305800" cy="5478423"/>
          </a:xfrm>
          <a:prstGeom prst="rect">
            <a:avLst/>
          </a:prstGeom>
        </p:spPr>
        <p:txBody>
          <a:bodyPr wrap="square">
            <a:spAutoFit/>
          </a:bodyPr>
          <a:lstStyle/>
          <a:p>
            <a:r>
              <a:rPr lang="en-US" sz="2000" b="1" dirty="0"/>
              <a:t>Typical Business Process : Key observation </a:t>
            </a:r>
            <a:endParaRPr lang="en-US" sz="2000" b="1" dirty="0" smtClean="0"/>
          </a:p>
          <a:p>
            <a:r>
              <a:rPr lang="en-US" dirty="0" smtClean="0"/>
              <a:t> </a:t>
            </a:r>
            <a:r>
              <a:rPr lang="en-US" dirty="0"/>
              <a:t>A typical enterprise has many Departments/ Business units(BU). </a:t>
            </a:r>
            <a:endParaRPr lang="en-US" dirty="0" smtClean="0"/>
          </a:p>
          <a:p>
            <a:r>
              <a:rPr lang="en-US" dirty="0" smtClean="0"/>
              <a:t> </a:t>
            </a:r>
            <a:r>
              <a:rPr lang="en-US" dirty="0"/>
              <a:t>These Departments/ BU continuously communicate and exchange data with each other. </a:t>
            </a:r>
            <a:endParaRPr lang="en-US" dirty="0" smtClean="0"/>
          </a:p>
          <a:p>
            <a:r>
              <a:rPr lang="en-US" dirty="0" smtClean="0"/>
              <a:t> </a:t>
            </a:r>
            <a:r>
              <a:rPr lang="en-US" dirty="0"/>
              <a:t>The success of any organization lie’s in effective communication and data exchange within the Departments/ BU as well as associated third party such as Vendors, Outsourcers and Costumers. </a:t>
            </a:r>
            <a:endParaRPr lang="en-US" dirty="0" smtClean="0"/>
          </a:p>
          <a:p>
            <a:r>
              <a:rPr lang="en-US" dirty="0" smtClean="0"/>
              <a:t> </a:t>
            </a:r>
            <a:r>
              <a:rPr lang="en-US" dirty="0"/>
              <a:t>Also known as Decentralized System.</a:t>
            </a:r>
          </a:p>
          <a:p>
            <a:endParaRPr lang="en-US" dirty="0" smtClean="0"/>
          </a:p>
          <a:p>
            <a:r>
              <a:rPr lang="en-US" sz="2400" b="1" dirty="0" smtClean="0"/>
              <a:t>Problems </a:t>
            </a:r>
            <a:r>
              <a:rPr lang="en-US" sz="2400" b="1" dirty="0"/>
              <a:t>with Decentralized System </a:t>
            </a:r>
            <a:r>
              <a:rPr lang="en-US" dirty="0" smtClean="0"/>
              <a:t> </a:t>
            </a:r>
            <a:endParaRPr lang="en-US" dirty="0" smtClean="0"/>
          </a:p>
          <a:p>
            <a:r>
              <a:rPr lang="en-US" dirty="0" smtClean="0"/>
              <a:t> </a:t>
            </a:r>
            <a:r>
              <a:rPr lang="en-US" dirty="0"/>
              <a:t>Numerous disparate information system are developed individually over the time. </a:t>
            </a:r>
            <a:endParaRPr lang="en-US" dirty="0" smtClean="0"/>
          </a:p>
          <a:p>
            <a:r>
              <a:rPr lang="en-US" dirty="0" smtClean="0"/>
              <a:t> </a:t>
            </a:r>
            <a:r>
              <a:rPr lang="en-US" dirty="0"/>
              <a:t>Integrating the data becomes time and money consuming</a:t>
            </a:r>
            <a:r>
              <a:rPr lang="en-US" dirty="0" smtClean="0"/>
              <a:t>.</a:t>
            </a:r>
          </a:p>
          <a:p>
            <a:r>
              <a:rPr lang="en-US" dirty="0" smtClean="0"/>
              <a:t> Inconsistencies </a:t>
            </a:r>
            <a:r>
              <a:rPr lang="en-US" dirty="0"/>
              <a:t>and duplication of data. </a:t>
            </a:r>
            <a:endParaRPr lang="en-US" dirty="0" smtClean="0"/>
          </a:p>
          <a:p>
            <a:r>
              <a:rPr lang="en-US" dirty="0" smtClean="0"/>
              <a:t> </a:t>
            </a:r>
            <a:r>
              <a:rPr lang="en-US" dirty="0"/>
              <a:t>High inventory, material and human resource cost.</a:t>
            </a:r>
          </a:p>
          <a:p>
            <a:r>
              <a:rPr lang="en-US" dirty="0" smtClean="0"/>
              <a:t> </a:t>
            </a:r>
            <a:r>
              <a:rPr lang="en-US" dirty="0"/>
              <a:t>Vendor Order parts Sales Dept. Accounting Purchasing Dept. Warehouse Database Inventory data Purchasing data Ship parts </a:t>
            </a:r>
            <a:r>
              <a:rPr lang="en-US" dirty="0" smtClean="0"/>
              <a:t>Books Inventory </a:t>
            </a:r>
            <a:r>
              <a:rPr lang="en-US" dirty="0"/>
              <a:t>Order is placed Invoice Accounting Financial data </a:t>
            </a:r>
            <a:r>
              <a:rPr lang="en-US" dirty="0" smtClean="0"/>
              <a:t>exchange </a:t>
            </a:r>
            <a:r>
              <a:rPr lang="en-US" dirty="0"/>
              <a:t>Centralized System : ERP example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889844"/>
            <a:ext cx="8305800" cy="5170646"/>
          </a:xfrm>
          <a:prstGeom prst="rect">
            <a:avLst/>
          </a:prstGeom>
        </p:spPr>
        <p:txBody>
          <a:bodyPr wrap="square">
            <a:spAutoFit/>
          </a:bodyPr>
          <a:lstStyle/>
          <a:p>
            <a:r>
              <a:rPr lang="en-US" sz="2400" b="1" dirty="0"/>
              <a:t>Centralized System : Key observation </a:t>
            </a:r>
            <a:endParaRPr lang="en-US" sz="2400" b="1" dirty="0" smtClean="0"/>
          </a:p>
          <a:p>
            <a:endParaRPr lang="en-US" dirty="0" smtClean="0"/>
          </a:p>
          <a:p>
            <a:r>
              <a:rPr lang="en-US" dirty="0" smtClean="0"/>
              <a:t> </a:t>
            </a:r>
            <a:r>
              <a:rPr lang="en-US" dirty="0"/>
              <a:t>Data is maintained at a central location and is shared with various Departments. </a:t>
            </a:r>
            <a:endParaRPr lang="en-US" dirty="0" smtClean="0"/>
          </a:p>
          <a:p>
            <a:r>
              <a:rPr lang="en-US" dirty="0" smtClean="0"/>
              <a:t> </a:t>
            </a:r>
            <a:r>
              <a:rPr lang="en-US" dirty="0"/>
              <a:t>Departments have access information/ data of the other Departments/ BU</a:t>
            </a:r>
            <a:r>
              <a:rPr lang="en-US" dirty="0" smtClean="0"/>
              <a:t>/</a:t>
            </a:r>
          </a:p>
          <a:p>
            <a:r>
              <a:rPr lang="en-US" dirty="0" smtClean="0"/>
              <a:t>Benefits </a:t>
            </a:r>
            <a:r>
              <a:rPr lang="en-US" dirty="0"/>
              <a:t>of Centralized System 9 </a:t>
            </a:r>
            <a:endParaRPr lang="en-US" dirty="0" smtClean="0"/>
          </a:p>
          <a:p>
            <a:r>
              <a:rPr lang="en-US" dirty="0" smtClean="0"/>
              <a:t> </a:t>
            </a:r>
            <a:r>
              <a:rPr lang="en-US" dirty="0"/>
              <a:t>Eliminates the duplication, discontinuity and redundancy in data. </a:t>
            </a:r>
            <a:endParaRPr lang="en-US" dirty="0" smtClean="0"/>
          </a:p>
          <a:p>
            <a:r>
              <a:rPr lang="en-US" dirty="0" smtClean="0"/>
              <a:t> </a:t>
            </a:r>
            <a:r>
              <a:rPr lang="en-US" dirty="0"/>
              <a:t>Provides information across departments in real time. </a:t>
            </a:r>
            <a:endParaRPr lang="en-US" dirty="0" smtClean="0"/>
          </a:p>
          <a:p>
            <a:r>
              <a:rPr lang="en-US" dirty="0" smtClean="0"/>
              <a:t> </a:t>
            </a:r>
            <a:r>
              <a:rPr lang="en-US" dirty="0"/>
              <a:t>Provides control over various business processes</a:t>
            </a:r>
            <a:r>
              <a:rPr lang="en-US" dirty="0" smtClean="0"/>
              <a:t>.</a:t>
            </a:r>
          </a:p>
          <a:p>
            <a:r>
              <a:rPr lang="en-US" dirty="0" smtClean="0"/>
              <a:t> </a:t>
            </a:r>
            <a:r>
              <a:rPr lang="en-US" dirty="0"/>
              <a:t>Increase Productivity, better inventory management, promotes quality, reduced material cost, boosts profits. </a:t>
            </a:r>
            <a:endParaRPr lang="en-US" dirty="0" smtClean="0"/>
          </a:p>
          <a:p>
            <a:r>
              <a:rPr lang="en-US" dirty="0" smtClean="0"/>
              <a:t> </a:t>
            </a:r>
            <a:r>
              <a:rPr lang="en-US" dirty="0"/>
              <a:t>Better Customers interaction, increased throughput, improves customer services</a:t>
            </a:r>
            <a:r>
              <a:rPr lang="en-US" dirty="0" smtClean="0"/>
              <a:t>.</a:t>
            </a:r>
          </a:p>
          <a:p>
            <a:endParaRPr lang="en-US" dirty="0"/>
          </a:p>
          <a:p>
            <a:endParaRPr lang="en-US" dirty="0"/>
          </a:p>
          <a:p>
            <a:r>
              <a:rPr lang="en-US" dirty="0" smtClean="0"/>
              <a:t>ERP </a:t>
            </a:r>
            <a:r>
              <a:rPr lang="en-US" dirty="0"/>
              <a:t>Application Components Source : </a:t>
            </a:r>
            <a:endParaRPr lang="en-US" dirty="0" smtClean="0"/>
          </a:p>
          <a:p>
            <a:r>
              <a:rPr lang="en-US" dirty="0" smtClean="0"/>
              <a:t>https</a:t>
            </a:r>
            <a:r>
              <a:rPr lang="en-US" dirty="0"/>
              <a:t>://www.linkedin.com/pulse/20140926221018-366028342-10-emerging-trends-in-erp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166843"/>
            <a:ext cx="8458200" cy="4247317"/>
          </a:xfrm>
          <a:prstGeom prst="rect">
            <a:avLst/>
          </a:prstGeom>
        </p:spPr>
        <p:txBody>
          <a:bodyPr wrap="square">
            <a:spAutoFit/>
          </a:bodyPr>
          <a:lstStyle/>
          <a:p>
            <a:endParaRPr lang="en-US" dirty="0" smtClean="0"/>
          </a:p>
          <a:p>
            <a:r>
              <a:rPr lang="en-US" dirty="0" smtClean="0"/>
              <a:t> </a:t>
            </a:r>
            <a:r>
              <a:rPr lang="en-US" dirty="0"/>
              <a:t>Financial Management At the core of ERP are the financial modules, including general ledger, accounts receivable, accounts payable, billing and fixed asset management. </a:t>
            </a:r>
            <a:endParaRPr lang="en-US" dirty="0" smtClean="0"/>
          </a:p>
          <a:p>
            <a:endParaRPr lang="en-US" dirty="0"/>
          </a:p>
          <a:p>
            <a:endParaRPr lang="en-US" dirty="0" smtClean="0"/>
          </a:p>
          <a:p>
            <a:r>
              <a:rPr lang="en-US" dirty="0" smtClean="0"/>
              <a:t>If </a:t>
            </a:r>
            <a:r>
              <a:rPr lang="en-US" dirty="0"/>
              <a:t>your organization is considering the move to an ERP system to support expansion into global markets, make sure that multiple currencies and languages are supported, as well as regulatory compliance in the U.S. and in foreign countries. </a:t>
            </a:r>
            <a:endParaRPr lang="en-US" dirty="0" smtClean="0"/>
          </a:p>
          <a:p>
            <a:endParaRPr lang="en-US" dirty="0"/>
          </a:p>
          <a:p>
            <a:endParaRPr lang="en-US" dirty="0" smtClean="0"/>
          </a:p>
          <a:p>
            <a:r>
              <a:rPr lang="en-US" dirty="0" smtClean="0"/>
              <a:t>Other </a:t>
            </a:r>
            <a:r>
              <a:rPr lang="en-US" dirty="0"/>
              <a:t>functionality in the financial management modules will include budgets, cash-flow, expense and tax reporting. The evaluation team should focus on areas that are most important to support the strategic plans for your </a:t>
            </a:r>
            <a:r>
              <a:rPr lang="en-US" dirty="0" smtClean="0"/>
              <a:t>organization.</a:t>
            </a:r>
            <a:endParaRPr lang="en-US" dirty="0"/>
          </a:p>
        </p:txBody>
      </p:sp>
      <p:sp>
        <p:nvSpPr>
          <p:cNvPr id="3" name="TextBox 2"/>
          <p:cNvSpPr txBox="1"/>
          <p:nvPr/>
        </p:nvSpPr>
        <p:spPr>
          <a:xfrm>
            <a:off x="457200" y="609600"/>
            <a:ext cx="2949846" cy="461665"/>
          </a:xfrm>
          <a:prstGeom prst="rect">
            <a:avLst/>
          </a:prstGeom>
          <a:noFill/>
        </p:spPr>
        <p:txBody>
          <a:bodyPr wrap="none" rtlCol="0">
            <a:spAutoFit/>
          </a:bodyPr>
          <a:lstStyle/>
          <a:p>
            <a:r>
              <a:rPr lang="en-US" sz="2400" b="1" dirty="0" smtClean="0"/>
              <a:t>ERP Components</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990600"/>
            <a:ext cx="8534400" cy="4801314"/>
          </a:xfrm>
          <a:prstGeom prst="rect">
            <a:avLst/>
          </a:prstGeom>
        </p:spPr>
        <p:txBody>
          <a:bodyPr wrap="square">
            <a:spAutoFit/>
          </a:bodyPr>
          <a:lstStyle/>
          <a:p>
            <a:endParaRPr lang="en-US" b="1" dirty="0" smtClean="0"/>
          </a:p>
          <a:p>
            <a:r>
              <a:rPr lang="en-US" dirty="0" smtClean="0"/>
              <a:t> </a:t>
            </a:r>
            <a:r>
              <a:rPr lang="en-US" dirty="0"/>
              <a:t>Business Intelligence Business Intelligence (BI) has become a standard component of most ERP packages. In general, BI tools allow users to share and </a:t>
            </a:r>
            <a:r>
              <a:rPr lang="en-US" dirty="0" err="1"/>
              <a:t>analyse</a:t>
            </a:r>
            <a:r>
              <a:rPr lang="en-US" dirty="0"/>
              <a:t> the data collected across the enterprise and centralized in the ERP database. BI can come in the form of dashboards, automated reporting and analysis tools used to monitor the organizational business performance. BI supports informed decision making by everyone, from executives to line managers and accountants</a:t>
            </a:r>
            <a:r>
              <a:rPr lang="en-US" dirty="0" smtClean="0"/>
              <a:t>.</a:t>
            </a:r>
          </a:p>
          <a:p>
            <a:endParaRPr lang="en-US" dirty="0"/>
          </a:p>
          <a:p>
            <a:endParaRPr lang="en-US" dirty="0" smtClean="0"/>
          </a:p>
          <a:p>
            <a:r>
              <a:rPr lang="en-US" dirty="0" smtClean="0"/>
              <a:t> </a:t>
            </a:r>
            <a:r>
              <a:rPr lang="en-US" dirty="0"/>
              <a:t>Supply Chain Management Supply Chain Management (SCM), sometimes referred to as logistics, improves the flow of materials through an organization by managing planning, scheduling, procurement, and fulfillment, to maximize customer satisfaction and profitability. Sub modules in SCM often include production scheduling, demand management, distribution management, inventory management, warehouse management, procurement and order management..</a:t>
            </a:r>
          </a:p>
        </p:txBody>
      </p:sp>
      <p:sp>
        <p:nvSpPr>
          <p:cNvPr id="3" name="TextBox 2"/>
          <p:cNvSpPr txBox="1"/>
          <p:nvPr/>
        </p:nvSpPr>
        <p:spPr>
          <a:xfrm>
            <a:off x="457200" y="609600"/>
            <a:ext cx="2949846" cy="461665"/>
          </a:xfrm>
          <a:prstGeom prst="rect">
            <a:avLst/>
          </a:prstGeom>
          <a:noFill/>
        </p:spPr>
        <p:txBody>
          <a:bodyPr wrap="none" rtlCol="0">
            <a:spAutoFit/>
          </a:bodyPr>
          <a:lstStyle/>
          <a:p>
            <a:r>
              <a:rPr lang="en-US" sz="2400" b="1" dirty="0" smtClean="0"/>
              <a:t>ERP Components</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219200"/>
            <a:ext cx="8534400" cy="5355312"/>
          </a:xfrm>
          <a:prstGeom prst="rect">
            <a:avLst/>
          </a:prstGeom>
        </p:spPr>
        <p:txBody>
          <a:bodyPr wrap="square">
            <a:spAutoFit/>
          </a:bodyPr>
          <a:lstStyle/>
          <a:p>
            <a:r>
              <a:rPr lang="en-US" dirty="0" smtClean="0"/>
              <a:t> </a:t>
            </a:r>
            <a:r>
              <a:rPr lang="en-US" dirty="0"/>
              <a:t>Human Resource Management Human resource management ERP modules should enhance the employee experience – from initial recruitment to time tracking. Â Sub modules can include payroll, performance management, time tracking, benefits, compensation and workforce planning. Self-service tools that allow managers and employees to enter time and attendance, choose benefits and manage PTO are available in many ERP solutions</a:t>
            </a:r>
            <a:r>
              <a:rPr lang="en-US" dirty="0" smtClean="0"/>
              <a:t>.</a:t>
            </a:r>
          </a:p>
          <a:p>
            <a:endParaRPr lang="en-US" dirty="0"/>
          </a:p>
          <a:p>
            <a:r>
              <a:rPr lang="en-US" dirty="0" smtClean="0"/>
              <a:t> </a:t>
            </a:r>
            <a:r>
              <a:rPr lang="en-US" dirty="0"/>
              <a:t>Manufacturing Operations Manufacturing modules make manufacturing operations more efficient through product configuration, job costing and bill of materials management. ERP manufacturing modules often include Capacity Requirements Planning, Materials Requirements Planning, forecasting, Master Production Scheduling, work-order management and shop- floor control </a:t>
            </a:r>
            <a:r>
              <a:rPr lang="en-US" dirty="0" smtClean="0"/>
              <a:t>.</a:t>
            </a:r>
          </a:p>
          <a:p>
            <a:endParaRPr lang="en-US" dirty="0" smtClean="0"/>
          </a:p>
          <a:p>
            <a:r>
              <a:rPr lang="en-US" dirty="0" smtClean="0"/>
              <a:t> </a:t>
            </a:r>
            <a:r>
              <a:rPr lang="en-US" dirty="0"/>
              <a:t>Integration Key to the value of an ERP package is the integration between modules, so that all of the core business functions are connected. Information should flow across the organization so that BI reports on organization-wide results.</a:t>
            </a:r>
          </a:p>
          <a:p>
            <a:r>
              <a:rPr lang="en-US" dirty="0" smtClean="0"/>
              <a:t> </a:t>
            </a:r>
            <a:r>
              <a:rPr lang="en-US" dirty="0"/>
              <a:t>ERP Evolution From manufacturing co-ordination to enterprise wide backend solutions.</a:t>
            </a:r>
          </a:p>
        </p:txBody>
      </p:sp>
      <p:sp>
        <p:nvSpPr>
          <p:cNvPr id="3" name="TextBox 2"/>
          <p:cNvSpPr txBox="1"/>
          <p:nvPr/>
        </p:nvSpPr>
        <p:spPr>
          <a:xfrm>
            <a:off x="457200" y="609600"/>
            <a:ext cx="2949846" cy="461665"/>
          </a:xfrm>
          <a:prstGeom prst="rect">
            <a:avLst/>
          </a:prstGeom>
          <a:noFill/>
        </p:spPr>
        <p:txBody>
          <a:bodyPr wrap="none" rtlCol="0">
            <a:spAutoFit/>
          </a:bodyPr>
          <a:lstStyle/>
          <a:p>
            <a:r>
              <a:rPr lang="en-US" sz="2400" b="1" dirty="0" smtClean="0"/>
              <a:t>ERP Components</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43</TotalTime>
  <Words>690</Words>
  <Application>Microsoft Office PowerPoint</Application>
  <PresentationFormat>On-screen Show (4:3)</PresentationFormat>
  <Paragraphs>65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Urban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sr786</dc:creator>
  <cp:lastModifiedBy>Imran</cp:lastModifiedBy>
  <cp:revision>11</cp:revision>
  <dcterms:created xsi:type="dcterms:W3CDTF">2021-01-26T07:19:00Z</dcterms:created>
  <dcterms:modified xsi:type="dcterms:W3CDTF">2021-02-01T08:26:52Z</dcterms:modified>
</cp:coreProperties>
</file>