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>
        <p:scale>
          <a:sx n="100" d="100"/>
          <a:sy n="100" d="100"/>
        </p:scale>
        <p:origin x="-57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735BD-F2A6-4957-88B9-8B6B452D870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39CFFE-035E-41A1-AD2B-F43A4B2FED1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sestar.com/learn-sql/" TargetMode="External"/><Relationship Id="rId2" Type="http://schemas.openxmlformats.org/officeDocument/2006/relationships/hyperlink" Target="https://www.databasestar.com/database-developer-guid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340768"/>
            <a:ext cx="80648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latin typeface="Arial" pitchFamily="34" charset="0"/>
                <a:cs typeface="Arial" pitchFamily="34" charset="0"/>
              </a:rPr>
              <a:t>What Is Database Normalization?</a:t>
            </a:r>
          </a:p>
          <a:p>
            <a:pPr fontAlgn="base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en-US" sz="1600" dirty="0">
                <a:latin typeface="Arial" pitchFamily="34" charset="0"/>
                <a:cs typeface="Arial" pitchFamily="34" charset="0"/>
              </a:rPr>
              <a:t>Database normalization, or just normalization as it’s commonly called, is a process used for data modelling or database creation, where you organize your data and tables so it can be added and updated efficiently.</a:t>
            </a:r>
          </a:p>
          <a:p>
            <a:pPr algn="just" fontAlgn="base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en-US" sz="1600" dirty="0">
                <a:latin typeface="Arial" pitchFamily="34" charset="0"/>
                <a:cs typeface="Arial" pitchFamily="34" charset="0"/>
              </a:rPr>
              <a:t>It’s something a person does manually, as opposed to a system or a tool doing it. It’s commonly done by 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database developers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and database administrators.</a:t>
            </a:r>
          </a:p>
          <a:p>
            <a:pPr algn="just" fontAlgn="base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en-US" sz="1600" dirty="0">
                <a:latin typeface="Arial" pitchFamily="34" charset="0"/>
                <a:cs typeface="Arial" pitchFamily="34" charset="0"/>
              </a:rPr>
              <a:t>It can be done on 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any relational database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where data is stored in tables which are linked to each other.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en-US" sz="16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means that normalization in a DBMS (Database Management System) can be done in Oracle, Microsoft SQL Server, MySQL, PostgreSQL and any other type of database.</a:t>
            </a:r>
          </a:p>
          <a:p>
            <a:pPr fontAlgn="base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4799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Niagara Engraved" panose="04020502070703030202" pitchFamily="82" charset="0"/>
              </a:rPr>
              <a:t>ORACLE Enterprise Resource Planning (ERP)  </a:t>
            </a:r>
            <a:endParaRPr lang="en-US" b="1" dirty="0">
              <a:latin typeface="Niagara Engraved" panose="040205020707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196752"/>
            <a:ext cx="8064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Normalization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If </a:t>
            </a:r>
            <a:r>
              <a:rPr lang="en-US" dirty="0">
                <a:latin typeface="Arial Narrow" panose="020B0606020202030204" pitchFamily="34" charset="0"/>
              </a:rPr>
              <a:t>a database design is not perfect, it may contain anomalies, which are like a bad dream for any database administrator. Managing a database with anomalies is next to impossible.</a:t>
            </a:r>
          </a:p>
          <a:p>
            <a:endParaRPr lang="en-US" b="1" dirty="0" smtClean="0">
              <a:latin typeface="Arial Narrow" panose="020B0606020202030204" pitchFamily="34" charset="0"/>
            </a:endParaRPr>
          </a:p>
          <a:p>
            <a:r>
              <a:rPr lang="en-US" b="1" dirty="0" smtClean="0">
                <a:latin typeface="Arial Narrow" panose="020B0606020202030204" pitchFamily="34" charset="0"/>
              </a:rPr>
              <a:t>Update </a:t>
            </a:r>
            <a:r>
              <a:rPr lang="en-US" b="1" dirty="0">
                <a:latin typeface="Arial Narrow" panose="020B0606020202030204" pitchFamily="34" charset="0"/>
              </a:rPr>
              <a:t>anomalies</a:t>
            </a:r>
            <a:r>
              <a:rPr lang="en-US" dirty="0">
                <a:latin typeface="Arial Narrow" panose="020B0606020202030204" pitchFamily="34" charset="0"/>
              </a:rPr>
              <a:t> − If data items are scattered and are not linked to each other properly, then it could lead to strange situations.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For </a:t>
            </a:r>
            <a:r>
              <a:rPr lang="en-US" dirty="0">
                <a:latin typeface="Arial Narrow" panose="020B0606020202030204" pitchFamily="34" charset="0"/>
              </a:rPr>
              <a:t>example, when we try to update one data item having its copies scattered over several places, a few instances get updated properly while a few others are left with old values. Such instances leave the database in an inconsistent state.</a:t>
            </a:r>
          </a:p>
          <a:p>
            <a:endParaRPr lang="en-US" b="1" dirty="0" smtClean="0">
              <a:latin typeface="Arial Narrow" panose="020B0606020202030204" pitchFamily="34" charset="0"/>
            </a:endParaRPr>
          </a:p>
          <a:p>
            <a:r>
              <a:rPr lang="en-US" b="1" dirty="0" smtClean="0">
                <a:latin typeface="Arial Narrow" panose="020B0606020202030204" pitchFamily="34" charset="0"/>
              </a:rPr>
              <a:t>Deletion </a:t>
            </a:r>
            <a:r>
              <a:rPr lang="en-US" b="1" dirty="0">
                <a:latin typeface="Arial Narrow" panose="020B0606020202030204" pitchFamily="34" charset="0"/>
              </a:rPr>
              <a:t>anomalies</a:t>
            </a:r>
            <a:r>
              <a:rPr lang="en-US" dirty="0">
                <a:latin typeface="Arial Narrow" panose="020B0606020202030204" pitchFamily="34" charset="0"/>
              </a:rPr>
              <a:t> − We tried to delete a record, but parts of it was left undeleted because of unawareness, the data is also saved somewhere else.</a:t>
            </a:r>
          </a:p>
          <a:p>
            <a:endParaRPr lang="en-US" b="1" dirty="0" smtClean="0">
              <a:latin typeface="Arial Narrow" panose="020B0606020202030204" pitchFamily="34" charset="0"/>
            </a:endParaRPr>
          </a:p>
          <a:p>
            <a:r>
              <a:rPr lang="en-US" b="1" dirty="0" smtClean="0">
                <a:latin typeface="Arial Narrow" panose="020B0606020202030204" pitchFamily="34" charset="0"/>
              </a:rPr>
              <a:t>Insert </a:t>
            </a:r>
            <a:r>
              <a:rPr lang="en-US" b="1" dirty="0">
                <a:latin typeface="Arial Narrow" panose="020B0606020202030204" pitchFamily="34" charset="0"/>
              </a:rPr>
              <a:t>anomalies</a:t>
            </a:r>
            <a:r>
              <a:rPr lang="en-US" dirty="0">
                <a:latin typeface="Arial Narrow" panose="020B0606020202030204" pitchFamily="34" charset="0"/>
              </a:rPr>
              <a:t> − We tried to insert data in a record that does not exist at all.</a:t>
            </a:r>
          </a:p>
          <a:p>
            <a:r>
              <a:rPr lang="en-US" dirty="0">
                <a:latin typeface="Arial Narrow" panose="020B0606020202030204" pitchFamily="34" charset="0"/>
              </a:rPr>
              <a:t>Normalization is a method to remove all these anomalies and bring the database to a consistent state.</a:t>
            </a:r>
          </a:p>
        </p:txBody>
      </p:sp>
    </p:spTree>
    <p:extLst>
      <p:ext uri="{BB962C8B-B14F-4D97-AF65-F5344CB8AC3E}">
        <p14:creationId xmlns:p14="http://schemas.microsoft.com/office/powerpoint/2010/main" val="2290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1158625"/>
            <a:ext cx="8064896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First Normal Form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First Normal Form is defined in the definition of relations (tables) itself.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 rule defines that all the attributes in a relation must have atomic domains.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 values in an atomic domain are indivisible units.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We re-arrange the relation (table) as below, to convert it to First Normal Form.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Each attribute must contain only a single value from its pre-defined domain.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unorganized 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74452"/>
            <a:ext cx="3286125" cy="130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Relation in 1N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2766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4221088"/>
            <a:ext cx="99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6821" y="4869160"/>
            <a:ext cx="99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5010" y="1124744"/>
            <a:ext cx="7715422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 Narrow" panose="020B0606020202030204" pitchFamily="34" charset="0"/>
                <a:cs typeface="+mn-cs"/>
              </a:rPr>
              <a:t>Second </a:t>
            </a:r>
            <a:r>
              <a:rPr lang="en-US" altLang="en-US" sz="2000" b="1" dirty="0">
                <a:latin typeface="Arial Narrow" panose="020B0606020202030204" pitchFamily="34" charset="0"/>
                <a:cs typeface="+mn-cs"/>
              </a:rPr>
              <a:t>Normal </a:t>
            </a:r>
            <a:r>
              <a:rPr lang="en-US" altLang="en-US" sz="2000" b="1" dirty="0" smtClean="0">
                <a:latin typeface="Arial Narrow" panose="020B0606020202030204" pitchFamily="34" charset="0"/>
                <a:cs typeface="+mn-cs"/>
              </a:rPr>
              <a:t>Form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 Narrow" panose="020B060602020203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Narrow" panose="020B0606020202030204" pitchFamily="34" charset="0"/>
                <a:cs typeface="+mn-cs"/>
              </a:rPr>
              <a:t>Before we learn about the second normal form, we need to understand the following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 smtClean="0">
              <a:latin typeface="Arial Narrow" panose="020B0606020202030204" pitchFamily="34" charset="0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Prime 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attribute − An attribute, which is a part of the candidate-key, is known as a prime attribute.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 Narrow" panose="020B0606020202030204" pitchFamily="34" charset="0"/>
                <a:cs typeface="+mn-cs"/>
              </a:rPr>
              <a:t>Non-prime attribute − An attribute, which is not a part of the prime-key, is said to be a non-prime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If 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we follow second normal form, then every non-prime attribute should be fully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functionally 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dependent on prime key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That 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is, if X → A holds, then there should not be any proper subset Y of X, for which Y → A also holds true</a:t>
            </a: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.</a:t>
            </a:r>
            <a:endParaRPr lang="en-US" altLang="en-US" dirty="0">
              <a:latin typeface="Arial Narrow" panose="020B0606020202030204" pitchFamily="34" charset="0"/>
              <a:cs typeface="+mn-cs"/>
            </a:endParaRPr>
          </a:p>
        </p:txBody>
      </p:sp>
      <p:pic>
        <p:nvPicPr>
          <p:cNvPr id="3074" name="Picture 2" descr="Relation not in 2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5048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3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058253"/>
            <a:ext cx="78488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cs typeface="+mn-cs"/>
              </a:rPr>
              <a:t>We see here in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Student_Project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 relation that the prime key attributes are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Stu_ID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 and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Proj_ID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Arial Narrow" panose="020B0606020202030204" pitchFamily="34" charset="0"/>
                <a:cs typeface="+mn-cs"/>
              </a:rPr>
              <a:t>According to the rule, non-key attributes, i.e. 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Arial Narrow" panose="020B0606020202030204" pitchFamily="34" charset="0"/>
              <a:cs typeface="+mn-cs"/>
            </a:endParaRPr>
          </a:p>
          <a:p>
            <a:pPr eaLnBrk="1" hangingPunct="1">
              <a:buFontTx/>
              <a:buNone/>
            </a:pPr>
            <a:r>
              <a:rPr lang="en-US" altLang="en-US" dirty="0" err="1" smtClean="0">
                <a:latin typeface="Arial Narrow" panose="020B0606020202030204" pitchFamily="34" charset="0"/>
                <a:cs typeface="+mn-cs"/>
              </a:rPr>
              <a:t>Stu_Name</a:t>
            </a: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 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and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Proj_Name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 must be dependent upon both and not on any of the prime key attribute individually. 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Arial Narrow" panose="020B0606020202030204" pitchFamily="34" charset="0"/>
              <a:cs typeface="+mn-cs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But 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we find that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Stu_Name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 can be identified by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Stu_ID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 and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Proj_Name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 can be identified by </a:t>
            </a:r>
            <a:r>
              <a:rPr lang="en-US" altLang="en-US" dirty="0" err="1">
                <a:latin typeface="Arial Narrow" panose="020B0606020202030204" pitchFamily="34" charset="0"/>
                <a:cs typeface="+mn-cs"/>
              </a:rPr>
              <a:t>Proj_ID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 independently. 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Arial Narrow" panose="020B0606020202030204" pitchFamily="34" charset="0"/>
              <a:cs typeface="+mn-cs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 Narrow" panose="020B0606020202030204" pitchFamily="34" charset="0"/>
                <a:cs typeface="+mn-cs"/>
              </a:rPr>
              <a:t>This </a:t>
            </a:r>
            <a:r>
              <a:rPr lang="en-US" altLang="en-US" dirty="0">
                <a:latin typeface="Arial Narrow" panose="020B0606020202030204" pitchFamily="34" charset="0"/>
                <a:cs typeface="+mn-cs"/>
              </a:rPr>
              <a:t>is called partial dependency, which is not allowed in Second Normal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en-US" sz="1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Relation  in 2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4680520" cy="16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908720"/>
            <a:ext cx="764396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Third Normal Form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 a relation to be in Third Normal Form, it must be in Second Normal form and the following must satisfy −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non-prime attribute is transitively dependent on prime key attribute.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 any non-trivial functional dependency, X → A, then either −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 is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superkey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or,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 is prime attribute.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We find that in the above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Student_detail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relation,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Stu_ID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is the key and only prime key attribute.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We find that City can be identified by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Stu_ID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as well as Zip itself.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Neither Zip is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superkey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nor is City a prime attribute. Additionally,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Stu_ID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→ Zip → City, so there exists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transitive 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Relation not in 3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5143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85925" y="1315305"/>
            <a:ext cx="698477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To bring this relation into third normal form, we break the relation into two relations as follows −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en-US" sz="1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Relation in 3N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594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413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</dc:creator>
  <cp:lastModifiedBy>Imran</cp:lastModifiedBy>
  <cp:revision>5</cp:revision>
  <dcterms:created xsi:type="dcterms:W3CDTF">2020-09-27T15:42:17Z</dcterms:created>
  <dcterms:modified xsi:type="dcterms:W3CDTF">2020-09-27T16:33:52Z</dcterms:modified>
</cp:coreProperties>
</file>