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6" r:id="rId3"/>
    <p:sldId id="257" r:id="rId4"/>
    <p:sldId id="258" r:id="rId5"/>
    <p:sldId id="265" r:id="rId6"/>
    <p:sldId id="259" r:id="rId7"/>
    <p:sldId id="260" r:id="rId8"/>
    <p:sldId id="261" r:id="rId9"/>
    <p:sldId id="262" r:id="rId10"/>
    <p:sldId id="263" r:id="rId11"/>
    <p:sldId id="264" r:id="rId12"/>
    <p:sldId id="266" r:id="rId13"/>
    <p:sldId id="269" r:id="rId14"/>
    <p:sldId id="270" r:id="rId15"/>
    <p:sldId id="271"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09AB13-DD34-435F-9415-0D5E29A0485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PK"/>
        </a:p>
      </dgm:t>
    </dgm:pt>
    <dgm:pt modelId="{16B9F05F-28B1-4989-A41B-7CCF8481704D}">
      <dgm:prSet phldrT="[Text]"/>
      <dgm:spPr>
        <a:solidFill>
          <a:schemeClr val="bg2">
            <a:lumMod val="75000"/>
          </a:schemeClr>
        </a:solidFill>
      </dgm:spPr>
      <dgm:t>
        <a:bodyPr/>
        <a:lstStyle/>
        <a:p>
          <a:r>
            <a:rPr lang="en-US" b="1" dirty="0"/>
            <a:t>Contents:</a:t>
          </a:r>
        </a:p>
      </dgm:t>
    </dgm:pt>
    <dgm:pt modelId="{CD75D7D1-9750-4243-81E7-81F2FB516873}" type="parTrans" cxnId="{F5974111-9CA6-497C-AB6C-C9972516CB89}">
      <dgm:prSet/>
      <dgm:spPr/>
      <dgm:t>
        <a:bodyPr/>
        <a:lstStyle/>
        <a:p>
          <a:endParaRPr lang="en-PK"/>
        </a:p>
      </dgm:t>
    </dgm:pt>
    <dgm:pt modelId="{BE77B235-3F32-431F-8BCC-4B36899F508D}" type="sibTrans" cxnId="{F5974111-9CA6-497C-AB6C-C9972516CB89}">
      <dgm:prSet/>
      <dgm:spPr/>
      <dgm:t>
        <a:bodyPr/>
        <a:lstStyle/>
        <a:p>
          <a:endParaRPr lang="en-PK"/>
        </a:p>
      </dgm:t>
    </dgm:pt>
    <dgm:pt modelId="{9CB06A46-D7B6-47FF-B97B-789E922E96D3}">
      <dgm:prSet phldrT="[Text]"/>
      <dgm:spPr>
        <a:solidFill>
          <a:schemeClr val="bg2">
            <a:lumMod val="75000"/>
          </a:schemeClr>
        </a:solidFill>
      </dgm:spPr>
      <dgm:t>
        <a:bodyPr/>
        <a:lstStyle/>
        <a:p>
          <a:r>
            <a:rPr lang="en-US" dirty="0"/>
            <a:t>What is Views</a:t>
          </a:r>
          <a:endParaRPr lang="en-PK" dirty="0"/>
        </a:p>
      </dgm:t>
    </dgm:pt>
    <dgm:pt modelId="{92405535-8008-4580-9710-724218CFA2C1}" type="parTrans" cxnId="{CFB84A61-2394-40A1-B0C3-7224A187F746}">
      <dgm:prSet/>
      <dgm:spPr/>
      <dgm:t>
        <a:bodyPr/>
        <a:lstStyle/>
        <a:p>
          <a:endParaRPr lang="en-PK"/>
        </a:p>
      </dgm:t>
    </dgm:pt>
    <dgm:pt modelId="{731FDFE2-9A6C-4D81-B391-D901C16A7F8F}" type="sibTrans" cxnId="{CFB84A61-2394-40A1-B0C3-7224A187F746}">
      <dgm:prSet/>
      <dgm:spPr/>
      <dgm:t>
        <a:bodyPr/>
        <a:lstStyle/>
        <a:p>
          <a:endParaRPr lang="en-PK"/>
        </a:p>
      </dgm:t>
    </dgm:pt>
    <dgm:pt modelId="{9321B0B5-DE02-47A3-A8BF-04DEF1CFD49F}">
      <dgm:prSet phldrT="[Text]"/>
      <dgm:spPr>
        <a:solidFill>
          <a:schemeClr val="bg2">
            <a:lumMod val="75000"/>
          </a:schemeClr>
        </a:solidFill>
      </dgm:spPr>
      <dgm:t>
        <a:bodyPr/>
        <a:lstStyle/>
        <a:p>
          <a:r>
            <a:rPr lang="en-US" dirty="0"/>
            <a:t>Type of Views</a:t>
          </a:r>
          <a:endParaRPr lang="en-PK" dirty="0"/>
        </a:p>
      </dgm:t>
    </dgm:pt>
    <dgm:pt modelId="{06957491-82F6-4429-8BAA-1721E3D2A758}" type="parTrans" cxnId="{A84730CC-D2F2-43C0-BD51-40312977841D}">
      <dgm:prSet/>
      <dgm:spPr/>
      <dgm:t>
        <a:bodyPr/>
        <a:lstStyle/>
        <a:p>
          <a:endParaRPr lang="en-PK"/>
        </a:p>
      </dgm:t>
    </dgm:pt>
    <dgm:pt modelId="{76486557-5634-4B52-AB15-45B83E81F571}" type="sibTrans" cxnId="{A84730CC-D2F2-43C0-BD51-40312977841D}">
      <dgm:prSet/>
      <dgm:spPr/>
      <dgm:t>
        <a:bodyPr/>
        <a:lstStyle/>
        <a:p>
          <a:endParaRPr lang="en-PK"/>
        </a:p>
      </dgm:t>
    </dgm:pt>
    <dgm:pt modelId="{9A845501-DEB2-4E6F-98AA-034AEC0D81AA}">
      <dgm:prSet phldrT="[Text]"/>
      <dgm:spPr>
        <a:solidFill>
          <a:schemeClr val="bg2">
            <a:lumMod val="75000"/>
          </a:schemeClr>
        </a:solidFill>
      </dgm:spPr>
      <dgm:t>
        <a:bodyPr/>
        <a:lstStyle/>
        <a:p>
          <a:r>
            <a:rPr lang="en-US" dirty="0"/>
            <a:t>Importance of Views</a:t>
          </a:r>
          <a:endParaRPr lang="en-PK" dirty="0"/>
        </a:p>
      </dgm:t>
    </dgm:pt>
    <dgm:pt modelId="{90F2AABE-93F5-4C6A-A477-28EF0A7F1E04}" type="parTrans" cxnId="{F13E7094-FD92-4A30-8BC5-F092113B53F3}">
      <dgm:prSet/>
      <dgm:spPr/>
      <dgm:t>
        <a:bodyPr/>
        <a:lstStyle/>
        <a:p>
          <a:endParaRPr lang="en-PK"/>
        </a:p>
      </dgm:t>
    </dgm:pt>
    <dgm:pt modelId="{A0B7ECBA-4E36-44EE-A138-33EB1A6F887F}" type="sibTrans" cxnId="{F13E7094-FD92-4A30-8BC5-F092113B53F3}">
      <dgm:prSet/>
      <dgm:spPr/>
      <dgm:t>
        <a:bodyPr/>
        <a:lstStyle/>
        <a:p>
          <a:endParaRPr lang="en-PK"/>
        </a:p>
      </dgm:t>
    </dgm:pt>
    <dgm:pt modelId="{7CD573A3-8510-4089-8C47-15C0009AE5EC}">
      <dgm:prSet phldrT="[Text]"/>
      <dgm:spPr>
        <a:solidFill>
          <a:schemeClr val="bg2">
            <a:lumMod val="75000"/>
          </a:schemeClr>
        </a:solidFill>
      </dgm:spPr>
      <dgm:t>
        <a:bodyPr/>
        <a:lstStyle/>
        <a:p>
          <a:r>
            <a:rPr lang="en-US" dirty="0"/>
            <a:t>Uses of Views</a:t>
          </a:r>
          <a:endParaRPr lang="en-PK" dirty="0"/>
        </a:p>
      </dgm:t>
    </dgm:pt>
    <dgm:pt modelId="{615265B1-8966-4CF9-8D0B-0FAF5C877F6C}" type="parTrans" cxnId="{ACB221DB-B276-418B-8FFD-B49E3E3DD4DE}">
      <dgm:prSet/>
      <dgm:spPr/>
      <dgm:t>
        <a:bodyPr/>
        <a:lstStyle/>
        <a:p>
          <a:endParaRPr lang="en-PK"/>
        </a:p>
      </dgm:t>
    </dgm:pt>
    <dgm:pt modelId="{6F06F2F2-31CC-4D85-AFDD-C138F609EA10}" type="sibTrans" cxnId="{ACB221DB-B276-418B-8FFD-B49E3E3DD4DE}">
      <dgm:prSet/>
      <dgm:spPr/>
      <dgm:t>
        <a:bodyPr/>
        <a:lstStyle/>
        <a:p>
          <a:endParaRPr lang="en-PK"/>
        </a:p>
      </dgm:t>
    </dgm:pt>
    <dgm:pt modelId="{567DB9E6-73AF-420B-9DF9-1F0C21E717CD}">
      <dgm:prSet phldrT="[Text]"/>
      <dgm:spPr>
        <a:solidFill>
          <a:schemeClr val="bg2">
            <a:lumMod val="75000"/>
          </a:schemeClr>
        </a:solidFill>
      </dgm:spPr>
      <dgm:t>
        <a:bodyPr/>
        <a:lstStyle/>
        <a:p>
          <a:r>
            <a:rPr lang="en-US" dirty="0"/>
            <a:t>Conclusion</a:t>
          </a:r>
          <a:endParaRPr lang="en-PK" dirty="0"/>
        </a:p>
      </dgm:t>
    </dgm:pt>
    <dgm:pt modelId="{159BFE60-7FD9-4A08-B478-A71CAA602DC9}" type="parTrans" cxnId="{7C077CE1-8D86-4B59-B6B6-2AEAACD262E2}">
      <dgm:prSet/>
      <dgm:spPr/>
      <dgm:t>
        <a:bodyPr/>
        <a:lstStyle/>
        <a:p>
          <a:endParaRPr lang="en-PK"/>
        </a:p>
      </dgm:t>
    </dgm:pt>
    <dgm:pt modelId="{812B18D1-AA04-455B-9B9E-C64FD8EF54CF}" type="sibTrans" cxnId="{7C077CE1-8D86-4B59-B6B6-2AEAACD262E2}">
      <dgm:prSet/>
      <dgm:spPr/>
      <dgm:t>
        <a:bodyPr/>
        <a:lstStyle/>
        <a:p>
          <a:endParaRPr lang="en-PK"/>
        </a:p>
      </dgm:t>
    </dgm:pt>
    <dgm:pt modelId="{35539669-E311-40BF-84C9-BEBCC7A43AD1}">
      <dgm:prSet phldrT="[Text]"/>
      <dgm:spPr>
        <a:solidFill>
          <a:schemeClr val="bg2">
            <a:lumMod val="75000"/>
          </a:schemeClr>
        </a:solidFill>
      </dgm:spPr>
      <dgm:t>
        <a:bodyPr/>
        <a:lstStyle/>
        <a:p>
          <a:r>
            <a:rPr lang="en-US" dirty="0"/>
            <a:t>Some Exemplary Programs</a:t>
          </a:r>
          <a:endParaRPr lang="en-PK" dirty="0"/>
        </a:p>
      </dgm:t>
    </dgm:pt>
    <dgm:pt modelId="{9AE47F84-740A-4855-A2DF-1DEE9EB0A061}" type="parTrans" cxnId="{2F6DF342-DF7E-463F-9332-55172F8719C6}">
      <dgm:prSet/>
      <dgm:spPr/>
      <dgm:t>
        <a:bodyPr/>
        <a:lstStyle/>
        <a:p>
          <a:endParaRPr lang="en-PK"/>
        </a:p>
      </dgm:t>
    </dgm:pt>
    <dgm:pt modelId="{194A22EA-421E-4A4C-9996-B635B7345AFF}" type="sibTrans" cxnId="{2F6DF342-DF7E-463F-9332-55172F8719C6}">
      <dgm:prSet/>
      <dgm:spPr/>
      <dgm:t>
        <a:bodyPr/>
        <a:lstStyle/>
        <a:p>
          <a:endParaRPr lang="en-PK"/>
        </a:p>
      </dgm:t>
    </dgm:pt>
    <dgm:pt modelId="{DBB119A1-8879-4251-A2A0-8290EFD503F5}" type="pres">
      <dgm:prSet presAssocID="{0D09AB13-DD34-435F-9415-0D5E29A04855}" presName="outerComposite" presStyleCnt="0">
        <dgm:presLayoutVars>
          <dgm:chMax val="5"/>
          <dgm:dir/>
          <dgm:resizeHandles val="exact"/>
        </dgm:presLayoutVars>
      </dgm:prSet>
      <dgm:spPr/>
    </dgm:pt>
    <dgm:pt modelId="{E06328CC-7315-4E40-9336-39282A36ED79}" type="pres">
      <dgm:prSet presAssocID="{0D09AB13-DD34-435F-9415-0D5E29A04855}" presName="dummyMaxCanvas" presStyleCnt="0">
        <dgm:presLayoutVars/>
      </dgm:prSet>
      <dgm:spPr/>
    </dgm:pt>
    <dgm:pt modelId="{DB99FF41-F469-41D7-8B11-F7A075432961}" type="pres">
      <dgm:prSet presAssocID="{0D09AB13-DD34-435F-9415-0D5E29A04855}" presName="OneNode_1" presStyleLbl="node1" presStyleIdx="0" presStyleCnt="1" custScaleY="200000" custLinFactNeighborX="4315" custLinFactNeighborY="51779">
        <dgm:presLayoutVars>
          <dgm:bulletEnabled val="1"/>
        </dgm:presLayoutVars>
      </dgm:prSet>
      <dgm:spPr/>
    </dgm:pt>
  </dgm:ptLst>
  <dgm:cxnLst>
    <dgm:cxn modelId="{087DBF0B-A6BE-4CD2-B0C6-13C2EFB05B7B}" type="presOf" srcId="{9CB06A46-D7B6-47FF-B97B-789E922E96D3}" destId="{DB99FF41-F469-41D7-8B11-F7A075432961}" srcOrd="0" destOrd="1" presId="urn:microsoft.com/office/officeart/2005/8/layout/vProcess5"/>
    <dgm:cxn modelId="{F5974111-9CA6-497C-AB6C-C9972516CB89}" srcId="{0D09AB13-DD34-435F-9415-0D5E29A04855}" destId="{16B9F05F-28B1-4989-A41B-7CCF8481704D}" srcOrd="0" destOrd="0" parTransId="{CD75D7D1-9750-4243-81E7-81F2FB516873}" sibTransId="{BE77B235-3F32-431F-8BCC-4B36899F508D}"/>
    <dgm:cxn modelId="{CFB84A61-2394-40A1-B0C3-7224A187F746}" srcId="{16B9F05F-28B1-4989-A41B-7CCF8481704D}" destId="{9CB06A46-D7B6-47FF-B97B-789E922E96D3}" srcOrd="0" destOrd="0" parTransId="{92405535-8008-4580-9710-724218CFA2C1}" sibTransId="{731FDFE2-9A6C-4D81-B391-D901C16A7F8F}"/>
    <dgm:cxn modelId="{2F6DF342-DF7E-463F-9332-55172F8719C6}" srcId="{16B9F05F-28B1-4989-A41B-7CCF8481704D}" destId="{35539669-E311-40BF-84C9-BEBCC7A43AD1}" srcOrd="4" destOrd="0" parTransId="{9AE47F84-740A-4855-A2DF-1DEE9EB0A061}" sibTransId="{194A22EA-421E-4A4C-9996-B635B7345AFF}"/>
    <dgm:cxn modelId="{B8D3806C-981B-4074-ABCB-1B6EDC3D3E87}" type="presOf" srcId="{9321B0B5-DE02-47A3-A8BF-04DEF1CFD49F}" destId="{DB99FF41-F469-41D7-8B11-F7A075432961}" srcOrd="0" destOrd="2" presId="urn:microsoft.com/office/officeart/2005/8/layout/vProcess5"/>
    <dgm:cxn modelId="{11175173-512E-4895-B364-D6F703E003FC}" type="presOf" srcId="{0D09AB13-DD34-435F-9415-0D5E29A04855}" destId="{DBB119A1-8879-4251-A2A0-8290EFD503F5}" srcOrd="0" destOrd="0" presId="urn:microsoft.com/office/officeart/2005/8/layout/vProcess5"/>
    <dgm:cxn modelId="{A46BF892-E97F-4E05-8E03-8BD8EBC47E55}" type="presOf" srcId="{35539669-E311-40BF-84C9-BEBCC7A43AD1}" destId="{DB99FF41-F469-41D7-8B11-F7A075432961}" srcOrd="0" destOrd="5" presId="urn:microsoft.com/office/officeart/2005/8/layout/vProcess5"/>
    <dgm:cxn modelId="{F13E7094-FD92-4A30-8BC5-F092113B53F3}" srcId="{16B9F05F-28B1-4989-A41B-7CCF8481704D}" destId="{9A845501-DEB2-4E6F-98AA-034AEC0D81AA}" srcOrd="2" destOrd="0" parTransId="{90F2AABE-93F5-4C6A-A477-28EF0A7F1E04}" sibTransId="{A0B7ECBA-4E36-44EE-A138-33EB1A6F887F}"/>
    <dgm:cxn modelId="{0845DAC4-CD55-4596-9370-37026A770C67}" type="presOf" srcId="{7CD573A3-8510-4089-8C47-15C0009AE5EC}" destId="{DB99FF41-F469-41D7-8B11-F7A075432961}" srcOrd="0" destOrd="4" presId="urn:microsoft.com/office/officeart/2005/8/layout/vProcess5"/>
    <dgm:cxn modelId="{A84730CC-D2F2-43C0-BD51-40312977841D}" srcId="{16B9F05F-28B1-4989-A41B-7CCF8481704D}" destId="{9321B0B5-DE02-47A3-A8BF-04DEF1CFD49F}" srcOrd="1" destOrd="0" parTransId="{06957491-82F6-4429-8BAA-1721E3D2A758}" sibTransId="{76486557-5634-4B52-AB15-45B83E81F571}"/>
    <dgm:cxn modelId="{D6735BD3-3C0C-4F73-A886-75BBEB4A121A}" type="presOf" srcId="{567DB9E6-73AF-420B-9DF9-1F0C21E717CD}" destId="{DB99FF41-F469-41D7-8B11-F7A075432961}" srcOrd="0" destOrd="6" presId="urn:microsoft.com/office/officeart/2005/8/layout/vProcess5"/>
    <dgm:cxn modelId="{11DEABD7-B18B-4305-B793-C4B2ED12B563}" type="presOf" srcId="{16B9F05F-28B1-4989-A41B-7CCF8481704D}" destId="{DB99FF41-F469-41D7-8B11-F7A075432961}" srcOrd="0" destOrd="0" presId="urn:microsoft.com/office/officeart/2005/8/layout/vProcess5"/>
    <dgm:cxn modelId="{ACB221DB-B276-418B-8FFD-B49E3E3DD4DE}" srcId="{16B9F05F-28B1-4989-A41B-7CCF8481704D}" destId="{7CD573A3-8510-4089-8C47-15C0009AE5EC}" srcOrd="3" destOrd="0" parTransId="{615265B1-8966-4CF9-8D0B-0FAF5C877F6C}" sibTransId="{6F06F2F2-31CC-4D85-AFDD-C138F609EA10}"/>
    <dgm:cxn modelId="{4D7E94DE-8C7A-46FF-9552-7D1C755F0FE0}" type="presOf" srcId="{9A845501-DEB2-4E6F-98AA-034AEC0D81AA}" destId="{DB99FF41-F469-41D7-8B11-F7A075432961}" srcOrd="0" destOrd="3" presId="urn:microsoft.com/office/officeart/2005/8/layout/vProcess5"/>
    <dgm:cxn modelId="{7C077CE1-8D86-4B59-B6B6-2AEAACD262E2}" srcId="{16B9F05F-28B1-4989-A41B-7CCF8481704D}" destId="{567DB9E6-73AF-420B-9DF9-1F0C21E717CD}" srcOrd="5" destOrd="0" parTransId="{159BFE60-7FD9-4A08-B478-A71CAA602DC9}" sibTransId="{812B18D1-AA04-455B-9B9E-C64FD8EF54CF}"/>
    <dgm:cxn modelId="{76E7C129-E5BB-4B9B-B0F9-2945801C8A08}" type="presParOf" srcId="{DBB119A1-8879-4251-A2A0-8290EFD503F5}" destId="{E06328CC-7315-4E40-9336-39282A36ED79}" srcOrd="0" destOrd="0" presId="urn:microsoft.com/office/officeart/2005/8/layout/vProcess5"/>
    <dgm:cxn modelId="{1895B583-BDD8-478D-B644-FB925800D070}" type="presParOf" srcId="{DBB119A1-8879-4251-A2A0-8290EFD503F5}" destId="{DB99FF41-F469-41D7-8B11-F7A075432961}"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9FF41-F469-41D7-8B11-F7A075432961}">
      <dsp:nvSpPr>
        <dsp:cNvPr id="0" name=""/>
        <dsp:cNvSpPr/>
      </dsp:nvSpPr>
      <dsp:spPr>
        <a:xfrm>
          <a:off x="0" y="0"/>
          <a:ext cx="8726487" cy="5041900"/>
        </a:xfrm>
        <a:prstGeom prst="roundRect">
          <a:avLst>
            <a:gd name="adj" fmla="val 10000"/>
          </a:avLst>
        </a:prstGeom>
        <a:solidFill>
          <a:schemeClr val="bg2">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b="1" kern="1200" dirty="0"/>
            <a:t>Contents:</a:t>
          </a:r>
        </a:p>
        <a:p>
          <a:pPr marL="285750" lvl="1" indent="-285750" algn="l" defTabSz="1600200">
            <a:lnSpc>
              <a:spcPct val="90000"/>
            </a:lnSpc>
            <a:spcBef>
              <a:spcPct val="0"/>
            </a:spcBef>
            <a:spcAft>
              <a:spcPct val="15000"/>
            </a:spcAft>
            <a:buChar char="•"/>
          </a:pPr>
          <a:r>
            <a:rPr lang="en-US" sz="3600" kern="1200" dirty="0"/>
            <a:t>What is Views</a:t>
          </a:r>
          <a:endParaRPr lang="en-PK" sz="3600" kern="1200" dirty="0"/>
        </a:p>
        <a:p>
          <a:pPr marL="285750" lvl="1" indent="-285750" algn="l" defTabSz="1600200">
            <a:lnSpc>
              <a:spcPct val="90000"/>
            </a:lnSpc>
            <a:spcBef>
              <a:spcPct val="0"/>
            </a:spcBef>
            <a:spcAft>
              <a:spcPct val="15000"/>
            </a:spcAft>
            <a:buChar char="•"/>
          </a:pPr>
          <a:r>
            <a:rPr lang="en-US" sz="3600" kern="1200" dirty="0"/>
            <a:t>Type of Views</a:t>
          </a:r>
          <a:endParaRPr lang="en-PK" sz="3600" kern="1200" dirty="0"/>
        </a:p>
        <a:p>
          <a:pPr marL="285750" lvl="1" indent="-285750" algn="l" defTabSz="1600200">
            <a:lnSpc>
              <a:spcPct val="90000"/>
            </a:lnSpc>
            <a:spcBef>
              <a:spcPct val="0"/>
            </a:spcBef>
            <a:spcAft>
              <a:spcPct val="15000"/>
            </a:spcAft>
            <a:buChar char="•"/>
          </a:pPr>
          <a:r>
            <a:rPr lang="en-US" sz="3600" kern="1200" dirty="0"/>
            <a:t>Importance of Views</a:t>
          </a:r>
          <a:endParaRPr lang="en-PK" sz="3600" kern="1200" dirty="0"/>
        </a:p>
        <a:p>
          <a:pPr marL="285750" lvl="1" indent="-285750" algn="l" defTabSz="1600200">
            <a:lnSpc>
              <a:spcPct val="90000"/>
            </a:lnSpc>
            <a:spcBef>
              <a:spcPct val="0"/>
            </a:spcBef>
            <a:spcAft>
              <a:spcPct val="15000"/>
            </a:spcAft>
            <a:buChar char="•"/>
          </a:pPr>
          <a:r>
            <a:rPr lang="en-US" sz="3600" kern="1200" dirty="0"/>
            <a:t>Uses of Views</a:t>
          </a:r>
          <a:endParaRPr lang="en-PK" sz="3600" kern="1200" dirty="0"/>
        </a:p>
        <a:p>
          <a:pPr marL="285750" lvl="1" indent="-285750" algn="l" defTabSz="1600200">
            <a:lnSpc>
              <a:spcPct val="90000"/>
            </a:lnSpc>
            <a:spcBef>
              <a:spcPct val="0"/>
            </a:spcBef>
            <a:spcAft>
              <a:spcPct val="15000"/>
            </a:spcAft>
            <a:buChar char="•"/>
          </a:pPr>
          <a:r>
            <a:rPr lang="en-US" sz="3600" kern="1200" dirty="0"/>
            <a:t>Some Exemplary Programs</a:t>
          </a:r>
          <a:endParaRPr lang="en-PK" sz="3600" kern="1200" dirty="0"/>
        </a:p>
        <a:p>
          <a:pPr marL="285750" lvl="1" indent="-285750" algn="l" defTabSz="1600200">
            <a:lnSpc>
              <a:spcPct val="90000"/>
            </a:lnSpc>
            <a:spcBef>
              <a:spcPct val="0"/>
            </a:spcBef>
            <a:spcAft>
              <a:spcPct val="15000"/>
            </a:spcAft>
            <a:buChar char="•"/>
          </a:pPr>
          <a:r>
            <a:rPr lang="en-US" sz="3600" kern="1200" dirty="0"/>
            <a:t>Conclusion</a:t>
          </a:r>
          <a:endParaRPr lang="en-PK" sz="3600" kern="1200" dirty="0"/>
        </a:p>
      </dsp:txBody>
      <dsp:txXfrm>
        <a:off x="147672" y="147672"/>
        <a:ext cx="8431143" cy="474655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B7076A-3A6C-4268-B526-12DFFC394993}" type="datetimeFigureOut">
              <a:rPr lang="en-PK" smtClean="0"/>
              <a:t>04/11/2021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7B85C63-1657-4C40-9E7F-067E7B9F7017}" type="slidenum">
              <a:rPr lang="en-PK" smtClean="0"/>
              <a:t>‹#›</a:t>
            </a:fld>
            <a:endParaRPr lang="en-PK"/>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538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DB7076A-3A6C-4268-B526-12DFFC394993}" type="datetimeFigureOut">
              <a:rPr lang="en-PK" smtClean="0"/>
              <a:t>04/11/2021</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77B85C63-1657-4C40-9E7F-067E7B9F7017}" type="slidenum">
              <a:rPr lang="en-PK" smtClean="0"/>
              <a:t>‹#›</a:t>
            </a:fld>
            <a:endParaRPr lang="en-PK"/>
          </a:p>
        </p:txBody>
      </p:sp>
    </p:spTree>
    <p:extLst>
      <p:ext uri="{BB962C8B-B14F-4D97-AF65-F5344CB8AC3E}">
        <p14:creationId xmlns:p14="http://schemas.microsoft.com/office/powerpoint/2010/main" val="3066684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B7076A-3A6C-4268-B526-12DFFC394993}" type="datetimeFigureOut">
              <a:rPr lang="en-PK" smtClean="0"/>
              <a:t>04/11/2021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7B85C63-1657-4C40-9E7F-067E7B9F7017}" type="slidenum">
              <a:rPr lang="en-PK" smtClean="0"/>
              <a:t>‹#›</a:t>
            </a:fld>
            <a:endParaRPr lang="en-PK"/>
          </a:p>
        </p:txBody>
      </p:sp>
    </p:spTree>
    <p:extLst>
      <p:ext uri="{BB962C8B-B14F-4D97-AF65-F5344CB8AC3E}">
        <p14:creationId xmlns:p14="http://schemas.microsoft.com/office/powerpoint/2010/main" val="58637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B7076A-3A6C-4268-B526-12DFFC394993}" type="datetimeFigureOut">
              <a:rPr lang="en-PK" smtClean="0"/>
              <a:t>04/11/2021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7B85C63-1657-4C40-9E7F-067E7B9F7017}" type="slidenum">
              <a:rPr lang="en-PK" smtClean="0"/>
              <a:t>‹#›</a:t>
            </a:fld>
            <a:endParaRPr lang="en-PK"/>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7167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B7076A-3A6C-4268-B526-12DFFC394993}" type="datetimeFigureOut">
              <a:rPr lang="en-PK" smtClean="0"/>
              <a:t>04/11/2021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7B85C63-1657-4C40-9E7F-067E7B9F7017}" type="slidenum">
              <a:rPr lang="en-PK" smtClean="0"/>
              <a:t>‹#›</a:t>
            </a:fld>
            <a:endParaRPr lang="en-PK"/>
          </a:p>
        </p:txBody>
      </p:sp>
    </p:spTree>
    <p:extLst>
      <p:ext uri="{BB962C8B-B14F-4D97-AF65-F5344CB8AC3E}">
        <p14:creationId xmlns:p14="http://schemas.microsoft.com/office/powerpoint/2010/main" val="237194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B7076A-3A6C-4268-B526-12DFFC394993}" type="datetimeFigureOut">
              <a:rPr lang="en-PK" smtClean="0"/>
              <a:t>04/11/2021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7B85C63-1657-4C40-9E7F-067E7B9F7017}" type="slidenum">
              <a:rPr lang="en-PK" smtClean="0"/>
              <a:t>‹#›</a:t>
            </a:fld>
            <a:endParaRPr lang="en-PK"/>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84900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B7076A-3A6C-4268-B526-12DFFC394993}" type="datetimeFigureOut">
              <a:rPr lang="en-PK" smtClean="0"/>
              <a:t>04/11/2021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7B85C63-1657-4C40-9E7F-067E7B9F7017}" type="slidenum">
              <a:rPr lang="en-PK" smtClean="0"/>
              <a:t>‹#›</a:t>
            </a:fld>
            <a:endParaRPr lang="en-PK"/>
          </a:p>
        </p:txBody>
      </p:sp>
    </p:spTree>
    <p:extLst>
      <p:ext uri="{BB962C8B-B14F-4D97-AF65-F5344CB8AC3E}">
        <p14:creationId xmlns:p14="http://schemas.microsoft.com/office/powerpoint/2010/main" val="2927511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B7076A-3A6C-4268-B526-12DFFC394993}" type="datetimeFigureOut">
              <a:rPr lang="en-PK" smtClean="0"/>
              <a:t>04/11/2021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7B85C63-1657-4C40-9E7F-067E7B9F7017}" type="slidenum">
              <a:rPr lang="en-PK" smtClean="0"/>
              <a:t>‹#›</a:t>
            </a:fld>
            <a:endParaRPr lang="en-PK"/>
          </a:p>
        </p:txBody>
      </p:sp>
    </p:spTree>
    <p:extLst>
      <p:ext uri="{BB962C8B-B14F-4D97-AF65-F5344CB8AC3E}">
        <p14:creationId xmlns:p14="http://schemas.microsoft.com/office/powerpoint/2010/main" val="1238321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B7076A-3A6C-4268-B526-12DFFC394993}" type="datetimeFigureOut">
              <a:rPr lang="en-PK" smtClean="0"/>
              <a:t>04/11/2021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7B85C63-1657-4C40-9E7F-067E7B9F7017}" type="slidenum">
              <a:rPr lang="en-PK" smtClean="0"/>
              <a:t>‹#›</a:t>
            </a:fld>
            <a:endParaRPr lang="en-PK"/>
          </a:p>
        </p:txBody>
      </p:sp>
    </p:spTree>
    <p:extLst>
      <p:ext uri="{BB962C8B-B14F-4D97-AF65-F5344CB8AC3E}">
        <p14:creationId xmlns:p14="http://schemas.microsoft.com/office/powerpoint/2010/main" val="4250621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B7076A-3A6C-4268-B526-12DFFC394993}" type="datetimeFigureOut">
              <a:rPr lang="en-PK" smtClean="0"/>
              <a:t>04/11/2021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7B85C63-1657-4C40-9E7F-067E7B9F7017}" type="slidenum">
              <a:rPr lang="en-PK" smtClean="0"/>
              <a:t>‹#›</a:t>
            </a:fld>
            <a:endParaRPr lang="en-PK"/>
          </a:p>
        </p:txBody>
      </p:sp>
    </p:spTree>
    <p:extLst>
      <p:ext uri="{BB962C8B-B14F-4D97-AF65-F5344CB8AC3E}">
        <p14:creationId xmlns:p14="http://schemas.microsoft.com/office/powerpoint/2010/main" val="2827918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B7076A-3A6C-4268-B526-12DFFC394993}" type="datetimeFigureOut">
              <a:rPr lang="en-PK" smtClean="0"/>
              <a:t>04/11/2021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7B85C63-1657-4C40-9E7F-067E7B9F7017}" type="slidenum">
              <a:rPr lang="en-PK" smtClean="0"/>
              <a:t>‹#›</a:t>
            </a:fld>
            <a:endParaRPr lang="en-PK"/>
          </a:p>
        </p:txBody>
      </p:sp>
    </p:spTree>
    <p:extLst>
      <p:ext uri="{BB962C8B-B14F-4D97-AF65-F5344CB8AC3E}">
        <p14:creationId xmlns:p14="http://schemas.microsoft.com/office/powerpoint/2010/main" val="79847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B7076A-3A6C-4268-B526-12DFFC394993}" type="datetimeFigureOut">
              <a:rPr lang="en-PK" smtClean="0"/>
              <a:t>04/11/2021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77B85C63-1657-4C40-9E7F-067E7B9F7017}" type="slidenum">
              <a:rPr lang="en-PK" smtClean="0"/>
              <a:t>‹#›</a:t>
            </a:fld>
            <a:endParaRPr lang="en-PK"/>
          </a:p>
        </p:txBody>
      </p:sp>
    </p:spTree>
    <p:extLst>
      <p:ext uri="{BB962C8B-B14F-4D97-AF65-F5344CB8AC3E}">
        <p14:creationId xmlns:p14="http://schemas.microsoft.com/office/powerpoint/2010/main" val="653337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B7076A-3A6C-4268-B526-12DFFC394993}" type="datetimeFigureOut">
              <a:rPr lang="en-PK" smtClean="0"/>
              <a:t>04/11/2021</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77B85C63-1657-4C40-9E7F-067E7B9F7017}" type="slidenum">
              <a:rPr lang="en-PK" smtClean="0"/>
              <a:t>‹#›</a:t>
            </a:fld>
            <a:endParaRPr lang="en-PK"/>
          </a:p>
        </p:txBody>
      </p:sp>
    </p:spTree>
    <p:extLst>
      <p:ext uri="{BB962C8B-B14F-4D97-AF65-F5344CB8AC3E}">
        <p14:creationId xmlns:p14="http://schemas.microsoft.com/office/powerpoint/2010/main" val="3557816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B7076A-3A6C-4268-B526-12DFFC394993}" type="datetimeFigureOut">
              <a:rPr lang="en-PK" smtClean="0"/>
              <a:t>04/11/2021</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77B85C63-1657-4C40-9E7F-067E7B9F7017}" type="slidenum">
              <a:rPr lang="en-PK" smtClean="0"/>
              <a:t>‹#›</a:t>
            </a:fld>
            <a:endParaRPr lang="en-PK"/>
          </a:p>
        </p:txBody>
      </p:sp>
    </p:spTree>
    <p:extLst>
      <p:ext uri="{BB962C8B-B14F-4D97-AF65-F5344CB8AC3E}">
        <p14:creationId xmlns:p14="http://schemas.microsoft.com/office/powerpoint/2010/main" val="1619505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7076A-3A6C-4268-B526-12DFFC394993}" type="datetimeFigureOut">
              <a:rPr lang="en-PK" smtClean="0"/>
              <a:t>04/11/2021</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77B85C63-1657-4C40-9E7F-067E7B9F7017}" type="slidenum">
              <a:rPr lang="en-PK" smtClean="0"/>
              <a:t>‹#›</a:t>
            </a:fld>
            <a:endParaRPr lang="en-PK"/>
          </a:p>
        </p:txBody>
      </p:sp>
    </p:spTree>
    <p:extLst>
      <p:ext uri="{BB962C8B-B14F-4D97-AF65-F5344CB8AC3E}">
        <p14:creationId xmlns:p14="http://schemas.microsoft.com/office/powerpoint/2010/main" val="4152818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B7076A-3A6C-4268-B526-12DFFC394993}" type="datetimeFigureOut">
              <a:rPr lang="en-PK" smtClean="0"/>
              <a:t>04/11/2021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77B85C63-1657-4C40-9E7F-067E7B9F7017}" type="slidenum">
              <a:rPr lang="en-PK" smtClean="0"/>
              <a:t>‹#›</a:t>
            </a:fld>
            <a:endParaRPr lang="en-PK"/>
          </a:p>
        </p:txBody>
      </p:sp>
    </p:spTree>
    <p:extLst>
      <p:ext uri="{BB962C8B-B14F-4D97-AF65-F5344CB8AC3E}">
        <p14:creationId xmlns:p14="http://schemas.microsoft.com/office/powerpoint/2010/main" val="189746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B7076A-3A6C-4268-B526-12DFFC394993}" type="datetimeFigureOut">
              <a:rPr lang="en-PK" smtClean="0"/>
              <a:t>04/11/2021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77B85C63-1657-4C40-9E7F-067E7B9F7017}" type="slidenum">
              <a:rPr lang="en-PK" smtClean="0"/>
              <a:t>‹#›</a:t>
            </a:fld>
            <a:endParaRPr lang="en-PK"/>
          </a:p>
        </p:txBody>
      </p:sp>
    </p:spTree>
    <p:extLst>
      <p:ext uri="{BB962C8B-B14F-4D97-AF65-F5344CB8AC3E}">
        <p14:creationId xmlns:p14="http://schemas.microsoft.com/office/powerpoint/2010/main" val="156127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DB7076A-3A6C-4268-B526-12DFFC394993}" type="datetimeFigureOut">
              <a:rPr lang="en-PK" smtClean="0"/>
              <a:t>04/11/2021</a:t>
            </a:fld>
            <a:endParaRPr lang="en-PK"/>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PK"/>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7B85C63-1657-4C40-9E7F-067E7B9F7017}" type="slidenum">
              <a:rPr lang="en-PK" smtClean="0"/>
              <a:t>‹#›</a:t>
            </a:fld>
            <a:endParaRPr lang="en-PK"/>
          </a:p>
        </p:txBody>
      </p:sp>
    </p:spTree>
    <p:extLst>
      <p:ext uri="{BB962C8B-B14F-4D97-AF65-F5344CB8AC3E}">
        <p14:creationId xmlns:p14="http://schemas.microsoft.com/office/powerpoint/2010/main" val="9568037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90B37F-C8EE-46E2-BB1E-17E4BB989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40"/>
            <a:ext cx="12392739" cy="6973640"/>
          </a:xfrm>
          <a:prstGeom prst="rect">
            <a:avLst/>
          </a:prstGeom>
        </p:spPr>
      </p:pic>
    </p:spTree>
    <p:extLst>
      <p:ext uri="{BB962C8B-B14F-4D97-AF65-F5344CB8AC3E}">
        <p14:creationId xmlns:p14="http://schemas.microsoft.com/office/powerpoint/2010/main" val="27806235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F2106-13F2-4B1A-B43F-E2CA3450317E}"/>
              </a:ext>
            </a:extLst>
          </p:cNvPr>
          <p:cNvSpPr>
            <a:spLocks noGrp="1"/>
          </p:cNvSpPr>
          <p:nvPr>
            <p:ph idx="1"/>
          </p:nvPr>
        </p:nvSpPr>
        <p:spPr>
          <a:xfrm>
            <a:off x="139700" y="0"/>
            <a:ext cx="10401300" cy="6858000"/>
          </a:xfrm>
        </p:spPr>
        <p:txBody>
          <a:bodyPr>
            <a:normAutofit/>
          </a:bodyPr>
          <a:lstStyle/>
          <a:p>
            <a:pPr marL="0" indent="0">
              <a:buNone/>
            </a:pPr>
            <a:r>
              <a:rPr lang="en-US" sz="2400" b="1" i="0" dirty="0">
                <a:solidFill>
                  <a:schemeClr val="tx2">
                    <a:lumMod val="20000"/>
                    <a:lumOff val="8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Importance of Views</a:t>
            </a:r>
          </a:p>
          <a:p>
            <a:pPr marL="0" indent="0">
              <a:buNone/>
            </a:pPr>
            <a:r>
              <a:rPr lang="en-US" sz="1800" i="0" dirty="0">
                <a:solidFill>
                  <a:schemeClr val="bg1"/>
                </a:solidFill>
                <a:latin typeface="Arial" panose="020B0604020202020204" pitchFamily="34" charset="0"/>
                <a:cs typeface="Arial" panose="020B0604020202020204" pitchFamily="34" charset="0"/>
              </a:rPr>
              <a:t>To the database, the View is the same as a real table for a user with the set of column names and row data. SQL creates a custom view by giving the View the same name as a table name and store a definition of the View in the database.</a:t>
            </a:r>
          </a:p>
          <a:p>
            <a:pPr marL="0" indent="0">
              <a:buNone/>
            </a:pPr>
            <a:r>
              <a:rPr lang="en-US" sz="1800" i="0" dirty="0">
                <a:solidFill>
                  <a:schemeClr val="bg1"/>
                </a:solidFill>
                <a:latin typeface="Arial" panose="020B0604020202020204" pitchFamily="34" charset="0"/>
                <a:cs typeface="Arial" panose="020B0604020202020204" pitchFamily="34" charset="0"/>
              </a:rPr>
              <a:t>A view is used for security purposes in the database and acts as an intermediate between real tables schema and programmability. It also restricts the user from viewing specific columns and rows; Views always represent custom output, which is mentioned in the query and returns that data defined in the query at the time of creation.</a:t>
            </a:r>
          </a:p>
          <a:p>
            <a:pPr marL="0" indent="0">
              <a:buNone/>
            </a:pPr>
            <a:r>
              <a:rPr lang="en-US" sz="1800" i="0" dirty="0">
                <a:solidFill>
                  <a:schemeClr val="bg1"/>
                </a:solidFill>
                <a:latin typeface="Arial" panose="020B0604020202020204" pitchFamily="34" charset="0"/>
                <a:cs typeface="Arial" panose="020B0604020202020204" pitchFamily="34" charset="0"/>
              </a:rPr>
              <a:t>Views also provide these specific features:</a:t>
            </a:r>
          </a:p>
          <a:p>
            <a:pPr>
              <a:buFont typeface="Wingdings" panose="05000000000000000000" pitchFamily="2" charset="2"/>
              <a:buChar char="v"/>
            </a:pPr>
            <a:r>
              <a:rPr lang="en-US" sz="1900" b="1" i="0" dirty="0">
                <a:solidFill>
                  <a:srgbClr val="FFC000"/>
                </a:solidFill>
                <a:latin typeface="Arial" panose="020B0604020202020204" pitchFamily="34" charset="0"/>
                <a:cs typeface="Arial" panose="020B0604020202020204" pitchFamily="34" charset="0"/>
              </a:rPr>
              <a:t>Consistency</a:t>
            </a:r>
          </a:p>
          <a:p>
            <a:pPr marL="457200" lvl="1" indent="0">
              <a:buNone/>
            </a:pPr>
            <a:r>
              <a:rPr lang="en-US" sz="1600" i="0" dirty="0">
                <a:solidFill>
                  <a:schemeClr val="tx1"/>
                </a:solidFill>
                <a:latin typeface="Arial" panose="020B0604020202020204" pitchFamily="34" charset="0"/>
                <a:cs typeface="Arial" panose="020B0604020202020204" pitchFamily="34" charset="0"/>
              </a:rPr>
              <a:t>Views always represent the same presentation, even when we perform normalizations to the Tables schema or if we rename the tables or restructure the table.</a:t>
            </a:r>
          </a:p>
          <a:p>
            <a:pPr>
              <a:buFont typeface="Wingdings" panose="05000000000000000000" pitchFamily="2" charset="2"/>
              <a:buChar char="v"/>
            </a:pPr>
            <a:r>
              <a:rPr lang="en-US" sz="1900" b="1" i="0" dirty="0">
                <a:solidFill>
                  <a:srgbClr val="FFC000"/>
                </a:solidFill>
                <a:latin typeface="Arial" panose="020B0604020202020204" pitchFamily="34" charset="0"/>
                <a:cs typeface="Arial" panose="020B0604020202020204" pitchFamily="34" charset="0"/>
              </a:rPr>
              <a:t>Data Integrity</a:t>
            </a:r>
          </a:p>
          <a:p>
            <a:pPr marL="457200" lvl="1" indent="0">
              <a:buNone/>
            </a:pPr>
            <a:r>
              <a:rPr lang="en-US" sz="1600" i="0" dirty="0">
                <a:solidFill>
                  <a:schemeClr val="tx1"/>
                </a:solidFill>
                <a:latin typeface="Arial" panose="020B0604020202020204" pitchFamily="34" charset="0"/>
                <a:cs typeface="Arial" panose="020B0604020202020204" pitchFamily="34" charset="0"/>
              </a:rPr>
              <a:t>When a data is viewed or entered by a View in a database, the DBMS will automatically check the data to ensure that it meets the specified integrity constraints.</a:t>
            </a:r>
          </a:p>
          <a:p>
            <a:pPr>
              <a:buFont typeface="Wingdings" panose="05000000000000000000" pitchFamily="2" charset="2"/>
              <a:buChar char="v"/>
            </a:pPr>
            <a:r>
              <a:rPr lang="en-US" sz="1900" b="1" i="0" dirty="0">
                <a:solidFill>
                  <a:srgbClr val="FFC000"/>
                </a:solidFill>
                <a:latin typeface="Arial" panose="020B0604020202020204" pitchFamily="34" charset="0"/>
                <a:cs typeface="Arial" panose="020B0604020202020204" pitchFamily="34" charset="0"/>
              </a:rPr>
              <a:t>Security</a:t>
            </a:r>
          </a:p>
          <a:p>
            <a:pPr marL="457200" lvl="1" indent="0">
              <a:buNone/>
            </a:pPr>
            <a:r>
              <a:rPr lang="en-US" sz="1600" i="0" dirty="0">
                <a:solidFill>
                  <a:schemeClr val="tx2">
                    <a:lumMod val="20000"/>
                    <a:lumOff val="80000"/>
                  </a:schemeClr>
                </a:solidFill>
                <a:latin typeface="Arial" panose="020B0604020202020204" pitchFamily="34" charset="0"/>
                <a:cs typeface="Arial" panose="020B0604020202020204" pitchFamily="34" charset="0"/>
              </a:rPr>
              <a:t>Views provide security from unauthorized access to data. Each user is given permission to access the database from a View that contains a specified data that a user is authorized to see.</a:t>
            </a:r>
          </a:p>
        </p:txBody>
      </p:sp>
    </p:spTree>
    <p:extLst>
      <p:ext uri="{BB962C8B-B14F-4D97-AF65-F5344CB8AC3E}">
        <p14:creationId xmlns:p14="http://schemas.microsoft.com/office/powerpoint/2010/main" val="174248214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E1F49C-9ADB-4AF1-AE2F-E5A09BA60DAD}"/>
              </a:ext>
            </a:extLst>
          </p:cNvPr>
          <p:cNvSpPr>
            <a:spLocks noGrp="1"/>
          </p:cNvSpPr>
          <p:nvPr>
            <p:ph idx="1"/>
          </p:nvPr>
        </p:nvSpPr>
        <p:spPr>
          <a:xfrm>
            <a:off x="0" y="114300"/>
            <a:ext cx="8534400" cy="3615267"/>
          </a:xfrm>
        </p:spPr>
        <p:txBody>
          <a:bodyPr/>
          <a:lstStyle/>
          <a:p>
            <a:pPr algn="l" fontAlgn="base">
              <a:buFont typeface="Wingdings" panose="05000000000000000000" pitchFamily="2" charset="2"/>
              <a:buChar char="v"/>
            </a:pPr>
            <a:r>
              <a:rPr lang="en-US" sz="1900" b="1" i="0" dirty="0">
                <a:solidFill>
                  <a:srgbClr val="FFC000"/>
                </a:solidFill>
                <a:effectLst/>
                <a:latin typeface="Arial" panose="020B0604020202020204" pitchFamily="34" charset="0"/>
                <a:cs typeface="Arial" panose="020B0604020202020204" pitchFamily="34" charset="0"/>
              </a:rPr>
              <a:t>Structural Unity</a:t>
            </a:r>
          </a:p>
          <a:p>
            <a:pPr marL="457200" lvl="1" indent="0" fontAlgn="base">
              <a:buNone/>
            </a:pPr>
            <a:r>
              <a:rPr lang="en-US" sz="1600" b="0" i="0" dirty="0">
                <a:solidFill>
                  <a:schemeClr val="tx1"/>
                </a:solidFill>
                <a:effectLst/>
                <a:latin typeface="Arial" panose="020B0604020202020204" pitchFamily="34" charset="0"/>
                <a:cs typeface="Arial" panose="020B0604020202020204" pitchFamily="34" charset="0"/>
              </a:rPr>
              <a:t>Views provide a custom view of database structure, which represents a database same as a set of a virtual or custom table that is useful for a user and presents only relevant data.</a:t>
            </a:r>
            <a:endParaRPr lang="en-US" b="0" i="0" dirty="0">
              <a:solidFill>
                <a:schemeClr val="tx1"/>
              </a:solidFill>
              <a:effectLst/>
              <a:latin typeface="Arial" panose="020B0604020202020204" pitchFamily="34" charset="0"/>
              <a:cs typeface="Arial" panose="020B0604020202020204" pitchFamily="34" charset="0"/>
            </a:endParaRPr>
          </a:p>
          <a:p>
            <a:pPr algn="l" fontAlgn="base">
              <a:buFont typeface="Wingdings" panose="05000000000000000000" pitchFamily="2" charset="2"/>
              <a:buChar char="v"/>
            </a:pPr>
            <a:r>
              <a:rPr lang="en-US" sz="1900" b="1" i="0" dirty="0">
                <a:solidFill>
                  <a:srgbClr val="FFC000"/>
                </a:solidFill>
                <a:effectLst/>
                <a:latin typeface="Arial" panose="020B0604020202020204" pitchFamily="34" charset="0"/>
                <a:cs typeface="Arial" panose="020B0604020202020204" pitchFamily="34" charset="0"/>
              </a:rPr>
              <a:t>Data Independence</a:t>
            </a:r>
          </a:p>
          <a:p>
            <a:pPr marL="457200" lvl="1" indent="0" fontAlgn="base">
              <a:buNone/>
            </a:pPr>
            <a:r>
              <a:rPr lang="en-US" sz="1600" b="0" i="0" dirty="0">
                <a:solidFill>
                  <a:schemeClr val="tx1"/>
                </a:solidFill>
                <a:effectLst/>
                <a:latin typeface="Arial" panose="020B0604020202020204" pitchFamily="34" charset="0"/>
                <a:cs typeface="Arial" panose="020B0604020202020204" pitchFamily="34" charset="0"/>
              </a:rPr>
              <a:t>Views provide data independence to an application as the application depends on a view but not on a real table. Therefore, any change in the table will not affect the application, and an application will always be independent of the table schema design.</a:t>
            </a:r>
            <a:endParaRPr lang="en-US" b="0" i="0" dirty="0">
              <a:solidFill>
                <a:schemeClr val="tx1"/>
              </a:solidFill>
              <a:effectLst/>
              <a:latin typeface="Arial" panose="020B0604020202020204" pitchFamily="34" charset="0"/>
              <a:cs typeface="Arial" panose="020B0604020202020204" pitchFamily="34" charset="0"/>
            </a:endParaRPr>
          </a:p>
          <a:p>
            <a:pPr marL="0" indent="0">
              <a:buNone/>
            </a:pPr>
            <a:endParaRPr lang="en-PK"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81827AC-DB5D-4B32-96E8-FE3EC2699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6400" y="3098800"/>
            <a:ext cx="7975600" cy="3759199"/>
          </a:xfrm>
          <a:prstGeom prst="rect">
            <a:avLst/>
          </a:prstGeom>
        </p:spPr>
      </p:pic>
      <p:sp>
        <p:nvSpPr>
          <p:cNvPr id="6" name="Rectangle 5">
            <a:extLst>
              <a:ext uri="{FF2B5EF4-FFF2-40B4-BE49-F238E27FC236}">
                <a16:creationId xmlns:a16="http://schemas.microsoft.com/office/drawing/2014/main" id="{B72555E4-62B5-4A5C-80C4-51909AE15B65}"/>
              </a:ext>
            </a:extLst>
          </p:cNvPr>
          <p:cNvSpPr/>
          <p:nvPr/>
        </p:nvSpPr>
        <p:spPr>
          <a:xfrm>
            <a:off x="7258050" y="6159500"/>
            <a:ext cx="21463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Tree>
    <p:extLst>
      <p:ext uri="{BB962C8B-B14F-4D97-AF65-F5344CB8AC3E}">
        <p14:creationId xmlns:p14="http://schemas.microsoft.com/office/powerpoint/2010/main" val="145350476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84C1E-E16E-496D-B6DB-5FB30DA7C400}"/>
              </a:ext>
            </a:extLst>
          </p:cNvPr>
          <p:cNvSpPr>
            <a:spLocks noGrp="1"/>
          </p:cNvSpPr>
          <p:nvPr>
            <p:ph idx="1"/>
          </p:nvPr>
        </p:nvSpPr>
        <p:spPr>
          <a:xfrm>
            <a:off x="215900" y="266700"/>
            <a:ext cx="9944100" cy="6413500"/>
          </a:xfrm>
        </p:spPr>
        <p:txBody>
          <a:bodyPr>
            <a:normAutofit fontScale="92500" lnSpcReduction="10000"/>
          </a:bodyPr>
          <a:lstStyle/>
          <a:p>
            <a:pPr marL="0" indent="0">
              <a:buNone/>
            </a:pPr>
            <a:r>
              <a:rPr lang="en-US" sz="2600" b="1" i="0" dirty="0">
                <a:solidFill>
                  <a:schemeClr val="tx2">
                    <a:lumMod val="20000"/>
                    <a:lumOff val="8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Uses of Views</a:t>
            </a:r>
          </a:p>
          <a:p>
            <a:pPr algn="l" fontAlgn="base"/>
            <a:r>
              <a:rPr lang="en-US" b="1" i="0" dirty="0">
                <a:solidFill>
                  <a:srgbClr val="FFC000"/>
                </a:solidFill>
                <a:effectLst/>
                <a:latin typeface="Sitka Heading" panose="02000505000000020004" pitchFamily="2" charset="0"/>
              </a:rPr>
              <a:t>Uses of a View :</a:t>
            </a:r>
            <a:br>
              <a:rPr lang="en-US" b="0" i="0" dirty="0">
                <a:solidFill>
                  <a:srgbClr val="273239"/>
                </a:solidFill>
                <a:effectLst/>
                <a:latin typeface="Sitka Heading" panose="02000505000000020004" pitchFamily="2" charset="0"/>
              </a:rPr>
            </a:br>
            <a:r>
              <a:rPr lang="en-US" sz="1900" b="0" i="0" dirty="0">
                <a:solidFill>
                  <a:schemeClr val="bg1"/>
                </a:solidFill>
                <a:effectLst/>
                <a:latin typeface="Sitka Heading" panose="02000505000000020004" pitchFamily="2" charset="0"/>
              </a:rPr>
              <a:t>A good database should contain views due to the given reasons.</a:t>
            </a:r>
            <a:endParaRPr lang="en-US" b="0" i="0" dirty="0">
              <a:solidFill>
                <a:schemeClr val="bg1"/>
              </a:solidFill>
              <a:effectLst/>
              <a:latin typeface="Sitka Heading" panose="02000505000000020004" pitchFamily="2" charset="0"/>
            </a:endParaRPr>
          </a:p>
          <a:p>
            <a:pPr algn="l" fontAlgn="base">
              <a:buFont typeface="+mj-lt"/>
              <a:buAutoNum type="arabicPeriod"/>
            </a:pPr>
            <a:r>
              <a:rPr lang="en-US" b="1" i="0" dirty="0">
                <a:solidFill>
                  <a:srgbClr val="FFC000"/>
                </a:solidFill>
                <a:effectLst/>
                <a:latin typeface="Sitka Heading" panose="02000505000000020004" pitchFamily="2" charset="0"/>
              </a:rPr>
              <a:t>Restricting data access –</a:t>
            </a:r>
            <a:br>
              <a:rPr lang="en-US" b="0" i="0" dirty="0">
                <a:solidFill>
                  <a:srgbClr val="273239"/>
                </a:solidFill>
                <a:effectLst/>
                <a:latin typeface="Sitka Heading" panose="02000505000000020004" pitchFamily="2" charset="0"/>
              </a:rPr>
            </a:br>
            <a:r>
              <a:rPr lang="en-US" sz="1900" b="0" i="0" dirty="0">
                <a:solidFill>
                  <a:schemeClr val="bg1"/>
                </a:solidFill>
                <a:effectLst/>
                <a:latin typeface="Sitka Heading" panose="02000505000000020004" pitchFamily="2" charset="0"/>
              </a:rPr>
              <a:t>Views provide an additional level of table security by restricting access to a predetermined set of rows and columns of a table.</a:t>
            </a:r>
            <a:endParaRPr lang="en-US" b="0" i="0" dirty="0">
              <a:solidFill>
                <a:schemeClr val="bg1"/>
              </a:solidFill>
              <a:effectLst/>
              <a:latin typeface="Sitka Heading" panose="02000505000000020004" pitchFamily="2" charset="0"/>
            </a:endParaRPr>
          </a:p>
          <a:p>
            <a:pPr algn="l" fontAlgn="base">
              <a:buFont typeface="+mj-lt"/>
              <a:buAutoNum type="arabicPeriod"/>
            </a:pPr>
            <a:r>
              <a:rPr lang="en-US" b="1" i="0" dirty="0">
                <a:solidFill>
                  <a:srgbClr val="FFC000"/>
                </a:solidFill>
                <a:effectLst/>
                <a:latin typeface="Sitka Heading" panose="02000505000000020004" pitchFamily="2" charset="0"/>
              </a:rPr>
              <a:t>Hiding data complexity –</a:t>
            </a:r>
            <a:br>
              <a:rPr lang="en-US" b="0" i="0" dirty="0">
                <a:solidFill>
                  <a:srgbClr val="273239"/>
                </a:solidFill>
                <a:effectLst/>
                <a:latin typeface="Sitka Heading" panose="02000505000000020004" pitchFamily="2" charset="0"/>
              </a:rPr>
            </a:br>
            <a:r>
              <a:rPr lang="en-US" sz="1900" b="0" i="0" dirty="0">
                <a:solidFill>
                  <a:schemeClr val="bg1"/>
                </a:solidFill>
                <a:effectLst/>
                <a:latin typeface="Sitka Heading" panose="02000505000000020004" pitchFamily="2" charset="0"/>
              </a:rPr>
              <a:t>A view can hide the complexity that exists in a multiple table join.</a:t>
            </a:r>
            <a:endParaRPr lang="en-US" b="0" i="0" dirty="0">
              <a:solidFill>
                <a:schemeClr val="bg1"/>
              </a:solidFill>
              <a:effectLst/>
              <a:latin typeface="Sitka Heading" panose="02000505000000020004" pitchFamily="2" charset="0"/>
            </a:endParaRPr>
          </a:p>
          <a:p>
            <a:pPr algn="l" fontAlgn="base">
              <a:buFont typeface="+mj-lt"/>
              <a:buAutoNum type="arabicPeriod"/>
            </a:pPr>
            <a:r>
              <a:rPr lang="en-US" b="1" i="0" dirty="0">
                <a:solidFill>
                  <a:srgbClr val="FFC000"/>
                </a:solidFill>
                <a:effectLst/>
                <a:latin typeface="Sitka Heading" panose="02000505000000020004" pitchFamily="2" charset="0"/>
              </a:rPr>
              <a:t>Simplify commands for the user –</a:t>
            </a:r>
            <a:br>
              <a:rPr lang="en-US" b="0" i="0" dirty="0">
                <a:solidFill>
                  <a:srgbClr val="273239"/>
                </a:solidFill>
                <a:effectLst/>
                <a:latin typeface="Sitka Heading" panose="02000505000000020004" pitchFamily="2" charset="0"/>
              </a:rPr>
            </a:br>
            <a:r>
              <a:rPr lang="en-US" sz="1900" b="0" i="0" dirty="0">
                <a:solidFill>
                  <a:schemeClr val="bg1"/>
                </a:solidFill>
                <a:effectLst/>
                <a:latin typeface="Sitka Heading" panose="02000505000000020004" pitchFamily="2" charset="0"/>
              </a:rPr>
              <a:t>Views allows the user to select information from multiple tables without requiring the users to actually know how to perform a join.</a:t>
            </a:r>
            <a:endParaRPr lang="en-US" b="0" i="0" dirty="0">
              <a:solidFill>
                <a:schemeClr val="bg1"/>
              </a:solidFill>
              <a:effectLst/>
              <a:latin typeface="Sitka Heading" panose="02000505000000020004" pitchFamily="2" charset="0"/>
            </a:endParaRPr>
          </a:p>
          <a:p>
            <a:pPr algn="l" fontAlgn="base">
              <a:buFont typeface="+mj-lt"/>
              <a:buAutoNum type="arabicPeriod"/>
            </a:pPr>
            <a:r>
              <a:rPr lang="en-US" b="1" i="0" dirty="0">
                <a:solidFill>
                  <a:srgbClr val="FFC000"/>
                </a:solidFill>
                <a:effectLst/>
                <a:latin typeface="Sitka Heading" panose="02000505000000020004" pitchFamily="2" charset="0"/>
              </a:rPr>
              <a:t>Store complex queries –</a:t>
            </a:r>
            <a:br>
              <a:rPr lang="en-US" b="0" i="0" dirty="0">
                <a:solidFill>
                  <a:srgbClr val="273239"/>
                </a:solidFill>
                <a:effectLst/>
                <a:latin typeface="Sitka Heading" panose="02000505000000020004" pitchFamily="2" charset="0"/>
              </a:rPr>
            </a:br>
            <a:r>
              <a:rPr lang="en-US" sz="1900" b="0" i="0" dirty="0">
                <a:solidFill>
                  <a:schemeClr val="tx1"/>
                </a:solidFill>
                <a:effectLst/>
                <a:latin typeface="Sitka Heading" panose="02000505000000020004" pitchFamily="2" charset="0"/>
              </a:rPr>
              <a:t>Views can be used to store complex queries.</a:t>
            </a:r>
            <a:endParaRPr lang="en-US" b="0" i="0" dirty="0">
              <a:solidFill>
                <a:schemeClr val="tx1"/>
              </a:solidFill>
              <a:effectLst/>
              <a:latin typeface="Sitka Heading" panose="02000505000000020004" pitchFamily="2" charset="0"/>
            </a:endParaRPr>
          </a:p>
          <a:p>
            <a:pPr algn="l" fontAlgn="base">
              <a:buFont typeface="+mj-lt"/>
              <a:buAutoNum type="arabicPeriod"/>
            </a:pPr>
            <a:r>
              <a:rPr lang="en-US" b="1" i="0" dirty="0">
                <a:solidFill>
                  <a:srgbClr val="FFC000"/>
                </a:solidFill>
                <a:effectLst/>
                <a:latin typeface="Sitka Heading" panose="02000505000000020004" pitchFamily="2" charset="0"/>
              </a:rPr>
              <a:t>Rename Columns –</a:t>
            </a:r>
            <a:br>
              <a:rPr lang="en-US" b="0" i="0" dirty="0">
                <a:solidFill>
                  <a:srgbClr val="273239"/>
                </a:solidFill>
                <a:effectLst/>
                <a:latin typeface="Sitka Heading" panose="02000505000000020004" pitchFamily="2" charset="0"/>
              </a:rPr>
            </a:br>
            <a:r>
              <a:rPr lang="en-US" sz="1900" b="0" i="0" dirty="0">
                <a:solidFill>
                  <a:schemeClr val="tx1"/>
                </a:solidFill>
                <a:effectLst/>
                <a:latin typeface="Sitka Heading" panose="02000505000000020004" pitchFamily="2" charset="0"/>
              </a:rPr>
              <a:t>Views can also be used to rename the columns without affecting the base tables provided the number of columns in view must match the number of columns specified in select statement. Thus, renaming helps to hide the names of the columns of the base tables.</a:t>
            </a:r>
            <a:endParaRPr lang="en-US" b="0" i="0" dirty="0">
              <a:solidFill>
                <a:schemeClr val="tx1"/>
              </a:solidFill>
              <a:effectLst/>
              <a:latin typeface="Sitka Heading" panose="02000505000000020004" pitchFamily="2" charset="0"/>
            </a:endParaRPr>
          </a:p>
          <a:p>
            <a:pPr algn="l" fontAlgn="base">
              <a:buFont typeface="+mj-lt"/>
              <a:buAutoNum type="arabicPeriod"/>
            </a:pPr>
            <a:r>
              <a:rPr lang="en-US" b="1" i="0" dirty="0">
                <a:solidFill>
                  <a:srgbClr val="FFC000"/>
                </a:solidFill>
                <a:effectLst/>
                <a:latin typeface="Sitka Heading" panose="02000505000000020004" pitchFamily="2" charset="0"/>
              </a:rPr>
              <a:t>Multiple view facility –</a:t>
            </a:r>
            <a:br>
              <a:rPr lang="en-US" b="0" i="0" dirty="0">
                <a:solidFill>
                  <a:srgbClr val="273239"/>
                </a:solidFill>
                <a:effectLst/>
                <a:latin typeface="Sitka Heading" panose="02000505000000020004" pitchFamily="2" charset="0"/>
              </a:rPr>
            </a:br>
            <a:r>
              <a:rPr lang="en-US" sz="1900" b="0" i="0" dirty="0">
                <a:solidFill>
                  <a:schemeClr val="tx1"/>
                </a:solidFill>
                <a:effectLst/>
                <a:latin typeface="Sitka Heading" panose="02000505000000020004" pitchFamily="2" charset="0"/>
              </a:rPr>
              <a:t>Different views can be created on the same table for different users.</a:t>
            </a:r>
            <a:endParaRPr lang="en-US" b="0" i="0" dirty="0">
              <a:solidFill>
                <a:schemeClr val="tx1"/>
              </a:solidFill>
              <a:effectLst/>
              <a:latin typeface="Sitka Heading" panose="02000505000000020004" pitchFamily="2" charset="0"/>
            </a:endParaRPr>
          </a:p>
          <a:p>
            <a:pPr marL="0" indent="0">
              <a:buNone/>
            </a:pPr>
            <a:endParaRPr lang="en-PK" dirty="0"/>
          </a:p>
        </p:txBody>
      </p:sp>
    </p:spTree>
    <p:extLst>
      <p:ext uri="{BB962C8B-B14F-4D97-AF65-F5344CB8AC3E}">
        <p14:creationId xmlns:p14="http://schemas.microsoft.com/office/powerpoint/2010/main" val="39114994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895B6-4C31-4BA6-BD9F-C65BA3F8A148}"/>
              </a:ext>
            </a:extLst>
          </p:cNvPr>
          <p:cNvSpPr>
            <a:spLocks noGrp="1"/>
          </p:cNvSpPr>
          <p:nvPr>
            <p:ph idx="1"/>
          </p:nvPr>
        </p:nvSpPr>
        <p:spPr>
          <a:xfrm>
            <a:off x="277812" y="203199"/>
            <a:ext cx="8802688" cy="5807553"/>
          </a:xfrm>
        </p:spPr>
        <p:txBody>
          <a:bodyPr/>
          <a:lstStyle/>
          <a:p>
            <a:pPr marL="0" indent="0">
              <a:buNone/>
            </a:pPr>
            <a:r>
              <a:rPr lang="en-US" sz="2400" b="1" i="0" dirty="0">
                <a:solidFill>
                  <a:schemeClr val="tx2">
                    <a:lumMod val="20000"/>
                    <a:lumOff val="8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Some Exemplary Programs:</a:t>
            </a:r>
          </a:p>
          <a:p>
            <a:pPr>
              <a:lnSpc>
                <a:spcPct val="150000"/>
              </a:lnSpc>
              <a:buFont typeface="Wingdings" panose="05000000000000000000" pitchFamily="2" charset="2"/>
              <a:buChar char="v"/>
            </a:pPr>
            <a:r>
              <a:rPr lang="en-US" sz="1800" b="0" i="0" dirty="0">
                <a:solidFill>
                  <a:schemeClr val="bg1"/>
                </a:solidFill>
                <a:effectLst/>
                <a:latin typeface="Sylfaen" panose="010A0502050306030303" pitchFamily="18" charset="0"/>
              </a:rPr>
              <a:t>In this example we will create a View named DetailsView from the table StudentDetails.</a:t>
            </a:r>
            <a:br>
              <a:rPr lang="en-US" sz="1600" b="0" i="0" dirty="0">
                <a:solidFill>
                  <a:srgbClr val="273239"/>
                </a:solidFill>
                <a:effectLst/>
                <a:latin typeface="Sylfaen" panose="010A0502050306030303" pitchFamily="18" charset="0"/>
              </a:rPr>
            </a:br>
            <a:r>
              <a:rPr lang="en-US" sz="1600" b="0" i="0" dirty="0">
                <a:solidFill>
                  <a:srgbClr val="273239"/>
                </a:solidFill>
                <a:effectLst/>
                <a:latin typeface="Sylfaen" panose="010A0502050306030303" pitchFamily="18" charset="0"/>
              </a:rPr>
              <a:t>	</a:t>
            </a:r>
            <a:r>
              <a:rPr lang="en-US" sz="1600" b="1" i="0" dirty="0">
                <a:solidFill>
                  <a:srgbClr val="FFC000"/>
                </a:solidFill>
                <a:effectLst/>
                <a:latin typeface="Sylfaen" panose="010A0502050306030303" pitchFamily="18" charset="0"/>
              </a:rPr>
              <a:t>Query:</a:t>
            </a:r>
          </a:p>
          <a:p>
            <a:pPr marL="0" indent="0">
              <a:buNone/>
            </a:pPr>
            <a:endParaRPr lang="en-US" sz="1800" i="0" dirty="0">
              <a:solidFill>
                <a:schemeClr val="tx2">
                  <a:lumMod val="20000"/>
                  <a:lumOff val="80000"/>
                </a:schemeClr>
              </a:solidFill>
              <a:latin typeface="Arial" panose="020B0604020202020204" pitchFamily="34" charset="0"/>
              <a:cs typeface="Arial" panose="020B0604020202020204" pitchFamily="34" charset="0"/>
            </a:endParaRPr>
          </a:p>
          <a:p>
            <a:pPr marL="0" indent="0">
              <a:buNone/>
            </a:pPr>
            <a:endParaRPr lang="en-US" sz="1800" dirty="0">
              <a:solidFill>
                <a:schemeClr val="tx2">
                  <a:lumMod val="20000"/>
                  <a:lumOff val="80000"/>
                </a:schemeClr>
              </a:solidFill>
              <a:latin typeface="Arial" panose="020B0604020202020204" pitchFamily="34" charset="0"/>
              <a:cs typeface="Arial" panose="020B0604020202020204" pitchFamily="34" charset="0"/>
            </a:endParaRPr>
          </a:p>
          <a:p>
            <a:pPr marL="0" indent="0">
              <a:buNone/>
            </a:pPr>
            <a:endParaRPr lang="en-US" sz="1800" dirty="0">
              <a:solidFill>
                <a:schemeClr val="tx2">
                  <a:lumMod val="20000"/>
                  <a:lumOff val="80000"/>
                </a:schemeClr>
              </a:solidFill>
              <a:latin typeface="Arial" panose="020B0604020202020204" pitchFamily="34" charset="0"/>
              <a:cs typeface="Arial" panose="020B0604020202020204" pitchFamily="34" charset="0"/>
            </a:endParaRPr>
          </a:p>
          <a:p>
            <a:pPr marL="457200" lvl="1" indent="0">
              <a:buNone/>
            </a:pPr>
            <a:r>
              <a:rPr lang="en-US" sz="1600" b="1" i="0" dirty="0">
                <a:solidFill>
                  <a:srgbClr val="FFC000"/>
                </a:solidFill>
                <a:effectLst/>
                <a:latin typeface="Sylfaen" panose="010A0502050306030303" pitchFamily="18" charset="0"/>
              </a:rPr>
              <a:t>Output:</a:t>
            </a:r>
            <a:endParaRPr lang="en-US" sz="1600" i="0" dirty="0">
              <a:solidFill>
                <a:schemeClr val="tx2">
                  <a:lumMod val="20000"/>
                  <a:lumOff val="80000"/>
                </a:schemeClr>
              </a:solidFill>
              <a:latin typeface="Arial" panose="020B0604020202020204" pitchFamily="34" charset="0"/>
              <a:cs typeface="Arial" panose="020B0604020202020204" pitchFamily="34" charset="0"/>
            </a:endParaRPr>
          </a:p>
          <a:p>
            <a:pPr marL="0" indent="0">
              <a:buNone/>
            </a:pPr>
            <a:endParaRPr lang="en-US" sz="1800" dirty="0">
              <a:solidFill>
                <a:schemeClr val="tx2">
                  <a:lumMod val="20000"/>
                  <a:lumOff val="80000"/>
                </a:schemeClr>
              </a:solidFill>
              <a:latin typeface="Arial" panose="020B0604020202020204" pitchFamily="34" charset="0"/>
              <a:cs typeface="Arial" panose="020B0604020202020204" pitchFamily="34" charset="0"/>
            </a:endParaRPr>
          </a:p>
          <a:p>
            <a:pPr marL="0" indent="0">
              <a:buNone/>
            </a:pPr>
            <a:endParaRPr lang="en-US" sz="1800" i="0" dirty="0">
              <a:solidFill>
                <a:schemeClr val="tx2">
                  <a:lumMod val="20000"/>
                  <a:lumOff val="80000"/>
                </a:schemeClr>
              </a:solidFill>
              <a:latin typeface="Arial" panose="020B0604020202020204" pitchFamily="34" charset="0"/>
              <a:cs typeface="Arial" panose="020B0604020202020204" pitchFamily="34" charset="0"/>
            </a:endParaRPr>
          </a:p>
          <a:p>
            <a:pPr marL="0" indent="0">
              <a:buNone/>
            </a:pPr>
            <a:endParaRPr lang="en-US" sz="1800" dirty="0">
              <a:solidFill>
                <a:schemeClr val="tx2">
                  <a:lumMod val="20000"/>
                  <a:lumOff val="80000"/>
                </a:schemeClr>
              </a:solidFill>
              <a:latin typeface="Arial" panose="020B0604020202020204" pitchFamily="34" charset="0"/>
              <a:cs typeface="Arial" panose="020B0604020202020204" pitchFamily="34" charset="0"/>
            </a:endParaRPr>
          </a:p>
          <a:p>
            <a:pPr marL="0" indent="0">
              <a:buNone/>
            </a:pPr>
            <a:endParaRPr lang="en-US" sz="1800" i="0" dirty="0">
              <a:solidFill>
                <a:schemeClr val="tx2">
                  <a:lumMod val="20000"/>
                  <a:lumOff val="80000"/>
                </a:schemeClr>
              </a:solidFill>
              <a:latin typeface="Arial" panose="020B0604020202020204" pitchFamily="34" charset="0"/>
              <a:cs typeface="Arial" panose="020B0604020202020204" pitchFamily="34" charset="0"/>
            </a:endParaRPr>
          </a:p>
          <a:p>
            <a:pPr marL="0" indent="0">
              <a:buNone/>
            </a:pPr>
            <a:endParaRPr lang="en-US" sz="1800" i="0" dirty="0">
              <a:solidFill>
                <a:schemeClr val="tx2">
                  <a:lumMod val="20000"/>
                  <a:lumOff val="80000"/>
                </a:schemeClr>
              </a:solidFill>
              <a:latin typeface="Arial" panose="020B0604020202020204" pitchFamily="34" charset="0"/>
              <a:cs typeface="Arial" panose="020B0604020202020204" pitchFamily="34" charset="0"/>
            </a:endParaRPr>
          </a:p>
        </p:txBody>
      </p:sp>
      <p:sp>
        <p:nvSpPr>
          <p:cNvPr id="11" name="Rectangle 6">
            <a:extLst>
              <a:ext uri="{FF2B5EF4-FFF2-40B4-BE49-F238E27FC236}">
                <a16:creationId xmlns:a16="http://schemas.microsoft.com/office/drawing/2014/main" id="{F3F803DB-F1CA-425B-B042-0EA368BA50DB}"/>
              </a:ext>
            </a:extLst>
          </p:cNvPr>
          <p:cNvSpPr>
            <a:spLocks noChangeArrowheads="1"/>
          </p:cNvSpPr>
          <p:nvPr/>
        </p:nvSpPr>
        <p:spPr bwMode="auto">
          <a:xfrm>
            <a:off x="1714500" y="2088170"/>
            <a:ext cx="2781300" cy="929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400" b="1" i="0" u="none" strike="noStrike" cap="none" normalizeH="0" baseline="0" dirty="0">
                <a:ln>
                  <a:noFill/>
                </a:ln>
                <a:effectLst/>
                <a:latin typeface="Consolas" panose="020B0609020204030204" pitchFamily="49" charset="0"/>
              </a:rPr>
              <a:t>CREATE VIEW DetailsView AS </a:t>
            </a:r>
            <a:endParaRPr kumimoji="0" lang="en-US" altLang="en-PK" sz="140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400" b="1" i="0" u="none" strike="noStrike" cap="none" normalizeH="0" baseline="0" dirty="0">
                <a:ln>
                  <a:noFill/>
                </a:ln>
                <a:effectLst/>
                <a:latin typeface="Consolas" panose="020B0609020204030204" pitchFamily="49" charset="0"/>
              </a:rPr>
              <a:t>SELECT NAME, ADDRESS </a:t>
            </a:r>
            <a:endParaRPr kumimoji="0" lang="en-US" altLang="en-PK" sz="140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400" b="1" i="0" u="none" strike="noStrike" cap="none" normalizeH="0" baseline="0" dirty="0">
                <a:ln>
                  <a:noFill/>
                </a:ln>
                <a:effectLst/>
                <a:latin typeface="Consolas" panose="020B0609020204030204" pitchFamily="49" charset="0"/>
              </a:rPr>
              <a:t>FROM StudentDetails </a:t>
            </a:r>
            <a:endParaRPr kumimoji="0" lang="en-US" altLang="en-PK" sz="140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400" b="1" i="0" u="none" strike="noStrike" cap="none" normalizeH="0" baseline="0" dirty="0">
                <a:ln>
                  <a:noFill/>
                </a:ln>
                <a:effectLst/>
                <a:latin typeface="Consolas" panose="020B0609020204030204" pitchFamily="49" charset="0"/>
              </a:rPr>
              <a:t>WHERE S_ID &lt; 5; </a:t>
            </a:r>
            <a:endParaRPr kumimoji="0" lang="en-PK" altLang="en-PK" sz="1400" b="1" i="0" u="none" strike="noStrike" cap="none" normalizeH="0" baseline="0" dirty="0">
              <a:ln>
                <a:noFill/>
              </a:ln>
              <a:effectLst/>
            </a:endParaRPr>
          </a:p>
        </p:txBody>
      </p:sp>
      <p:sp>
        <p:nvSpPr>
          <p:cNvPr id="12" name="Rectangle 7">
            <a:extLst>
              <a:ext uri="{FF2B5EF4-FFF2-40B4-BE49-F238E27FC236}">
                <a16:creationId xmlns:a16="http://schemas.microsoft.com/office/drawing/2014/main" id="{43C9763A-EF78-49BF-98CB-8B9653803D44}"/>
              </a:ext>
            </a:extLst>
          </p:cNvPr>
          <p:cNvSpPr>
            <a:spLocks noChangeArrowheads="1"/>
          </p:cNvSpPr>
          <p:nvPr/>
        </p:nvSpPr>
        <p:spPr bwMode="auto">
          <a:xfrm>
            <a:off x="1714500" y="3146251"/>
            <a:ext cx="2628900" cy="28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665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400" b="1" i="0" u="none" strike="noStrike" cap="none" normalizeH="0" baseline="0" dirty="0">
                <a:ln>
                  <a:noFill/>
                </a:ln>
                <a:solidFill>
                  <a:schemeClr val="tx1">
                    <a:lumMod val="95000"/>
                  </a:schemeClr>
                </a:solidFill>
                <a:effectLst/>
                <a:latin typeface="Consolas" panose="020B0609020204030204" pitchFamily="49" charset="0"/>
              </a:rPr>
              <a:t>SELECT * FROM DetailsView; </a:t>
            </a:r>
            <a:endParaRPr kumimoji="0" lang="en-PK" altLang="en-PK" sz="2000" b="1" i="0" u="none" strike="noStrike" cap="none" normalizeH="0" baseline="0" dirty="0">
              <a:ln>
                <a:noFill/>
              </a:ln>
              <a:solidFill>
                <a:schemeClr val="tx1">
                  <a:lumMod val="95000"/>
                </a:schemeClr>
              </a:solidFill>
              <a:effectLst/>
              <a:latin typeface="Arial" panose="020B0604020202020204" pitchFamily="34" charset="0"/>
            </a:endParaRPr>
          </a:p>
        </p:txBody>
      </p:sp>
      <p:graphicFrame>
        <p:nvGraphicFramePr>
          <p:cNvPr id="13" name="Table 13">
            <a:extLst>
              <a:ext uri="{FF2B5EF4-FFF2-40B4-BE49-F238E27FC236}">
                <a16:creationId xmlns:a16="http://schemas.microsoft.com/office/drawing/2014/main" id="{09F8CE21-5234-46B7-84C5-1934F99FD671}"/>
              </a:ext>
            </a:extLst>
          </p:cNvPr>
          <p:cNvGraphicFramePr>
            <a:graphicFrameLocks noGrp="1"/>
          </p:cNvGraphicFramePr>
          <p:nvPr>
            <p:extLst>
              <p:ext uri="{D42A27DB-BD31-4B8C-83A1-F6EECF244321}">
                <p14:modId xmlns:p14="http://schemas.microsoft.com/office/powerpoint/2010/main" val="1961985612"/>
              </p:ext>
            </p:extLst>
          </p:nvPr>
        </p:nvGraphicFramePr>
        <p:xfrm>
          <a:off x="1231900" y="3874613"/>
          <a:ext cx="7010400" cy="22250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34487169"/>
                    </a:ext>
                  </a:extLst>
                </a:gridCol>
                <a:gridCol w="3505200">
                  <a:extLst>
                    <a:ext uri="{9D8B030D-6E8A-4147-A177-3AD203B41FA5}">
                      <a16:colId xmlns:a16="http://schemas.microsoft.com/office/drawing/2014/main" val="4228622482"/>
                    </a:ext>
                  </a:extLst>
                </a:gridCol>
              </a:tblGrid>
              <a:tr h="370840">
                <a:tc>
                  <a:txBody>
                    <a:bodyPr/>
                    <a:lstStyle/>
                    <a:p>
                      <a:pPr algn="ctr"/>
                      <a:r>
                        <a:rPr lang="en-US" dirty="0">
                          <a:latin typeface="Eras Medium ITC" panose="020B0602030504020804" pitchFamily="34" charset="0"/>
                        </a:rPr>
                        <a:t>NAME</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ADDRESS</a:t>
                      </a:r>
                      <a:endParaRPr lang="en-PK" dirty="0">
                        <a:latin typeface="Eras Medium ITC" panose="020B0602030504020804" pitchFamily="34" charset="0"/>
                      </a:endParaRPr>
                    </a:p>
                  </a:txBody>
                  <a:tcPr/>
                </a:tc>
                <a:extLst>
                  <a:ext uri="{0D108BD9-81ED-4DB2-BD59-A6C34878D82A}">
                    <a16:rowId xmlns:a16="http://schemas.microsoft.com/office/drawing/2014/main" val="3430610171"/>
                  </a:ext>
                </a:extLst>
              </a:tr>
              <a:tr h="370840">
                <a:tc>
                  <a:txBody>
                    <a:bodyPr/>
                    <a:lstStyle/>
                    <a:p>
                      <a:pPr algn="ctr"/>
                      <a:r>
                        <a:rPr lang="en-US" dirty="0">
                          <a:latin typeface="Eras Medium ITC" panose="020B0602030504020804" pitchFamily="34" charset="0"/>
                        </a:rPr>
                        <a:t>Mubashir</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Sir-e-Ghat</a:t>
                      </a:r>
                      <a:endParaRPr lang="en-PK" dirty="0">
                        <a:latin typeface="Eras Medium ITC" panose="020B0602030504020804" pitchFamily="34" charset="0"/>
                      </a:endParaRPr>
                    </a:p>
                  </a:txBody>
                  <a:tcPr/>
                </a:tc>
                <a:extLst>
                  <a:ext uri="{0D108BD9-81ED-4DB2-BD59-A6C34878D82A}">
                    <a16:rowId xmlns:a16="http://schemas.microsoft.com/office/drawing/2014/main" val="3040667771"/>
                  </a:ext>
                </a:extLst>
              </a:tr>
              <a:tr h="370840">
                <a:tc>
                  <a:txBody>
                    <a:bodyPr/>
                    <a:lstStyle/>
                    <a:p>
                      <a:pPr algn="ctr"/>
                      <a:r>
                        <a:rPr lang="en-US" dirty="0">
                          <a:latin typeface="Eras Medium ITC" panose="020B0602030504020804" pitchFamily="34" charset="0"/>
                        </a:rPr>
                        <a:t>Janib</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Latifabad</a:t>
                      </a:r>
                      <a:endParaRPr lang="en-PK" dirty="0">
                        <a:latin typeface="Eras Medium ITC" panose="020B0602030504020804" pitchFamily="34" charset="0"/>
                      </a:endParaRPr>
                    </a:p>
                  </a:txBody>
                  <a:tcPr/>
                </a:tc>
                <a:extLst>
                  <a:ext uri="{0D108BD9-81ED-4DB2-BD59-A6C34878D82A}">
                    <a16:rowId xmlns:a16="http://schemas.microsoft.com/office/drawing/2014/main" val="3341211821"/>
                  </a:ext>
                </a:extLst>
              </a:tr>
              <a:tr h="370840">
                <a:tc>
                  <a:txBody>
                    <a:bodyPr/>
                    <a:lstStyle/>
                    <a:p>
                      <a:pPr algn="ctr"/>
                      <a:r>
                        <a:rPr lang="en-US" dirty="0">
                          <a:latin typeface="Eras Medium ITC" panose="020B0602030504020804" pitchFamily="34" charset="0"/>
                        </a:rPr>
                        <a:t>Huzaifa</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Hala Naka</a:t>
                      </a:r>
                      <a:endParaRPr lang="en-PK" dirty="0">
                        <a:latin typeface="Eras Medium ITC" panose="020B0602030504020804" pitchFamily="34" charset="0"/>
                      </a:endParaRPr>
                    </a:p>
                  </a:txBody>
                  <a:tcPr/>
                </a:tc>
                <a:extLst>
                  <a:ext uri="{0D108BD9-81ED-4DB2-BD59-A6C34878D82A}">
                    <a16:rowId xmlns:a16="http://schemas.microsoft.com/office/drawing/2014/main" val="246322571"/>
                  </a:ext>
                </a:extLst>
              </a:tr>
              <a:tr h="370840">
                <a:tc>
                  <a:txBody>
                    <a:bodyPr/>
                    <a:lstStyle/>
                    <a:p>
                      <a:pPr algn="ctr"/>
                      <a:r>
                        <a:rPr lang="en-US" dirty="0">
                          <a:latin typeface="Eras Medium ITC" panose="020B0602030504020804" pitchFamily="34" charset="0"/>
                        </a:rPr>
                        <a:t>Hamza</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Railway Station Road</a:t>
                      </a:r>
                      <a:endParaRPr lang="en-PK" dirty="0">
                        <a:latin typeface="Eras Medium ITC" panose="020B0602030504020804" pitchFamily="34" charset="0"/>
                      </a:endParaRPr>
                    </a:p>
                  </a:txBody>
                  <a:tcPr/>
                </a:tc>
                <a:extLst>
                  <a:ext uri="{0D108BD9-81ED-4DB2-BD59-A6C34878D82A}">
                    <a16:rowId xmlns:a16="http://schemas.microsoft.com/office/drawing/2014/main" val="2386453035"/>
                  </a:ext>
                </a:extLst>
              </a:tr>
              <a:tr h="370840">
                <a:tc>
                  <a:txBody>
                    <a:bodyPr/>
                    <a:lstStyle/>
                    <a:p>
                      <a:pPr algn="ctr"/>
                      <a:r>
                        <a:rPr lang="en-US" dirty="0">
                          <a:latin typeface="Eras Medium ITC" panose="020B0602030504020804" pitchFamily="34" charset="0"/>
                        </a:rPr>
                        <a:t>Mujeeb</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Phuleli</a:t>
                      </a:r>
                      <a:endParaRPr lang="en-PK" dirty="0">
                        <a:latin typeface="Eras Medium ITC" panose="020B0602030504020804" pitchFamily="34" charset="0"/>
                      </a:endParaRPr>
                    </a:p>
                  </a:txBody>
                  <a:tcPr/>
                </a:tc>
                <a:extLst>
                  <a:ext uri="{0D108BD9-81ED-4DB2-BD59-A6C34878D82A}">
                    <a16:rowId xmlns:a16="http://schemas.microsoft.com/office/drawing/2014/main" val="987397726"/>
                  </a:ext>
                </a:extLst>
              </a:tr>
            </a:tbl>
          </a:graphicData>
        </a:graphic>
      </p:graphicFrame>
    </p:spTree>
    <p:extLst>
      <p:ext uri="{BB962C8B-B14F-4D97-AF65-F5344CB8AC3E}">
        <p14:creationId xmlns:p14="http://schemas.microsoft.com/office/powerpoint/2010/main" val="190335492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995F42-5CA7-47D8-91FE-EA435FED0F87}"/>
              </a:ext>
            </a:extLst>
          </p:cNvPr>
          <p:cNvSpPr>
            <a:spLocks noGrp="1"/>
          </p:cNvSpPr>
          <p:nvPr>
            <p:ph idx="1"/>
          </p:nvPr>
        </p:nvSpPr>
        <p:spPr>
          <a:xfrm>
            <a:off x="684212" y="685800"/>
            <a:ext cx="9323388" cy="4470400"/>
          </a:xfrm>
        </p:spPr>
        <p:txBody>
          <a:bodyPr/>
          <a:lstStyle/>
          <a:p>
            <a:pPr marL="0" indent="0">
              <a:buNone/>
            </a:pPr>
            <a:r>
              <a:rPr lang="en-US" sz="2400" b="1" i="0" dirty="0">
                <a:solidFill>
                  <a:schemeClr val="tx2">
                    <a:lumMod val="20000"/>
                    <a:lumOff val="8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Some Exemplary Programs:</a:t>
            </a:r>
          </a:p>
          <a:p>
            <a:pPr>
              <a:lnSpc>
                <a:spcPct val="150000"/>
              </a:lnSpc>
              <a:buFont typeface="Wingdings" panose="05000000000000000000" pitchFamily="2" charset="2"/>
              <a:buChar char="v"/>
            </a:pPr>
            <a:r>
              <a:rPr lang="en-US" sz="1800" b="0" i="0" dirty="0">
                <a:solidFill>
                  <a:schemeClr val="bg1"/>
                </a:solidFill>
                <a:effectLst/>
                <a:latin typeface="Sylfaen" panose="010A0502050306030303" pitchFamily="18" charset="0"/>
              </a:rPr>
              <a:t>In this example, we will create a view named StudentNames from the table StudentDetails.</a:t>
            </a:r>
            <a:br>
              <a:rPr lang="en-US" sz="1600" dirty="0">
                <a:latin typeface="Sylfaen" panose="010A0502050306030303" pitchFamily="18" charset="0"/>
              </a:rPr>
            </a:br>
            <a:r>
              <a:rPr lang="en-US" sz="1600" dirty="0">
                <a:latin typeface="Sylfaen" panose="010A0502050306030303" pitchFamily="18" charset="0"/>
              </a:rPr>
              <a:t>	</a:t>
            </a:r>
            <a:r>
              <a:rPr lang="en-US" sz="1600" b="1" i="0" dirty="0">
                <a:solidFill>
                  <a:srgbClr val="FFC000"/>
                </a:solidFill>
                <a:effectLst/>
                <a:latin typeface="Sylfaen" panose="010A0502050306030303" pitchFamily="18" charset="0"/>
              </a:rPr>
              <a:t>Query:</a:t>
            </a:r>
          </a:p>
          <a:p>
            <a:pPr>
              <a:lnSpc>
                <a:spcPct val="150000"/>
              </a:lnSpc>
              <a:buFont typeface="Wingdings" panose="05000000000000000000" pitchFamily="2" charset="2"/>
              <a:buChar char="v"/>
            </a:pPr>
            <a:endParaRPr lang="en-US" sz="1600" b="1" dirty="0">
              <a:solidFill>
                <a:srgbClr val="FFC000"/>
              </a:solidFill>
              <a:latin typeface="Sylfaen" panose="010A0502050306030303" pitchFamily="18" charset="0"/>
            </a:endParaRPr>
          </a:p>
          <a:p>
            <a:pPr marL="0" indent="0">
              <a:lnSpc>
                <a:spcPct val="150000"/>
              </a:lnSpc>
              <a:buNone/>
            </a:pPr>
            <a:endParaRPr lang="en-US" sz="1600" b="1" i="0" dirty="0">
              <a:solidFill>
                <a:srgbClr val="FFC000"/>
              </a:solidFill>
              <a:effectLst/>
              <a:latin typeface="Sylfaen" panose="010A0502050306030303" pitchFamily="18" charset="0"/>
            </a:endParaRPr>
          </a:p>
          <a:p>
            <a:pPr marL="0" indent="0">
              <a:lnSpc>
                <a:spcPct val="150000"/>
              </a:lnSpc>
              <a:buNone/>
            </a:pPr>
            <a:endParaRPr lang="en-US" sz="1600" b="1" i="0" dirty="0">
              <a:solidFill>
                <a:srgbClr val="FFC000"/>
              </a:solidFill>
              <a:effectLst/>
              <a:latin typeface="Sylfaen" panose="010A0502050306030303" pitchFamily="18" charset="0"/>
            </a:endParaRPr>
          </a:p>
          <a:p>
            <a:pPr marL="0" indent="0">
              <a:lnSpc>
                <a:spcPct val="150000"/>
              </a:lnSpc>
              <a:buNone/>
            </a:pPr>
            <a:r>
              <a:rPr lang="en-US" sz="1600" b="1" i="0" dirty="0">
                <a:solidFill>
                  <a:srgbClr val="FFC000"/>
                </a:solidFill>
                <a:effectLst/>
                <a:latin typeface="Sylfaen" panose="010A0502050306030303" pitchFamily="18" charset="0"/>
              </a:rPr>
              <a:t>	Output:</a:t>
            </a:r>
            <a:endParaRPr lang="en-US" sz="1600" i="0" dirty="0">
              <a:solidFill>
                <a:schemeClr val="tx2">
                  <a:lumMod val="20000"/>
                  <a:lumOff val="80000"/>
                </a:schemeClr>
              </a:solidFill>
              <a:latin typeface="Arial" panose="020B0604020202020204" pitchFamily="34" charset="0"/>
              <a:cs typeface="Arial" panose="020B0604020202020204" pitchFamily="34" charset="0"/>
            </a:endParaRPr>
          </a:p>
          <a:p>
            <a:pPr marL="0" indent="0">
              <a:lnSpc>
                <a:spcPct val="150000"/>
              </a:lnSpc>
              <a:buNone/>
            </a:pPr>
            <a:endParaRPr lang="en-US" sz="1600" b="1" i="0" dirty="0">
              <a:solidFill>
                <a:srgbClr val="FFC000"/>
              </a:solidFill>
              <a:effectLst/>
              <a:latin typeface="Sylfaen" panose="010A0502050306030303" pitchFamily="18" charset="0"/>
            </a:endParaRPr>
          </a:p>
          <a:p>
            <a:pPr marL="0" indent="0">
              <a:buNone/>
            </a:pPr>
            <a:endParaRPr lang="en-US" b="1" dirty="0">
              <a:solidFill>
                <a:srgbClr val="FFC000"/>
              </a:solidFill>
              <a:latin typeface="Sylfaen" panose="010A0502050306030303" pitchFamily="18" charset="0"/>
            </a:endParaRPr>
          </a:p>
          <a:p>
            <a:pPr marL="0" indent="0">
              <a:buNone/>
            </a:pPr>
            <a:endParaRPr lang="en-US" b="1" dirty="0">
              <a:solidFill>
                <a:srgbClr val="FFC000"/>
              </a:solidFill>
              <a:latin typeface="Sylfaen" panose="010A0502050306030303" pitchFamily="18" charset="0"/>
            </a:endParaRPr>
          </a:p>
          <a:p>
            <a:pPr marL="0" indent="0">
              <a:buNone/>
            </a:pPr>
            <a:endParaRPr lang="en-PK" b="1" dirty="0">
              <a:solidFill>
                <a:srgbClr val="FFC000"/>
              </a:solidFill>
              <a:latin typeface="Sylfaen" panose="010A0502050306030303" pitchFamily="18" charset="0"/>
            </a:endParaRPr>
          </a:p>
        </p:txBody>
      </p:sp>
      <p:sp>
        <p:nvSpPr>
          <p:cNvPr id="4" name="Rectangle 1">
            <a:extLst>
              <a:ext uri="{FF2B5EF4-FFF2-40B4-BE49-F238E27FC236}">
                <a16:creationId xmlns:a16="http://schemas.microsoft.com/office/drawing/2014/main" id="{427E3B69-585A-4315-A6C2-55FD1AB8F6A2}"/>
              </a:ext>
            </a:extLst>
          </p:cNvPr>
          <p:cNvSpPr>
            <a:spLocks noChangeArrowheads="1"/>
          </p:cNvSpPr>
          <p:nvPr/>
        </p:nvSpPr>
        <p:spPr bwMode="auto">
          <a:xfrm>
            <a:off x="1638300" y="1875259"/>
            <a:ext cx="2882900" cy="929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665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400" b="1" i="0" u="none" strike="noStrike" cap="none" normalizeH="0" baseline="0" dirty="0">
                <a:ln>
                  <a:noFill/>
                </a:ln>
                <a:effectLst/>
                <a:latin typeface="Consolas" panose="020B0609020204030204" pitchFamily="49" charset="0"/>
              </a:rPr>
              <a:t>CREATE VIEW StudentNames AS </a:t>
            </a:r>
            <a:endParaRPr kumimoji="0" lang="en-US" altLang="en-PK" sz="140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400" b="1" i="0" u="none" strike="noStrike" cap="none" normalizeH="0" baseline="0" dirty="0">
                <a:ln>
                  <a:noFill/>
                </a:ln>
                <a:effectLst/>
                <a:latin typeface="Consolas" panose="020B0609020204030204" pitchFamily="49" charset="0"/>
              </a:rPr>
              <a:t>SELECT S_ID, NAME </a:t>
            </a:r>
            <a:endParaRPr kumimoji="0" lang="en-US" altLang="en-PK" sz="140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400" b="1" i="0" u="none" strike="noStrike" cap="none" normalizeH="0" baseline="0" dirty="0">
                <a:ln>
                  <a:noFill/>
                </a:ln>
                <a:effectLst/>
                <a:latin typeface="Consolas" panose="020B0609020204030204" pitchFamily="49" charset="0"/>
              </a:rPr>
              <a:t>FROM StudentDetails </a:t>
            </a:r>
            <a:endParaRPr kumimoji="0" lang="en-US" altLang="en-PK" sz="140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400" b="1" i="0" u="none" strike="noStrike" cap="none" normalizeH="0" baseline="0" dirty="0">
                <a:ln>
                  <a:noFill/>
                </a:ln>
                <a:effectLst/>
                <a:latin typeface="Consolas" panose="020B0609020204030204" pitchFamily="49" charset="0"/>
              </a:rPr>
              <a:t>ORDER BY NAME;</a:t>
            </a:r>
            <a:r>
              <a:rPr kumimoji="0" lang="en-PK" altLang="en-PK" sz="1400" b="1" i="0" u="none" strike="noStrike" cap="none" normalizeH="0" baseline="0" dirty="0">
                <a:ln>
                  <a:noFill/>
                </a:ln>
                <a:effectLst/>
              </a:rPr>
              <a:t> </a:t>
            </a:r>
            <a:endParaRPr kumimoji="0" lang="en-PK" altLang="en-PK" sz="2000" b="1"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E570E277-B660-4C51-A0EC-BD17ED780A28}"/>
              </a:ext>
            </a:extLst>
          </p:cNvPr>
          <p:cNvSpPr>
            <a:spLocks noChangeArrowheads="1"/>
          </p:cNvSpPr>
          <p:nvPr/>
        </p:nvSpPr>
        <p:spPr bwMode="auto">
          <a:xfrm>
            <a:off x="1638300" y="2926362"/>
            <a:ext cx="3124200" cy="28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665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400" b="1" i="0" u="none" strike="noStrike" cap="none" normalizeH="0" baseline="0" dirty="0">
                <a:ln>
                  <a:noFill/>
                </a:ln>
                <a:effectLst/>
                <a:latin typeface="Consolas" panose="020B0609020204030204" pitchFamily="49" charset="0"/>
              </a:rPr>
              <a:t>SELECT * FROM StudentNames; </a:t>
            </a:r>
            <a:endParaRPr kumimoji="0" lang="en-PK" altLang="en-PK" sz="2000" b="1" i="0" u="none" strike="noStrike" cap="none" normalizeH="0" baseline="0" dirty="0">
              <a:ln>
                <a:noFill/>
              </a:ln>
              <a:effectLst/>
              <a:latin typeface="Arial" panose="020B0604020202020204" pitchFamily="34" charset="0"/>
            </a:endParaRPr>
          </a:p>
        </p:txBody>
      </p:sp>
      <p:graphicFrame>
        <p:nvGraphicFramePr>
          <p:cNvPr id="6" name="Table 6">
            <a:extLst>
              <a:ext uri="{FF2B5EF4-FFF2-40B4-BE49-F238E27FC236}">
                <a16:creationId xmlns:a16="http://schemas.microsoft.com/office/drawing/2014/main" id="{82B07207-5265-408A-9A61-0EA3CD8B8D25}"/>
              </a:ext>
            </a:extLst>
          </p:cNvPr>
          <p:cNvGraphicFramePr>
            <a:graphicFrameLocks noGrp="1"/>
          </p:cNvGraphicFramePr>
          <p:nvPr>
            <p:extLst>
              <p:ext uri="{D42A27DB-BD31-4B8C-83A1-F6EECF244321}">
                <p14:modId xmlns:p14="http://schemas.microsoft.com/office/powerpoint/2010/main" val="3033073145"/>
              </p:ext>
            </p:extLst>
          </p:nvPr>
        </p:nvGraphicFramePr>
        <p:xfrm>
          <a:off x="1371600" y="3840198"/>
          <a:ext cx="6426200" cy="2225040"/>
        </p:xfrm>
        <a:graphic>
          <a:graphicData uri="http://schemas.openxmlformats.org/drawingml/2006/table">
            <a:tbl>
              <a:tblPr firstRow="1" bandRow="1">
                <a:tableStyleId>{5C22544A-7EE6-4342-B048-85BDC9FD1C3A}</a:tableStyleId>
              </a:tblPr>
              <a:tblGrid>
                <a:gridCol w="3213100">
                  <a:extLst>
                    <a:ext uri="{9D8B030D-6E8A-4147-A177-3AD203B41FA5}">
                      <a16:colId xmlns:a16="http://schemas.microsoft.com/office/drawing/2014/main" val="1429598692"/>
                    </a:ext>
                  </a:extLst>
                </a:gridCol>
                <a:gridCol w="3213100">
                  <a:extLst>
                    <a:ext uri="{9D8B030D-6E8A-4147-A177-3AD203B41FA5}">
                      <a16:colId xmlns:a16="http://schemas.microsoft.com/office/drawing/2014/main" val="2101312211"/>
                    </a:ext>
                  </a:extLst>
                </a:gridCol>
              </a:tblGrid>
              <a:tr h="370840">
                <a:tc>
                  <a:txBody>
                    <a:bodyPr/>
                    <a:lstStyle/>
                    <a:p>
                      <a:pPr algn="ctr"/>
                      <a:r>
                        <a:rPr lang="en-US" dirty="0">
                          <a:latin typeface="Eras Medium ITC" panose="020B0602030504020804" pitchFamily="34" charset="0"/>
                        </a:rPr>
                        <a:t>S-ID</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NAMES</a:t>
                      </a:r>
                      <a:endParaRPr lang="en-PK" dirty="0">
                        <a:latin typeface="Eras Medium ITC" panose="020B0602030504020804" pitchFamily="34" charset="0"/>
                      </a:endParaRPr>
                    </a:p>
                  </a:txBody>
                  <a:tcPr/>
                </a:tc>
                <a:extLst>
                  <a:ext uri="{0D108BD9-81ED-4DB2-BD59-A6C34878D82A}">
                    <a16:rowId xmlns:a16="http://schemas.microsoft.com/office/drawing/2014/main" val="2366502491"/>
                  </a:ext>
                </a:extLst>
              </a:tr>
              <a:tr h="370840">
                <a:tc>
                  <a:txBody>
                    <a:bodyPr/>
                    <a:lstStyle/>
                    <a:p>
                      <a:pPr algn="ctr"/>
                      <a:r>
                        <a:rPr lang="en-US" dirty="0">
                          <a:latin typeface="Eras Medium ITC" panose="020B0602030504020804" pitchFamily="34" charset="0"/>
                        </a:rPr>
                        <a:t>73</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Mubashir</a:t>
                      </a:r>
                      <a:endParaRPr lang="en-PK" dirty="0">
                        <a:latin typeface="Eras Medium ITC" panose="020B0602030504020804" pitchFamily="34" charset="0"/>
                      </a:endParaRPr>
                    </a:p>
                  </a:txBody>
                  <a:tcPr/>
                </a:tc>
                <a:extLst>
                  <a:ext uri="{0D108BD9-81ED-4DB2-BD59-A6C34878D82A}">
                    <a16:rowId xmlns:a16="http://schemas.microsoft.com/office/drawing/2014/main" val="2696691898"/>
                  </a:ext>
                </a:extLst>
              </a:tr>
              <a:tr h="370840">
                <a:tc>
                  <a:txBody>
                    <a:bodyPr/>
                    <a:lstStyle/>
                    <a:p>
                      <a:pPr algn="ctr"/>
                      <a:r>
                        <a:rPr lang="en-US" dirty="0">
                          <a:latin typeface="Eras Medium ITC" panose="020B0602030504020804" pitchFamily="34" charset="0"/>
                        </a:rPr>
                        <a:t>61</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Janib</a:t>
                      </a:r>
                      <a:endParaRPr lang="en-PK" dirty="0">
                        <a:latin typeface="Eras Medium ITC" panose="020B0602030504020804" pitchFamily="34" charset="0"/>
                      </a:endParaRPr>
                    </a:p>
                  </a:txBody>
                  <a:tcPr/>
                </a:tc>
                <a:extLst>
                  <a:ext uri="{0D108BD9-81ED-4DB2-BD59-A6C34878D82A}">
                    <a16:rowId xmlns:a16="http://schemas.microsoft.com/office/drawing/2014/main" val="1214663780"/>
                  </a:ext>
                </a:extLst>
              </a:tr>
              <a:tr h="370840">
                <a:tc>
                  <a:txBody>
                    <a:bodyPr/>
                    <a:lstStyle/>
                    <a:p>
                      <a:pPr algn="ctr"/>
                      <a:r>
                        <a:rPr lang="en-US" dirty="0">
                          <a:latin typeface="Eras Medium ITC" panose="020B0602030504020804" pitchFamily="34" charset="0"/>
                        </a:rPr>
                        <a:t>65</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Huzaifa</a:t>
                      </a:r>
                      <a:endParaRPr lang="en-PK" dirty="0">
                        <a:latin typeface="Eras Medium ITC" panose="020B0602030504020804" pitchFamily="34" charset="0"/>
                      </a:endParaRPr>
                    </a:p>
                  </a:txBody>
                  <a:tcPr/>
                </a:tc>
                <a:extLst>
                  <a:ext uri="{0D108BD9-81ED-4DB2-BD59-A6C34878D82A}">
                    <a16:rowId xmlns:a16="http://schemas.microsoft.com/office/drawing/2014/main" val="3835970097"/>
                  </a:ext>
                </a:extLst>
              </a:tr>
              <a:tr h="370840">
                <a:tc>
                  <a:txBody>
                    <a:bodyPr/>
                    <a:lstStyle/>
                    <a:p>
                      <a:pPr algn="ctr"/>
                      <a:r>
                        <a:rPr lang="en-US" dirty="0">
                          <a:latin typeface="Eras Medium ITC" panose="020B0602030504020804" pitchFamily="34" charset="0"/>
                        </a:rPr>
                        <a:t>47</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Hamza</a:t>
                      </a:r>
                      <a:endParaRPr lang="en-PK" dirty="0">
                        <a:latin typeface="Eras Medium ITC" panose="020B0602030504020804" pitchFamily="34" charset="0"/>
                      </a:endParaRPr>
                    </a:p>
                  </a:txBody>
                  <a:tcPr/>
                </a:tc>
                <a:extLst>
                  <a:ext uri="{0D108BD9-81ED-4DB2-BD59-A6C34878D82A}">
                    <a16:rowId xmlns:a16="http://schemas.microsoft.com/office/drawing/2014/main" val="3581033740"/>
                  </a:ext>
                </a:extLst>
              </a:tr>
              <a:tr h="370840">
                <a:tc>
                  <a:txBody>
                    <a:bodyPr/>
                    <a:lstStyle/>
                    <a:p>
                      <a:pPr algn="ctr"/>
                      <a:r>
                        <a:rPr lang="en-US" dirty="0">
                          <a:latin typeface="Eras Medium ITC" panose="020B0602030504020804" pitchFamily="34" charset="0"/>
                        </a:rPr>
                        <a:t>87</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Mujeeb</a:t>
                      </a:r>
                      <a:endParaRPr lang="en-PK" dirty="0">
                        <a:latin typeface="Eras Medium ITC" panose="020B0602030504020804" pitchFamily="34" charset="0"/>
                      </a:endParaRPr>
                    </a:p>
                  </a:txBody>
                  <a:tcPr/>
                </a:tc>
                <a:extLst>
                  <a:ext uri="{0D108BD9-81ED-4DB2-BD59-A6C34878D82A}">
                    <a16:rowId xmlns:a16="http://schemas.microsoft.com/office/drawing/2014/main" val="2815436672"/>
                  </a:ext>
                </a:extLst>
              </a:tr>
            </a:tbl>
          </a:graphicData>
        </a:graphic>
      </p:graphicFrame>
    </p:spTree>
    <p:extLst>
      <p:ext uri="{BB962C8B-B14F-4D97-AF65-F5344CB8AC3E}">
        <p14:creationId xmlns:p14="http://schemas.microsoft.com/office/powerpoint/2010/main" val="204300297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B011B-DAC1-429F-93DA-1AB19281B120}"/>
              </a:ext>
            </a:extLst>
          </p:cNvPr>
          <p:cNvSpPr>
            <a:spLocks noGrp="1"/>
          </p:cNvSpPr>
          <p:nvPr>
            <p:ph idx="1"/>
          </p:nvPr>
        </p:nvSpPr>
        <p:spPr>
          <a:xfrm>
            <a:off x="684212" y="177800"/>
            <a:ext cx="8534400" cy="6324600"/>
          </a:xfrm>
        </p:spPr>
        <p:txBody>
          <a:bodyPr/>
          <a:lstStyle/>
          <a:p>
            <a:pPr marL="0" indent="0">
              <a:buNone/>
            </a:pPr>
            <a:r>
              <a:rPr lang="en-US" sz="2400" b="1" i="0" dirty="0">
                <a:solidFill>
                  <a:schemeClr val="tx2">
                    <a:lumMod val="20000"/>
                    <a:lumOff val="8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Some Exemplary Programs:</a:t>
            </a:r>
          </a:p>
          <a:p>
            <a:pPr>
              <a:buFont typeface="Wingdings" panose="05000000000000000000" pitchFamily="2" charset="2"/>
              <a:buChar char="v"/>
            </a:pPr>
            <a:r>
              <a:rPr lang="en-US" sz="1800" b="0" i="0" dirty="0">
                <a:solidFill>
                  <a:schemeClr val="bg1"/>
                </a:solidFill>
                <a:effectLst/>
                <a:latin typeface="Sylfaen" panose="010A0502050306030303" pitchFamily="18" charset="0"/>
              </a:rPr>
              <a:t>In this example we will create a View named MarksView from two tables StudentDetails and StudentMarks. To create a View from multiple tables we can simply include multiple tables in the SELECT statement.</a:t>
            </a:r>
            <a:endParaRPr lang="en-US" b="0" i="0" dirty="0">
              <a:solidFill>
                <a:schemeClr val="bg1"/>
              </a:solidFill>
              <a:effectLst/>
              <a:latin typeface="Sylfaen" panose="010A0502050306030303" pitchFamily="18" charset="0"/>
            </a:endParaRPr>
          </a:p>
          <a:p>
            <a:pPr marL="0" indent="0">
              <a:buNone/>
            </a:pPr>
            <a:r>
              <a:rPr lang="en-US" sz="1600" b="1" i="0" dirty="0">
                <a:solidFill>
                  <a:srgbClr val="FFC000"/>
                </a:solidFill>
                <a:effectLst/>
                <a:latin typeface="Sylfaen" panose="010A0502050306030303" pitchFamily="18" charset="0"/>
              </a:rPr>
              <a:t>Query:</a:t>
            </a:r>
          </a:p>
          <a:p>
            <a:pPr marL="0" indent="0">
              <a:buNone/>
            </a:pPr>
            <a:endParaRPr lang="en-US" sz="1600" b="1" dirty="0">
              <a:solidFill>
                <a:srgbClr val="FFC000"/>
              </a:solidFill>
              <a:latin typeface="Sylfaen" panose="010A0502050306030303" pitchFamily="18" charset="0"/>
            </a:endParaRPr>
          </a:p>
          <a:p>
            <a:pPr marL="0" indent="0">
              <a:buNone/>
            </a:pPr>
            <a:endParaRPr lang="en-US" sz="1600" b="1" dirty="0">
              <a:solidFill>
                <a:srgbClr val="FFC000"/>
              </a:solidFill>
              <a:latin typeface="Sylfaen" panose="010A0502050306030303" pitchFamily="18" charset="0"/>
            </a:endParaRPr>
          </a:p>
          <a:p>
            <a:pPr marL="0" indent="0">
              <a:buNone/>
            </a:pPr>
            <a:endParaRPr lang="en-US" sz="1600" b="1" dirty="0">
              <a:solidFill>
                <a:srgbClr val="FFC000"/>
              </a:solidFill>
              <a:latin typeface="Sylfaen" panose="010A0502050306030303" pitchFamily="18" charset="0"/>
            </a:endParaRPr>
          </a:p>
          <a:p>
            <a:pPr marL="0" indent="0">
              <a:buNone/>
            </a:pPr>
            <a:endParaRPr lang="en-US" sz="1600" b="1" dirty="0">
              <a:solidFill>
                <a:srgbClr val="FFC000"/>
              </a:solidFill>
              <a:latin typeface="Sylfaen" panose="010A0502050306030303" pitchFamily="18" charset="0"/>
            </a:endParaRPr>
          </a:p>
          <a:p>
            <a:pPr marL="0" indent="0">
              <a:buNone/>
            </a:pPr>
            <a:endParaRPr lang="en-US" sz="1600" b="1" dirty="0">
              <a:solidFill>
                <a:srgbClr val="FFC000"/>
              </a:solidFill>
              <a:latin typeface="Sylfaen" panose="010A0502050306030303" pitchFamily="18" charset="0"/>
            </a:endParaRPr>
          </a:p>
          <a:p>
            <a:pPr marL="0" indent="0">
              <a:buNone/>
            </a:pPr>
            <a:endParaRPr lang="en-US" sz="1200" b="1" dirty="0">
              <a:solidFill>
                <a:srgbClr val="FFC000"/>
              </a:solidFill>
              <a:latin typeface="Sylfaen" panose="010A0502050306030303" pitchFamily="18" charset="0"/>
            </a:endParaRPr>
          </a:p>
          <a:p>
            <a:pPr marL="0" indent="0">
              <a:buNone/>
            </a:pPr>
            <a:r>
              <a:rPr lang="en-US" sz="1600" b="1" i="0" dirty="0">
                <a:solidFill>
                  <a:srgbClr val="FFC000"/>
                </a:solidFill>
                <a:effectLst/>
                <a:latin typeface="Sylfaen" panose="010A0502050306030303" pitchFamily="18" charset="0"/>
              </a:rPr>
              <a:t>Output:</a:t>
            </a:r>
            <a:endParaRPr lang="en-US" sz="1600" b="1" dirty="0">
              <a:solidFill>
                <a:srgbClr val="FFC000"/>
              </a:solidFill>
              <a:latin typeface="Sylfaen" panose="010A0502050306030303" pitchFamily="18" charset="0"/>
            </a:endParaRPr>
          </a:p>
          <a:p>
            <a:pPr marL="0" indent="0">
              <a:buNone/>
            </a:pPr>
            <a:endParaRPr lang="en-US" sz="1600" b="1" dirty="0">
              <a:solidFill>
                <a:srgbClr val="FFC000"/>
              </a:solidFill>
              <a:latin typeface="Sylfaen" panose="010A0502050306030303" pitchFamily="18" charset="0"/>
            </a:endParaRPr>
          </a:p>
          <a:p>
            <a:pPr marL="0" indent="0">
              <a:buNone/>
            </a:pPr>
            <a:endParaRPr lang="en-US" sz="1600" b="1" dirty="0">
              <a:solidFill>
                <a:srgbClr val="FFC000"/>
              </a:solidFill>
              <a:latin typeface="Sylfaen" panose="010A0502050306030303" pitchFamily="18" charset="0"/>
            </a:endParaRPr>
          </a:p>
          <a:p>
            <a:pPr marL="0" indent="0">
              <a:buNone/>
            </a:pPr>
            <a:endParaRPr lang="en-US" sz="1600" b="1" dirty="0">
              <a:solidFill>
                <a:srgbClr val="FFC000"/>
              </a:solidFill>
              <a:latin typeface="Sylfaen" panose="010A0502050306030303" pitchFamily="18" charset="0"/>
            </a:endParaRPr>
          </a:p>
          <a:p>
            <a:pPr marL="0" indent="0">
              <a:buNone/>
            </a:pPr>
            <a:endParaRPr lang="en-US" sz="1600" b="1" dirty="0">
              <a:solidFill>
                <a:srgbClr val="FFC000"/>
              </a:solidFill>
              <a:latin typeface="Sylfaen" panose="010A0502050306030303" pitchFamily="18" charset="0"/>
            </a:endParaRPr>
          </a:p>
          <a:p>
            <a:pPr marL="0" indent="0">
              <a:buNone/>
            </a:pPr>
            <a:endParaRPr lang="en-PK" sz="1600" b="1" dirty="0">
              <a:solidFill>
                <a:srgbClr val="FFC000"/>
              </a:solidFill>
              <a:latin typeface="Sylfaen" panose="010A0502050306030303" pitchFamily="18" charset="0"/>
            </a:endParaRPr>
          </a:p>
        </p:txBody>
      </p:sp>
      <p:sp>
        <p:nvSpPr>
          <p:cNvPr id="4" name="Rectangle 1">
            <a:extLst>
              <a:ext uri="{FF2B5EF4-FFF2-40B4-BE49-F238E27FC236}">
                <a16:creationId xmlns:a16="http://schemas.microsoft.com/office/drawing/2014/main" id="{B9D41D4D-F9F6-412C-9CA9-04F353C26A41}"/>
              </a:ext>
            </a:extLst>
          </p:cNvPr>
          <p:cNvSpPr>
            <a:spLocks noChangeArrowheads="1"/>
          </p:cNvSpPr>
          <p:nvPr/>
        </p:nvSpPr>
        <p:spPr bwMode="auto">
          <a:xfrm>
            <a:off x="1638300" y="2002912"/>
            <a:ext cx="6324600" cy="164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6654"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PK" altLang="en-PK" sz="1400" b="1" i="0" u="none" strike="noStrike" cap="none" normalizeH="0" baseline="0" dirty="0">
                <a:ln>
                  <a:noFill/>
                </a:ln>
                <a:effectLst/>
                <a:latin typeface="Consolas" panose="020B0609020204030204" pitchFamily="49" charset="0"/>
              </a:rPr>
              <a:t>CREATE VIEW MarksView AS </a:t>
            </a:r>
            <a:endParaRPr kumimoji="0" lang="en-US" altLang="en-PK" sz="140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PK" altLang="en-PK" sz="1400" b="1" i="0" u="none" strike="noStrike" cap="none" normalizeH="0" baseline="0" dirty="0">
                <a:ln>
                  <a:noFill/>
                </a:ln>
                <a:effectLst/>
                <a:latin typeface="Consolas" panose="020B0609020204030204" pitchFamily="49" charset="0"/>
              </a:rPr>
              <a:t>SELECT StudentDetails.NAME, StudentDetails.ADDRESS, StudentMarks.MARKS </a:t>
            </a:r>
            <a:endParaRPr kumimoji="0" lang="en-US" altLang="en-PK" sz="140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PK" altLang="en-PK" sz="1400" b="1" i="0" u="none" strike="noStrike" cap="none" normalizeH="0" baseline="0" dirty="0">
                <a:ln>
                  <a:noFill/>
                </a:ln>
                <a:effectLst/>
                <a:latin typeface="Consolas" panose="020B0609020204030204" pitchFamily="49" charset="0"/>
              </a:rPr>
              <a:t>FROM StudentDetails, StudentMarks </a:t>
            </a:r>
            <a:endParaRPr kumimoji="0" lang="en-US" altLang="en-PK" sz="140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PK" altLang="en-PK" sz="1400" b="1" i="0" u="none" strike="noStrike" cap="none" normalizeH="0" baseline="0" dirty="0">
                <a:ln>
                  <a:noFill/>
                </a:ln>
                <a:effectLst/>
                <a:latin typeface="Consolas" panose="020B0609020204030204" pitchFamily="49" charset="0"/>
              </a:rPr>
              <a:t>WHERE StudentDetails.NAME = StudentMarks.NAME;</a:t>
            </a:r>
            <a:r>
              <a:rPr kumimoji="0" lang="en-PK" altLang="en-PK" sz="1400" b="1" i="0" u="none" strike="noStrike" cap="none" normalizeH="0" baseline="0" dirty="0">
                <a:ln>
                  <a:noFill/>
                </a:ln>
                <a:effectLst/>
              </a:rPr>
              <a:t> </a:t>
            </a:r>
            <a:endParaRPr kumimoji="0" lang="en-PK" altLang="en-PK" sz="2000" b="1"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15775028-BA9D-4727-A167-243DA5F6C6DC}"/>
              </a:ext>
            </a:extLst>
          </p:cNvPr>
          <p:cNvSpPr>
            <a:spLocks noChangeArrowheads="1"/>
          </p:cNvSpPr>
          <p:nvPr/>
        </p:nvSpPr>
        <p:spPr bwMode="auto">
          <a:xfrm>
            <a:off x="1638300" y="3773419"/>
            <a:ext cx="2476500" cy="28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665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400" b="1" i="0" u="none" strike="noStrike" cap="none" normalizeH="0" baseline="0" dirty="0">
                <a:ln>
                  <a:noFill/>
                </a:ln>
                <a:effectLst/>
                <a:latin typeface="Consolas" panose="020B0609020204030204" pitchFamily="49" charset="0"/>
              </a:rPr>
              <a:t>SELECT * FROM MarksView; </a:t>
            </a:r>
            <a:endParaRPr kumimoji="0" lang="en-PK" altLang="en-PK" sz="2000" b="1" i="0" u="none" strike="noStrike" cap="none" normalizeH="0" baseline="0" dirty="0">
              <a:ln>
                <a:noFill/>
              </a:ln>
              <a:effectLst/>
              <a:latin typeface="Arial" panose="020B0604020202020204" pitchFamily="34" charset="0"/>
            </a:endParaRPr>
          </a:p>
        </p:txBody>
      </p:sp>
      <p:graphicFrame>
        <p:nvGraphicFramePr>
          <p:cNvPr id="6" name="Table 6">
            <a:extLst>
              <a:ext uri="{FF2B5EF4-FFF2-40B4-BE49-F238E27FC236}">
                <a16:creationId xmlns:a16="http://schemas.microsoft.com/office/drawing/2014/main" id="{4209A00A-DFAD-4DE5-9F58-67CAE1E17FDC}"/>
              </a:ext>
            </a:extLst>
          </p:cNvPr>
          <p:cNvGraphicFramePr>
            <a:graphicFrameLocks noGrp="1"/>
          </p:cNvGraphicFramePr>
          <p:nvPr>
            <p:extLst>
              <p:ext uri="{D42A27DB-BD31-4B8C-83A1-F6EECF244321}">
                <p14:modId xmlns:p14="http://schemas.microsoft.com/office/powerpoint/2010/main" val="3753818894"/>
              </p:ext>
            </p:extLst>
          </p:nvPr>
        </p:nvGraphicFramePr>
        <p:xfrm>
          <a:off x="1638300" y="4462393"/>
          <a:ext cx="7454901" cy="2225040"/>
        </p:xfrm>
        <a:graphic>
          <a:graphicData uri="http://schemas.openxmlformats.org/drawingml/2006/table">
            <a:tbl>
              <a:tblPr firstRow="1" bandRow="1">
                <a:tableStyleId>{5C22544A-7EE6-4342-B048-85BDC9FD1C3A}</a:tableStyleId>
              </a:tblPr>
              <a:tblGrid>
                <a:gridCol w="2484967">
                  <a:extLst>
                    <a:ext uri="{9D8B030D-6E8A-4147-A177-3AD203B41FA5}">
                      <a16:colId xmlns:a16="http://schemas.microsoft.com/office/drawing/2014/main" val="4085230201"/>
                    </a:ext>
                  </a:extLst>
                </a:gridCol>
                <a:gridCol w="2484967">
                  <a:extLst>
                    <a:ext uri="{9D8B030D-6E8A-4147-A177-3AD203B41FA5}">
                      <a16:colId xmlns:a16="http://schemas.microsoft.com/office/drawing/2014/main" val="4279160143"/>
                    </a:ext>
                  </a:extLst>
                </a:gridCol>
                <a:gridCol w="2484967">
                  <a:extLst>
                    <a:ext uri="{9D8B030D-6E8A-4147-A177-3AD203B41FA5}">
                      <a16:colId xmlns:a16="http://schemas.microsoft.com/office/drawing/2014/main" val="800932919"/>
                    </a:ext>
                  </a:extLst>
                </a:gridCol>
              </a:tblGrid>
              <a:tr h="370840">
                <a:tc>
                  <a:txBody>
                    <a:bodyPr/>
                    <a:lstStyle/>
                    <a:p>
                      <a:pPr algn="ctr"/>
                      <a:r>
                        <a:rPr lang="en-US" dirty="0">
                          <a:latin typeface="Eras Medium ITC" panose="020B0602030504020804" pitchFamily="34" charset="0"/>
                        </a:rPr>
                        <a:t>NAME</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ADDRESS</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MARKS</a:t>
                      </a:r>
                      <a:endParaRPr lang="en-PK" dirty="0">
                        <a:latin typeface="Eras Medium ITC" panose="020B0602030504020804" pitchFamily="34" charset="0"/>
                      </a:endParaRPr>
                    </a:p>
                  </a:txBody>
                  <a:tcPr/>
                </a:tc>
                <a:extLst>
                  <a:ext uri="{0D108BD9-81ED-4DB2-BD59-A6C34878D82A}">
                    <a16:rowId xmlns:a16="http://schemas.microsoft.com/office/drawing/2014/main" val="901379654"/>
                  </a:ext>
                </a:extLst>
              </a:tr>
              <a:tr h="370840">
                <a:tc>
                  <a:txBody>
                    <a:bodyPr/>
                    <a:lstStyle/>
                    <a:p>
                      <a:pPr algn="ctr"/>
                      <a:r>
                        <a:rPr lang="en-US" dirty="0">
                          <a:latin typeface="Eras Medium ITC" panose="020B0602030504020804" pitchFamily="34" charset="0"/>
                        </a:rPr>
                        <a:t>Mubashir</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Sir-e-Ghat</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80</a:t>
                      </a:r>
                      <a:endParaRPr lang="en-PK" dirty="0">
                        <a:latin typeface="Eras Medium ITC" panose="020B0602030504020804" pitchFamily="34" charset="0"/>
                      </a:endParaRPr>
                    </a:p>
                  </a:txBody>
                  <a:tcPr/>
                </a:tc>
                <a:extLst>
                  <a:ext uri="{0D108BD9-81ED-4DB2-BD59-A6C34878D82A}">
                    <a16:rowId xmlns:a16="http://schemas.microsoft.com/office/drawing/2014/main" val="3882333141"/>
                  </a:ext>
                </a:extLst>
              </a:tr>
              <a:tr h="370840">
                <a:tc>
                  <a:txBody>
                    <a:bodyPr/>
                    <a:lstStyle/>
                    <a:p>
                      <a:pPr algn="ctr"/>
                      <a:r>
                        <a:rPr lang="en-US" dirty="0">
                          <a:latin typeface="Eras Medium ITC" panose="020B0602030504020804" pitchFamily="34" charset="0"/>
                        </a:rPr>
                        <a:t>Janib</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Latifabad</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95</a:t>
                      </a:r>
                      <a:endParaRPr lang="en-PK" dirty="0">
                        <a:latin typeface="Eras Medium ITC" panose="020B0602030504020804" pitchFamily="34" charset="0"/>
                      </a:endParaRPr>
                    </a:p>
                  </a:txBody>
                  <a:tcPr/>
                </a:tc>
                <a:extLst>
                  <a:ext uri="{0D108BD9-81ED-4DB2-BD59-A6C34878D82A}">
                    <a16:rowId xmlns:a16="http://schemas.microsoft.com/office/drawing/2014/main" val="2513595952"/>
                  </a:ext>
                </a:extLst>
              </a:tr>
              <a:tr h="370840">
                <a:tc>
                  <a:txBody>
                    <a:bodyPr/>
                    <a:lstStyle/>
                    <a:p>
                      <a:pPr algn="ctr"/>
                      <a:r>
                        <a:rPr lang="en-US" dirty="0">
                          <a:latin typeface="Eras Medium ITC" panose="020B0602030504020804" pitchFamily="34" charset="0"/>
                        </a:rPr>
                        <a:t>Huzaifa</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Hala Naka</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78</a:t>
                      </a:r>
                      <a:endParaRPr lang="en-PK" dirty="0">
                        <a:latin typeface="Eras Medium ITC" panose="020B0602030504020804" pitchFamily="34" charset="0"/>
                      </a:endParaRPr>
                    </a:p>
                  </a:txBody>
                  <a:tcPr/>
                </a:tc>
                <a:extLst>
                  <a:ext uri="{0D108BD9-81ED-4DB2-BD59-A6C34878D82A}">
                    <a16:rowId xmlns:a16="http://schemas.microsoft.com/office/drawing/2014/main" val="2122722014"/>
                  </a:ext>
                </a:extLst>
              </a:tr>
              <a:tr h="370840">
                <a:tc>
                  <a:txBody>
                    <a:bodyPr/>
                    <a:lstStyle/>
                    <a:p>
                      <a:pPr algn="ctr"/>
                      <a:r>
                        <a:rPr lang="en-US" dirty="0">
                          <a:latin typeface="Eras Medium ITC" panose="020B0602030504020804" pitchFamily="34" charset="0"/>
                        </a:rPr>
                        <a:t>Hamza</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Railway Station Road</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87</a:t>
                      </a:r>
                      <a:endParaRPr lang="en-PK" dirty="0">
                        <a:latin typeface="Eras Medium ITC" panose="020B0602030504020804" pitchFamily="34" charset="0"/>
                      </a:endParaRPr>
                    </a:p>
                  </a:txBody>
                  <a:tcPr/>
                </a:tc>
                <a:extLst>
                  <a:ext uri="{0D108BD9-81ED-4DB2-BD59-A6C34878D82A}">
                    <a16:rowId xmlns:a16="http://schemas.microsoft.com/office/drawing/2014/main" val="360191721"/>
                  </a:ext>
                </a:extLst>
              </a:tr>
              <a:tr h="370840">
                <a:tc>
                  <a:txBody>
                    <a:bodyPr/>
                    <a:lstStyle/>
                    <a:p>
                      <a:pPr algn="ctr"/>
                      <a:r>
                        <a:rPr lang="en-US" dirty="0">
                          <a:latin typeface="Eras Medium ITC" panose="020B0602030504020804" pitchFamily="34" charset="0"/>
                        </a:rPr>
                        <a:t>Mujeeb</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Phuleli</a:t>
                      </a:r>
                      <a:endParaRPr lang="en-PK" dirty="0">
                        <a:latin typeface="Eras Medium ITC" panose="020B0602030504020804" pitchFamily="34" charset="0"/>
                      </a:endParaRPr>
                    </a:p>
                  </a:txBody>
                  <a:tcPr/>
                </a:tc>
                <a:tc>
                  <a:txBody>
                    <a:bodyPr/>
                    <a:lstStyle/>
                    <a:p>
                      <a:pPr algn="ctr"/>
                      <a:r>
                        <a:rPr lang="en-US" dirty="0">
                          <a:latin typeface="Eras Medium ITC" panose="020B0602030504020804" pitchFamily="34" charset="0"/>
                        </a:rPr>
                        <a:t>99</a:t>
                      </a:r>
                      <a:endParaRPr lang="en-PK" dirty="0">
                        <a:latin typeface="Eras Medium ITC" panose="020B0602030504020804" pitchFamily="34" charset="0"/>
                      </a:endParaRPr>
                    </a:p>
                  </a:txBody>
                  <a:tcPr/>
                </a:tc>
                <a:extLst>
                  <a:ext uri="{0D108BD9-81ED-4DB2-BD59-A6C34878D82A}">
                    <a16:rowId xmlns:a16="http://schemas.microsoft.com/office/drawing/2014/main" val="1321345849"/>
                  </a:ext>
                </a:extLst>
              </a:tr>
            </a:tbl>
          </a:graphicData>
        </a:graphic>
      </p:graphicFrame>
    </p:spTree>
    <p:extLst>
      <p:ext uri="{BB962C8B-B14F-4D97-AF65-F5344CB8AC3E}">
        <p14:creationId xmlns:p14="http://schemas.microsoft.com/office/powerpoint/2010/main" val="169198712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219C64-D4BF-4DDB-A8DB-93E6EDEB1280}"/>
              </a:ext>
            </a:extLst>
          </p:cNvPr>
          <p:cNvSpPr>
            <a:spLocks noGrp="1"/>
          </p:cNvSpPr>
          <p:nvPr>
            <p:ph idx="1"/>
          </p:nvPr>
        </p:nvSpPr>
        <p:spPr>
          <a:xfrm>
            <a:off x="684212" y="685800"/>
            <a:ext cx="8815388" cy="4965700"/>
          </a:xfrm>
        </p:spPr>
        <p:txBody>
          <a:bodyPr/>
          <a:lstStyle/>
          <a:p>
            <a:pPr marL="0" indent="0">
              <a:buNone/>
            </a:pPr>
            <a:r>
              <a:rPr lang="en-US" sz="2400" b="1" i="0" dirty="0">
                <a:solidFill>
                  <a:schemeClr val="tx2">
                    <a:lumMod val="20000"/>
                    <a:lumOff val="8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Conclusion</a:t>
            </a:r>
          </a:p>
          <a:p>
            <a:pPr marL="0" indent="0">
              <a:buNone/>
            </a:pPr>
            <a:r>
              <a:rPr lang="en-US" dirty="0">
                <a:solidFill>
                  <a:schemeClr val="bg1"/>
                </a:solidFill>
                <a:latin typeface="Bookman Old Style" panose="02050604050505020204" pitchFamily="18" charset="0"/>
              </a:rPr>
              <a:t>This fully presentation describes the types of views in SQL. A View in SQL is defined and explained in detail, and the different ways in which Views are managed is also defined. The different types of views in SQL, such as System Defined Views and User Defined Views, are described in detail along with the various subtypes under each type, with the Uses of Views and some Exemplary Programs to construct View in Database/SQL.</a:t>
            </a:r>
          </a:p>
          <a:p>
            <a:pPr marL="0" indent="0">
              <a:buNone/>
            </a:pPr>
            <a:endParaRPr lang="en-US" dirty="0">
              <a:latin typeface="Bookman Old Style" panose="02050604050505020204" pitchFamily="18" charset="0"/>
            </a:endParaRPr>
          </a:p>
          <a:p>
            <a:pPr marL="0" indent="0">
              <a:buNone/>
            </a:pPr>
            <a:r>
              <a:rPr lang="en-US" b="1" dirty="0">
                <a:solidFill>
                  <a:srgbClr val="FFC000"/>
                </a:solidFill>
                <a:latin typeface="Bookman Old Style" panose="02050604050505020204" pitchFamily="18" charset="0"/>
              </a:rPr>
              <a:t>I hope you All enjoyed and gained some prior knowledge with my presentation!</a:t>
            </a:r>
            <a:endParaRPr lang="en-PK" b="1" dirty="0">
              <a:solidFill>
                <a:srgbClr val="FFC000"/>
              </a:solidFill>
              <a:latin typeface="Bookman Old Style" panose="02050604050505020204" pitchFamily="18" charset="0"/>
            </a:endParaRPr>
          </a:p>
        </p:txBody>
      </p:sp>
    </p:spTree>
    <p:extLst>
      <p:ext uri="{BB962C8B-B14F-4D97-AF65-F5344CB8AC3E}">
        <p14:creationId xmlns:p14="http://schemas.microsoft.com/office/powerpoint/2010/main" val="3280389685"/>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B97E43-DD38-4B40-BD67-4725A3584E50}"/>
              </a:ext>
            </a:extLst>
          </p:cNvPr>
          <p:cNvSpPr>
            <a:spLocks noGrp="1"/>
          </p:cNvSpPr>
          <p:nvPr>
            <p:ph idx="1"/>
          </p:nvPr>
        </p:nvSpPr>
        <p:spPr>
          <a:xfrm>
            <a:off x="1828800" y="1621366"/>
            <a:ext cx="8534400" cy="3615267"/>
          </a:xfrm>
        </p:spPr>
        <p:txBody>
          <a:bodyPr>
            <a:normAutofit/>
          </a:bodyPr>
          <a:lstStyle/>
          <a:p>
            <a:pPr marL="0" indent="0" algn="ctr">
              <a:buNone/>
            </a:pPr>
            <a:r>
              <a:rPr lang="en-US" sz="11500" spc="600" dirty="0">
                <a:solidFill>
                  <a:schemeClr val="tx1"/>
                </a:solidFill>
                <a:effectLst>
                  <a:outerShdw blurRad="63500" sx="102000" sy="102000" algn="ctr" rotWithShape="0">
                    <a:prstClr val="black">
                      <a:alpha val="40000"/>
                    </a:prstClr>
                  </a:outerShdw>
                  <a:reflection blurRad="6350" stA="60000" endA="900" endPos="60000" dist="29997" dir="5400000" sy="-100000" algn="bl" rotWithShape="0"/>
                </a:effectLst>
                <a:latin typeface="Bernard MT Condensed" panose="02050806060905020404" pitchFamily="18" charset="0"/>
              </a:rPr>
              <a:t>THANK YOU!</a:t>
            </a:r>
            <a:endParaRPr lang="en-PK" sz="11500" spc="600" dirty="0">
              <a:solidFill>
                <a:schemeClr val="tx1"/>
              </a:solidFill>
              <a:effectLst>
                <a:outerShdw blurRad="63500" sx="102000" sy="102000" algn="ctr" rotWithShape="0">
                  <a:prstClr val="black">
                    <a:alpha val="40000"/>
                  </a:prstClr>
                </a:outerShdw>
                <a:reflection blurRad="6350" stA="60000" endA="900" endPos="60000" dist="29997" dir="5400000" sy="-100000" algn="bl" rotWithShape="0"/>
              </a:effectLst>
              <a:latin typeface="Bernard MT Condensed" panose="02050806060905020404" pitchFamily="18" charset="0"/>
            </a:endParaRPr>
          </a:p>
        </p:txBody>
      </p:sp>
    </p:spTree>
    <p:extLst>
      <p:ext uri="{BB962C8B-B14F-4D97-AF65-F5344CB8AC3E}">
        <p14:creationId xmlns:p14="http://schemas.microsoft.com/office/powerpoint/2010/main" val="36613593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556EA-A756-4961-B472-C6288CDB0A55}"/>
              </a:ext>
            </a:extLst>
          </p:cNvPr>
          <p:cNvSpPr>
            <a:spLocks noGrp="1"/>
          </p:cNvSpPr>
          <p:nvPr>
            <p:ph type="ctrTitle"/>
          </p:nvPr>
        </p:nvSpPr>
        <p:spPr>
          <a:xfrm>
            <a:off x="506412" y="541867"/>
            <a:ext cx="10098088" cy="1866900"/>
          </a:xfrm>
        </p:spPr>
        <p:txBody>
          <a:bodyPr>
            <a:normAutofit fontScale="90000"/>
          </a:bodyPr>
          <a:lstStyle/>
          <a:p>
            <a:pPr>
              <a:lnSpc>
                <a:spcPct val="150000"/>
              </a:lnSpc>
            </a:pPr>
            <a:r>
              <a:rPr lang="en-US" u="sng" dirty="0">
                <a:effectLst>
                  <a:outerShdw blurRad="38100" dist="38100" dir="2700000" algn="tl">
                    <a:srgbClr val="000000">
                      <a:alpha val="43137"/>
                    </a:srgbClr>
                  </a:outerShdw>
                </a:effectLst>
              </a:rPr>
              <a:t>Database Mid-term Presentation</a:t>
            </a:r>
            <a:br>
              <a:rPr lang="en-US" dirty="0">
                <a:effectLst>
                  <a:outerShdw blurRad="38100" dist="38100" dir="2700000" algn="tl">
                    <a:srgbClr val="000000">
                      <a:alpha val="43137"/>
                    </a:srgbClr>
                  </a:outerShdw>
                </a:effectLst>
              </a:rPr>
            </a:br>
            <a:r>
              <a:rPr lang="en-US" sz="4400" b="1" dirty="0">
                <a:effectLst>
                  <a:outerShdw blurRad="38100" dist="38100" dir="2700000" algn="tl">
                    <a:srgbClr val="000000">
                      <a:alpha val="43137"/>
                    </a:srgbClr>
                  </a:outerShdw>
                </a:effectLst>
              </a:rPr>
              <a:t>Topic: views</a:t>
            </a:r>
            <a:endParaRPr lang="en-PK"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D6CC45E6-CF55-4C3B-A919-FFCE61C336EE}"/>
              </a:ext>
            </a:extLst>
          </p:cNvPr>
          <p:cNvSpPr>
            <a:spLocks noGrp="1"/>
          </p:cNvSpPr>
          <p:nvPr>
            <p:ph type="subTitle" idx="1"/>
          </p:nvPr>
        </p:nvSpPr>
        <p:spPr>
          <a:xfrm>
            <a:off x="506412" y="2787650"/>
            <a:ext cx="6694488" cy="3780367"/>
          </a:xfrm>
        </p:spPr>
        <p:txBody>
          <a:bodyPr>
            <a:normAutofit fontScale="92500"/>
          </a:bodyPr>
          <a:lstStyle/>
          <a:p>
            <a:pPr marL="285750" indent="-285750">
              <a:lnSpc>
                <a:spcPct val="150000"/>
              </a:lnSpc>
              <a:buFont typeface="Wingdings" panose="05000000000000000000" pitchFamily="2" charset="2"/>
              <a:buChar char="Ø"/>
            </a:pPr>
            <a:r>
              <a:rPr lang="en-US" sz="2400" b="1" dirty="0">
                <a:solidFill>
                  <a:schemeClr val="tx1"/>
                </a:solidFill>
              </a:rPr>
              <a:t>Created and Presented by:</a:t>
            </a:r>
          </a:p>
          <a:p>
            <a:pPr marL="285750" indent="-285750">
              <a:lnSpc>
                <a:spcPct val="150000"/>
              </a:lnSpc>
              <a:buFont typeface="Arial" panose="020B0604020202020204" pitchFamily="34" charset="0"/>
              <a:buChar char="•"/>
            </a:pPr>
            <a:r>
              <a:rPr lang="en-US" sz="2400" b="1" dirty="0">
                <a:solidFill>
                  <a:schemeClr val="tx1"/>
                </a:solidFill>
              </a:rPr>
              <a:t>Malik.M.Huzaifa (65)</a:t>
            </a:r>
          </a:p>
          <a:p>
            <a:pPr marL="285750" indent="-285750">
              <a:lnSpc>
                <a:spcPct val="150000"/>
              </a:lnSpc>
              <a:buFont typeface="Arial" panose="020B0604020202020204" pitchFamily="34" charset="0"/>
              <a:buChar char="•"/>
            </a:pPr>
            <a:r>
              <a:rPr lang="en-US" sz="2400" b="1" dirty="0">
                <a:solidFill>
                  <a:schemeClr val="tx1"/>
                </a:solidFill>
              </a:rPr>
              <a:t>Hamza (47)</a:t>
            </a:r>
          </a:p>
          <a:p>
            <a:pPr marL="285750" indent="-285750">
              <a:lnSpc>
                <a:spcPct val="150000"/>
              </a:lnSpc>
              <a:buFont typeface="Arial" panose="020B0604020202020204" pitchFamily="34" charset="0"/>
              <a:buChar char="•"/>
            </a:pPr>
            <a:r>
              <a:rPr lang="en-US" sz="2400" b="1" dirty="0">
                <a:solidFill>
                  <a:schemeClr val="tx1"/>
                </a:solidFill>
              </a:rPr>
              <a:t>Mubashir Ali (73)</a:t>
            </a:r>
          </a:p>
          <a:p>
            <a:pPr marL="285750" indent="-285750">
              <a:lnSpc>
                <a:spcPct val="150000"/>
              </a:lnSpc>
              <a:buFont typeface="Arial" panose="020B0604020202020204" pitchFamily="34" charset="0"/>
              <a:buChar char="•"/>
            </a:pPr>
            <a:r>
              <a:rPr lang="en-US" sz="2400" b="1" dirty="0">
                <a:solidFill>
                  <a:schemeClr val="tx1"/>
                </a:solidFill>
              </a:rPr>
              <a:t>Janib Ali (61)</a:t>
            </a:r>
          </a:p>
          <a:p>
            <a:pPr marL="285750" indent="-285750">
              <a:lnSpc>
                <a:spcPct val="150000"/>
              </a:lnSpc>
              <a:buFont typeface="Arial" panose="020B0604020202020204" pitchFamily="34" charset="0"/>
              <a:buChar char="•"/>
            </a:pPr>
            <a:r>
              <a:rPr lang="en-US" sz="2400" b="1" dirty="0">
                <a:solidFill>
                  <a:schemeClr val="tx1"/>
                </a:solidFill>
              </a:rPr>
              <a:t>M.Mujeeb (87)</a:t>
            </a:r>
            <a:endParaRPr lang="en-PK" sz="2400" b="1" dirty="0">
              <a:solidFill>
                <a:schemeClr val="tx1"/>
              </a:solidFill>
            </a:endParaRPr>
          </a:p>
        </p:txBody>
      </p:sp>
      <p:pic>
        <p:nvPicPr>
          <p:cNvPr id="5" name="Picture 4">
            <a:extLst>
              <a:ext uri="{FF2B5EF4-FFF2-40B4-BE49-F238E27FC236}">
                <a16:creationId xmlns:a16="http://schemas.microsoft.com/office/drawing/2014/main" id="{7F26F1A9-5D14-4BF4-BC51-8FFA19519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5901" y="3874029"/>
            <a:ext cx="2693988" cy="2693988"/>
          </a:xfrm>
          <a:prstGeom prst="rect">
            <a:avLst/>
          </a:prstGeom>
        </p:spPr>
      </p:pic>
    </p:spTree>
    <p:extLst>
      <p:ext uri="{BB962C8B-B14F-4D97-AF65-F5344CB8AC3E}">
        <p14:creationId xmlns:p14="http://schemas.microsoft.com/office/powerpoint/2010/main" val="8993547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B80CFF9-BDDA-489B-B1BB-3228F70DFB89}"/>
              </a:ext>
            </a:extLst>
          </p:cNvPr>
          <p:cNvGraphicFramePr>
            <a:graphicFrameLocks noGrp="1"/>
          </p:cNvGraphicFramePr>
          <p:nvPr>
            <p:ph idx="1"/>
            <p:extLst>
              <p:ext uri="{D42A27DB-BD31-4B8C-83A1-F6EECF244321}">
                <p14:modId xmlns:p14="http://schemas.microsoft.com/office/powerpoint/2010/main" val="2008425667"/>
              </p:ext>
            </p:extLst>
          </p:nvPr>
        </p:nvGraphicFramePr>
        <p:xfrm>
          <a:off x="684212" y="685800"/>
          <a:ext cx="8726487" cy="504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7F96B6BA-3871-4906-8D58-06D404302C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2000" y="984250"/>
            <a:ext cx="1968500" cy="1968500"/>
          </a:xfrm>
          <a:prstGeom prst="rect">
            <a:avLst/>
          </a:prstGeom>
        </p:spPr>
      </p:pic>
    </p:spTree>
    <p:extLst>
      <p:ext uri="{BB962C8B-B14F-4D97-AF65-F5344CB8AC3E}">
        <p14:creationId xmlns:p14="http://schemas.microsoft.com/office/powerpoint/2010/main" val="211752296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A10320-0CC5-4DF1-ABAA-02BB11AC5D80}"/>
              </a:ext>
            </a:extLst>
          </p:cNvPr>
          <p:cNvSpPr>
            <a:spLocks noGrp="1"/>
          </p:cNvSpPr>
          <p:nvPr>
            <p:ph idx="1"/>
          </p:nvPr>
        </p:nvSpPr>
        <p:spPr>
          <a:xfrm>
            <a:off x="290512" y="317500"/>
            <a:ext cx="9018588" cy="6540500"/>
          </a:xfrm>
        </p:spPr>
        <p:txBody>
          <a:bodyPr>
            <a:normAutofit lnSpcReduction="10000"/>
          </a:bodyPr>
          <a:lstStyle/>
          <a:p>
            <a:pPr marL="0" indent="0" algn="l">
              <a:buNone/>
            </a:pPr>
            <a:r>
              <a:rPr lang="en-US" sz="2400" b="1" i="0" dirty="0">
                <a:solidFill>
                  <a:schemeClr val="tx2">
                    <a:lumMod val="20000"/>
                    <a:lumOff val="8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What is a View?</a:t>
            </a:r>
          </a:p>
          <a:p>
            <a:pPr marL="0" indent="0" algn="l">
              <a:buNone/>
            </a:pPr>
            <a:r>
              <a:rPr lang="en-US" sz="1800" b="0" i="0" dirty="0">
                <a:solidFill>
                  <a:srgbClr val="000000"/>
                </a:solidFill>
                <a:effectLst/>
                <a:latin typeface="Arial" panose="020B0604020202020204" pitchFamily="34" charset="0"/>
                <a:cs typeface="Arial" panose="020B0604020202020204" pitchFamily="34" charset="0"/>
              </a:rPr>
              <a:t>SQL has a special version of tables called View, which is a virtual table that is compiled in runtime. A View is just an SQL statement, and the data associated with it is not physically stored in the view but is stored in the base tables of it.</a:t>
            </a:r>
          </a:p>
          <a:p>
            <a:pPr marL="0" indent="0" algn="l">
              <a:buNone/>
            </a:pPr>
            <a:r>
              <a:rPr lang="en-US" sz="1800" b="0" i="0" dirty="0">
                <a:solidFill>
                  <a:srgbClr val="000000"/>
                </a:solidFill>
                <a:effectLst/>
                <a:latin typeface="Arial" panose="020B0604020202020204" pitchFamily="34" charset="0"/>
                <a:cs typeface="Arial" panose="020B0604020202020204" pitchFamily="34" charset="0"/>
              </a:rPr>
              <a:t>It can contain all the rows and columns of a table or only a few selected rows and columns if there is a need to restrict the access. Depending on the written SQL query used to create the view, it can be created from one or many tables.</a:t>
            </a:r>
          </a:p>
          <a:p>
            <a:pPr marL="0" indent="0" algn="l">
              <a:buNone/>
            </a:pPr>
            <a:r>
              <a:rPr lang="en-US" sz="1800" b="0" i="0" dirty="0">
                <a:solidFill>
                  <a:srgbClr val="000000"/>
                </a:solidFill>
                <a:effectLst/>
                <a:latin typeface="Arial" panose="020B0604020202020204" pitchFamily="34" charset="0"/>
                <a:cs typeface="Arial" panose="020B0604020202020204" pitchFamily="34" charset="0"/>
              </a:rPr>
              <a:t>Views can be used to structure data in ways for users to find it natural, simplify complex queries, restrict access to data, and summarize data from several tables to create reports.</a:t>
            </a:r>
          </a:p>
          <a:p>
            <a:pPr marL="0" indent="0" algn="l">
              <a:buNone/>
            </a:pPr>
            <a:r>
              <a:rPr lang="en-US" b="1" i="0" dirty="0">
                <a:solidFill>
                  <a:srgbClr val="FFC000"/>
                </a:solidFill>
                <a:effectLst/>
                <a:latin typeface="Arial" panose="020B0604020202020204" pitchFamily="34" charset="0"/>
                <a:cs typeface="Arial" panose="020B0604020202020204" pitchFamily="34" charset="0"/>
              </a:rPr>
              <a:t>Managing Views</a:t>
            </a:r>
          </a:p>
          <a:p>
            <a:pPr marL="0" indent="0" algn="l">
              <a:buNone/>
            </a:pPr>
            <a:r>
              <a:rPr lang="en-US" sz="1800" b="0" i="0" dirty="0">
                <a:solidFill>
                  <a:schemeClr val="tx1"/>
                </a:solidFill>
                <a:effectLst/>
                <a:latin typeface="Arial" panose="020B0604020202020204" pitchFamily="34" charset="0"/>
                <a:cs typeface="Arial" panose="020B0604020202020204" pitchFamily="34" charset="0"/>
              </a:rPr>
              <a:t>There are different aspects related to managing views, which are defined here.</a:t>
            </a:r>
          </a:p>
          <a:p>
            <a:pPr marL="0" indent="0" algn="l">
              <a:buNone/>
            </a:pPr>
            <a:r>
              <a:rPr lang="en-US" sz="1800" b="1" i="0" dirty="0">
                <a:solidFill>
                  <a:schemeClr val="tx1"/>
                </a:solidFill>
                <a:effectLst/>
                <a:latin typeface="Arial" panose="020B0604020202020204" pitchFamily="34" charset="0"/>
                <a:cs typeface="Arial" panose="020B0604020202020204" pitchFamily="34" charset="0"/>
              </a:rPr>
              <a:t>Creating view:</a:t>
            </a:r>
            <a:r>
              <a:rPr lang="en-US" sz="1800" b="0" i="0" dirty="0">
                <a:solidFill>
                  <a:schemeClr val="tx1"/>
                </a:solidFill>
                <a:effectLst/>
                <a:latin typeface="Arial" panose="020B0604020202020204" pitchFamily="34" charset="0"/>
                <a:cs typeface="Arial" panose="020B0604020202020204" pitchFamily="34" charset="0"/>
              </a:rPr>
              <a:t> Views can be created using the “create view” statement. The view is defined by a query that references materialized views, tables, or other views.</a:t>
            </a:r>
          </a:p>
          <a:p>
            <a:pPr marL="0" indent="0" algn="l">
              <a:buNone/>
            </a:pPr>
            <a:r>
              <a:rPr lang="en-US" sz="1800" b="1" i="0" dirty="0">
                <a:solidFill>
                  <a:schemeClr val="tx1"/>
                </a:solidFill>
                <a:effectLst/>
                <a:latin typeface="Arial" panose="020B0604020202020204" pitchFamily="34" charset="0"/>
                <a:cs typeface="Arial" panose="020B0604020202020204" pitchFamily="34" charset="0"/>
              </a:rPr>
              <a:t>Renaming view:</a:t>
            </a:r>
            <a:r>
              <a:rPr lang="en-US" sz="1800" b="0" i="0" dirty="0">
                <a:solidFill>
                  <a:schemeClr val="tx1"/>
                </a:solidFill>
                <a:effectLst/>
                <a:latin typeface="Arial" panose="020B0604020202020204" pitchFamily="34" charset="0"/>
                <a:cs typeface="Arial" panose="020B0604020202020204" pitchFamily="34" charset="0"/>
              </a:rPr>
              <a:t> Views can be renamed, and it should be ensured that all objects that reference the old name of the view now should have a new name.</a:t>
            </a:r>
          </a:p>
          <a:p>
            <a:pPr marL="0" indent="0" algn="l">
              <a:buNone/>
            </a:pPr>
            <a:r>
              <a:rPr lang="en-US" sz="1800" b="1" i="0" dirty="0">
                <a:solidFill>
                  <a:schemeClr val="tx1"/>
                </a:solidFill>
                <a:effectLst/>
                <a:latin typeface="Arial" panose="020B0604020202020204" pitchFamily="34" charset="0"/>
                <a:cs typeface="Arial" panose="020B0604020202020204" pitchFamily="34" charset="0"/>
              </a:rPr>
              <a:t>Listing views:</a:t>
            </a:r>
            <a:r>
              <a:rPr lang="en-US" sz="1800" b="0" i="0" dirty="0">
                <a:solidFill>
                  <a:schemeClr val="tx1"/>
                </a:solidFill>
                <a:effectLst/>
                <a:latin typeface="Arial" panose="020B0604020202020204" pitchFamily="34" charset="0"/>
                <a:cs typeface="Arial" panose="020B0604020202020204" pitchFamily="34" charset="0"/>
              </a:rPr>
              <a:t> All the views in the SQL Server Database can be listed by querying the system catalog view.</a:t>
            </a:r>
          </a:p>
          <a:p>
            <a:pPr marL="0" indent="0" algn="l">
              <a:buNone/>
            </a:pPr>
            <a:r>
              <a:rPr lang="en-US" sz="1800" b="1" i="0" dirty="0">
                <a:solidFill>
                  <a:schemeClr val="tx1"/>
                </a:solidFill>
                <a:effectLst/>
                <a:latin typeface="Arial" panose="020B0604020202020204" pitchFamily="34" charset="0"/>
                <a:cs typeface="Arial" panose="020B0604020202020204" pitchFamily="34" charset="0"/>
              </a:rPr>
              <a:t>Removing view:</a:t>
            </a:r>
            <a:r>
              <a:rPr lang="en-US" sz="1800" b="0" i="0" dirty="0">
                <a:solidFill>
                  <a:schemeClr val="tx1"/>
                </a:solidFill>
                <a:effectLst/>
                <a:latin typeface="Arial" panose="020B0604020202020204" pitchFamily="34" charset="0"/>
                <a:cs typeface="Arial" panose="020B0604020202020204" pitchFamily="34" charset="0"/>
              </a:rPr>
              <a:t> Using the “drop view” statement, an existing view can be removed.</a:t>
            </a:r>
          </a:p>
          <a:p>
            <a:pPr marL="0" indent="0">
              <a:buNone/>
            </a:pPr>
            <a:endParaRPr lang="en-PK"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7290822"/>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6BB5BE-1B6D-4B53-A24B-D88FC145EC52}"/>
              </a:ext>
            </a:extLst>
          </p:cNvPr>
          <p:cNvSpPr>
            <a:spLocks noGrp="1"/>
          </p:cNvSpPr>
          <p:nvPr>
            <p:ph idx="1"/>
          </p:nvPr>
        </p:nvSpPr>
        <p:spPr>
          <a:xfrm>
            <a:off x="127000" y="-1206500"/>
            <a:ext cx="11468100" cy="6896100"/>
          </a:xfrm>
        </p:spPr>
        <p:txBody>
          <a:bodyPr>
            <a:normAutofit/>
          </a:bodyPr>
          <a:lstStyle/>
          <a:p>
            <a:pPr marL="0" indent="0" algn="l" fontAlgn="base">
              <a:buNone/>
            </a:pPr>
            <a:r>
              <a:rPr lang="en-US" sz="2200" b="1" i="0" dirty="0">
                <a:solidFill>
                  <a:srgbClr val="FFC000"/>
                </a:solidFill>
                <a:effectLst/>
                <a:latin typeface="Arial" panose="020B0604020202020204" pitchFamily="34" charset="0"/>
                <a:cs typeface="Arial" panose="020B0604020202020204" pitchFamily="34" charset="0"/>
              </a:rPr>
              <a:t>Static and Dynamic Views</a:t>
            </a:r>
          </a:p>
          <a:p>
            <a:pPr marL="0" indent="0" algn="l" fontAlgn="base">
              <a:lnSpc>
                <a:spcPct val="110000"/>
              </a:lnSpc>
              <a:buNone/>
            </a:pPr>
            <a:r>
              <a:rPr lang="en-US" sz="2200" b="1" i="0" dirty="0">
                <a:solidFill>
                  <a:schemeClr val="bg1"/>
                </a:solidFill>
                <a:effectLst/>
                <a:latin typeface="Open Sans" panose="020B0606030504020204" pitchFamily="34" charset="0"/>
              </a:rPr>
              <a:t>Dynamic views</a:t>
            </a:r>
            <a:r>
              <a:rPr lang="en-US" sz="2200" b="0" i="0" dirty="0">
                <a:solidFill>
                  <a:schemeClr val="bg1"/>
                </a:solidFill>
                <a:effectLst/>
                <a:latin typeface="Open Sans" panose="020B0606030504020204" pitchFamily="34" charset="0"/>
              </a:rPr>
              <a:t> contain data from one or two tables and automatically include all columns of the specified table or tables. Dynamic views can be updated dynamically when related or extended objects are created or modified. Dynamic views can be updated manually when related objects or extended objects are created or modified. </a:t>
            </a:r>
            <a:r>
              <a:rPr lang="en-US" sz="2200" b="1" i="0" dirty="0">
                <a:solidFill>
                  <a:schemeClr val="bg1"/>
                </a:solidFill>
                <a:effectLst/>
                <a:latin typeface="Open Sans" panose="020B0606030504020204" pitchFamily="34" charset="0"/>
              </a:rPr>
              <a:t>Static views</a:t>
            </a:r>
            <a:r>
              <a:rPr lang="en-US" sz="2200" b="0" i="0" dirty="0">
                <a:solidFill>
                  <a:schemeClr val="bg1"/>
                </a:solidFill>
                <a:effectLst/>
                <a:latin typeface="Open Sans" panose="020B0606030504020204" pitchFamily="34" charset="0"/>
              </a:rPr>
              <a:t> contain data from several tables and the necessary columns of these tables must be specified in the SELECT and WHERE clauses of the static view. </a:t>
            </a:r>
            <a:endParaRPr lang="en-US" b="0" i="0" dirty="0">
              <a:solidFill>
                <a:schemeClr val="bg1"/>
              </a:solidFill>
              <a:effectLst/>
              <a:latin typeface="Open Sans" panose="020B0606030504020204" pitchFamily="34" charset="0"/>
            </a:endParaRPr>
          </a:p>
          <a:p>
            <a:pPr marL="0" indent="0" algn="l" fontAlgn="base">
              <a:lnSpc>
                <a:spcPct val="110000"/>
              </a:lnSpc>
              <a:buNone/>
            </a:pPr>
            <a:endParaRPr lang="en-US" b="0" i="0" dirty="0">
              <a:solidFill>
                <a:schemeClr val="bg1"/>
              </a:solidFill>
              <a:effectLst/>
              <a:latin typeface="Open Sans" panose="020B0606030504020204" pitchFamily="34" charset="0"/>
            </a:endParaRPr>
          </a:p>
          <a:p>
            <a:pPr marL="0" indent="0" algn="l" fontAlgn="base">
              <a:lnSpc>
                <a:spcPct val="110000"/>
              </a:lnSpc>
              <a:buNone/>
            </a:pPr>
            <a:endParaRPr lang="en-US" b="0" i="0" dirty="0">
              <a:solidFill>
                <a:schemeClr val="tx1"/>
              </a:solidFill>
              <a:effectLst/>
              <a:latin typeface="Open Sans" panose="020B0606030504020204" pitchFamily="34" charset="0"/>
            </a:endParaRPr>
          </a:p>
          <a:p>
            <a:pPr marL="0" indent="0">
              <a:buNone/>
            </a:pPr>
            <a:endParaRPr lang="en-PK" dirty="0"/>
          </a:p>
        </p:txBody>
      </p:sp>
      <p:pic>
        <p:nvPicPr>
          <p:cNvPr id="4" name="Picture 3">
            <a:extLst>
              <a:ext uri="{FF2B5EF4-FFF2-40B4-BE49-F238E27FC236}">
                <a16:creationId xmlns:a16="http://schemas.microsoft.com/office/drawing/2014/main" id="{F3B805AB-FEF1-4B81-8C02-C8516346F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99" y="3162301"/>
            <a:ext cx="5029201" cy="3695699"/>
          </a:xfrm>
          <a:prstGeom prst="rect">
            <a:avLst/>
          </a:prstGeom>
        </p:spPr>
      </p:pic>
      <p:pic>
        <p:nvPicPr>
          <p:cNvPr id="5" name="Picture 4">
            <a:extLst>
              <a:ext uri="{FF2B5EF4-FFF2-40B4-BE49-F238E27FC236}">
                <a16:creationId xmlns:a16="http://schemas.microsoft.com/office/drawing/2014/main" id="{6DED93CA-B484-4148-8DE3-467621B17E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300" y="3162300"/>
            <a:ext cx="5181601" cy="3695699"/>
          </a:xfrm>
          <a:prstGeom prst="rect">
            <a:avLst/>
          </a:prstGeom>
        </p:spPr>
      </p:pic>
    </p:spTree>
    <p:extLst>
      <p:ext uri="{BB962C8B-B14F-4D97-AF65-F5344CB8AC3E}">
        <p14:creationId xmlns:p14="http://schemas.microsoft.com/office/powerpoint/2010/main" val="20388967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611780-9DB8-4AB3-B62E-E6CA8F008122}"/>
              </a:ext>
            </a:extLst>
          </p:cNvPr>
          <p:cNvSpPr>
            <a:spLocks noGrp="1"/>
          </p:cNvSpPr>
          <p:nvPr>
            <p:ph idx="1"/>
          </p:nvPr>
        </p:nvSpPr>
        <p:spPr>
          <a:xfrm>
            <a:off x="684212" y="177800"/>
            <a:ext cx="9818688" cy="6413500"/>
          </a:xfrm>
        </p:spPr>
        <p:txBody>
          <a:bodyPr>
            <a:normAutofit fontScale="92500" lnSpcReduction="10000"/>
          </a:bodyPr>
          <a:lstStyle/>
          <a:p>
            <a:pPr marL="0" indent="0" algn="l">
              <a:buNone/>
            </a:pPr>
            <a:r>
              <a:rPr lang="en-US" sz="2600" b="1" i="0" dirty="0">
                <a:solidFill>
                  <a:schemeClr val="tx2">
                    <a:lumMod val="20000"/>
                    <a:lumOff val="80000"/>
                  </a:schemeClr>
                </a:solidFill>
                <a:effectLst>
                  <a:outerShdw blurRad="38100" dist="38100" dir="2700000" algn="tl">
                    <a:srgbClr val="000000">
                      <a:alpha val="43137"/>
                    </a:srgbClr>
                  </a:outerShdw>
                </a:effectLst>
                <a:latin typeface="Arial Narrow" panose="020B0606020202030204" pitchFamily="34" charset="0"/>
              </a:rPr>
              <a:t>Types of Views</a:t>
            </a:r>
          </a:p>
          <a:p>
            <a:pPr marL="0" indent="0" algn="l">
              <a:buNone/>
            </a:pPr>
            <a:r>
              <a:rPr lang="en-US" sz="1900" b="0" i="0" dirty="0">
                <a:solidFill>
                  <a:srgbClr val="000000"/>
                </a:solidFill>
                <a:effectLst/>
                <a:latin typeface="Arial Narrow" panose="020B0606020202030204" pitchFamily="34" charset="0"/>
              </a:rPr>
              <a:t>There are two </a:t>
            </a:r>
            <a:r>
              <a:rPr lang="en-US" sz="1900" i="0" dirty="0">
                <a:solidFill>
                  <a:srgbClr val="000000"/>
                </a:solidFill>
                <a:effectLst/>
                <a:latin typeface="Arial Narrow" panose="020B0606020202030204" pitchFamily="34" charset="0"/>
              </a:rPr>
              <a:t>types of views in the SQL</a:t>
            </a:r>
            <a:r>
              <a:rPr lang="en-US" sz="1900" b="0" i="0" dirty="0">
                <a:solidFill>
                  <a:srgbClr val="000000"/>
                </a:solidFill>
                <a:effectLst/>
                <a:latin typeface="Arial Narrow" panose="020B0606020202030204" pitchFamily="34" charset="0"/>
              </a:rPr>
              <a:t> Server, namely System Defined Views and User Defined Views.</a:t>
            </a:r>
          </a:p>
          <a:p>
            <a:pPr marL="457200" indent="-457200" algn="l">
              <a:buFont typeface="+mj-lt"/>
              <a:buAutoNum type="arabicPeriod"/>
            </a:pPr>
            <a:r>
              <a:rPr lang="en-US" sz="2200" b="1" i="0" dirty="0">
                <a:solidFill>
                  <a:srgbClr val="FFC000"/>
                </a:solidFill>
                <a:effectLst/>
                <a:latin typeface="Arial Narrow" panose="020B0606020202030204" pitchFamily="34" charset="0"/>
              </a:rPr>
              <a:t>System Defined Views</a:t>
            </a:r>
          </a:p>
          <a:p>
            <a:pPr marL="0" indent="0" algn="l">
              <a:buNone/>
            </a:pPr>
            <a:r>
              <a:rPr lang="en-US" sz="1900" b="0" i="0" dirty="0">
                <a:solidFill>
                  <a:srgbClr val="000000"/>
                </a:solidFill>
                <a:effectLst/>
                <a:latin typeface="Arial Narrow" panose="020B0606020202030204" pitchFamily="34" charset="0"/>
              </a:rPr>
              <a:t>The System Defined Views are predefined views that already exist in the SQL Server database, such as Tempdb, Master, and temp. Each of the databases has its own properties and functions.</a:t>
            </a:r>
          </a:p>
          <a:p>
            <a:pPr marL="0" indent="0" algn="l">
              <a:buNone/>
            </a:pPr>
            <a:r>
              <a:rPr lang="en-US" sz="1900" b="0" i="0" dirty="0">
                <a:solidFill>
                  <a:srgbClr val="000000"/>
                </a:solidFill>
                <a:effectLst/>
                <a:latin typeface="Arial Narrow" panose="020B0606020202030204" pitchFamily="34" charset="0"/>
              </a:rPr>
              <a:t>The template database for all User Defined views is from the Master database. It contains many predefined views that are templates for tables and other databases. It contains nearly 230 of the predefined views.</a:t>
            </a:r>
          </a:p>
          <a:p>
            <a:pPr marL="0" indent="0" algn="l">
              <a:buNone/>
            </a:pPr>
            <a:r>
              <a:rPr lang="en-US" sz="1900" b="0" i="0" dirty="0">
                <a:solidFill>
                  <a:srgbClr val="000000"/>
                </a:solidFill>
                <a:effectLst/>
                <a:latin typeface="Arial Narrow" panose="020B0606020202030204" pitchFamily="34" charset="0"/>
              </a:rPr>
              <a:t>System Defined Views will be automatically attached to all User Defined databases. And these provide information about the database, tables, and all the properties of the database and tables. There are three types of System defined views, Information Schema, Catalog View, and Dynamic Management View.</a:t>
            </a:r>
            <a:endParaRPr lang="en-US" b="0" i="0" dirty="0">
              <a:solidFill>
                <a:srgbClr val="000000"/>
              </a:solidFill>
              <a:effectLst/>
              <a:latin typeface="Arial Narrow" panose="020B0606020202030204" pitchFamily="34" charset="0"/>
            </a:endParaRPr>
          </a:p>
          <a:p>
            <a:pPr>
              <a:buFont typeface="Wingdings" panose="05000000000000000000" pitchFamily="2" charset="2"/>
              <a:buChar char="q"/>
            </a:pPr>
            <a:r>
              <a:rPr lang="en-US" sz="2100" b="1" dirty="0">
                <a:solidFill>
                  <a:schemeClr val="tx1"/>
                </a:solidFill>
                <a:latin typeface="Arial Narrow" panose="020B0606020202030204" pitchFamily="34" charset="0"/>
              </a:rPr>
              <a:t>Information Schema</a:t>
            </a:r>
          </a:p>
          <a:p>
            <a:pPr marL="0" indent="0">
              <a:buNone/>
            </a:pPr>
            <a:r>
              <a:rPr lang="en-US" sz="1900" dirty="0">
                <a:solidFill>
                  <a:schemeClr val="tx1"/>
                </a:solidFill>
                <a:latin typeface="Arial Narrow" panose="020B0606020202030204" pitchFamily="34" charset="0"/>
              </a:rPr>
              <a:t>There are twenty different schema views in the SQL server. They are used to display the physical information of the database, such as tables, constraints, columns, and views. This view starts with INFORMATION_SCHEMA and followed by the View Name. INFORMATION_SCHEMA.CHECK_CONSTRAINTS is used to receive information about any constraint available in the database.</a:t>
            </a:r>
          </a:p>
          <a:p>
            <a:pPr marL="0" indent="0">
              <a:buNone/>
            </a:pPr>
            <a:r>
              <a:rPr lang="en-US" sz="1900" dirty="0">
                <a:solidFill>
                  <a:schemeClr val="tx1"/>
                </a:solidFill>
                <a:latin typeface="Arial Narrow" panose="020B0606020202030204" pitchFamily="34" charset="0"/>
              </a:rPr>
              <a:t>A constraint is used on a particular column in a table to ensure that certain data rules are followed for the column. INFORMATION_SCHEMA.COLUMNS is used to receive information about the table columns such as table name, column name, the position of the column, default value, etc. To return the views present in the current database, INFORMATION_SCHEMA.VIEWS is used.</a:t>
            </a:r>
            <a:endParaRPr lang="en-PK"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11275452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7A3DC-27B6-4121-B259-81B9BED22C8A}"/>
              </a:ext>
            </a:extLst>
          </p:cNvPr>
          <p:cNvSpPr>
            <a:spLocks noGrp="1"/>
          </p:cNvSpPr>
          <p:nvPr>
            <p:ph idx="1"/>
          </p:nvPr>
        </p:nvSpPr>
        <p:spPr>
          <a:xfrm>
            <a:off x="150812" y="-850900"/>
            <a:ext cx="8980488" cy="5829300"/>
          </a:xfrm>
        </p:spPr>
        <p:txBody>
          <a:bodyPr>
            <a:normAutofit/>
          </a:bodyPr>
          <a:lstStyle/>
          <a:p>
            <a:pPr algn="l">
              <a:buFont typeface="Wingdings" panose="05000000000000000000" pitchFamily="2" charset="2"/>
              <a:buChar char="q"/>
            </a:pPr>
            <a:r>
              <a:rPr lang="en-US" sz="1900" b="1" i="0" dirty="0">
                <a:solidFill>
                  <a:schemeClr val="tx1"/>
                </a:solidFill>
                <a:effectLst/>
                <a:latin typeface="Arial Narrow" panose="020B0606020202030204" pitchFamily="34" charset="0"/>
              </a:rPr>
              <a:t>Catalog View</a:t>
            </a:r>
          </a:p>
          <a:p>
            <a:pPr marL="0" indent="0" algn="l">
              <a:buNone/>
            </a:pPr>
            <a:r>
              <a:rPr lang="en-US" sz="1800" b="0" i="0" dirty="0">
                <a:solidFill>
                  <a:schemeClr val="tx1"/>
                </a:solidFill>
                <a:effectLst/>
                <a:latin typeface="Arial Narrow" panose="020B0606020202030204" pitchFamily="34" charset="0"/>
              </a:rPr>
              <a:t>These are used to return information used by the SQL server. Catalog views provide an efficient way to obtain, present, and transform custom forms of information. But they do not include any information about backup, replication, or maintenance plans, etc. These views are used to access metadata of databases, and the names and column names are descriptive, helping a user to query what is expected.</a:t>
            </a:r>
            <a:endParaRPr lang="en-US" b="0" i="0" dirty="0">
              <a:solidFill>
                <a:schemeClr val="tx1"/>
              </a:solidFill>
              <a:effectLst/>
              <a:latin typeface="Arial Narrow" panose="020B0606020202030204" pitchFamily="34" charset="0"/>
            </a:endParaRPr>
          </a:p>
          <a:p>
            <a:pPr algn="l">
              <a:buFont typeface="Wingdings" panose="05000000000000000000" pitchFamily="2" charset="2"/>
              <a:buChar char="q"/>
            </a:pPr>
            <a:r>
              <a:rPr lang="en-US" sz="1900" b="1" i="0" dirty="0">
                <a:solidFill>
                  <a:schemeClr val="tx1"/>
                </a:solidFill>
                <a:effectLst/>
                <a:latin typeface="Arial Narrow" panose="020B0606020202030204" pitchFamily="34" charset="0"/>
              </a:rPr>
              <a:t>Dynamic Management View</a:t>
            </a:r>
          </a:p>
          <a:p>
            <a:pPr marL="0" indent="0" algn="l">
              <a:buNone/>
            </a:pPr>
            <a:r>
              <a:rPr lang="en-US" sz="1800" b="0" i="0" dirty="0">
                <a:solidFill>
                  <a:schemeClr val="tx1"/>
                </a:solidFill>
                <a:effectLst/>
                <a:latin typeface="Arial Narrow" panose="020B0606020202030204" pitchFamily="34" charset="0"/>
              </a:rPr>
              <a:t>These were introduced in the SQL server in 2005. The administer can get information about the server state to diagnose problems, monitor the health of the server instance, and tune performance through these views. The Server-scoped Dynamic Management View is only stored in the Master database, whereas the Database-scoped Dynamic Management View is stored in each database.</a:t>
            </a:r>
            <a:endParaRPr lang="en-US" b="0" i="0" dirty="0">
              <a:solidFill>
                <a:schemeClr val="tx1"/>
              </a:solidFill>
              <a:effectLst/>
              <a:latin typeface="Arial Narrow" panose="020B0606020202030204" pitchFamily="34" charset="0"/>
            </a:endParaRPr>
          </a:p>
          <a:p>
            <a:pPr marL="0" indent="0">
              <a:buNone/>
            </a:pPr>
            <a:endParaRPr lang="en-PK" dirty="0">
              <a:solidFill>
                <a:schemeClr val="tx1"/>
              </a:solidFill>
              <a:latin typeface="Arial Narrow" panose="020B0606020202030204" pitchFamily="34" charset="0"/>
            </a:endParaRPr>
          </a:p>
        </p:txBody>
      </p:sp>
      <p:pic>
        <p:nvPicPr>
          <p:cNvPr id="4" name="Picture 3">
            <a:extLst>
              <a:ext uri="{FF2B5EF4-FFF2-40B4-BE49-F238E27FC236}">
                <a16:creationId xmlns:a16="http://schemas.microsoft.com/office/drawing/2014/main" id="{AD6E7AB6-E755-4F18-90C3-52E7401FD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74" y="3543300"/>
            <a:ext cx="11605226" cy="3314700"/>
          </a:xfrm>
          <a:prstGeom prst="rect">
            <a:avLst/>
          </a:prstGeom>
        </p:spPr>
      </p:pic>
    </p:spTree>
    <p:extLst>
      <p:ext uri="{BB962C8B-B14F-4D97-AF65-F5344CB8AC3E}">
        <p14:creationId xmlns:p14="http://schemas.microsoft.com/office/powerpoint/2010/main" val="255932424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81835-4949-4E67-A83F-DE68B66B33C9}"/>
              </a:ext>
            </a:extLst>
          </p:cNvPr>
          <p:cNvSpPr>
            <a:spLocks noGrp="1"/>
          </p:cNvSpPr>
          <p:nvPr>
            <p:ph idx="1"/>
          </p:nvPr>
        </p:nvSpPr>
        <p:spPr>
          <a:xfrm>
            <a:off x="165100" y="0"/>
            <a:ext cx="8369300" cy="5499100"/>
          </a:xfrm>
        </p:spPr>
        <p:txBody>
          <a:bodyPr>
            <a:normAutofit/>
          </a:bodyPr>
          <a:lstStyle/>
          <a:p>
            <a:pPr marL="457200" indent="-457200" algn="l">
              <a:buFont typeface="+mj-lt"/>
              <a:buAutoNum type="arabicPeriod" startAt="2"/>
            </a:pPr>
            <a:r>
              <a:rPr lang="en-US" b="1" i="0" dirty="0">
                <a:solidFill>
                  <a:srgbClr val="FFC000"/>
                </a:solidFill>
                <a:effectLst/>
                <a:latin typeface="Arial Narrow" panose="020B0606020202030204" pitchFamily="34" charset="0"/>
                <a:cs typeface="Arial" panose="020B0604020202020204" pitchFamily="34" charset="0"/>
              </a:rPr>
              <a:t>User Defined Views</a:t>
            </a:r>
          </a:p>
          <a:p>
            <a:pPr marL="0" indent="0" algn="l">
              <a:buNone/>
            </a:pPr>
            <a:r>
              <a:rPr lang="en-US" sz="1800" b="0" i="0" dirty="0">
                <a:solidFill>
                  <a:srgbClr val="000000"/>
                </a:solidFill>
                <a:effectLst/>
                <a:latin typeface="Arial Narrow" panose="020B0606020202030204" pitchFamily="34" charset="0"/>
                <a:cs typeface="Arial" panose="020B0604020202020204" pitchFamily="34" charset="0"/>
              </a:rPr>
              <a:t>These are the types of views that are defined by the users. There are two types under User Defined views, Simple View and Complex View.</a:t>
            </a:r>
          </a:p>
          <a:p>
            <a:pPr marL="0" indent="0" algn="l">
              <a:buNone/>
            </a:pPr>
            <a:endParaRPr lang="en-US" sz="1000" b="0" i="0" dirty="0">
              <a:solidFill>
                <a:srgbClr val="000000"/>
              </a:solidFill>
              <a:effectLst/>
              <a:latin typeface="Arial Narrow" panose="020B0606020202030204" pitchFamily="34" charset="0"/>
              <a:cs typeface="Arial" panose="020B0604020202020204" pitchFamily="34" charset="0"/>
            </a:endParaRPr>
          </a:p>
          <a:p>
            <a:pPr algn="l">
              <a:buFont typeface="Wingdings" panose="05000000000000000000" pitchFamily="2" charset="2"/>
              <a:buChar char="q"/>
            </a:pPr>
            <a:r>
              <a:rPr lang="en-US" sz="1900" b="1" i="0" dirty="0">
                <a:solidFill>
                  <a:schemeClr val="tx1"/>
                </a:solidFill>
                <a:effectLst/>
                <a:latin typeface="Arial Narrow" panose="020B0606020202030204" pitchFamily="34" charset="0"/>
                <a:cs typeface="Arial" panose="020B0604020202020204" pitchFamily="34" charset="0"/>
              </a:rPr>
              <a:t>Simple View</a:t>
            </a:r>
          </a:p>
          <a:p>
            <a:pPr marL="0" indent="0" algn="l">
              <a:lnSpc>
                <a:spcPct val="110000"/>
              </a:lnSpc>
              <a:buNone/>
            </a:pPr>
            <a:r>
              <a:rPr lang="en-US" sz="1800" b="0" i="0" dirty="0">
                <a:solidFill>
                  <a:schemeClr val="tx1"/>
                </a:solidFill>
                <a:effectLst/>
                <a:latin typeface="Arial Narrow" panose="020B0606020202030204" pitchFamily="34" charset="0"/>
                <a:cs typeface="Arial" panose="020B0604020202020204" pitchFamily="34" charset="0"/>
              </a:rPr>
              <a:t>These views can only contain a single base table or can be created only from one table. Group functions such as MAX(), COUNT(), etc., cannot be used here, </a:t>
            </a:r>
          </a:p>
          <a:p>
            <a:pPr marL="0" indent="0" algn="l">
              <a:lnSpc>
                <a:spcPct val="110000"/>
              </a:lnSpc>
              <a:buNone/>
            </a:pPr>
            <a:r>
              <a:rPr lang="en-US" sz="1800" b="0" i="0" dirty="0">
                <a:solidFill>
                  <a:schemeClr val="tx1"/>
                </a:solidFill>
                <a:effectLst/>
                <a:latin typeface="Arial Narrow" panose="020B0606020202030204" pitchFamily="34" charset="0"/>
                <a:cs typeface="Arial" panose="020B0604020202020204" pitchFamily="34" charset="0"/>
              </a:rPr>
              <a:t>and it does not contain groups of data.</a:t>
            </a:r>
          </a:p>
          <a:p>
            <a:pPr marL="0" indent="0" algn="l">
              <a:buNone/>
            </a:pPr>
            <a:r>
              <a:rPr lang="en-US" sz="1800" b="0" i="0" dirty="0">
                <a:solidFill>
                  <a:schemeClr val="tx1"/>
                </a:solidFill>
                <a:effectLst/>
                <a:latin typeface="Arial Narrow" panose="020B0606020202030204" pitchFamily="34" charset="0"/>
                <a:cs typeface="Arial" panose="020B0604020202020204" pitchFamily="34" charset="0"/>
              </a:rPr>
              <a:t>By using Simple View, DML operations can be performed. </a:t>
            </a:r>
          </a:p>
          <a:p>
            <a:pPr marL="0" indent="0" algn="l">
              <a:buNone/>
            </a:pPr>
            <a:r>
              <a:rPr lang="en-US" sz="1800" b="0" i="0" dirty="0">
                <a:solidFill>
                  <a:schemeClr val="tx1"/>
                </a:solidFill>
                <a:effectLst/>
                <a:latin typeface="Arial Narrow" panose="020B0606020202030204" pitchFamily="34" charset="0"/>
                <a:cs typeface="Arial" panose="020B0604020202020204" pitchFamily="34" charset="0"/>
              </a:rPr>
              <a:t>Insert, delete, and update are directly possible, but Simple </a:t>
            </a:r>
          </a:p>
          <a:p>
            <a:pPr marL="0" indent="0" algn="l">
              <a:buNone/>
            </a:pPr>
            <a:r>
              <a:rPr lang="en-US" sz="1800" b="0" i="0" dirty="0">
                <a:solidFill>
                  <a:schemeClr val="tx1"/>
                </a:solidFill>
                <a:effectLst/>
                <a:latin typeface="Arial Narrow" panose="020B0606020202030204" pitchFamily="34" charset="0"/>
                <a:cs typeface="Arial" panose="020B0604020202020204" pitchFamily="34" charset="0"/>
              </a:rPr>
              <a:t>View does not contain group by, pseudocolumn like rownum, </a:t>
            </a:r>
          </a:p>
          <a:p>
            <a:pPr marL="0" indent="0" algn="l">
              <a:buNone/>
            </a:pPr>
            <a:r>
              <a:rPr lang="en-US" sz="1800" b="0" i="0" dirty="0">
                <a:solidFill>
                  <a:schemeClr val="tx1"/>
                </a:solidFill>
                <a:effectLst/>
                <a:latin typeface="Arial Narrow" panose="020B0606020202030204" pitchFamily="34" charset="0"/>
                <a:cs typeface="Arial" panose="020B0604020202020204" pitchFamily="34" charset="0"/>
              </a:rPr>
              <a:t>distinct, columns defined by expressions. Simple view also does </a:t>
            </a:r>
          </a:p>
          <a:p>
            <a:pPr marL="0" indent="0" algn="l">
              <a:buNone/>
            </a:pPr>
            <a:r>
              <a:rPr lang="en-US" sz="1800" b="0" i="0" dirty="0">
                <a:solidFill>
                  <a:schemeClr val="tx1"/>
                </a:solidFill>
                <a:effectLst/>
                <a:latin typeface="Arial Narrow" panose="020B0606020202030204" pitchFamily="34" charset="0"/>
                <a:cs typeface="Arial" panose="020B0604020202020204" pitchFamily="34" charset="0"/>
              </a:rPr>
              <a:t>not include NOT NULL columns from the base tables.</a:t>
            </a:r>
            <a:endParaRPr lang="en-US" b="0" i="0" dirty="0">
              <a:solidFill>
                <a:schemeClr val="tx1"/>
              </a:solidFill>
              <a:effectLst/>
              <a:latin typeface="Arial Narrow" panose="020B0606020202030204" pitchFamily="34" charset="0"/>
              <a:cs typeface="Arial" panose="020B0604020202020204" pitchFamily="34" charset="0"/>
            </a:endParaRPr>
          </a:p>
          <a:p>
            <a:pPr marL="0" indent="0">
              <a:buNone/>
            </a:pPr>
            <a:endParaRPr lang="en-PK" dirty="0">
              <a:latin typeface="Arial Narrow" panose="020B0606020202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BAD7332-65CA-4819-9216-1CF851DD6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4129" y="2679700"/>
            <a:ext cx="6497871" cy="4178300"/>
          </a:xfrm>
          <a:prstGeom prst="rect">
            <a:avLst/>
          </a:prstGeom>
        </p:spPr>
      </p:pic>
    </p:spTree>
    <p:extLst>
      <p:ext uri="{BB962C8B-B14F-4D97-AF65-F5344CB8AC3E}">
        <p14:creationId xmlns:p14="http://schemas.microsoft.com/office/powerpoint/2010/main" val="175986939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24ADC-4238-4A06-A510-7F12BEAE7C5E}"/>
              </a:ext>
            </a:extLst>
          </p:cNvPr>
          <p:cNvSpPr>
            <a:spLocks noGrp="1"/>
          </p:cNvSpPr>
          <p:nvPr>
            <p:ph idx="1"/>
          </p:nvPr>
        </p:nvSpPr>
        <p:spPr>
          <a:xfrm>
            <a:off x="228600" y="558800"/>
            <a:ext cx="8382000" cy="5181600"/>
          </a:xfrm>
        </p:spPr>
        <p:txBody>
          <a:bodyPr>
            <a:normAutofit/>
          </a:bodyPr>
          <a:lstStyle/>
          <a:p>
            <a:pPr algn="l">
              <a:buFont typeface="Wingdings" panose="05000000000000000000" pitchFamily="2" charset="2"/>
              <a:buChar char="q"/>
            </a:pPr>
            <a:r>
              <a:rPr lang="en-US" sz="1900" b="1" i="0" dirty="0">
                <a:solidFill>
                  <a:schemeClr val="tx1"/>
                </a:solidFill>
                <a:effectLst/>
                <a:latin typeface="Arial Narrow" panose="020B0606020202030204" pitchFamily="34" charset="0"/>
              </a:rPr>
              <a:t>Complex View</a:t>
            </a:r>
          </a:p>
          <a:p>
            <a:pPr marL="0" indent="0" algn="l">
              <a:buNone/>
            </a:pPr>
            <a:r>
              <a:rPr lang="en-US" sz="1800" b="0" i="0" dirty="0">
                <a:solidFill>
                  <a:schemeClr val="tx1"/>
                </a:solidFill>
                <a:effectLst/>
                <a:latin typeface="Arial Narrow" panose="020B0606020202030204" pitchFamily="34" charset="0"/>
              </a:rPr>
              <a:t>These views can contain more than one base table or can be constructed on more than one base table, and they contain a group by clause, join conditions, an order by clause. Group functions can be used here, and it contains groups of data. Complex views cannot always be used to perform DML operations.</a:t>
            </a:r>
          </a:p>
          <a:p>
            <a:pPr marL="0" indent="0" algn="l">
              <a:buNone/>
            </a:pPr>
            <a:r>
              <a:rPr lang="en-US" sz="1800" b="0" i="0" dirty="0">
                <a:solidFill>
                  <a:schemeClr val="tx1"/>
                </a:solidFill>
                <a:effectLst/>
                <a:latin typeface="Arial Narrow" panose="020B0606020202030204" pitchFamily="34" charset="0"/>
              </a:rPr>
              <a:t>Insert, delete, and update cannot be applied directly on complex views. But unlike Simple Views, Complex Views can contain group by, pseudocolumn like rownum, distinct, columns defined by expressions. NOT NULL columns can be included in complex views while they are not selected by the Simple View.</a:t>
            </a:r>
            <a:endParaRPr lang="en-US" b="0" i="0" dirty="0">
              <a:solidFill>
                <a:schemeClr val="tx1"/>
              </a:solidFill>
              <a:effectLst/>
              <a:latin typeface="Arial Narrow" panose="020B0606020202030204" pitchFamily="34" charset="0"/>
            </a:endParaRPr>
          </a:p>
          <a:p>
            <a:pPr marL="0" indent="0" algn="l">
              <a:buNone/>
            </a:pPr>
            <a:r>
              <a:rPr lang="en-US" sz="1800" b="0" i="0" dirty="0">
                <a:solidFill>
                  <a:schemeClr val="tx1"/>
                </a:solidFill>
                <a:effectLst/>
                <a:latin typeface="Arial Narrow" panose="020B0606020202030204" pitchFamily="34" charset="0"/>
              </a:rPr>
              <a:t>There are other views, such as Inline View and Materialized View. The inline view is based on a subquery in FROM clause, the subquery creates a temporary table, and this simplifies the complex query.</a:t>
            </a:r>
          </a:p>
          <a:p>
            <a:pPr marL="0" indent="0" algn="l">
              <a:buNone/>
            </a:pPr>
            <a:r>
              <a:rPr lang="en-US" sz="1800" b="0" i="0" dirty="0">
                <a:solidFill>
                  <a:schemeClr val="tx1"/>
                </a:solidFill>
                <a:effectLst/>
                <a:latin typeface="Arial Narrow" panose="020B0606020202030204" pitchFamily="34" charset="0"/>
              </a:rPr>
              <a:t>These views are used to write complex SQL queries without the join and subqueries operations. The materialized view stores the definition and even the data. Replicas of data are created by storing it physically. This view reduces the processing time for regenerating the whole data.</a:t>
            </a:r>
            <a:endParaRPr lang="en-US" b="0" i="0" dirty="0">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val="135404425"/>
      </p:ext>
    </p:extLst>
  </p:cSld>
  <p:clrMapOvr>
    <a:masterClrMapping/>
  </p:clrMapOvr>
  <p:transition spd="slow">
    <p:wipe/>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127</TotalTime>
  <Words>1991</Words>
  <Application>Microsoft Office PowerPoint</Application>
  <PresentationFormat>Widescreen</PresentationFormat>
  <Paragraphs>170</Paragraphs>
  <Slides>17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Arial</vt:lpstr>
      <vt:lpstr>Arial Narrow</vt:lpstr>
      <vt:lpstr>Bernard MT Condensed</vt:lpstr>
      <vt:lpstr>Bookman Old Style</vt:lpstr>
      <vt:lpstr>Century Gothic</vt:lpstr>
      <vt:lpstr>Consolas</vt:lpstr>
      <vt:lpstr>Eras Medium ITC</vt:lpstr>
      <vt:lpstr>Open Sans</vt:lpstr>
      <vt:lpstr>Sitka Heading</vt:lpstr>
      <vt:lpstr>Sylfaen</vt:lpstr>
      <vt:lpstr>Wingdings</vt:lpstr>
      <vt:lpstr>Wingdings 3</vt:lpstr>
      <vt:lpstr>Slice</vt:lpstr>
      <vt:lpstr>PowerPoint Presentation</vt:lpstr>
      <vt:lpstr>Database Mid-term Presentation Topic: views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Presentation Topic: views</dc:title>
  <dc:creator>Huzaifa Malik</dc:creator>
  <cp:lastModifiedBy>Huzaifa Malik</cp:lastModifiedBy>
  <cp:revision>237</cp:revision>
  <dcterms:created xsi:type="dcterms:W3CDTF">2021-10-31T19:47:35Z</dcterms:created>
  <dcterms:modified xsi:type="dcterms:W3CDTF">2021-11-03T19:47:18Z</dcterms:modified>
</cp:coreProperties>
</file>