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5" r:id="rId4"/>
    <p:sldId id="259" r:id="rId5"/>
    <p:sldId id="260" r:id="rId6"/>
    <p:sldId id="282" r:id="rId7"/>
    <p:sldId id="275" r:id="rId8"/>
    <p:sldId id="276" r:id="rId9"/>
    <p:sldId id="268" r:id="rId10"/>
    <p:sldId id="270" r:id="rId11"/>
    <p:sldId id="271" r:id="rId12"/>
    <p:sldId id="278" r:id="rId13"/>
    <p:sldId id="266" r:id="rId14"/>
    <p:sldId id="267" r:id="rId15"/>
    <p:sldId id="273" r:id="rId16"/>
    <p:sldId id="274"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9" autoAdjust="0"/>
    <p:restoredTop sz="63022" autoAdjust="0"/>
  </p:normalViewPr>
  <p:slideViewPr>
    <p:cSldViewPr>
      <p:cViewPr varScale="1">
        <p:scale>
          <a:sx n="72" d="100"/>
          <a:sy n="72" d="100"/>
        </p:scale>
        <p:origin x="17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E71BF91F-81C2-431A-A6FD-DE2CBBB2DF6B}" type="datetimeFigureOut">
              <a:rPr lang="en-US" smtClean="0"/>
              <a:t>2/18/2019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803BA2E-E378-4A1F-A629-DBCE37045F9C}" type="slidenum">
              <a:rPr lang="en-US" smtClean="0"/>
              <a:t>‹#›</a:t>
            </a:fld>
            <a:endParaRPr lang="en-US"/>
          </a:p>
        </p:txBody>
      </p:sp>
    </p:spTree>
    <p:extLst>
      <p:ext uri="{BB962C8B-B14F-4D97-AF65-F5344CB8AC3E}">
        <p14:creationId xmlns:p14="http://schemas.microsoft.com/office/powerpoint/2010/main" val="172688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E99A3036-4D31-48F1-A4E6-477EBCDE101D}" type="datetimeFigureOut">
              <a:rPr lang="en-US" smtClean="0"/>
              <a:t>2/18/2019</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B493F3FD-049C-4EA0-A53D-22F7040A1961}" type="slidenum">
              <a:rPr lang="en-US" smtClean="0"/>
              <a:t>‹#›</a:t>
            </a:fld>
            <a:endParaRPr lang="en-US"/>
          </a:p>
        </p:txBody>
      </p:sp>
    </p:spTree>
    <p:extLst>
      <p:ext uri="{BB962C8B-B14F-4D97-AF65-F5344CB8AC3E}">
        <p14:creationId xmlns:p14="http://schemas.microsoft.com/office/powerpoint/2010/main" val="355863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University External Entities</a:t>
            </a:r>
            <a:endParaRPr lang="en-GB" sz="1400" b="1" dirty="0"/>
          </a:p>
          <a:p>
            <a:endParaRPr lang="en-GB" sz="1400" dirty="0"/>
          </a:p>
          <a:p>
            <a:pPr marL="174296" indent="-174296">
              <a:buFont typeface="Arial" pitchFamily="34" charset="0"/>
              <a:buChar char="•"/>
            </a:pPr>
            <a:r>
              <a:rPr lang="en-GB" sz="1400" dirty="0"/>
              <a:t>Government Legislation may impact the overall mission of the University and cause changes to strategic and tactical plans.  Government funding may also impact these plans by applying constraints to the University's implementation plans.</a:t>
            </a:r>
          </a:p>
          <a:p>
            <a:pPr marL="174296" indent="-174296">
              <a:buFont typeface="Arial" pitchFamily="34" charset="0"/>
              <a:buChar char="•"/>
            </a:pPr>
            <a:r>
              <a:rPr lang="en-GB" sz="1400" dirty="0"/>
              <a:t>The User Community, of the University network, both internal and external, will influence strategic and tactical plans by making requests for hardware, software, or support.</a:t>
            </a:r>
          </a:p>
          <a:p>
            <a:pPr marL="174296" indent="-174296">
              <a:buFont typeface="Arial" pitchFamily="34" charset="0"/>
              <a:buChar char="•"/>
            </a:pPr>
            <a:r>
              <a:rPr lang="en-GB" sz="1400" dirty="0"/>
              <a:t>Private Sector Funding, to a lesser extent than Government funding, may also apply constraints on the strategic and tactical plans for the University.</a:t>
            </a:r>
          </a:p>
          <a:p>
            <a:pPr marL="174296" indent="-174296">
              <a:buFont typeface="Arial" pitchFamily="34" charset="0"/>
              <a:buChar char="•"/>
            </a:pPr>
            <a:r>
              <a:rPr lang="en-GB" sz="1400" dirty="0"/>
              <a:t>Industry, both inside and outside the province, will influence the strategic and tactical plans for the University by making requests to the University for services and setting new educational requirements for University programs.</a:t>
            </a:r>
          </a:p>
          <a:p>
            <a:pPr marL="174296" indent="-174296">
              <a:buFont typeface="Arial" pitchFamily="34" charset="0"/>
              <a:buChar char="•"/>
            </a:pPr>
            <a:r>
              <a:rPr lang="en-GB" sz="1400" dirty="0"/>
              <a:t>The Education Community is made up of universities, public schools, vocational schools, private educational institutions, and university educators.  This group will influence the strategic and tactical plans for the University in many ways, for example, by making requests for educational services, gaining a competitive advantage through technology, or gaining advancement in educational techniques.</a:t>
            </a:r>
          </a:p>
          <a:p>
            <a:pPr marL="174296" indent="-174296">
              <a:buFont typeface="Arial" pitchFamily="34" charset="0"/>
              <a:buChar char="•"/>
            </a:pPr>
            <a:endParaRPr lang="en-US" sz="1400" dirty="0"/>
          </a:p>
        </p:txBody>
      </p:sp>
      <p:sp>
        <p:nvSpPr>
          <p:cNvPr id="4" name="Slide Number Placeholder 3"/>
          <p:cNvSpPr>
            <a:spLocks noGrp="1"/>
          </p:cNvSpPr>
          <p:nvPr>
            <p:ph type="sldNum" sz="quarter" idx="10"/>
          </p:nvPr>
        </p:nvSpPr>
        <p:spPr/>
        <p:txBody>
          <a:bodyPr/>
          <a:lstStyle/>
          <a:p>
            <a:fld id="{B493F3FD-049C-4EA0-A53D-22F7040A1961}" type="slidenum">
              <a:rPr lang="en-US" smtClean="0"/>
              <a:t>7</a:t>
            </a:fld>
            <a:endParaRPr lang="en-US"/>
          </a:p>
        </p:txBody>
      </p:sp>
    </p:spTree>
    <p:extLst>
      <p:ext uri="{BB962C8B-B14F-4D97-AF65-F5344CB8AC3E}">
        <p14:creationId xmlns:p14="http://schemas.microsoft.com/office/powerpoint/2010/main" val="2698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25E4F4-F0FF-4707-939C-42F79F01C97B}"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25E4F4-F0FF-4707-939C-42F79F01C97B}"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25E4F4-F0FF-4707-939C-42F79F01C97B}"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25E4F4-F0FF-4707-939C-42F79F01C97B}"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25E4F4-F0FF-4707-939C-42F79F01C97B}"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25E4F4-F0FF-4707-939C-42F79F01C97B}"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5E4F4-F0FF-4707-939C-42F79F01C97B}"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25E4F4-F0FF-4707-939C-42F79F01C97B}" type="datetimeFigureOut">
              <a:rPr lang="en-US" smtClean="0"/>
              <a:pPr/>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E4F4-F0FF-4707-939C-42F79F01C97B}"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25E4F4-F0FF-4707-939C-42F79F01C97B}"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25E4F4-F0FF-4707-939C-42F79F01C97B}"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0331-81DB-45FD-96B2-D98E7574C3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5E4F4-F0FF-4707-939C-42F79F01C97B}" type="datetimeFigureOut">
              <a:rPr lang="en-US" smtClean="0"/>
              <a:pPr/>
              <a:t>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10331-81DB-45FD-96B2-D98E7574C3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Context Diagram</a:t>
            </a:r>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Context diagram example</a:t>
            </a:r>
          </a:p>
        </p:txBody>
      </p:sp>
      <p:pic>
        <p:nvPicPr>
          <p:cNvPr id="4" name="Picture 2" descr="DFD_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7312"/>
            <a:ext cx="81534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71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1</a:t>
            </a:r>
          </a:p>
        </p:txBody>
      </p:sp>
      <p:sp>
        <p:nvSpPr>
          <p:cNvPr id="3" name="Content Placeholder 2"/>
          <p:cNvSpPr>
            <a:spLocks noGrp="1"/>
          </p:cNvSpPr>
          <p:nvPr>
            <p:ph idx="1"/>
          </p:nvPr>
        </p:nvSpPr>
        <p:spPr/>
        <p:txBody>
          <a:bodyPr/>
          <a:lstStyle/>
          <a:p>
            <a:r>
              <a:rPr lang="en-US" sz="2800" dirty="0"/>
              <a:t>Letters of complaint received from citizens are entered into a complaints master file by the City Clerk’s office. The date, department code, and a complaint description are stored for each letter. Weekly reports are produced from the complaints master file and given to the City Manager. Two weekly reports are produced: a department summary and a detail report of complaint. </a:t>
            </a:r>
          </a:p>
          <a:p>
            <a:endParaRPr lang="en-US" dirty="0"/>
          </a:p>
        </p:txBody>
      </p:sp>
    </p:spTree>
    <p:extLst>
      <p:ext uri="{BB962C8B-B14F-4D97-AF65-F5344CB8AC3E}">
        <p14:creationId xmlns:p14="http://schemas.microsoft.com/office/powerpoint/2010/main" val="324608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dirty="0">
                <a:solidFill>
                  <a:srgbClr val="FF0000"/>
                </a:solidFill>
              </a:rPr>
              <a:t>Practice 1 - Answer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img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7378430" cy="533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3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2</a:t>
            </a:r>
          </a:p>
        </p:txBody>
      </p:sp>
      <p:sp>
        <p:nvSpPr>
          <p:cNvPr id="3" name="Content Placeholder 2"/>
          <p:cNvSpPr>
            <a:spLocks noGrp="1"/>
          </p:cNvSpPr>
          <p:nvPr>
            <p:ph idx="1"/>
          </p:nvPr>
        </p:nvSpPr>
        <p:spPr/>
        <p:txBody>
          <a:bodyPr>
            <a:normAutofit fontScale="85000" lnSpcReduction="20000"/>
          </a:bodyPr>
          <a:lstStyle/>
          <a:p>
            <a:r>
              <a:rPr lang="en-US" dirty="0"/>
              <a:t>The purpose of the campus bookstore is to supply textbooks to students for classes at a local university.  The university’s academic departments submit initial data about courses, instructors, textbooks, and projected enrollments to the bookstore on a textbook master list.  The bookstore generates a purchase order, which is sent to publishing companies supplying textbooks.  Book orders arrive at the bookstore accompanied by a packing slip, which is checked and verified by the receiving department.  Students fill out a book request that includes course information.  When they pay for their books, the students are given a sales receipt.</a:t>
            </a:r>
          </a:p>
        </p:txBody>
      </p:sp>
    </p:spTree>
    <p:extLst>
      <p:ext uri="{BB962C8B-B14F-4D97-AF65-F5344CB8AC3E}">
        <p14:creationId xmlns:p14="http://schemas.microsoft.com/office/powerpoint/2010/main" val="193519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3</a:t>
            </a:r>
          </a:p>
        </p:txBody>
      </p:sp>
      <p:sp>
        <p:nvSpPr>
          <p:cNvPr id="3" name="Content Placeholder 2"/>
          <p:cNvSpPr>
            <a:spLocks noGrp="1"/>
          </p:cNvSpPr>
          <p:nvPr>
            <p:ph idx="1"/>
          </p:nvPr>
        </p:nvSpPr>
        <p:spPr/>
        <p:txBody>
          <a:bodyPr>
            <a:normAutofit fontScale="85000" lnSpcReduction="20000"/>
          </a:bodyPr>
          <a:lstStyle/>
          <a:p>
            <a:pPr lvl="0"/>
            <a:r>
              <a:rPr lang="en-US" dirty="0"/>
              <a:t>The purpose of the plant science office is to document the study results from a wide variety of experiments performed on selected plants.  A study is initiated by a researcher who submits a research proposal.  After a panel review by a group of scientists, the researcher is required to submit a research plan and schedule. A FDA research permit request is sent to the Food and Drug Administration, which sends back a research permit.  As the experiment progresses, the researcher submits experimental notes.  At the conclusion of the project, the researcher’s results are reported on an experimental histogram.</a:t>
            </a:r>
          </a:p>
          <a:p>
            <a:endParaRPr lang="en-US" dirty="0"/>
          </a:p>
        </p:txBody>
      </p:sp>
    </p:spTree>
    <p:extLst>
      <p:ext uri="{BB962C8B-B14F-4D97-AF65-F5344CB8AC3E}">
        <p14:creationId xmlns:p14="http://schemas.microsoft.com/office/powerpoint/2010/main" val="73012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4</a:t>
            </a:r>
          </a:p>
        </p:txBody>
      </p:sp>
      <p:sp>
        <p:nvSpPr>
          <p:cNvPr id="3" name="Content Placeholder 2"/>
          <p:cNvSpPr>
            <a:spLocks noGrp="1"/>
          </p:cNvSpPr>
          <p:nvPr>
            <p:ph idx="1"/>
          </p:nvPr>
        </p:nvSpPr>
        <p:spPr/>
        <p:txBody>
          <a:bodyPr>
            <a:noAutofit/>
          </a:bodyPr>
          <a:lstStyle/>
          <a:p>
            <a:r>
              <a:rPr lang="en-US" sz="2400" dirty="0"/>
              <a:t>Your client, Econ </a:t>
            </a:r>
            <a:r>
              <a:rPr lang="en-US" sz="2400" dirty="0" err="1"/>
              <a:t>MiniBank</a:t>
            </a:r>
            <a:r>
              <a:rPr lang="en-US" sz="2400" dirty="0"/>
              <a:t>, requests for a simple Automatic Teller Machine (ATM) system with the following requirements:</a:t>
            </a:r>
          </a:p>
          <a:p>
            <a:r>
              <a:rPr lang="en-US" sz="2400" dirty="0"/>
              <a:t> The system must be able to accept a customer's ATM card via a card reader and validate the account number using an account numbers file. The customer's transaction information, on the other hand, is entered via a key panel and also validated by the system. For valid account holders issuing valid transactions, the system determines the transaction type, which can be one of the following : display of account statement, hardcopy of account statement, cash transfers and requests for </a:t>
            </a:r>
            <a:r>
              <a:rPr lang="en-US" sz="2400" dirty="0" err="1"/>
              <a:t>cheque</a:t>
            </a:r>
            <a:r>
              <a:rPr lang="en-US" sz="2400" dirty="0"/>
              <a:t> book. </a:t>
            </a:r>
          </a:p>
        </p:txBody>
      </p:sp>
    </p:spTree>
    <p:extLst>
      <p:ext uri="{BB962C8B-B14F-4D97-AF65-F5344CB8AC3E}">
        <p14:creationId xmlns:p14="http://schemas.microsoft.com/office/powerpoint/2010/main" val="1929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4 </a:t>
            </a:r>
            <a:r>
              <a:rPr lang="en-US" sz="3600" dirty="0"/>
              <a:t>(</a:t>
            </a:r>
            <a:r>
              <a:rPr lang="en-US" sz="3600" dirty="0" err="1"/>
              <a:t>con’t</a:t>
            </a:r>
            <a:r>
              <a:rPr lang="en-US" sz="3600" dirty="0"/>
              <a:t>)</a:t>
            </a:r>
          </a:p>
        </p:txBody>
      </p:sp>
      <p:sp>
        <p:nvSpPr>
          <p:cNvPr id="3" name="Content Placeholder 2"/>
          <p:cNvSpPr>
            <a:spLocks noGrp="1"/>
          </p:cNvSpPr>
          <p:nvPr>
            <p:ph idx="1"/>
          </p:nvPr>
        </p:nvSpPr>
        <p:spPr/>
        <p:txBody>
          <a:bodyPr>
            <a:noAutofit/>
          </a:bodyPr>
          <a:lstStyle/>
          <a:p>
            <a:r>
              <a:rPr lang="en-US" sz="2400" dirty="0"/>
              <a:t>Transaction information would therefore include items like the customer's request (transaction type), cash transfer amount, and transferee's account number.</a:t>
            </a:r>
          </a:p>
          <a:p>
            <a:r>
              <a:rPr lang="en-US" sz="2400" dirty="0"/>
              <a:t>For account statement requests, the system retrieves the account information from a customer database and formats the information accordingly depending on whether a hardcopy or display is requested. For cash transfer requests, the cash amount and transferee's account number must be specified. Finally, for cheek book requests, the system uses a valid account number to determine the collection center and collection date from a collection schedule log and prints a collection slip for the customer. </a:t>
            </a:r>
          </a:p>
          <a:p>
            <a:endParaRPr lang="en-US" sz="2400" dirty="0"/>
          </a:p>
          <a:p>
            <a:endParaRPr lang="en-US" sz="2400" dirty="0"/>
          </a:p>
        </p:txBody>
      </p:sp>
    </p:spTree>
    <p:extLst>
      <p:ext uri="{BB962C8B-B14F-4D97-AF65-F5344CB8AC3E}">
        <p14:creationId xmlns:p14="http://schemas.microsoft.com/office/powerpoint/2010/main" val="267427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
        <p:nvSpPr>
          <p:cNvPr id="3" name="Content Placeholder 2"/>
          <p:cNvSpPr>
            <a:spLocks noGrp="1"/>
          </p:cNvSpPr>
          <p:nvPr>
            <p:ph idx="1"/>
          </p:nvPr>
        </p:nvSpPr>
        <p:spPr/>
        <p:txBody>
          <a:bodyPr>
            <a:normAutofit/>
          </a:bodyPr>
          <a:lstStyle/>
          <a:p>
            <a:pPr lvl="0"/>
            <a:r>
              <a:rPr lang="en-US" sz="2800" dirty="0"/>
              <a:t>System Context Diagrams are diagrams used in systems design to represent the more important </a:t>
            </a:r>
            <a:r>
              <a:rPr lang="en-US" sz="2800" dirty="0">
                <a:solidFill>
                  <a:srgbClr val="FF0000"/>
                </a:solidFill>
              </a:rPr>
              <a:t>external actors </a:t>
            </a:r>
            <a:r>
              <a:rPr lang="en-US" sz="2800" dirty="0"/>
              <a:t>that </a:t>
            </a:r>
            <a:r>
              <a:rPr lang="en-US" sz="2800" dirty="0">
                <a:solidFill>
                  <a:srgbClr val="FF0000"/>
                </a:solidFill>
              </a:rPr>
              <a:t>interact with the system </a:t>
            </a:r>
            <a:r>
              <a:rPr lang="en-US" sz="2800" dirty="0"/>
              <a:t>at hand. </a:t>
            </a:r>
          </a:p>
          <a:p>
            <a:pPr lvl="1"/>
            <a:r>
              <a:rPr lang="en-US" sz="2400" dirty="0"/>
              <a:t>This type of diagram usually pictures </a:t>
            </a:r>
            <a:r>
              <a:rPr lang="en-US" sz="2400" b="1" dirty="0">
                <a:solidFill>
                  <a:srgbClr val="3366FF"/>
                </a:solidFill>
              </a:rPr>
              <a:t>the system at the center</a:t>
            </a:r>
            <a:r>
              <a:rPr lang="en-US" sz="2400" dirty="0"/>
              <a:t>, with </a:t>
            </a:r>
            <a:r>
              <a:rPr lang="en-US" sz="2400" dirty="0">
                <a:solidFill>
                  <a:srgbClr val="FF0000"/>
                </a:solidFill>
              </a:rPr>
              <a:t>no details of its interior structure</a:t>
            </a:r>
            <a:r>
              <a:rPr lang="en-US" sz="2400" dirty="0"/>
              <a:t>, surrounded by all its interacting systems, environment and activities. </a:t>
            </a:r>
          </a:p>
          <a:p>
            <a:pPr lvl="0"/>
            <a:r>
              <a:rPr lang="en-US" sz="2800" dirty="0"/>
              <a:t>The objective of a system context diagram is to </a:t>
            </a:r>
            <a:r>
              <a:rPr lang="en-US" sz="2800" dirty="0">
                <a:solidFill>
                  <a:srgbClr val="FF0000"/>
                </a:solidFill>
              </a:rPr>
              <a:t>focus attention on external factors</a:t>
            </a:r>
            <a:r>
              <a:rPr lang="en-US" sz="2800" dirty="0"/>
              <a:t> and </a:t>
            </a:r>
            <a:r>
              <a:rPr lang="en-US" sz="2800" dirty="0">
                <a:solidFill>
                  <a:srgbClr val="FF0000"/>
                </a:solidFill>
              </a:rPr>
              <a:t>events</a:t>
            </a:r>
            <a:r>
              <a:rPr lang="en-US" sz="2800" dirty="0"/>
              <a:t> </a:t>
            </a:r>
            <a:r>
              <a:rPr lang="en-US" sz="2800" dirty="0">
                <a:solidFill>
                  <a:srgbClr val="FF0000"/>
                </a:solidFill>
              </a:rPr>
              <a:t>that should be considered </a:t>
            </a:r>
            <a:r>
              <a:rPr lang="en-US" sz="2800" dirty="0"/>
              <a:t>in developing a complete set of </a:t>
            </a:r>
            <a:r>
              <a:rPr lang="en-US" sz="2800" dirty="0">
                <a:solidFill>
                  <a:srgbClr val="FF0000"/>
                </a:solidFill>
              </a:rPr>
              <a:t>system requirements and constraints</a:t>
            </a:r>
            <a:r>
              <a:rPr lang="en-US" sz="2800"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603E55-3646-47E4-BF81-67A728EB3A1B}" type="slidenum">
              <a:rPr lang="en-US">
                <a:solidFill>
                  <a:srgbClr val="898989"/>
                </a:solidFill>
              </a:rPr>
              <a:pPr eaLnBrk="1" hangingPunct="1"/>
              <a:t>3</a:t>
            </a:fld>
            <a:endParaRPr lang="en-US">
              <a:solidFill>
                <a:srgbClr val="898989"/>
              </a:solidFill>
            </a:endParaRPr>
          </a:p>
        </p:txBody>
      </p:sp>
      <p:sp>
        <p:nvSpPr>
          <p:cNvPr id="31747" name="Rectangle 2"/>
          <p:cNvSpPr>
            <a:spLocks noGrp="1" noChangeArrowheads="1"/>
          </p:cNvSpPr>
          <p:nvPr>
            <p:ph type="title"/>
          </p:nvPr>
        </p:nvSpPr>
        <p:spPr/>
        <p:txBody>
          <a:bodyPr/>
          <a:lstStyle/>
          <a:p>
            <a:pPr eaLnBrk="1" hangingPunct="1"/>
            <a:r>
              <a:rPr lang="en-US" sz="4000" dirty="0"/>
              <a:t>Context Diagram Building Procedure</a:t>
            </a:r>
          </a:p>
        </p:txBody>
      </p:sp>
      <p:sp>
        <p:nvSpPr>
          <p:cNvPr id="31748" name="Rectangle 3"/>
          <p:cNvSpPr>
            <a:spLocks noGrp="1" noChangeArrowheads="1"/>
          </p:cNvSpPr>
          <p:nvPr>
            <p:ph type="body" idx="1"/>
          </p:nvPr>
        </p:nvSpPr>
        <p:spPr>
          <a:xfrm>
            <a:off x="762000" y="1295400"/>
            <a:ext cx="8153400" cy="4800600"/>
          </a:xfrm>
        </p:spPr>
        <p:txBody>
          <a:bodyPr/>
          <a:lstStyle/>
          <a:p>
            <a:pPr eaLnBrk="1" hangingPunct="1">
              <a:lnSpc>
                <a:spcPct val="90000"/>
              </a:lnSpc>
            </a:pPr>
            <a:r>
              <a:rPr lang="en-US" sz="2800" dirty="0">
                <a:solidFill>
                  <a:srgbClr val="3366FF"/>
                </a:solidFill>
              </a:rPr>
              <a:t>Identify the system </a:t>
            </a:r>
            <a:r>
              <a:rPr lang="en-US" sz="2800" dirty="0"/>
              <a:t>and its boundaries (the context)</a:t>
            </a:r>
          </a:p>
          <a:p>
            <a:pPr eaLnBrk="1" hangingPunct="1">
              <a:lnSpc>
                <a:spcPct val="90000"/>
              </a:lnSpc>
            </a:pPr>
            <a:r>
              <a:rPr lang="en-US" sz="2800" dirty="0">
                <a:solidFill>
                  <a:srgbClr val="3366FF"/>
                </a:solidFill>
              </a:rPr>
              <a:t>Identify external entities </a:t>
            </a:r>
            <a:r>
              <a:rPr lang="en-US" sz="2800" dirty="0"/>
              <a:t>(providers, receivers of system info)</a:t>
            </a:r>
          </a:p>
          <a:p>
            <a:pPr eaLnBrk="1" hangingPunct="1">
              <a:lnSpc>
                <a:spcPct val="90000"/>
              </a:lnSpc>
            </a:pPr>
            <a:r>
              <a:rPr lang="en-US" sz="2800" dirty="0">
                <a:solidFill>
                  <a:srgbClr val="3366FF"/>
                </a:solidFill>
              </a:rPr>
              <a:t>Identify external data flows </a:t>
            </a:r>
            <a:r>
              <a:rPr lang="en-US" sz="2800" dirty="0"/>
              <a:t>(input, output) </a:t>
            </a:r>
          </a:p>
          <a:p>
            <a:pPr lvl="1" eaLnBrk="1" hangingPunct="1">
              <a:lnSpc>
                <a:spcPct val="90000"/>
              </a:lnSpc>
            </a:pPr>
            <a:r>
              <a:rPr lang="en-US" b="1" dirty="0">
                <a:solidFill>
                  <a:srgbClr val="FF0000"/>
                </a:solidFill>
              </a:rPr>
              <a:t>However, NO DATA STORE !!!</a:t>
            </a:r>
          </a:p>
          <a:p>
            <a:pPr eaLnBrk="1" hangingPunct="1">
              <a:lnSpc>
                <a:spcPct val="90000"/>
              </a:lnSpc>
            </a:pPr>
            <a:r>
              <a:rPr lang="en-US" sz="2800" dirty="0"/>
              <a:t>Note: </a:t>
            </a:r>
            <a:r>
              <a:rPr lang="en-US" sz="2800" u="sng" dirty="0"/>
              <a:t>the whole system itself is a process </a:t>
            </a:r>
            <a:r>
              <a:rPr lang="en-US" sz="2800" dirty="0"/>
              <a:t>(it receives input and transforms into output</a:t>
            </a:r>
            <a:r>
              <a:rPr lang="en-US" dirty="0"/>
              <a:t>)</a:t>
            </a:r>
          </a:p>
        </p:txBody>
      </p:sp>
    </p:spTree>
    <p:extLst>
      <p:ext uri="{BB962C8B-B14F-4D97-AF65-F5344CB8AC3E}">
        <p14:creationId xmlns:p14="http://schemas.microsoft.com/office/powerpoint/2010/main" val="419793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t>Vending Machine Example</a:t>
            </a:r>
            <a:br>
              <a:rPr lang="en-US" sz="2400" dirty="0"/>
            </a:br>
            <a:r>
              <a:rPr lang="en-US" sz="2400" dirty="0"/>
              <a:t> </a:t>
            </a:r>
            <a:r>
              <a:rPr lang="en-US" sz="2400" dirty="0">
                <a:solidFill>
                  <a:srgbClr val="FF0000"/>
                </a:solidFill>
              </a:rPr>
              <a:t>Assumption:</a:t>
            </a:r>
            <a:r>
              <a:rPr lang="en-US" sz="2400" dirty="0"/>
              <a:t> there is no revise order option</a:t>
            </a: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609600" y="1981200"/>
            <a:ext cx="7869331" cy="4038600"/>
            <a:chOff x="2793" y="1510"/>
            <a:chExt cx="5075" cy="2635"/>
          </a:xfrm>
        </p:grpSpPr>
        <p:sp>
          <p:nvSpPr>
            <p:cNvPr id="2058" name="AutoShape 10"/>
            <p:cNvSpPr>
              <a:spLocks noChangeAspect="1" noChangeArrowheads="1" noTextEdit="1"/>
            </p:cNvSpPr>
            <p:nvPr/>
          </p:nvSpPr>
          <p:spPr bwMode="auto">
            <a:xfrm>
              <a:off x="2793" y="1510"/>
              <a:ext cx="5075" cy="263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Line 9"/>
            <p:cNvSpPr>
              <a:spLocks noChangeShapeType="1"/>
            </p:cNvSpPr>
            <p:nvPr/>
          </p:nvSpPr>
          <p:spPr bwMode="auto">
            <a:xfrm flipV="1">
              <a:off x="4114" y="1932"/>
              <a:ext cx="2222"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6" name="Text Box 8"/>
            <p:cNvSpPr txBox="1">
              <a:spLocks noChangeArrowheads="1"/>
            </p:cNvSpPr>
            <p:nvPr/>
          </p:nvSpPr>
          <p:spPr bwMode="auto">
            <a:xfrm>
              <a:off x="2842" y="1808"/>
              <a:ext cx="996" cy="3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Customer</a:t>
              </a:r>
              <a:endParaRPr kumimoji="0" lang="en-US" sz="2000" b="0" i="0" u="none" strike="noStrike" cap="none" normalizeH="0" baseline="0" dirty="0">
                <a:ln>
                  <a:noFill/>
                </a:ln>
                <a:solidFill>
                  <a:schemeClr val="tx1"/>
                </a:solidFill>
                <a:effectLst/>
                <a:latin typeface="Arial" pitchFamily="34" charset="0"/>
              </a:endParaRPr>
            </a:p>
          </p:txBody>
        </p:sp>
        <p:sp>
          <p:nvSpPr>
            <p:cNvPr id="2055" name="Text Box 7"/>
            <p:cNvSpPr txBox="1">
              <a:spLocks noChangeArrowheads="1"/>
            </p:cNvSpPr>
            <p:nvPr/>
          </p:nvSpPr>
          <p:spPr bwMode="auto">
            <a:xfrm>
              <a:off x="6642" y="1606"/>
              <a:ext cx="996" cy="8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Vending Machine System</a:t>
              </a:r>
              <a:endParaRPr kumimoji="0" lang="en-US" sz="2400" b="0" i="0" u="none" strike="noStrike" cap="none" normalizeH="0" baseline="0" dirty="0">
                <a:ln>
                  <a:noFill/>
                </a:ln>
                <a:solidFill>
                  <a:schemeClr val="tx1"/>
                </a:solidFill>
                <a:effectLst/>
                <a:latin typeface="Arial" pitchFamily="34" charset="0"/>
              </a:endParaRPr>
            </a:p>
          </p:txBody>
        </p:sp>
        <p:sp>
          <p:nvSpPr>
            <p:cNvPr id="2054" name="Line 6"/>
            <p:cNvSpPr>
              <a:spLocks noChangeShapeType="1"/>
            </p:cNvSpPr>
            <p:nvPr/>
          </p:nvSpPr>
          <p:spPr bwMode="auto">
            <a:xfrm>
              <a:off x="7178" y="2669"/>
              <a:ext cx="0" cy="12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3" name="Line 5"/>
            <p:cNvSpPr>
              <a:spLocks noChangeShapeType="1"/>
            </p:cNvSpPr>
            <p:nvPr/>
          </p:nvSpPr>
          <p:spPr bwMode="auto">
            <a:xfrm flipH="1">
              <a:off x="3425" y="3934"/>
              <a:ext cx="375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Line 4"/>
            <p:cNvSpPr>
              <a:spLocks noChangeShapeType="1"/>
            </p:cNvSpPr>
            <p:nvPr/>
          </p:nvSpPr>
          <p:spPr bwMode="auto">
            <a:xfrm flipV="1">
              <a:off x="3425" y="2248"/>
              <a:ext cx="0" cy="168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1" name="Text Box 3"/>
            <p:cNvSpPr txBox="1">
              <a:spLocks noChangeArrowheads="1"/>
            </p:cNvSpPr>
            <p:nvPr/>
          </p:nvSpPr>
          <p:spPr bwMode="auto">
            <a:xfrm>
              <a:off x="4651" y="3513"/>
              <a:ext cx="1072" cy="31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Send order</a:t>
              </a:r>
              <a:endParaRPr kumimoji="0" lang="en-US" sz="2400" b="0" i="0" u="none" strike="noStrike" cap="none" normalizeH="0" baseline="0" dirty="0">
                <a:ln>
                  <a:noFill/>
                </a:ln>
                <a:solidFill>
                  <a:schemeClr val="tx1"/>
                </a:solidFill>
                <a:effectLst/>
                <a:latin typeface="Arial" pitchFamily="34" charset="0"/>
              </a:endParaRPr>
            </a:p>
          </p:txBody>
        </p:sp>
        <p:sp>
          <p:nvSpPr>
            <p:cNvPr id="2050" name="Text Box 2"/>
            <p:cNvSpPr txBox="1">
              <a:spLocks noChangeArrowheads="1"/>
            </p:cNvSpPr>
            <p:nvPr/>
          </p:nvSpPr>
          <p:spPr bwMode="auto">
            <a:xfrm>
              <a:off x="4497" y="1510"/>
              <a:ext cx="1302" cy="31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Submit order</a:t>
              </a:r>
              <a:endParaRPr kumimoji="0" lang="en-US" sz="24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u="sng" dirty="0"/>
              <a:t>ATM Example</a:t>
            </a:r>
            <a:br>
              <a:rPr lang="en-US" sz="2400" dirty="0"/>
            </a:br>
            <a:r>
              <a:rPr lang="en-US" sz="2400" dirty="0">
                <a:solidFill>
                  <a:srgbClr val="FF0000"/>
                </a:solidFill>
              </a:rPr>
              <a:t>Assumption: </a:t>
            </a:r>
            <a:r>
              <a:rPr lang="en-US" sz="2400" dirty="0"/>
              <a:t>ONLY withdrawing money (not transfer, checking balance, or other services….)</a:t>
            </a:r>
          </a:p>
        </p:txBody>
      </p:sp>
      <p:sp>
        <p:nvSpPr>
          <p:cNvPr id="1844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433" name="Group 1"/>
          <p:cNvGrpSpPr>
            <a:grpSpLocks noChangeAspect="1"/>
          </p:cNvGrpSpPr>
          <p:nvPr/>
        </p:nvGrpSpPr>
        <p:grpSpPr bwMode="auto">
          <a:xfrm>
            <a:off x="381350" y="1905000"/>
            <a:ext cx="8414090" cy="4343400"/>
            <a:chOff x="2965" y="1510"/>
            <a:chExt cx="4845" cy="2530"/>
          </a:xfrm>
        </p:grpSpPr>
        <p:sp>
          <p:nvSpPr>
            <p:cNvPr id="18442" name="AutoShape 10"/>
            <p:cNvSpPr>
              <a:spLocks noChangeAspect="1" noChangeArrowheads="1" noTextEdit="1"/>
            </p:cNvSpPr>
            <p:nvPr/>
          </p:nvSpPr>
          <p:spPr bwMode="auto">
            <a:xfrm>
              <a:off x="2965" y="1510"/>
              <a:ext cx="4845" cy="253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1" name="Line 9"/>
            <p:cNvSpPr>
              <a:spLocks noChangeShapeType="1"/>
            </p:cNvSpPr>
            <p:nvPr/>
          </p:nvSpPr>
          <p:spPr bwMode="auto">
            <a:xfrm flipV="1">
              <a:off x="4114" y="1932"/>
              <a:ext cx="2222"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0" name="Text Box 8"/>
            <p:cNvSpPr txBox="1">
              <a:spLocks noChangeArrowheads="1"/>
            </p:cNvSpPr>
            <p:nvPr/>
          </p:nvSpPr>
          <p:spPr bwMode="auto">
            <a:xfrm>
              <a:off x="3042" y="1817"/>
              <a:ext cx="919" cy="3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Customer</a:t>
              </a:r>
              <a:endParaRPr kumimoji="0" lang="en-US" sz="2400" b="0" i="0" u="none" strike="noStrike" cap="none" normalizeH="0" baseline="0" dirty="0">
                <a:ln>
                  <a:noFill/>
                </a:ln>
                <a:solidFill>
                  <a:schemeClr val="tx1"/>
                </a:solidFill>
                <a:effectLst/>
                <a:latin typeface="Arial" pitchFamily="34" charset="0"/>
              </a:endParaRPr>
            </a:p>
          </p:txBody>
        </p:sp>
        <p:sp>
          <p:nvSpPr>
            <p:cNvPr id="18439" name="Text Box 7"/>
            <p:cNvSpPr txBox="1">
              <a:spLocks noChangeArrowheads="1"/>
            </p:cNvSpPr>
            <p:nvPr/>
          </p:nvSpPr>
          <p:spPr bwMode="auto">
            <a:xfrm>
              <a:off x="6642" y="1606"/>
              <a:ext cx="996" cy="8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ATM System</a:t>
              </a:r>
              <a:endParaRPr kumimoji="0" lang="en-US" sz="2800" b="0" i="0" u="none" strike="noStrike" cap="none" normalizeH="0" baseline="0" dirty="0">
                <a:ln>
                  <a:noFill/>
                </a:ln>
                <a:solidFill>
                  <a:schemeClr val="tx1"/>
                </a:solidFill>
                <a:effectLst/>
                <a:latin typeface="Arial" pitchFamily="34" charset="0"/>
              </a:endParaRPr>
            </a:p>
          </p:txBody>
        </p:sp>
        <p:sp>
          <p:nvSpPr>
            <p:cNvPr id="18438" name="Line 6"/>
            <p:cNvSpPr>
              <a:spLocks noChangeShapeType="1"/>
            </p:cNvSpPr>
            <p:nvPr/>
          </p:nvSpPr>
          <p:spPr bwMode="auto">
            <a:xfrm>
              <a:off x="7178" y="2669"/>
              <a:ext cx="0" cy="12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7" name="Line 5"/>
            <p:cNvSpPr>
              <a:spLocks noChangeShapeType="1"/>
            </p:cNvSpPr>
            <p:nvPr/>
          </p:nvSpPr>
          <p:spPr bwMode="auto">
            <a:xfrm flipH="1">
              <a:off x="3425" y="3934"/>
              <a:ext cx="375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6" name="Line 4"/>
            <p:cNvSpPr>
              <a:spLocks noChangeShapeType="1"/>
            </p:cNvSpPr>
            <p:nvPr/>
          </p:nvSpPr>
          <p:spPr bwMode="auto">
            <a:xfrm flipV="1">
              <a:off x="3425" y="2248"/>
              <a:ext cx="0" cy="168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5" name="Text Box 3"/>
            <p:cNvSpPr txBox="1">
              <a:spLocks noChangeArrowheads="1"/>
            </p:cNvSpPr>
            <p:nvPr/>
          </p:nvSpPr>
          <p:spPr bwMode="auto">
            <a:xfrm>
              <a:off x="4457" y="2975"/>
              <a:ext cx="1992" cy="84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Complete transaction</a:t>
              </a:r>
              <a:endParaRPr kumimoji="0" lang="en-US" sz="24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Or</a:t>
              </a:r>
              <a:endParaRPr kumimoji="0" lang="en-US" sz="24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Revise transaction</a:t>
              </a:r>
              <a:endParaRPr kumimoji="0" lang="en-US" sz="2400" b="0" i="0" u="none" strike="noStrike" cap="none" normalizeH="0" baseline="0" dirty="0">
                <a:ln>
                  <a:noFill/>
                </a:ln>
                <a:solidFill>
                  <a:schemeClr val="tx1"/>
                </a:solidFill>
                <a:effectLst/>
                <a:latin typeface="Arial" pitchFamily="34" charset="0"/>
              </a:endParaRPr>
            </a:p>
          </p:txBody>
        </p:sp>
        <p:sp>
          <p:nvSpPr>
            <p:cNvPr id="18434" name="Text Box 2"/>
            <p:cNvSpPr txBox="1">
              <a:spLocks noChangeArrowheads="1"/>
            </p:cNvSpPr>
            <p:nvPr/>
          </p:nvSpPr>
          <p:spPr bwMode="auto">
            <a:xfrm>
              <a:off x="4267" y="1510"/>
              <a:ext cx="1762" cy="31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rPr>
                <a:t>Request transaction</a:t>
              </a:r>
              <a:endParaRPr kumimoji="0" lang="en-US" sz="24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Order processing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36536"/>
            <a:ext cx="6934200" cy="525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7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University system Example</a:t>
            </a:r>
          </a:p>
        </p:txBody>
      </p:sp>
      <p:pic>
        <p:nvPicPr>
          <p:cNvPr id="3" name="Picture 2" descr="383351806_f01bb442f0.jpg"/>
          <p:cNvPicPr/>
          <p:nvPr/>
        </p:nvPicPr>
        <p:blipFill>
          <a:blip r:embed="rId3" cstate="print"/>
          <a:stretch>
            <a:fillRect/>
          </a:stretch>
        </p:blipFill>
        <p:spPr>
          <a:xfrm>
            <a:off x="457200" y="1600200"/>
            <a:ext cx="8264744" cy="4779671"/>
          </a:xfrm>
          <a:prstGeom prst="rect">
            <a:avLst/>
          </a:prstGeom>
        </p:spPr>
      </p:pic>
    </p:spTree>
    <p:extLst>
      <p:ext uri="{BB962C8B-B14F-4D97-AF65-F5344CB8AC3E}">
        <p14:creationId xmlns:p14="http://schemas.microsoft.com/office/powerpoint/2010/main" val="74085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xcont.gif"/>
          <p:cNvPicPr>
            <a:picLocks noChangeAspect="1"/>
          </p:cNvPicPr>
          <p:nvPr/>
        </p:nvPicPr>
        <p:blipFill>
          <a:blip r:embed="rId2" cstate="print"/>
          <a:stretch>
            <a:fillRect/>
          </a:stretch>
        </p:blipFill>
        <p:spPr>
          <a:xfrm>
            <a:off x="313660" y="685800"/>
            <a:ext cx="8634967" cy="5562600"/>
          </a:xfrm>
          <a:prstGeom prst="rect">
            <a:avLst/>
          </a:prstGeom>
        </p:spPr>
      </p:pic>
      <p:sp>
        <p:nvSpPr>
          <p:cNvPr id="3" name="Title 1"/>
          <p:cNvSpPr txBox="1">
            <a:spLocks/>
          </p:cNvSpPr>
          <p:nvPr/>
        </p:nvSpPr>
        <p:spPr>
          <a:xfrm>
            <a:off x="457200" y="114300"/>
            <a:ext cx="8229600" cy="571500"/>
          </a:xfrm>
          <a:prstGeom prst="rect">
            <a:avLst/>
          </a:prstGeom>
        </p:spPr>
        <p:txBody>
          <a:bodyP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FF0000"/>
                </a:solidFill>
              </a:rPr>
              <a:t>Business and Tax system Example</a:t>
            </a:r>
          </a:p>
        </p:txBody>
      </p:sp>
    </p:spTree>
    <p:extLst>
      <p:ext uri="{BB962C8B-B14F-4D97-AF65-F5344CB8AC3E}">
        <p14:creationId xmlns:p14="http://schemas.microsoft.com/office/powerpoint/2010/main" val="364444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sz="4000" dirty="0"/>
              <a:t>Context diagram example</a:t>
            </a:r>
          </a:p>
        </p:txBody>
      </p:sp>
      <p:sp>
        <p:nvSpPr>
          <p:cNvPr id="29699" name="Rectangle 3"/>
          <p:cNvSpPr>
            <a:spLocks noGrp="1" noChangeArrowheads="1"/>
          </p:cNvSpPr>
          <p:nvPr>
            <p:ph idx="1"/>
          </p:nvPr>
        </p:nvSpPr>
        <p:spPr/>
        <p:txBody>
          <a:bodyPr/>
          <a:lstStyle/>
          <a:p>
            <a:pPr eaLnBrk="1" hangingPunct="1">
              <a:lnSpc>
                <a:spcPct val="80000"/>
              </a:lnSpc>
            </a:pPr>
            <a:r>
              <a:rPr lang="en-US" sz="2400" dirty="0"/>
              <a:t>A student sends in an application form containing their personal details, and their desired course </a:t>
            </a:r>
          </a:p>
          <a:p>
            <a:pPr eaLnBrk="1" hangingPunct="1">
              <a:lnSpc>
                <a:spcPct val="80000"/>
              </a:lnSpc>
            </a:pPr>
            <a:r>
              <a:rPr lang="en-US" sz="2400" dirty="0"/>
              <a:t>The university checks that the course is available. </a:t>
            </a:r>
          </a:p>
          <a:p>
            <a:pPr eaLnBrk="1" hangingPunct="1">
              <a:lnSpc>
                <a:spcPct val="80000"/>
              </a:lnSpc>
            </a:pPr>
            <a:r>
              <a:rPr lang="en-US" sz="2400" dirty="0"/>
              <a:t>If the course is available and the student is enrolled in the course, the university confirms the enrolment by sending a confirmation letter that they are registered for the course to the student. </a:t>
            </a:r>
          </a:p>
          <a:p>
            <a:pPr eaLnBrk="1" hangingPunct="1">
              <a:lnSpc>
                <a:spcPct val="80000"/>
              </a:lnSpc>
            </a:pPr>
            <a:r>
              <a:rPr lang="en-US" sz="2400" dirty="0"/>
              <a:t>Or if the course is unavailable the student is sent a rejection letter. </a:t>
            </a:r>
          </a:p>
          <a:p>
            <a:pPr eaLnBrk="1" hangingPunct="1">
              <a:lnSpc>
                <a:spcPct val="80000"/>
              </a:lnSpc>
            </a:pPr>
            <a:r>
              <a:rPr lang="en-US" sz="2400" dirty="0">
                <a:solidFill>
                  <a:srgbClr val="3366FF"/>
                </a:solidFill>
              </a:rPr>
              <a:t>What system is being modeled? </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8C8BFC-AC2E-4E6C-8D6D-CBE560E710B7}" type="slidenum">
              <a:rPr lang="en-US" smtClean="0"/>
              <a:pPr eaLnBrk="1" hangingPunct="1"/>
              <a:t>9</a:t>
            </a:fld>
            <a:endParaRPr lang="en-US"/>
          </a:p>
        </p:txBody>
      </p:sp>
    </p:spTree>
    <p:extLst>
      <p:ext uri="{BB962C8B-B14F-4D97-AF65-F5344CB8AC3E}">
        <p14:creationId xmlns:p14="http://schemas.microsoft.com/office/powerpoint/2010/main" val="214588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896</Words>
  <Application>Microsoft Office PowerPoint</Application>
  <PresentationFormat>On-screen Show (4:3)</PresentationFormat>
  <Paragraphs>56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Batang</vt:lpstr>
      <vt:lpstr>Arial</vt:lpstr>
      <vt:lpstr>Calibri</vt:lpstr>
      <vt:lpstr>Times New Roman</vt:lpstr>
      <vt:lpstr>Office Theme</vt:lpstr>
      <vt:lpstr>Context Diagram</vt:lpstr>
      <vt:lpstr>What is it?</vt:lpstr>
      <vt:lpstr>Context Diagram Building Procedure</vt:lpstr>
      <vt:lpstr>Vending Machine Example  Assumption: there is no revise order option</vt:lpstr>
      <vt:lpstr>ATM Example Assumption: ONLY withdrawing money (not transfer, checking balance, or other services….)</vt:lpstr>
      <vt:lpstr>Food Order processing System</vt:lpstr>
      <vt:lpstr>University system Example</vt:lpstr>
      <vt:lpstr>PowerPoint Presentation</vt:lpstr>
      <vt:lpstr>Context diagram example</vt:lpstr>
      <vt:lpstr>Context diagram example</vt:lpstr>
      <vt:lpstr>Practice 1</vt:lpstr>
      <vt:lpstr>Practice 1 - Answer</vt:lpstr>
      <vt:lpstr>Practice 2</vt:lpstr>
      <vt:lpstr>Practice 3</vt:lpstr>
      <vt:lpstr>Practice 4</vt:lpstr>
      <vt:lpstr>Practice 4 (con’t)</vt:lpstr>
    </vt:vector>
  </TitlesOfParts>
  <Company>Information Technology Services Support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Yong Choi</dc:creator>
  <cp:lastModifiedBy>Shazia Muzaffar</cp:lastModifiedBy>
  <cp:revision>27</cp:revision>
  <cp:lastPrinted>2012-10-11T00:01:59Z</cp:lastPrinted>
  <dcterms:created xsi:type="dcterms:W3CDTF">2010-09-29T00:52:04Z</dcterms:created>
  <dcterms:modified xsi:type="dcterms:W3CDTF">2019-02-17T16:08:02Z</dcterms:modified>
</cp:coreProperties>
</file>