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sldIdLst>
    <p:sldId id="256" r:id="rId2"/>
    <p:sldId id="257" r:id="rId3"/>
    <p:sldId id="259" r:id="rId4"/>
    <p:sldId id="271" r:id="rId5"/>
    <p:sldId id="264" r:id="rId6"/>
    <p:sldId id="265" r:id="rId7"/>
    <p:sldId id="266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06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59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78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9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4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650" y="621614"/>
            <a:ext cx="64090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>
                <a:latin typeface="Trebuchet MS"/>
                <a:cs typeface="Trebuchet MS"/>
              </a:rPr>
              <a:t>DART</a:t>
            </a:r>
            <a:r>
              <a:rPr sz="5400" spc="-235" dirty="0">
                <a:latin typeface="Trebuchet MS"/>
                <a:cs typeface="Trebuchet MS"/>
              </a:rPr>
              <a:t> </a:t>
            </a:r>
            <a:r>
              <a:rPr sz="5400" dirty="0">
                <a:latin typeface="Trebuchet MS"/>
                <a:cs typeface="Trebuchet MS"/>
              </a:rPr>
              <a:t>AND</a:t>
            </a:r>
            <a:r>
              <a:rPr sz="5400" spc="-65" dirty="0">
                <a:latin typeface="Trebuchet MS"/>
                <a:cs typeface="Trebuchet MS"/>
              </a:rPr>
              <a:t> </a:t>
            </a:r>
            <a:r>
              <a:rPr sz="5400" spc="-5" dirty="0">
                <a:latin typeface="Trebuchet MS"/>
                <a:cs typeface="Trebuchet MS"/>
              </a:rPr>
              <a:t>FLUTTER</a:t>
            </a:r>
            <a:endParaRPr sz="5400" dirty="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5720080" cy="2160919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795" y="390220"/>
            <a:ext cx="3615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90" dirty="0"/>
              <a:t>WHAT</a:t>
            </a:r>
            <a:r>
              <a:rPr sz="3200" spc="65" dirty="0"/>
              <a:t> </a:t>
            </a:r>
            <a:r>
              <a:rPr sz="3200" spc="-5" dirty="0"/>
              <a:t>IS</a:t>
            </a:r>
            <a:r>
              <a:rPr sz="3200" spc="-40" dirty="0"/>
              <a:t> </a:t>
            </a:r>
            <a:r>
              <a:rPr sz="3200" spc="-60" dirty="0"/>
              <a:t>DART..??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72795" y="1369568"/>
            <a:ext cx="823087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999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Dart is an open-source and object-oriented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programming language. It is originally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developed</a:t>
            </a:r>
            <a:r>
              <a:rPr sz="2000" spc="-3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by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Google</a:t>
            </a:r>
            <a:r>
              <a:rPr sz="20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and later</a:t>
            </a:r>
            <a:r>
              <a:rPr sz="2000" spc="-4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approved</a:t>
            </a:r>
            <a:r>
              <a:rPr sz="20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as</a:t>
            </a:r>
            <a:r>
              <a:rPr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 </a:t>
            </a:r>
            <a:r>
              <a:rPr sz="2000" spc="-87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standard by ECMA </a:t>
            </a:r>
            <a:r>
              <a:rPr sz="2000" spc="-5" dirty="0">
                <a:solidFill>
                  <a:srgbClr val="0070C0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0070C0"/>
                </a:solidFill>
                <a:latin typeface="Trebuchet MS"/>
                <a:cs typeface="Trebuchet MS"/>
              </a:rPr>
              <a:t>European Computer </a:t>
            </a:r>
            <a:r>
              <a:rPr sz="240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rebuchet MS"/>
                <a:cs typeface="Trebuchet MS"/>
              </a:rPr>
              <a:t>Manufacturers</a:t>
            </a:r>
            <a:r>
              <a:rPr sz="2400" spc="-1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rebuchet MS"/>
                <a:cs typeface="Trebuchet MS"/>
              </a:rPr>
              <a:t>Association)</a:t>
            </a:r>
            <a:r>
              <a:rPr sz="2000" spc="-5" dirty="0">
                <a:solidFill>
                  <a:srgbClr val="0070C0"/>
                </a:solidFill>
                <a:latin typeface="Arial MT"/>
                <a:cs typeface="Arial MT"/>
              </a:rPr>
              <a:t>.</a:t>
            </a:r>
            <a:endParaRPr sz="2000" dirty="0">
              <a:solidFill>
                <a:srgbClr val="0070C0"/>
              </a:solidFill>
              <a:latin typeface="Arial MT"/>
              <a:cs typeface="Arial MT"/>
            </a:endParaRPr>
          </a:p>
          <a:p>
            <a:pPr marL="45720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sz="2400" dirty="0" smtClean="0">
              <a:solidFill>
                <a:srgbClr val="002060"/>
              </a:solidFill>
              <a:latin typeface="Arial MT"/>
              <a:cs typeface="Arial MT"/>
            </a:endParaRPr>
          </a:p>
          <a:p>
            <a:pPr marL="469900" marR="5715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002060"/>
                </a:solidFill>
                <a:latin typeface="Arial MT"/>
                <a:cs typeface="Arial MT"/>
              </a:rPr>
              <a:t>purpose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of Dart programming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is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to create </a:t>
            </a:r>
            <a:r>
              <a:rPr sz="2000" spc="-87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frontend user interfaces</a:t>
            </a:r>
            <a:r>
              <a:rPr sz="20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20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the </a:t>
            </a:r>
            <a:r>
              <a:rPr sz="2000" spc="-20" dirty="0">
                <a:solidFill>
                  <a:srgbClr val="002060"/>
                </a:solidFill>
                <a:latin typeface="Arial MT"/>
                <a:cs typeface="Arial MT"/>
              </a:rPr>
              <a:t>web</a:t>
            </a:r>
            <a:r>
              <a:rPr sz="2000" spc="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mobile</a:t>
            </a:r>
            <a:r>
              <a:rPr sz="20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apps</a:t>
            </a:r>
            <a:r>
              <a:rPr sz="2000" spc="-5" dirty="0" smtClean="0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endParaRPr lang="en-US" sz="2000" spc="-5" dirty="0" smtClean="0">
              <a:solidFill>
                <a:srgbClr val="002060"/>
              </a:solidFill>
              <a:latin typeface="Arial MT"/>
              <a:cs typeface="Arial MT"/>
            </a:endParaRPr>
          </a:p>
          <a:p>
            <a:pPr marL="469900" marR="5715" indent="-457200">
              <a:buFont typeface="Wingdings" panose="05000000000000000000" pitchFamily="2" charset="2"/>
              <a:buChar char="Ø"/>
            </a:pPr>
            <a:r>
              <a:rPr lang="en-US" sz="2000" spc="-10" dirty="0">
                <a:solidFill>
                  <a:srgbClr val="002060"/>
                </a:solidFill>
                <a:latin typeface="Arial MT"/>
                <a:cs typeface="Arial MT"/>
              </a:rPr>
              <a:t>Dart</a:t>
            </a:r>
            <a:r>
              <a:rPr lang="en-US" sz="2000" spc="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also</a:t>
            </a:r>
            <a:r>
              <a:rPr lang="en-US" sz="20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forms</a:t>
            </a:r>
            <a:r>
              <a:rPr lang="en-US"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the</a:t>
            </a:r>
            <a:r>
              <a:rPr lang="en-US" sz="20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foundation of</a:t>
            </a:r>
            <a:r>
              <a:rPr lang="en-US" sz="2000" spc="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25" dirty="0">
                <a:solidFill>
                  <a:srgbClr val="002060"/>
                </a:solidFill>
                <a:latin typeface="Arial MT"/>
                <a:cs typeface="Arial MT"/>
              </a:rPr>
              <a:t>Flutter. </a:t>
            </a:r>
            <a:r>
              <a:rPr lang="en-US" sz="2000" spc="-10" dirty="0">
                <a:solidFill>
                  <a:srgbClr val="002060"/>
                </a:solidFill>
                <a:latin typeface="Arial MT"/>
                <a:cs typeface="Arial MT"/>
              </a:rPr>
              <a:t>Dart </a:t>
            </a:r>
            <a:r>
              <a:rPr lang="en-US" sz="2000" spc="-87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provides the language and runtimes that </a:t>
            </a:r>
            <a:r>
              <a:rPr lang="en-US"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Arial MT"/>
                <a:cs typeface="Arial MT"/>
              </a:rPr>
              <a:t>power</a:t>
            </a:r>
            <a:r>
              <a:rPr lang="en-US"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Flutter</a:t>
            </a:r>
            <a:r>
              <a:rPr lang="en-US" sz="2000" spc="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apps,</a:t>
            </a:r>
            <a:r>
              <a:rPr lang="en-US" sz="20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but Dart</a:t>
            </a:r>
            <a:r>
              <a:rPr lang="en-US" sz="20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also</a:t>
            </a:r>
            <a:r>
              <a:rPr lang="en-US" sz="20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supports </a:t>
            </a:r>
            <a:r>
              <a:rPr lang="en-US"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Arial MT"/>
                <a:cs typeface="Arial MT"/>
              </a:rPr>
              <a:t>many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core developer tasks </a:t>
            </a:r>
            <a:r>
              <a:rPr lang="en-US" sz="2000" dirty="0">
                <a:solidFill>
                  <a:srgbClr val="002060"/>
                </a:solidFill>
                <a:latin typeface="Arial MT"/>
                <a:cs typeface="Arial MT"/>
              </a:rPr>
              <a:t>like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formatting, </a:t>
            </a:r>
            <a:r>
              <a:rPr lang="en-US"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Arial MT"/>
                <a:cs typeface="Arial MT"/>
              </a:rPr>
              <a:t>analyzing,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and testing</a:t>
            </a:r>
            <a:r>
              <a:rPr lang="en-US" sz="20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Arial MT"/>
                <a:cs typeface="Arial MT"/>
              </a:rPr>
              <a:t>code.</a:t>
            </a:r>
            <a:endParaRPr lang="en-US" sz="20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12700" marR="5715">
              <a:lnSpc>
                <a:spcPct val="100000"/>
              </a:lnSpc>
            </a:pPr>
            <a:endParaRPr lang="en-US" sz="2000" spc="-5" dirty="0" smtClean="0">
              <a:solidFill>
                <a:srgbClr val="002060"/>
              </a:solidFill>
              <a:latin typeface="Arial MT"/>
              <a:cs typeface="Arial MT"/>
            </a:endParaRPr>
          </a:p>
          <a:p>
            <a:pPr marL="469900" marR="5715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6022847"/>
            <a:ext cx="2029967" cy="63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7710"/>
            <a:ext cx="55435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DART</a:t>
            </a:r>
            <a:r>
              <a:rPr sz="4000" spc="-70" dirty="0"/>
              <a:t> </a:t>
            </a:r>
            <a:r>
              <a:rPr sz="4000" spc="5" dirty="0"/>
              <a:t>VS</a:t>
            </a:r>
            <a:r>
              <a:rPr sz="4000" spc="-35" dirty="0"/>
              <a:t> </a:t>
            </a:r>
            <a:r>
              <a:rPr sz="4000" spc="-60" dirty="0"/>
              <a:t>JAVASCRIPT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86790" y="1555025"/>
            <a:ext cx="8204200" cy="3927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2060"/>
                </a:solidFill>
                <a:latin typeface="Trebuchet MS"/>
                <a:cs typeface="Trebuchet MS"/>
              </a:rPr>
              <a:t>Similarly</a:t>
            </a:r>
            <a:r>
              <a:rPr sz="3200" spc="4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to</a:t>
            </a:r>
            <a:r>
              <a:rPr sz="3200" spc="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JavaScript,</a:t>
            </a:r>
            <a:r>
              <a:rPr sz="3200" spc="8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002060"/>
                </a:solidFill>
                <a:latin typeface="Trebuchet MS"/>
                <a:cs typeface="Trebuchet MS"/>
              </a:rPr>
              <a:t>Dart</a:t>
            </a:r>
            <a:r>
              <a:rPr sz="3200" b="1" spc="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002060"/>
                </a:solidFill>
                <a:latin typeface="Trebuchet MS"/>
                <a:cs typeface="Trebuchet MS"/>
              </a:rPr>
              <a:t>can</a:t>
            </a:r>
            <a:r>
              <a:rPr sz="3200" b="1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be</a:t>
            </a:r>
            <a:r>
              <a:rPr sz="3200" spc="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002060"/>
                </a:solidFill>
                <a:latin typeface="Trebuchet MS"/>
                <a:cs typeface="Trebuchet MS"/>
              </a:rPr>
              <a:t>used</a:t>
            </a:r>
            <a:r>
              <a:rPr sz="3200" b="1" spc="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 smtClean="0">
                <a:solidFill>
                  <a:srgbClr val="002060"/>
                </a:solidFill>
                <a:latin typeface="Trebuchet MS"/>
                <a:cs typeface="Trebuchet MS"/>
              </a:rPr>
              <a:t>for </a:t>
            </a:r>
            <a:r>
              <a:rPr sz="3200" spc="-950" dirty="0" smtClean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5" dirty="0" smtClean="0">
                <a:solidFill>
                  <a:srgbClr val="002060"/>
                </a:solidFill>
                <a:latin typeface="Trebuchet MS"/>
                <a:cs typeface="Trebuchet MS"/>
              </a:rPr>
              <a:t>both</a:t>
            </a:r>
            <a:r>
              <a:rPr sz="3200" spc="20" dirty="0" smtClean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002060"/>
                </a:solidFill>
                <a:latin typeface="Trebuchet MS"/>
                <a:cs typeface="Trebuchet MS"/>
              </a:rPr>
              <a:t>mobile</a:t>
            </a:r>
            <a:r>
              <a:rPr sz="3200" spc="4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Trebuchet MS"/>
                <a:cs typeface="Trebuchet MS"/>
              </a:rPr>
              <a:t>and</a:t>
            </a:r>
            <a:r>
              <a:rPr sz="3200" spc="4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002060"/>
                </a:solidFill>
                <a:latin typeface="Trebuchet MS"/>
                <a:cs typeface="Trebuchet MS"/>
              </a:rPr>
              <a:t>web</a:t>
            </a:r>
            <a:endParaRPr sz="32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12700" marR="457834">
              <a:lnSpc>
                <a:spcPct val="100000"/>
              </a:lnSpc>
              <a:spcBef>
                <a:spcPts val="5"/>
              </a:spcBef>
            </a:pPr>
            <a:r>
              <a:rPr sz="3200" b="1" spc="-15" dirty="0">
                <a:solidFill>
                  <a:srgbClr val="002060"/>
                </a:solidFill>
                <a:latin typeface="Trebuchet MS"/>
                <a:cs typeface="Trebuchet MS"/>
              </a:rPr>
              <a:t>development</a:t>
            </a:r>
            <a:r>
              <a:rPr sz="3200" spc="-15" dirty="0">
                <a:solidFill>
                  <a:srgbClr val="002060"/>
                </a:solidFill>
                <a:latin typeface="Trebuchet MS"/>
                <a:cs typeface="Trebuchet MS"/>
              </a:rPr>
              <a:t>.</a:t>
            </a:r>
            <a:r>
              <a:rPr sz="3200" spc="1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002060"/>
                </a:solidFill>
                <a:latin typeface="Trebuchet MS"/>
                <a:cs typeface="Trebuchet MS"/>
              </a:rPr>
              <a:t>Dart</a:t>
            </a:r>
            <a:r>
              <a:rPr sz="3200" b="1" spc="3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became</a:t>
            </a:r>
            <a:r>
              <a:rPr sz="3200" spc="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popular</a:t>
            </a:r>
            <a:r>
              <a:rPr sz="3200" spc="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002060"/>
                </a:solidFill>
                <a:latin typeface="Trebuchet MS"/>
                <a:cs typeface="Trebuchet MS"/>
              </a:rPr>
              <a:t>along </a:t>
            </a:r>
            <a:r>
              <a:rPr sz="3200" spc="-944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with</a:t>
            </a:r>
            <a:r>
              <a:rPr sz="3200" spc="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Trebuchet MS"/>
                <a:cs typeface="Trebuchet MS"/>
              </a:rPr>
              <a:t>the</a:t>
            </a:r>
            <a:r>
              <a:rPr sz="3200" spc="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Trebuchet MS"/>
                <a:cs typeface="Trebuchet MS"/>
              </a:rPr>
              <a:t>Flutter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framework</a:t>
            </a:r>
            <a:endParaRPr sz="32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for</a:t>
            </a:r>
            <a:r>
              <a:rPr sz="3200" spc="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002060"/>
                </a:solidFill>
                <a:latin typeface="Trebuchet MS"/>
                <a:cs typeface="Trebuchet MS"/>
              </a:rPr>
              <a:t>developing</a:t>
            </a:r>
            <a:r>
              <a:rPr sz="3200" b="1" spc="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cross-platform</a:t>
            </a:r>
            <a:r>
              <a:rPr sz="3200" spc="1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002060"/>
                </a:solidFill>
                <a:latin typeface="Trebuchet MS"/>
                <a:cs typeface="Trebuchet MS"/>
              </a:rPr>
              <a:t>mobile</a:t>
            </a:r>
            <a:endParaRPr sz="32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12700" marR="230504">
              <a:lnSpc>
                <a:spcPct val="100000"/>
              </a:lnSpc>
            </a:pP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apps.</a:t>
            </a:r>
            <a:r>
              <a:rPr sz="3200" spc="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002060"/>
                </a:solidFill>
                <a:latin typeface="Trebuchet MS"/>
                <a:cs typeface="Trebuchet MS"/>
              </a:rPr>
              <a:t>Dart</a:t>
            </a:r>
            <a:r>
              <a:rPr sz="3200" b="1" spc="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002060"/>
                </a:solidFill>
                <a:latin typeface="Trebuchet MS"/>
                <a:cs typeface="Trebuchet MS"/>
              </a:rPr>
              <a:t>can</a:t>
            </a:r>
            <a:r>
              <a:rPr sz="3200" b="1" spc="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be</a:t>
            </a:r>
            <a:r>
              <a:rPr sz="3200" spc="2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also</a:t>
            </a:r>
            <a:r>
              <a:rPr sz="3200" spc="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002060"/>
                </a:solidFill>
                <a:latin typeface="Trebuchet MS"/>
                <a:cs typeface="Trebuchet MS"/>
              </a:rPr>
              <a:t>used</a:t>
            </a:r>
            <a:r>
              <a:rPr sz="3200" b="1" spc="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for</a:t>
            </a:r>
            <a:r>
              <a:rPr sz="3200" spc="3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15" dirty="0">
                <a:solidFill>
                  <a:srgbClr val="002060"/>
                </a:solidFill>
                <a:latin typeface="Trebuchet MS"/>
                <a:cs typeface="Trebuchet MS"/>
              </a:rPr>
              <a:t>developing </a:t>
            </a:r>
            <a:r>
              <a:rPr sz="3200" b="1" spc="-9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15" dirty="0">
                <a:solidFill>
                  <a:srgbClr val="002060"/>
                </a:solidFill>
                <a:latin typeface="Trebuchet MS"/>
                <a:cs typeface="Trebuchet MS"/>
              </a:rPr>
              <a:t>web</a:t>
            </a:r>
            <a:r>
              <a:rPr sz="3200" b="1" spc="3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apps,</a:t>
            </a:r>
            <a:r>
              <a:rPr sz="3200" spc="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but</a:t>
            </a:r>
            <a:r>
              <a:rPr sz="3200" spc="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Trebuchet MS"/>
                <a:cs typeface="Trebuchet MS"/>
              </a:rPr>
              <a:t>is actually</a:t>
            </a:r>
            <a:r>
              <a:rPr sz="3200" spc="8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002060"/>
                </a:solidFill>
                <a:latin typeface="Trebuchet MS"/>
                <a:cs typeface="Trebuchet MS"/>
              </a:rPr>
              <a:t>used</a:t>
            </a:r>
            <a:r>
              <a:rPr sz="3200" b="1" spc="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for</a:t>
            </a:r>
            <a:r>
              <a:rPr sz="3200" spc="2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Trebuchet MS"/>
                <a:cs typeface="Trebuchet MS"/>
              </a:rPr>
              <a:t>this </a:t>
            </a:r>
            <a:r>
              <a:rPr sz="32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2060"/>
                </a:solidFill>
                <a:latin typeface="Trebuchet MS"/>
                <a:cs typeface="Trebuchet MS"/>
              </a:rPr>
              <a:t>purpose</a:t>
            </a:r>
            <a:r>
              <a:rPr sz="3200" spc="4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Trebuchet MS"/>
                <a:cs typeface="Trebuchet MS"/>
              </a:rPr>
              <a:t>very</a:t>
            </a:r>
            <a:r>
              <a:rPr sz="3200" spc="-2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002060"/>
                </a:solidFill>
                <a:latin typeface="Trebuchet MS"/>
                <a:cs typeface="Trebuchet MS"/>
              </a:rPr>
              <a:t>rarely.</a:t>
            </a:r>
            <a:endParaRPr sz="32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096000"/>
            <a:ext cx="2029967" cy="630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3854528" cy="1278466"/>
          </a:xfrm>
        </p:spPr>
        <p:txBody>
          <a:bodyPr>
            <a:normAutofit/>
          </a:bodyPr>
          <a:lstStyle/>
          <a:p>
            <a:r>
              <a:rPr lang="en-US" sz="6000" spc="5" dirty="0" smtClean="0"/>
              <a:t>D</a:t>
            </a:r>
            <a:r>
              <a:rPr lang="en-US" sz="6000" spc="15" dirty="0" smtClean="0"/>
              <a:t>A</a:t>
            </a:r>
            <a:r>
              <a:rPr lang="en-US" sz="6000" spc="5" dirty="0" smtClean="0"/>
              <a:t>RT </a:t>
            </a:r>
            <a:r>
              <a:rPr lang="en-US" sz="6000" spc="-290" dirty="0" smtClean="0"/>
              <a:t>P</a:t>
            </a:r>
            <a:r>
              <a:rPr lang="en-US" sz="6000" spc="-15" dirty="0" smtClean="0"/>
              <a:t>A</a:t>
            </a:r>
            <a:r>
              <a:rPr lang="en-US" sz="6000" spc="5" dirty="0" smtClean="0"/>
              <a:t>D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2206288"/>
            <a:ext cx="4916279" cy="23352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081679"/>
            <a:ext cx="3854528" cy="4090521"/>
          </a:xfrm>
        </p:spPr>
        <p:txBody>
          <a:bodyPr>
            <a:normAutofit fontScale="92500"/>
          </a:bodyPr>
          <a:lstStyle/>
          <a:p>
            <a:r>
              <a:rPr lang="en-US" sz="2800" spc="-5" dirty="0">
                <a:latin typeface="Corbel" panose="020B0503020204020204" pitchFamily="34" charset="0"/>
              </a:rPr>
              <a:t>The Dart team created </a:t>
            </a:r>
            <a:r>
              <a:rPr lang="en-US" sz="2800" spc="-5" dirty="0" err="1">
                <a:latin typeface="Corbel" panose="020B0503020204020204" pitchFamily="34" charset="0"/>
              </a:rPr>
              <a:t>DartPad</a:t>
            </a:r>
            <a:r>
              <a:rPr lang="en-US" sz="2800" spc="-5" dirty="0">
                <a:latin typeface="Corbel" panose="020B0503020204020204" pitchFamily="34" charset="0"/>
              </a:rPr>
              <a:t> at the start of </a:t>
            </a:r>
            <a:r>
              <a:rPr lang="en-US" sz="2800" dirty="0">
                <a:latin typeface="Corbel" panose="020B0503020204020204" pitchFamily="34" charset="0"/>
              </a:rPr>
              <a:t> </a:t>
            </a:r>
            <a:r>
              <a:rPr lang="en-US" sz="2800" spc="-5" dirty="0">
                <a:latin typeface="Corbel" panose="020B0503020204020204" pitchFamily="34" charset="0"/>
              </a:rPr>
              <a:t>2015, to provide</a:t>
            </a:r>
            <a:r>
              <a:rPr lang="en-US" sz="2800" spc="-25" dirty="0">
                <a:latin typeface="Corbel" panose="020B0503020204020204" pitchFamily="34" charset="0"/>
              </a:rPr>
              <a:t> </a:t>
            </a:r>
            <a:r>
              <a:rPr lang="en-US" sz="2800" spc="-5" dirty="0">
                <a:latin typeface="Corbel" panose="020B0503020204020204" pitchFamily="34" charset="0"/>
              </a:rPr>
              <a:t>an easier </a:t>
            </a:r>
            <a:r>
              <a:rPr lang="en-US" sz="2800" spc="-20" dirty="0">
                <a:latin typeface="Corbel" panose="020B0503020204020204" pitchFamily="34" charset="0"/>
              </a:rPr>
              <a:t>way</a:t>
            </a:r>
            <a:r>
              <a:rPr lang="en-US" sz="2800" spc="5" dirty="0">
                <a:latin typeface="Corbel" panose="020B0503020204020204" pitchFamily="34" charset="0"/>
              </a:rPr>
              <a:t> </a:t>
            </a:r>
            <a:r>
              <a:rPr lang="en-US" sz="2800" spc="-5" dirty="0">
                <a:latin typeface="Corbel" panose="020B0503020204020204" pitchFamily="34" charset="0"/>
              </a:rPr>
              <a:t>to start</a:t>
            </a:r>
            <a:r>
              <a:rPr lang="en-US" sz="2800" dirty="0">
                <a:latin typeface="Corbel" panose="020B0503020204020204" pitchFamily="34" charset="0"/>
              </a:rPr>
              <a:t> </a:t>
            </a:r>
            <a:r>
              <a:rPr lang="en-US" sz="2800" spc="-5" dirty="0">
                <a:latin typeface="Corbel" panose="020B0503020204020204" pitchFamily="34" charset="0"/>
              </a:rPr>
              <a:t>using </a:t>
            </a:r>
            <a:r>
              <a:rPr lang="en-US" sz="2800" dirty="0">
                <a:latin typeface="Corbel" panose="020B0503020204020204" pitchFamily="34" charset="0"/>
              </a:rPr>
              <a:t> </a:t>
            </a:r>
            <a:r>
              <a:rPr lang="en-US" sz="2800" spc="-5" dirty="0">
                <a:latin typeface="Corbel" panose="020B0503020204020204" pitchFamily="34" charset="0"/>
              </a:rPr>
              <a:t>Dart. It </a:t>
            </a:r>
            <a:r>
              <a:rPr lang="en-US" sz="2800" dirty="0">
                <a:latin typeface="Corbel" panose="020B0503020204020204" pitchFamily="34" charset="0"/>
              </a:rPr>
              <a:t>is </a:t>
            </a:r>
            <a:r>
              <a:rPr lang="en-US" sz="2800" spc="-5" dirty="0">
                <a:latin typeface="Corbel" panose="020B0503020204020204" pitchFamily="34" charset="0"/>
              </a:rPr>
              <a:t>a fully online editor </a:t>
            </a:r>
            <a:r>
              <a:rPr lang="en-US" sz="2800" spc="-10" dirty="0">
                <a:latin typeface="Corbel" panose="020B0503020204020204" pitchFamily="34" charset="0"/>
              </a:rPr>
              <a:t>from which </a:t>
            </a:r>
            <a:r>
              <a:rPr lang="en-US" sz="2800" spc="-5" dirty="0">
                <a:latin typeface="Corbel" panose="020B0503020204020204" pitchFamily="34" charset="0"/>
              </a:rPr>
              <a:t>users </a:t>
            </a:r>
            <a:r>
              <a:rPr lang="en-US" sz="2800" spc="-875" dirty="0">
                <a:latin typeface="Corbel" panose="020B0503020204020204" pitchFamily="34" charset="0"/>
              </a:rPr>
              <a:t> </a:t>
            </a:r>
            <a:r>
              <a:rPr lang="en-US" sz="2800" spc="-5" dirty="0">
                <a:latin typeface="Corbel" panose="020B0503020204020204" pitchFamily="34" charset="0"/>
              </a:rPr>
              <a:t>can</a:t>
            </a:r>
            <a:r>
              <a:rPr lang="en-US" sz="2800" spc="-10" dirty="0">
                <a:latin typeface="Corbel" panose="020B0503020204020204" pitchFamily="34" charset="0"/>
              </a:rPr>
              <a:t> </a:t>
            </a:r>
            <a:r>
              <a:rPr lang="en-US" sz="2800" spc="-5" dirty="0">
                <a:latin typeface="Corbel" panose="020B0503020204020204" pitchFamily="34" charset="0"/>
              </a:rPr>
              <a:t>experiment </a:t>
            </a:r>
            <a:r>
              <a:rPr lang="en-US" sz="2800" spc="-10" dirty="0">
                <a:latin typeface="Corbel" panose="020B0503020204020204" pitchFamily="34" charset="0"/>
              </a:rPr>
              <a:t>with</a:t>
            </a:r>
            <a:r>
              <a:rPr lang="en-US" sz="2800" spc="15" dirty="0">
                <a:latin typeface="Corbel" panose="020B0503020204020204" pitchFamily="34" charset="0"/>
              </a:rPr>
              <a:t> </a:t>
            </a:r>
            <a:r>
              <a:rPr lang="en-US" sz="2800" spc="-10" dirty="0">
                <a:latin typeface="Corbel" panose="020B0503020204020204" pitchFamily="34" charset="0"/>
              </a:rPr>
              <a:t>Dart</a:t>
            </a:r>
            <a:r>
              <a:rPr lang="en-US" sz="2800" spc="15" dirty="0">
                <a:latin typeface="Corbel" panose="020B0503020204020204" pitchFamily="34" charset="0"/>
              </a:rPr>
              <a:t> </a:t>
            </a:r>
            <a:r>
              <a:rPr lang="en-US" sz="2800" spc="-5" dirty="0">
                <a:latin typeface="Corbel" panose="020B0503020204020204" pitchFamily="34" charset="0"/>
              </a:rPr>
              <a:t>application </a:t>
            </a:r>
            <a:r>
              <a:rPr lang="en-US" sz="2800" dirty="0">
                <a:latin typeface="Corbel" panose="020B0503020204020204" pitchFamily="34" charset="0"/>
              </a:rPr>
              <a:t> </a:t>
            </a:r>
            <a:r>
              <a:rPr lang="en-US" sz="2800" spc="-5" dirty="0">
                <a:latin typeface="Corbel" panose="020B0503020204020204" pitchFamily="34" charset="0"/>
              </a:rPr>
              <a:t>programming interfaces (APIs), and run </a:t>
            </a:r>
            <a:r>
              <a:rPr lang="en-US" sz="2800" spc="-10" dirty="0">
                <a:latin typeface="Corbel" panose="020B0503020204020204" pitchFamily="34" charset="0"/>
              </a:rPr>
              <a:t>Dart </a:t>
            </a:r>
            <a:r>
              <a:rPr lang="en-US" sz="2800" spc="-5" dirty="0">
                <a:latin typeface="Corbel" panose="020B0503020204020204" pitchFamily="34" charset="0"/>
              </a:rPr>
              <a:t> code.</a:t>
            </a:r>
          </a:p>
          <a:p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169" y="541781"/>
            <a:ext cx="8822690" cy="3458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solidFill>
                  <a:srgbClr val="00B0F0"/>
                </a:solidFill>
                <a:latin typeface="Arial"/>
                <a:cs typeface="Arial"/>
              </a:rPr>
              <a:t>WHERE</a:t>
            </a:r>
            <a:r>
              <a:rPr sz="3200" b="1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00B0F0"/>
                </a:solidFill>
                <a:latin typeface="Arial"/>
                <a:cs typeface="Arial"/>
              </a:rPr>
              <a:t>CAN</a:t>
            </a:r>
            <a:r>
              <a:rPr sz="3200" b="1" spc="10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32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B0F0"/>
                </a:solidFill>
                <a:latin typeface="Arial"/>
                <a:cs typeface="Arial"/>
              </a:rPr>
              <a:t>USED</a:t>
            </a:r>
            <a:r>
              <a:rPr sz="3200" b="1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b="1" spc="-65" dirty="0" smtClean="0">
                <a:solidFill>
                  <a:srgbClr val="00B0F0"/>
                </a:solidFill>
                <a:latin typeface="Arial"/>
                <a:cs typeface="Arial"/>
              </a:rPr>
              <a:t>DART?</a:t>
            </a:r>
            <a:endParaRPr sz="32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Dart</a:t>
            </a:r>
            <a:r>
              <a:rPr sz="32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32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a general-purpose language,</a:t>
            </a:r>
            <a:r>
              <a:rPr sz="32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and</a:t>
            </a:r>
            <a:r>
              <a:rPr sz="32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002060"/>
                </a:solidFill>
                <a:latin typeface="Arial MT"/>
                <a:cs typeface="Arial MT"/>
              </a:rPr>
              <a:t>you</a:t>
            </a:r>
            <a:r>
              <a:rPr sz="3200" spc="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can </a:t>
            </a:r>
            <a:r>
              <a:rPr sz="3200" spc="-87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use</a:t>
            </a:r>
            <a:r>
              <a:rPr sz="32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2060"/>
                </a:solidFill>
                <a:latin typeface="Arial MT"/>
                <a:cs typeface="Arial MT"/>
              </a:rPr>
              <a:t>it</a:t>
            </a:r>
            <a:r>
              <a:rPr sz="32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for almost </a:t>
            </a:r>
            <a:r>
              <a:rPr sz="3200" spc="-10" dirty="0">
                <a:solidFill>
                  <a:srgbClr val="002060"/>
                </a:solidFill>
                <a:latin typeface="Arial MT"/>
                <a:cs typeface="Arial MT"/>
              </a:rPr>
              <a:t>anything</a:t>
            </a:r>
            <a:r>
              <a:rPr sz="3200" spc="-10" dirty="0" smtClean="0">
                <a:solidFill>
                  <a:srgbClr val="002060"/>
                </a:solidFill>
                <a:latin typeface="Arial MT"/>
                <a:cs typeface="Arial MT"/>
              </a:rPr>
              <a:t>:</a:t>
            </a:r>
            <a:endParaRPr lang="en-US" sz="3200" spc="-10" dirty="0" smtClean="0">
              <a:solidFill>
                <a:srgbClr val="002060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sz="32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3200" spc="-5" dirty="0" smtClean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mobile</a:t>
            </a:r>
            <a:r>
              <a:rPr sz="32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applications</a:t>
            </a:r>
            <a:r>
              <a:rPr sz="3200" spc="-4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thanks</a:t>
            </a:r>
            <a:r>
              <a:rPr sz="32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to </a:t>
            </a:r>
            <a:r>
              <a:rPr sz="3200" spc="-25" dirty="0">
                <a:solidFill>
                  <a:srgbClr val="002060"/>
                </a:solidFill>
                <a:latin typeface="Arial MT"/>
                <a:cs typeface="Arial MT"/>
              </a:rPr>
              <a:t>Flutter</a:t>
            </a:r>
            <a:r>
              <a:rPr sz="3200" spc="-25" dirty="0" smtClean="0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endParaRPr lang="en-US" sz="3200" spc="-25" dirty="0" smtClean="0">
              <a:solidFill>
                <a:srgbClr val="002060"/>
              </a:solidFill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3200" spc="-5" dirty="0" smtClean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console</a:t>
            </a:r>
            <a:r>
              <a:rPr sz="32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applications.</a:t>
            </a:r>
            <a:endParaRPr sz="32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3200" spc="-5" dirty="0" smtClean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3200" spc="-15" dirty="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002060"/>
                </a:solidFill>
                <a:latin typeface="Arial MT"/>
                <a:cs typeface="Arial MT"/>
              </a:rPr>
              <a:t>web</a:t>
            </a:r>
            <a:r>
              <a:rPr sz="32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applications</a:t>
            </a:r>
            <a:endParaRPr sz="32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5772911"/>
            <a:ext cx="2029967" cy="630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4111"/>
            <a:ext cx="39922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/>
              <a:t>WHAT</a:t>
            </a:r>
            <a:r>
              <a:rPr sz="3200" spc="25" dirty="0"/>
              <a:t> </a:t>
            </a:r>
            <a:r>
              <a:rPr sz="3200" dirty="0"/>
              <a:t>IS</a:t>
            </a:r>
            <a:r>
              <a:rPr sz="3200" spc="-35" dirty="0"/>
              <a:t> </a:t>
            </a:r>
            <a:r>
              <a:rPr sz="3200" dirty="0" smtClean="0"/>
              <a:t>FLUTTER</a:t>
            </a:r>
            <a:r>
              <a:rPr lang="en-US" sz="3200" dirty="0" smtClean="0"/>
              <a:t> </a:t>
            </a:r>
            <a:r>
              <a:rPr sz="3200" dirty="0" smtClean="0"/>
              <a:t>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517980"/>
            <a:ext cx="523875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Flutter</a:t>
            </a:r>
            <a:r>
              <a:rPr sz="3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sz="3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an</a:t>
            </a:r>
            <a:r>
              <a:rPr sz="3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open-source</a:t>
            </a:r>
            <a:endParaRPr sz="3200" dirty="0">
              <a:solidFill>
                <a:srgbClr val="0070C0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UI </a:t>
            </a:r>
            <a:r>
              <a:rPr sz="3200" spc="-10" dirty="0">
                <a:solidFill>
                  <a:srgbClr val="0070C0"/>
                </a:solidFill>
                <a:latin typeface="Arial MT"/>
                <a:cs typeface="Arial MT"/>
              </a:rPr>
              <a:t>Software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Development </a:t>
            </a:r>
            <a:r>
              <a:rPr sz="3200" dirty="0">
                <a:solidFill>
                  <a:srgbClr val="0070C0"/>
                </a:solidFill>
                <a:latin typeface="Arial MT"/>
                <a:cs typeface="Arial MT"/>
              </a:rPr>
              <a:t>Kit </a:t>
            </a:r>
            <a:r>
              <a:rPr sz="3200" spc="-8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created</a:t>
            </a:r>
            <a:r>
              <a:rPr sz="3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by</a:t>
            </a:r>
            <a:r>
              <a:rPr sz="32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google,</a:t>
            </a:r>
            <a:endParaRPr sz="3200" dirty="0">
              <a:solidFill>
                <a:srgbClr val="0070C0"/>
              </a:solidFill>
              <a:latin typeface="Arial MT"/>
              <a:cs typeface="Arial MT"/>
            </a:endParaRPr>
          </a:p>
          <a:p>
            <a:pPr marL="12700" marR="41275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0070C0"/>
                </a:solidFill>
                <a:latin typeface="Arial MT"/>
                <a:cs typeface="Arial MT"/>
              </a:rPr>
              <a:t>which</a:t>
            </a:r>
            <a:r>
              <a:rPr sz="32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Arial MT"/>
                <a:cs typeface="Arial MT"/>
              </a:rPr>
              <a:t>allows</a:t>
            </a:r>
            <a:r>
              <a:rPr sz="32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0070C0"/>
                </a:solidFill>
                <a:latin typeface="Arial MT"/>
                <a:cs typeface="Arial MT"/>
              </a:rPr>
              <a:t>you</a:t>
            </a:r>
            <a:r>
              <a:rPr sz="32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sz="3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make </a:t>
            </a:r>
            <a:r>
              <a:rPr sz="32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cross</a:t>
            </a:r>
            <a:r>
              <a:rPr sz="32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platform</a:t>
            </a:r>
            <a:r>
              <a:rPr sz="3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applications </a:t>
            </a:r>
            <a:r>
              <a:rPr sz="3200" spc="-8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(Android</a:t>
            </a:r>
            <a:r>
              <a:rPr sz="3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3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iOS).</a:t>
            </a:r>
            <a:endParaRPr sz="32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728" y="1271016"/>
            <a:ext cx="4312920" cy="31546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" y="5626608"/>
            <a:ext cx="2179320" cy="621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505155"/>
            <a:ext cx="8366125" cy="5018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95"/>
              </a:spcBef>
            </a:pPr>
            <a:r>
              <a:rPr sz="3200" b="1" spc="-5" dirty="0">
                <a:solidFill>
                  <a:srgbClr val="00B0F0"/>
                </a:solidFill>
                <a:latin typeface="Arial"/>
                <a:cs typeface="Arial"/>
              </a:rPr>
              <a:t>WHY</a:t>
            </a:r>
            <a:r>
              <a:rPr sz="3200" b="1" spc="-7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B0F0"/>
                </a:solidFill>
                <a:latin typeface="Arial"/>
                <a:cs typeface="Arial"/>
              </a:rPr>
              <a:t>FLUTTER</a:t>
            </a:r>
            <a:r>
              <a:rPr sz="3200" b="1" spc="-10" dirty="0" smtClean="0">
                <a:solidFill>
                  <a:srgbClr val="00B0F0"/>
                </a:solidFill>
                <a:latin typeface="Arial"/>
                <a:cs typeface="Arial"/>
              </a:rPr>
              <a:t>..??</a:t>
            </a:r>
            <a:endParaRPr sz="32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ts val="3829"/>
              </a:lnSpc>
            </a:pPr>
            <a:r>
              <a:rPr sz="3200" spc="-10" dirty="0">
                <a:solidFill>
                  <a:srgbClr val="0070C0"/>
                </a:solidFill>
                <a:latin typeface="Arial MT"/>
                <a:cs typeface="Arial MT"/>
              </a:rPr>
              <a:t>Following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 are</a:t>
            </a:r>
            <a:r>
              <a:rPr sz="3200" spc="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some</a:t>
            </a:r>
            <a:r>
              <a:rPr sz="3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benefits</a:t>
            </a:r>
            <a:r>
              <a:rPr sz="3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 MT"/>
                <a:cs typeface="Arial MT"/>
              </a:rPr>
              <a:t>of flutter</a:t>
            </a:r>
            <a:r>
              <a:rPr sz="3200" spc="-5" dirty="0" smtClean="0">
                <a:solidFill>
                  <a:srgbClr val="0070C0"/>
                </a:solidFill>
                <a:latin typeface="Arial MT"/>
                <a:cs typeface="Arial MT"/>
              </a:rPr>
              <a:t>:</a:t>
            </a:r>
            <a:endParaRPr sz="3350" dirty="0">
              <a:solidFill>
                <a:srgbClr val="0070C0"/>
              </a:solidFill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3200" b="1" spc="-10" dirty="0" smtClean="0">
                <a:solidFill>
                  <a:srgbClr val="0070C0"/>
                </a:solidFill>
                <a:latin typeface="Corbel" panose="020B0503020204020204" pitchFamily="34" charset="0"/>
                <a:cs typeface="Arial"/>
              </a:rPr>
              <a:t>FLUTTER</a:t>
            </a:r>
            <a:r>
              <a:rPr sz="3200" b="1" spc="25" dirty="0" smtClean="0">
                <a:solidFill>
                  <a:srgbClr val="0070C0"/>
                </a:solidFill>
                <a:latin typeface="Corbel" panose="020B0503020204020204" pitchFamily="34" charset="0"/>
                <a:cs typeface="Arial"/>
              </a:rPr>
              <a:t> </a:t>
            </a:r>
            <a:r>
              <a:rPr sz="3200" b="1" spc="-5" dirty="0">
                <a:solidFill>
                  <a:srgbClr val="0070C0"/>
                </a:solidFill>
                <a:latin typeface="Corbel" panose="020B0503020204020204" pitchFamily="34" charset="0"/>
                <a:cs typeface="Arial"/>
              </a:rPr>
              <a:t>IS</a:t>
            </a:r>
            <a:r>
              <a:rPr sz="3200" b="1" spc="-25" dirty="0">
                <a:solidFill>
                  <a:srgbClr val="0070C0"/>
                </a:solidFill>
                <a:latin typeface="Corbel" panose="020B0503020204020204" pitchFamily="34" charset="0"/>
                <a:cs typeface="Arial"/>
              </a:rPr>
              <a:t> </a:t>
            </a:r>
            <a:r>
              <a:rPr sz="3200" b="1" spc="-25" dirty="0" smtClean="0">
                <a:solidFill>
                  <a:srgbClr val="0070C0"/>
                </a:solidFill>
                <a:latin typeface="Corbel" panose="020B0503020204020204" pitchFamily="34" charset="0"/>
                <a:cs typeface="Arial"/>
              </a:rPr>
              <a:t>CROSS-PLATFORM</a:t>
            </a:r>
            <a:endParaRPr lang="en-US" sz="3200" b="1" spc="-25" dirty="0" smtClean="0">
              <a:solidFill>
                <a:srgbClr val="0070C0"/>
              </a:solidFill>
              <a:latin typeface="Corbel" panose="020B0503020204020204" pitchFamily="34" charset="0"/>
              <a:cs typeface="Arial"/>
            </a:endParaRPr>
          </a:p>
          <a:p>
            <a:pPr marL="755650" lvl="1" indent="-285750">
              <a:buFont typeface="Wingdings" panose="05000000000000000000" pitchFamily="2" charset="2"/>
              <a:buChar char="§"/>
            </a:pPr>
            <a:r>
              <a:rPr lang="en-US" dirty="0"/>
              <a:t>Flutter is a cross-platform development tool. That means software developers can use the same code base for building an iOS and Android app.</a:t>
            </a:r>
            <a:endParaRPr lang="en-US" b="1" spc="-25" dirty="0" smtClean="0">
              <a:solidFill>
                <a:srgbClr val="0070C0"/>
              </a:solidFill>
              <a:latin typeface="Corbel" panose="020B0503020204020204" pitchFamily="34" charset="0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b="1" spc="-10" dirty="0" smtClean="0">
                <a:solidFill>
                  <a:srgbClr val="0070C0"/>
                </a:solidFill>
                <a:latin typeface="Corbel" panose="020B0503020204020204" pitchFamily="34" charset="0"/>
              </a:rPr>
              <a:t>OPEN SOURCE</a:t>
            </a: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Flutter is an open-source technology b</a:t>
            </a:r>
            <a:r>
              <a:rPr lang="en-US" sz="2000" dirty="0" smtClean="0"/>
              <a:t>oth </a:t>
            </a:r>
            <a:r>
              <a:rPr lang="en-US" sz="2000" dirty="0"/>
              <a:t>Dart and Flutter are free to use.</a:t>
            </a:r>
            <a:endParaRPr lang="en-US" sz="3200" b="1" spc="-10" dirty="0" smtClean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469900" indent="-457200">
              <a:buFont typeface="Wingdings" panose="05000000000000000000" pitchFamily="2" charset="2"/>
              <a:buChar char="Ø"/>
            </a:pPr>
            <a:r>
              <a:rPr lang="en-US" sz="3200" b="1" spc="-15" dirty="0" smtClean="0">
                <a:solidFill>
                  <a:srgbClr val="0070C0"/>
                </a:solidFill>
                <a:latin typeface="Corbel" panose="020B0503020204020204" pitchFamily="34" charset="0"/>
                <a:cs typeface="Arial"/>
              </a:rPr>
              <a:t>Good</a:t>
            </a:r>
            <a:r>
              <a:rPr lang="en-US" sz="3200" b="1" spc="15" dirty="0" smtClean="0">
                <a:solidFill>
                  <a:srgbClr val="0070C0"/>
                </a:solidFill>
                <a:latin typeface="Corbel" panose="020B0503020204020204" pitchFamily="34" charset="0"/>
                <a:cs typeface="Arial"/>
              </a:rPr>
              <a:t> </a:t>
            </a:r>
            <a:r>
              <a:rPr lang="en-US" sz="3200" b="1" spc="-10" dirty="0">
                <a:solidFill>
                  <a:srgbClr val="0070C0"/>
                </a:solidFill>
                <a:latin typeface="Corbel" panose="020B0503020204020204" pitchFamily="34" charset="0"/>
                <a:cs typeface="Arial"/>
              </a:rPr>
              <a:t>documentation</a:t>
            </a:r>
            <a:r>
              <a:rPr lang="en-US" sz="3200" b="1" spc="-10" dirty="0" smtClean="0">
                <a:solidFill>
                  <a:srgbClr val="0070C0"/>
                </a:solidFill>
                <a:latin typeface="Corbel" panose="020B0503020204020204" pitchFamily="34" charset="0"/>
                <a:cs typeface="Arial"/>
              </a:rPr>
              <a:t>.</a:t>
            </a: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You can learn a lot from Flutter's documentation, and everything is very detailed with easy examples for basic use cases.</a:t>
            </a:r>
            <a:endParaRPr lang="en-US" sz="2000" b="1" dirty="0">
              <a:solidFill>
                <a:srgbClr val="0070C0"/>
              </a:solidFill>
              <a:latin typeface="Corbel" panose="020B0503020204020204" pitchFamily="34" charset="0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3200" spc="-10" dirty="0" smtClean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5754623"/>
            <a:ext cx="2179320" cy="621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333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MT</vt:lpstr>
      <vt:lpstr>Corbel</vt:lpstr>
      <vt:lpstr>Trebuchet MS</vt:lpstr>
      <vt:lpstr>Wingdings</vt:lpstr>
      <vt:lpstr>Wingdings 3</vt:lpstr>
      <vt:lpstr>Facet</vt:lpstr>
      <vt:lpstr>DART AND FLUTTER</vt:lpstr>
      <vt:lpstr>WHAT IS DART..??</vt:lpstr>
      <vt:lpstr>DART VS JAVASCRIPT</vt:lpstr>
      <vt:lpstr>DART PAD</vt:lpstr>
      <vt:lpstr>PowerPoint Presentation</vt:lpstr>
      <vt:lpstr>WHAT IS FLUTTER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</dc:creator>
  <cp:lastModifiedBy>DANISH LAPTOP</cp:lastModifiedBy>
  <cp:revision>4</cp:revision>
  <dcterms:created xsi:type="dcterms:W3CDTF">2022-06-07T15:49:16Z</dcterms:created>
  <dcterms:modified xsi:type="dcterms:W3CDTF">2022-06-07T16:22:33Z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2022-06-07T00:00:00Z</vt:filetime>
  </property>
</Properties>
</file>