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3" r:id="rId3"/>
    <p:sldId id="284" r:id="rId4"/>
    <p:sldId id="285" r:id="rId5"/>
    <p:sldId id="286" r:id="rId6"/>
    <p:sldId id="259" r:id="rId7"/>
    <p:sldId id="287" r:id="rId8"/>
    <p:sldId id="280" r:id="rId9"/>
    <p:sldId id="304"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D4F7A22-0E00-496C-B9D1-F1FF478954AA}">
          <p14:sldIdLst>
            <p14:sldId id="282"/>
            <p14:sldId id="283"/>
            <p14:sldId id="284"/>
            <p14:sldId id="285"/>
            <p14:sldId id="286"/>
            <p14:sldId id="259"/>
            <p14:sldId id="287"/>
            <p14:sldId id="280"/>
            <p14:sldId id="304"/>
            <p14:sldId id="288"/>
            <p14:sldId id="289"/>
            <p14:sldId id="290"/>
            <p14:sldId id="291"/>
            <p14:sldId id="292"/>
            <p14:sldId id="293"/>
            <p14:sldId id="294"/>
            <p14:sldId id="295"/>
            <p14:sldId id="296"/>
            <p14:sldId id="297"/>
            <p14:sldId id="298"/>
            <p14:sldId id="299"/>
            <p14:sldId id="300"/>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9" d="100"/>
          <a:sy n="109" d="100"/>
        </p:scale>
        <p:origin x="6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28700" y="1089721"/>
            <a:ext cx="10305600" cy="2775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7733">
                <a:solidFill>
                  <a:schemeClr val="lt1"/>
                </a:solidFill>
              </a:defRPr>
            </a:lvl1pPr>
            <a:lvl2pPr lvl="1">
              <a:spcBef>
                <a:spcPts val="0"/>
              </a:spcBef>
              <a:spcAft>
                <a:spcPts val="0"/>
              </a:spcAft>
              <a:buClr>
                <a:schemeClr val="lt1"/>
              </a:buClr>
              <a:buSzPts val="5800"/>
              <a:buNone/>
              <a:defRPr sz="7733">
                <a:solidFill>
                  <a:schemeClr val="lt1"/>
                </a:solidFill>
              </a:defRPr>
            </a:lvl2pPr>
            <a:lvl3pPr lvl="2">
              <a:spcBef>
                <a:spcPts val="0"/>
              </a:spcBef>
              <a:spcAft>
                <a:spcPts val="0"/>
              </a:spcAft>
              <a:buClr>
                <a:schemeClr val="lt1"/>
              </a:buClr>
              <a:buSzPts val="5800"/>
              <a:buNone/>
              <a:defRPr sz="7733">
                <a:solidFill>
                  <a:schemeClr val="lt1"/>
                </a:solidFill>
              </a:defRPr>
            </a:lvl3pPr>
            <a:lvl4pPr lvl="3">
              <a:spcBef>
                <a:spcPts val="0"/>
              </a:spcBef>
              <a:spcAft>
                <a:spcPts val="0"/>
              </a:spcAft>
              <a:buClr>
                <a:schemeClr val="lt1"/>
              </a:buClr>
              <a:buSzPts val="5800"/>
              <a:buNone/>
              <a:defRPr sz="7733">
                <a:solidFill>
                  <a:schemeClr val="lt1"/>
                </a:solidFill>
              </a:defRPr>
            </a:lvl4pPr>
            <a:lvl5pPr lvl="4">
              <a:spcBef>
                <a:spcPts val="0"/>
              </a:spcBef>
              <a:spcAft>
                <a:spcPts val="0"/>
              </a:spcAft>
              <a:buClr>
                <a:schemeClr val="lt1"/>
              </a:buClr>
              <a:buSzPts val="5800"/>
              <a:buNone/>
              <a:defRPr sz="7733">
                <a:solidFill>
                  <a:schemeClr val="lt1"/>
                </a:solidFill>
              </a:defRPr>
            </a:lvl5pPr>
            <a:lvl6pPr lvl="5">
              <a:spcBef>
                <a:spcPts val="0"/>
              </a:spcBef>
              <a:spcAft>
                <a:spcPts val="0"/>
              </a:spcAft>
              <a:buClr>
                <a:schemeClr val="lt1"/>
              </a:buClr>
              <a:buSzPts val="5800"/>
              <a:buNone/>
              <a:defRPr sz="7733">
                <a:solidFill>
                  <a:schemeClr val="lt1"/>
                </a:solidFill>
              </a:defRPr>
            </a:lvl6pPr>
            <a:lvl7pPr lvl="6">
              <a:spcBef>
                <a:spcPts val="0"/>
              </a:spcBef>
              <a:spcAft>
                <a:spcPts val="0"/>
              </a:spcAft>
              <a:buClr>
                <a:schemeClr val="lt1"/>
              </a:buClr>
              <a:buSzPts val="5800"/>
              <a:buNone/>
              <a:defRPr sz="7733">
                <a:solidFill>
                  <a:schemeClr val="lt1"/>
                </a:solidFill>
              </a:defRPr>
            </a:lvl7pPr>
            <a:lvl8pPr lvl="7">
              <a:spcBef>
                <a:spcPts val="0"/>
              </a:spcBef>
              <a:spcAft>
                <a:spcPts val="0"/>
              </a:spcAft>
              <a:buClr>
                <a:schemeClr val="lt1"/>
              </a:buClr>
              <a:buSzPts val="5800"/>
              <a:buNone/>
              <a:defRPr sz="7733">
                <a:solidFill>
                  <a:schemeClr val="lt1"/>
                </a:solidFill>
              </a:defRPr>
            </a:lvl8pPr>
            <a:lvl9pPr lvl="8">
              <a:spcBef>
                <a:spcPts val="0"/>
              </a:spcBef>
              <a:spcAft>
                <a:spcPts val="0"/>
              </a:spcAft>
              <a:buClr>
                <a:schemeClr val="lt1"/>
              </a:buClr>
              <a:buSzPts val="5800"/>
              <a:buNone/>
              <a:defRPr sz="7733">
                <a:solidFill>
                  <a:schemeClr val="lt1"/>
                </a:solidFill>
              </a:defRPr>
            </a:lvl9pPr>
          </a:lstStyle>
          <a:p>
            <a:r>
              <a:rPr lang="en-US"/>
              <a:t>Click to edit Master title style</a:t>
            </a:r>
            <a:endParaRPr/>
          </a:p>
        </p:txBody>
      </p:sp>
      <p:grpSp>
        <p:nvGrpSpPr>
          <p:cNvPr id="12" name="Google Shape;12;p2"/>
          <p:cNvGrpSpPr/>
          <p:nvPr/>
        </p:nvGrpSpPr>
        <p:grpSpPr>
          <a:xfrm>
            <a:off x="38067" y="2929019"/>
            <a:ext cx="12125397" cy="3929100"/>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38067" y="4479971"/>
            <a:ext cx="12125397" cy="2378148"/>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 name="Google Shape;113;p2"/>
          <p:cNvSpPr/>
          <p:nvPr/>
        </p:nvSpPr>
        <p:spPr>
          <a:xfrm>
            <a:off x="0" y="2973317"/>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8352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2"/>
        <p:cNvGrpSpPr/>
        <p:nvPr/>
      </p:nvGrpSpPr>
      <p:grpSpPr>
        <a:xfrm>
          <a:off x="0" y="0"/>
          <a:ext cx="0" cy="0"/>
          <a:chOff x="0" y="0"/>
          <a:chExt cx="0" cy="0"/>
        </a:xfrm>
      </p:grpSpPr>
      <p:sp>
        <p:nvSpPr>
          <p:cNvPr id="663" name="Google Shape;663;p11"/>
          <p:cNvSpPr/>
          <p:nvPr/>
        </p:nvSpPr>
        <p:spPr>
          <a:xfrm>
            <a:off x="-33" y="5772000"/>
            <a:ext cx="12192000" cy="1086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4" name="Google Shape;664;p11"/>
          <p:cNvSpPr txBox="1">
            <a:spLocks noGrp="1"/>
          </p:cNvSpPr>
          <p:nvPr>
            <p:ph type="body" idx="1"/>
          </p:nvPr>
        </p:nvSpPr>
        <p:spPr>
          <a:xfrm>
            <a:off x="738200" y="5994936"/>
            <a:ext cx="107156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Edit Master text styles</a:t>
            </a:r>
          </a:p>
        </p:txBody>
      </p:sp>
      <p:sp>
        <p:nvSpPr>
          <p:cNvPr id="665" name="Google Shape;665;p11"/>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A8281B3-BA19-47B2-9C41-424198E93919}" type="slidenum">
              <a:rPr lang="en-PK" smtClean="0"/>
              <a:t>‹#›</a:t>
            </a:fld>
            <a:endParaRPr lang="en-PK"/>
          </a:p>
        </p:txBody>
      </p:sp>
    </p:spTree>
    <p:extLst>
      <p:ext uri="{BB962C8B-B14F-4D97-AF65-F5344CB8AC3E}">
        <p14:creationId xmlns:p14="http://schemas.microsoft.com/office/powerpoint/2010/main" val="6925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A8281B3-BA19-47B2-9C41-424198E93919}" type="slidenum">
              <a:rPr lang="en-PK" smtClean="0"/>
              <a:t>‹#›</a:t>
            </a:fld>
            <a:endParaRPr lang="en-PK"/>
          </a:p>
        </p:txBody>
      </p:sp>
    </p:spTree>
    <p:extLst>
      <p:ext uri="{BB962C8B-B14F-4D97-AF65-F5344CB8AC3E}">
        <p14:creationId xmlns:p14="http://schemas.microsoft.com/office/powerpoint/2010/main" val="172796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 with graphs">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A8281B3-BA19-47B2-9C41-424198E93919}" type="slidenum">
              <a:rPr lang="en-PK" smtClean="0"/>
              <a:t>‹#›</a:t>
            </a:fld>
            <a:endParaRPr lang="en-PK"/>
          </a:p>
        </p:txBody>
      </p:sp>
      <p:grpSp>
        <p:nvGrpSpPr>
          <p:cNvPr id="670" name="Google Shape;670;p13"/>
          <p:cNvGrpSpPr/>
          <p:nvPr/>
        </p:nvGrpSpPr>
        <p:grpSpPr>
          <a:xfrm>
            <a:off x="38067" y="5134087"/>
            <a:ext cx="12125397" cy="1724139"/>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4" name="Google Shape;704;p13"/>
          <p:cNvGrpSpPr/>
          <p:nvPr/>
        </p:nvGrpSpPr>
        <p:grpSpPr>
          <a:xfrm>
            <a:off x="38067" y="5814665"/>
            <a:ext cx="12125397" cy="104356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1" name="Google Shape;771;p13"/>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49470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772"/>
        <p:cNvGrpSpPr/>
        <p:nvPr/>
      </p:nvGrpSpPr>
      <p:grpSpPr>
        <a:xfrm>
          <a:off x="0" y="0"/>
          <a:ext cx="0" cy="0"/>
          <a:chOff x="0" y="0"/>
          <a:chExt cx="0" cy="0"/>
        </a:xfrm>
      </p:grpSpPr>
      <p:sp>
        <p:nvSpPr>
          <p:cNvPr id="773" name="Google Shape;773;p14"/>
          <p:cNvSpPr/>
          <p:nvPr/>
        </p:nvSpPr>
        <p:spPr>
          <a:xfrm>
            <a:off x="-233" y="0"/>
            <a:ext cx="12192000" cy="6858000"/>
          </a:xfrm>
          <a:prstGeom prst="frame">
            <a:avLst>
              <a:gd name="adj1" fmla="val 5397"/>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4" name="Google Shape;774;p14"/>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A8281B3-BA19-47B2-9C41-424198E93919}" type="slidenum">
              <a:rPr lang="en-PK" smtClean="0"/>
              <a:t>‹#›</a:t>
            </a:fld>
            <a:endParaRPr lang="en-PK"/>
          </a:p>
        </p:txBody>
      </p:sp>
    </p:spTree>
    <p:extLst>
      <p:ext uri="{BB962C8B-B14F-4D97-AF65-F5344CB8AC3E}">
        <p14:creationId xmlns:p14="http://schemas.microsoft.com/office/powerpoint/2010/main" val="1781403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693D-4E90-A417-FE41-5B7F772FE53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26651-3BDD-7FF6-E3EF-5083D16A85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2C43480-EE3A-05EE-FC5D-DDB7A88E363F}"/>
              </a:ext>
            </a:extLst>
          </p:cNvPr>
          <p:cNvSpPr>
            <a:spLocks noGrp="1"/>
          </p:cNvSpPr>
          <p:nvPr>
            <p:ph type="dt" sz="half" idx="10"/>
          </p:nvPr>
        </p:nvSpPr>
        <p:spPr/>
        <p:txBody>
          <a:bodyPr/>
          <a:lstStyle/>
          <a:p>
            <a:fld id="{0C5FEE64-B03B-4291-8743-88D71B560475}" type="datetimeFigureOut">
              <a:rPr lang="en-PK" smtClean="0"/>
              <a:t>26/05/2022</a:t>
            </a:fld>
            <a:endParaRPr lang="en-PK"/>
          </a:p>
        </p:txBody>
      </p:sp>
      <p:sp>
        <p:nvSpPr>
          <p:cNvPr id="5" name="Footer Placeholder 4">
            <a:extLst>
              <a:ext uri="{FF2B5EF4-FFF2-40B4-BE49-F238E27FC236}">
                <a16:creationId xmlns:a16="http://schemas.microsoft.com/office/drawing/2014/main" id="{D3E8F3AC-5944-3A9A-9397-981D80FE0FD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3EC064-1BE4-655C-E51A-9AC66F4ACFD5}"/>
              </a:ext>
            </a:extLst>
          </p:cNvPr>
          <p:cNvSpPr>
            <a:spLocks noGrp="1"/>
          </p:cNvSpPr>
          <p:nvPr>
            <p:ph type="sldNum" sz="quarter" idx="12"/>
          </p:nvPr>
        </p:nvSpPr>
        <p:spPr/>
        <p:txBody>
          <a:bodyPr/>
          <a:lstStyle/>
          <a:p>
            <a:fld id="{4A8281B3-BA19-47B2-9C41-424198E93919}" type="slidenum">
              <a:rPr lang="en-PK" smtClean="0"/>
              <a:t>‹#›</a:t>
            </a:fld>
            <a:endParaRPr lang="en-PK"/>
          </a:p>
        </p:txBody>
      </p:sp>
    </p:spTree>
    <p:extLst>
      <p:ext uri="{BB962C8B-B14F-4D97-AF65-F5344CB8AC3E}">
        <p14:creationId xmlns:p14="http://schemas.microsoft.com/office/powerpoint/2010/main" val="112927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597693" y="891923"/>
            <a:ext cx="103632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116" name="Google Shape;116;p3"/>
          <p:cNvSpPr txBox="1">
            <a:spLocks noGrp="1"/>
          </p:cNvSpPr>
          <p:nvPr>
            <p:ph type="subTitle" idx="1"/>
          </p:nvPr>
        </p:nvSpPr>
        <p:spPr>
          <a:xfrm>
            <a:off x="597693" y="2113513"/>
            <a:ext cx="10363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400">
                <a:solidFill>
                  <a:schemeClr val="accent2"/>
                </a:solidFill>
              </a:defRPr>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subtitle style</a:t>
            </a:r>
            <a:endParaRPr/>
          </a:p>
        </p:txBody>
      </p:sp>
      <p:grpSp>
        <p:nvGrpSpPr>
          <p:cNvPr id="117" name="Google Shape;117;p3"/>
          <p:cNvGrpSpPr/>
          <p:nvPr/>
        </p:nvGrpSpPr>
        <p:grpSpPr>
          <a:xfrm>
            <a:off x="38067" y="2929019"/>
            <a:ext cx="12125397" cy="3929100"/>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 name="Google Shape;151;p3"/>
          <p:cNvGrpSpPr/>
          <p:nvPr/>
        </p:nvGrpSpPr>
        <p:grpSpPr>
          <a:xfrm>
            <a:off x="38067" y="4479971"/>
            <a:ext cx="12125397" cy="2378148"/>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2852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8"/>
        <p:cNvGrpSpPr/>
        <p:nvPr/>
      </p:nvGrpSpPr>
      <p:grpSpPr>
        <a:xfrm>
          <a:off x="0" y="0"/>
          <a:ext cx="0" cy="0"/>
          <a:chOff x="0" y="0"/>
          <a:chExt cx="0" cy="0"/>
        </a:xfrm>
      </p:grpSpPr>
      <p:sp>
        <p:nvSpPr>
          <p:cNvPr id="219" name="Google Shape;219;p4"/>
          <p:cNvSpPr/>
          <p:nvPr/>
        </p:nvSpPr>
        <p:spPr>
          <a:xfrm rot="10800000" flipH="1">
            <a:off x="-33" y="1439200"/>
            <a:ext cx="12192000" cy="54188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4"/>
          <p:cNvSpPr txBox="1">
            <a:spLocks noGrp="1"/>
          </p:cNvSpPr>
          <p:nvPr>
            <p:ph type="body" idx="1"/>
          </p:nvPr>
        </p:nvSpPr>
        <p:spPr>
          <a:xfrm>
            <a:off x="2226467" y="2476000"/>
            <a:ext cx="7739200" cy="36556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1pPr>
            <a:lvl2pPr marL="1219170" lvl="1"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2pPr>
            <a:lvl3pPr marL="1828754" lvl="2"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3pPr>
            <a:lvl4pPr marL="2438339" lvl="3"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4pPr>
            <a:lvl5pPr marL="3047924" lvl="4"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5pPr>
            <a:lvl6pPr marL="3657509" lvl="5"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6pPr>
            <a:lvl7pPr marL="4267093" lvl="6"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7pPr>
            <a:lvl8pPr marL="4876678" lvl="7"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8pPr>
            <a:lvl9pPr marL="5486263" lvl="8" indent="-558786" algn="ctr">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9pPr>
          </a:lstStyle>
          <a:p>
            <a:pPr lvl="0"/>
            <a:r>
              <a:rPr lang="en-US"/>
              <a:t>Edit Master text styles</a:t>
            </a:r>
          </a:p>
        </p:txBody>
      </p:sp>
      <p:sp>
        <p:nvSpPr>
          <p:cNvPr id="221" name="Google Shape;221;p4"/>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A8281B3-BA19-47B2-9C41-424198E93919}" type="slidenum">
              <a:rPr lang="en-PK" smtClean="0"/>
              <a:t>‹#›</a:t>
            </a:fld>
            <a:endParaRPr lang="en-PK"/>
          </a:p>
        </p:txBody>
      </p:sp>
      <p:sp>
        <p:nvSpPr>
          <p:cNvPr id="222" name="Google Shape;222;p4"/>
          <p:cNvSpPr/>
          <p:nvPr/>
        </p:nvSpPr>
        <p:spPr>
          <a:xfrm>
            <a:off x="0" y="534917"/>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8848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3"/>
        <p:cNvGrpSpPr/>
        <p:nvPr/>
      </p:nvGrpSpPr>
      <p:grpSpPr>
        <a:xfrm>
          <a:off x="0" y="0"/>
          <a:ext cx="0" cy="0"/>
          <a:chOff x="0" y="0"/>
          <a:chExt cx="0" cy="0"/>
        </a:xfrm>
      </p:grpSpPr>
      <p:sp>
        <p:nvSpPr>
          <p:cNvPr id="224" name="Google Shape;224;p5"/>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5" name="Google Shape;225;p5"/>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A8281B3-BA19-47B2-9C41-424198E93919}" type="slidenum">
              <a:rPr lang="en-PK" smtClean="0"/>
              <a:t>‹#›</a:t>
            </a:fld>
            <a:endParaRPr lang="en-PK"/>
          </a:p>
        </p:txBody>
      </p:sp>
      <p:grpSp>
        <p:nvGrpSpPr>
          <p:cNvPr id="226" name="Google Shape;226;p5"/>
          <p:cNvGrpSpPr/>
          <p:nvPr/>
        </p:nvGrpSpPr>
        <p:grpSpPr>
          <a:xfrm>
            <a:off x="38067" y="5134087"/>
            <a:ext cx="12125397" cy="1724139"/>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0" name="Google Shape;260;p5"/>
          <p:cNvGrpSpPr/>
          <p:nvPr/>
        </p:nvGrpSpPr>
        <p:grpSpPr>
          <a:xfrm>
            <a:off x="38067" y="5814665"/>
            <a:ext cx="12125397" cy="104356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7" name="Google Shape;327;p5"/>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5"/>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29" name="Google Shape;329;p5"/>
          <p:cNvSpPr txBox="1">
            <a:spLocks noGrp="1"/>
          </p:cNvSpPr>
          <p:nvPr>
            <p:ph type="body" idx="1"/>
          </p:nvPr>
        </p:nvSpPr>
        <p:spPr>
          <a:xfrm>
            <a:off x="986240" y="1536704"/>
            <a:ext cx="10248000" cy="413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solidFill>
                  <a:schemeClr val="lt1"/>
                </a:solidFill>
              </a:defRPr>
            </a:lvl1pPr>
            <a:lvl2pPr marL="1219170" lvl="1" indent="-507987">
              <a:spcBef>
                <a:spcPts val="0"/>
              </a:spcBef>
              <a:spcAft>
                <a:spcPts val="0"/>
              </a:spcAft>
              <a:buSzPts val="2400"/>
              <a:buChar char="-"/>
              <a:defRPr>
                <a:solidFill>
                  <a:schemeClr val="lt1"/>
                </a:solidFill>
              </a:defRPr>
            </a:lvl2pPr>
            <a:lvl3pPr marL="1828754" lvl="2" indent="-507987">
              <a:spcBef>
                <a:spcPts val="0"/>
              </a:spcBef>
              <a:spcAft>
                <a:spcPts val="0"/>
              </a:spcAft>
              <a:buSzPts val="2400"/>
              <a:buChar char="-"/>
              <a:defRPr>
                <a:solidFill>
                  <a:schemeClr val="lt1"/>
                </a:solidFill>
              </a:defRPr>
            </a:lvl3pPr>
            <a:lvl4pPr marL="2438339" lvl="3" indent="-507987">
              <a:spcBef>
                <a:spcPts val="0"/>
              </a:spcBef>
              <a:spcAft>
                <a:spcPts val="0"/>
              </a:spcAft>
              <a:buSzPts val="2400"/>
              <a:buChar char="-"/>
              <a:defRPr>
                <a:solidFill>
                  <a:schemeClr val="lt1"/>
                </a:solidFill>
              </a:defRPr>
            </a:lvl4pPr>
            <a:lvl5pPr marL="3047924" lvl="4" indent="-507987">
              <a:spcBef>
                <a:spcPts val="0"/>
              </a:spcBef>
              <a:spcAft>
                <a:spcPts val="0"/>
              </a:spcAft>
              <a:buSzPts val="2400"/>
              <a:buChar char="-"/>
              <a:defRPr>
                <a:solidFill>
                  <a:schemeClr val="lt1"/>
                </a:solidFill>
              </a:defRPr>
            </a:lvl5pPr>
            <a:lvl6pPr marL="3657509" lvl="5" indent="-507987">
              <a:spcBef>
                <a:spcPts val="0"/>
              </a:spcBef>
              <a:spcAft>
                <a:spcPts val="0"/>
              </a:spcAft>
              <a:buSzPts val="2400"/>
              <a:buChar char="-"/>
              <a:defRPr>
                <a:solidFill>
                  <a:schemeClr val="lt1"/>
                </a:solidFill>
              </a:defRPr>
            </a:lvl6pPr>
            <a:lvl7pPr marL="4267093" lvl="6" indent="-507987">
              <a:spcBef>
                <a:spcPts val="0"/>
              </a:spcBef>
              <a:spcAft>
                <a:spcPts val="0"/>
              </a:spcAft>
              <a:buSzPts val="2400"/>
              <a:buChar char="●"/>
              <a:defRPr>
                <a:solidFill>
                  <a:schemeClr val="lt1"/>
                </a:solidFill>
              </a:defRPr>
            </a:lvl7pPr>
            <a:lvl8pPr marL="4876678" lvl="7" indent="-507987">
              <a:spcBef>
                <a:spcPts val="0"/>
              </a:spcBef>
              <a:spcAft>
                <a:spcPts val="0"/>
              </a:spcAft>
              <a:buSzPts val="2400"/>
              <a:buChar char="○"/>
              <a:defRPr>
                <a:solidFill>
                  <a:schemeClr val="lt1"/>
                </a:solidFill>
              </a:defRPr>
            </a:lvl8pPr>
            <a:lvl9pPr marL="5486263" lvl="8" indent="-507987">
              <a:spcBef>
                <a:spcPts val="0"/>
              </a:spcBef>
              <a:spcAft>
                <a:spcPts val="0"/>
              </a:spcAft>
              <a:buSzPts val="2400"/>
              <a:buChar char="■"/>
              <a:defRPr>
                <a:solidFill>
                  <a:schemeClr val="lt1"/>
                </a:solidFill>
              </a:defRPr>
            </a:lvl9pPr>
          </a:lstStyle>
          <a:p>
            <a:pPr lvl="0"/>
            <a:r>
              <a:rPr lang="en-US"/>
              <a:t>Edit Master text styles</a:t>
            </a:r>
          </a:p>
        </p:txBody>
      </p:sp>
    </p:spTree>
    <p:extLst>
      <p:ext uri="{BB962C8B-B14F-4D97-AF65-F5344CB8AC3E}">
        <p14:creationId xmlns:p14="http://schemas.microsoft.com/office/powerpoint/2010/main" val="366038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30"/>
        <p:cNvGrpSpPr/>
        <p:nvPr/>
      </p:nvGrpSpPr>
      <p:grpSpPr>
        <a:xfrm>
          <a:off x="0" y="0"/>
          <a:ext cx="0" cy="0"/>
          <a:chOff x="0" y="0"/>
          <a:chExt cx="0" cy="0"/>
        </a:xfrm>
      </p:grpSpPr>
      <p:sp>
        <p:nvSpPr>
          <p:cNvPr id="331" name="Google Shape;331;p6"/>
          <p:cNvSpPr/>
          <p:nvPr/>
        </p:nvSpPr>
        <p:spPr>
          <a:xfrm>
            <a:off x="6646867" y="200"/>
            <a:ext cx="5545200" cy="6858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6"/>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A8281B3-BA19-47B2-9C41-424198E93919}" type="slidenum">
              <a:rPr lang="en-PK" smtClean="0"/>
              <a:t>‹#›</a:t>
            </a:fld>
            <a:endParaRPr lang="en-PK"/>
          </a:p>
        </p:txBody>
      </p:sp>
      <p:sp>
        <p:nvSpPr>
          <p:cNvPr id="333" name="Google Shape;333;p6"/>
          <p:cNvSpPr txBox="1">
            <a:spLocks noGrp="1"/>
          </p:cNvSpPr>
          <p:nvPr>
            <p:ph type="title"/>
          </p:nvPr>
        </p:nvSpPr>
        <p:spPr>
          <a:xfrm>
            <a:off x="603632" y="827893"/>
            <a:ext cx="5313600" cy="11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34" name="Google Shape;334;p6"/>
          <p:cNvSpPr txBox="1">
            <a:spLocks noGrp="1"/>
          </p:cNvSpPr>
          <p:nvPr>
            <p:ph type="body" idx="1"/>
          </p:nvPr>
        </p:nvSpPr>
        <p:spPr>
          <a:xfrm>
            <a:off x="603636" y="1883571"/>
            <a:ext cx="5313600" cy="41312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solidFill>
                  <a:schemeClr val="lt1"/>
                </a:solidFill>
              </a:defRPr>
            </a:lvl1pPr>
            <a:lvl2pPr marL="1219170" lvl="1" indent="-507987" rtl="0">
              <a:spcBef>
                <a:spcPts val="0"/>
              </a:spcBef>
              <a:spcAft>
                <a:spcPts val="0"/>
              </a:spcAft>
              <a:buSzPts val="2400"/>
              <a:buChar char="-"/>
              <a:defRPr>
                <a:solidFill>
                  <a:schemeClr val="lt1"/>
                </a:solidFill>
              </a:defRPr>
            </a:lvl2pPr>
            <a:lvl3pPr marL="1828754" lvl="2" indent="-507987" rtl="0">
              <a:spcBef>
                <a:spcPts val="0"/>
              </a:spcBef>
              <a:spcAft>
                <a:spcPts val="0"/>
              </a:spcAft>
              <a:buSzPts val="2400"/>
              <a:buChar char="-"/>
              <a:defRPr>
                <a:solidFill>
                  <a:schemeClr val="lt1"/>
                </a:solidFill>
              </a:defRPr>
            </a:lvl3pPr>
            <a:lvl4pPr marL="2438339" lvl="3" indent="-507987" rtl="0">
              <a:spcBef>
                <a:spcPts val="0"/>
              </a:spcBef>
              <a:spcAft>
                <a:spcPts val="0"/>
              </a:spcAft>
              <a:buSzPts val="2400"/>
              <a:buChar char="-"/>
              <a:defRPr>
                <a:solidFill>
                  <a:schemeClr val="lt1"/>
                </a:solidFill>
              </a:defRPr>
            </a:lvl4pPr>
            <a:lvl5pPr marL="3047924" lvl="4" indent="-507987" rtl="0">
              <a:spcBef>
                <a:spcPts val="0"/>
              </a:spcBef>
              <a:spcAft>
                <a:spcPts val="0"/>
              </a:spcAft>
              <a:buSzPts val="2400"/>
              <a:buChar char="-"/>
              <a:defRPr>
                <a:solidFill>
                  <a:schemeClr val="lt1"/>
                </a:solidFill>
              </a:defRPr>
            </a:lvl5pPr>
            <a:lvl6pPr marL="3657509" lvl="5" indent="-507987" rtl="0">
              <a:spcBef>
                <a:spcPts val="0"/>
              </a:spcBef>
              <a:spcAft>
                <a:spcPts val="0"/>
              </a:spcAft>
              <a:buSzPts val="2400"/>
              <a:buChar char="-"/>
              <a:defRPr>
                <a:solidFill>
                  <a:schemeClr val="lt1"/>
                </a:solidFill>
              </a:defRPr>
            </a:lvl6pPr>
            <a:lvl7pPr marL="4267093" lvl="6" indent="-507987" rtl="0">
              <a:spcBef>
                <a:spcPts val="0"/>
              </a:spcBef>
              <a:spcAft>
                <a:spcPts val="0"/>
              </a:spcAft>
              <a:buSzPts val="2400"/>
              <a:buChar char="●"/>
              <a:defRPr>
                <a:solidFill>
                  <a:schemeClr val="lt1"/>
                </a:solidFill>
              </a:defRPr>
            </a:lvl7pPr>
            <a:lvl8pPr marL="4876678" lvl="7" indent="-507987" rtl="0">
              <a:spcBef>
                <a:spcPts val="0"/>
              </a:spcBef>
              <a:spcAft>
                <a:spcPts val="0"/>
              </a:spcAft>
              <a:buSzPts val="2400"/>
              <a:buChar char="○"/>
              <a:defRPr>
                <a:solidFill>
                  <a:schemeClr val="lt1"/>
                </a:solidFill>
              </a:defRPr>
            </a:lvl8pPr>
            <a:lvl9pPr marL="5486263" lvl="8" indent="-507987" rtl="0">
              <a:spcBef>
                <a:spcPts val="0"/>
              </a:spcBef>
              <a:spcAft>
                <a:spcPts val="0"/>
              </a:spcAft>
              <a:buSzPts val="2400"/>
              <a:buChar char="■"/>
              <a:defRPr>
                <a:solidFill>
                  <a:schemeClr val="lt1"/>
                </a:solidFill>
              </a:defRPr>
            </a:lvl9pPr>
          </a:lstStyle>
          <a:p>
            <a:pPr lvl="0"/>
            <a:r>
              <a:rPr lang="en-US"/>
              <a:t>Edit Master text styles</a:t>
            </a:r>
          </a:p>
        </p:txBody>
      </p:sp>
    </p:spTree>
    <p:extLst>
      <p:ext uri="{BB962C8B-B14F-4D97-AF65-F5344CB8AC3E}">
        <p14:creationId xmlns:p14="http://schemas.microsoft.com/office/powerpoint/2010/main" val="190722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5"/>
        <p:cNvGrpSpPr/>
        <p:nvPr/>
      </p:nvGrpSpPr>
      <p:grpSpPr>
        <a:xfrm>
          <a:off x="0" y="0"/>
          <a:ext cx="0" cy="0"/>
          <a:chOff x="0" y="0"/>
          <a:chExt cx="0" cy="0"/>
        </a:xfrm>
      </p:grpSpPr>
      <p:sp>
        <p:nvSpPr>
          <p:cNvPr id="336" name="Google Shape;336;p7"/>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7" name="Google Shape;337;p7"/>
          <p:cNvGrpSpPr/>
          <p:nvPr/>
        </p:nvGrpSpPr>
        <p:grpSpPr>
          <a:xfrm>
            <a:off x="38067" y="5134087"/>
            <a:ext cx="12125397" cy="1724139"/>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1" name="Google Shape;371;p7"/>
          <p:cNvGrpSpPr/>
          <p:nvPr/>
        </p:nvGrpSpPr>
        <p:grpSpPr>
          <a:xfrm>
            <a:off x="38067" y="5814665"/>
            <a:ext cx="12125397" cy="104356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8" name="Google Shape;438;p7"/>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9" name="Google Shape;439;p7"/>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40" name="Google Shape;440;p7"/>
          <p:cNvSpPr txBox="1">
            <a:spLocks noGrp="1"/>
          </p:cNvSpPr>
          <p:nvPr>
            <p:ph type="body" idx="1"/>
          </p:nvPr>
        </p:nvSpPr>
        <p:spPr>
          <a:xfrm>
            <a:off x="986233" y="1624012"/>
            <a:ext cx="4974400" cy="38052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Edit Master text styles</a:t>
            </a:r>
          </a:p>
        </p:txBody>
      </p:sp>
      <p:sp>
        <p:nvSpPr>
          <p:cNvPr id="441" name="Google Shape;441;p7"/>
          <p:cNvSpPr txBox="1">
            <a:spLocks noGrp="1"/>
          </p:cNvSpPr>
          <p:nvPr>
            <p:ph type="body" idx="2"/>
          </p:nvPr>
        </p:nvSpPr>
        <p:spPr>
          <a:xfrm>
            <a:off x="6259996" y="1624012"/>
            <a:ext cx="4974400" cy="38052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Edit Master text styles</a:t>
            </a:r>
          </a:p>
        </p:txBody>
      </p:sp>
      <p:sp>
        <p:nvSpPr>
          <p:cNvPr id="442" name="Google Shape;442;p7"/>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A8281B3-BA19-47B2-9C41-424198E93919}" type="slidenum">
              <a:rPr lang="en-PK" smtClean="0"/>
              <a:t>‹#›</a:t>
            </a:fld>
            <a:endParaRPr lang="en-PK"/>
          </a:p>
        </p:txBody>
      </p:sp>
    </p:spTree>
    <p:extLst>
      <p:ext uri="{BB962C8B-B14F-4D97-AF65-F5344CB8AC3E}">
        <p14:creationId xmlns:p14="http://schemas.microsoft.com/office/powerpoint/2010/main" val="37062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3"/>
        <p:cNvGrpSpPr/>
        <p:nvPr/>
      </p:nvGrpSpPr>
      <p:grpSpPr>
        <a:xfrm>
          <a:off x="0" y="0"/>
          <a:ext cx="0" cy="0"/>
          <a:chOff x="0" y="0"/>
          <a:chExt cx="0" cy="0"/>
        </a:xfrm>
      </p:grpSpPr>
      <p:sp>
        <p:nvSpPr>
          <p:cNvPr id="444" name="Google Shape;444;p8"/>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5" name="Google Shape;445;p8"/>
          <p:cNvGrpSpPr/>
          <p:nvPr/>
        </p:nvGrpSpPr>
        <p:grpSpPr>
          <a:xfrm>
            <a:off x="38067" y="5134087"/>
            <a:ext cx="12125397" cy="1724139"/>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8"/>
          <p:cNvGrpSpPr/>
          <p:nvPr/>
        </p:nvGrpSpPr>
        <p:grpSpPr>
          <a:xfrm>
            <a:off x="38067" y="5814665"/>
            <a:ext cx="12125397" cy="104356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6" name="Google Shape;546;p8"/>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7" name="Google Shape;547;p8"/>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48" name="Google Shape;548;p8"/>
          <p:cNvSpPr txBox="1">
            <a:spLocks noGrp="1"/>
          </p:cNvSpPr>
          <p:nvPr>
            <p:ph type="body" idx="1"/>
          </p:nvPr>
        </p:nvSpPr>
        <p:spPr>
          <a:xfrm>
            <a:off x="98623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Edit Master text styles</a:t>
            </a:r>
          </a:p>
        </p:txBody>
      </p:sp>
      <p:sp>
        <p:nvSpPr>
          <p:cNvPr id="549" name="Google Shape;549;p8"/>
          <p:cNvSpPr txBox="1">
            <a:spLocks noGrp="1"/>
          </p:cNvSpPr>
          <p:nvPr>
            <p:ph type="body" idx="2"/>
          </p:nvPr>
        </p:nvSpPr>
        <p:spPr>
          <a:xfrm>
            <a:off x="4458717"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Edit Master text styles</a:t>
            </a:r>
          </a:p>
        </p:txBody>
      </p:sp>
      <p:sp>
        <p:nvSpPr>
          <p:cNvPr id="550" name="Google Shape;550;p8"/>
          <p:cNvSpPr txBox="1">
            <a:spLocks noGrp="1"/>
          </p:cNvSpPr>
          <p:nvPr>
            <p:ph type="body" idx="3"/>
          </p:nvPr>
        </p:nvSpPr>
        <p:spPr>
          <a:xfrm>
            <a:off x="793120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Edit Master text styles</a:t>
            </a:r>
          </a:p>
        </p:txBody>
      </p:sp>
      <p:sp>
        <p:nvSpPr>
          <p:cNvPr id="551" name="Google Shape;551;p8"/>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A8281B3-BA19-47B2-9C41-424198E93919}" type="slidenum">
              <a:rPr lang="en-PK" smtClean="0"/>
              <a:t>‹#›</a:t>
            </a:fld>
            <a:endParaRPr lang="en-PK"/>
          </a:p>
        </p:txBody>
      </p:sp>
    </p:spTree>
    <p:extLst>
      <p:ext uri="{BB962C8B-B14F-4D97-AF65-F5344CB8AC3E}">
        <p14:creationId xmlns:p14="http://schemas.microsoft.com/office/powerpoint/2010/main" val="28093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2"/>
        <p:cNvGrpSpPr/>
        <p:nvPr/>
      </p:nvGrpSpPr>
      <p:grpSpPr>
        <a:xfrm>
          <a:off x="0" y="0"/>
          <a:ext cx="0" cy="0"/>
          <a:chOff x="0" y="0"/>
          <a:chExt cx="0" cy="0"/>
        </a:xfrm>
      </p:grpSpPr>
      <p:sp>
        <p:nvSpPr>
          <p:cNvPr id="553" name="Google Shape;553;p9"/>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4" name="Google Shape;554;p9"/>
          <p:cNvGrpSpPr/>
          <p:nvPr/>
        </p:nvGrpSpPr>
        <p:grpSpPr>
          <a:xfrm>
            <a:off x="38067" y="5134087"/>
            <a:ext cx="12125397" cy="1724139"/>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8" name="Google Shape;588;p9"/>
          <p:cNvGrpSpPr/>
          <p:nvPr/>
        </p:nvGrpSpPr>
        <p:grpSpPr>
          <a:xfrm>
            <a:off x="38067" y="5814665"/>
            <a:ext cx="12125397" cy="104356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5" name="Google Shape;655;p9"/>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9"/>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57" name="Google Shape;657;p9"/>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A8281B3-BA19-47B2-9C41-424198E93919}" type="slidenum">
              <a:rPr lang="en-PK" smtClean="0"/>
              <a:t>‹#›</a:t>
            </a:fld>
            <a:endParaRPr lang="en-PK"/>
          </a:p>
        </p:txBody>
      </p:sp>
    </p:spTree>
    <p:extLst>
      <p:ext uri="{BB962C8B-B14F-4D97-AF65-F5344CB8AC3E}">
        <p14:creationId xmlns:p14="http://schemas.microsoft.com/office/powerpoint/2010/main" val="202899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 only no graph">
    <p:spTree>
      <p:nvGrpSpPr>
        <p:cNvPr id="1" name="Shape 658"/>
        <p:cNvGrpSpPr/>
        <p:nvPr/>
      </p:nvGrpSpPr>
      <p:grpSpPr>
        <a:xfrm>
          <a:off x="0" y="0"/>
          <a:ext cx="0" cy="0"/>
          <a:chOff x="0" y="0"/>
          <a:chExt cx="0" cy="0"/>
        </a:xfrm>
      </p:grpSpPr>
      <p:sp>
        <p:nvSpPr>
          <p:cNvPr id="659" name="Google Shape;659;p10"/>
          <p:cNvSpPr/>
          <p:nvPr/>
        </p:nvSpPr>
        <p:spPr>
          <a:xfrm>
            <a:off x="-33" y="-15833"/>
            <a:ext cx="12192000" cy="1097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 name="Google Shape;660;p10"/>
          <p:cNvSpPr txBox="1">
            <a:spLocks noGrp="1"/>
          </p:cNvSpPr>
          <p:nvPr>
            <p:ph type="title"/>
          </p:nvPr>
        </p:nvSpPr>
        <p:spPr>
          <a:xfrm>
            <a:off x="986233" y="-1"/>
            <a:ext cx="10248000" cy="95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61" name="Google Shape;661;p10"/>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A8281B3-BA19-47B2-9C41-424198E93919}" type="slidenum">
              <a:rPr lang="en-PK" smtClean="0"/>
              <a:t>‹#›</a:t>
            </a:fld>
            <a:endParaRPr lang="en-PK"/>
          </a:p>
        </p:txBody>
      </p:sp>
    </p:spTree>
    <p:extLst>
      <p:ext uri="{BB962C8B-B14F-4D97-AF65-F5344CB8AC3E}">
        <p14:creationId xmlns:p14="http://schemas.microsoft.com/office/powerpoint/2010/main" val="3944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 name="Google Shape;7;p1"/>
          <p:cNvSpPr txBox="1">
            <a:spLocks noGrp="1"/>
          </p:cNvSpPr>
          <p:nvPr>
            <p:ph type="title"/>
          </p:nvPr>
        </p:nvSpPr>
        <p:spPr>
          <a:xfrm>
            <a:off x="986233" y="535000"/>
            <a:ext cx="102480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986240" y="1536704"/>
            <a:ext cx="10248000" cy="41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11448767" y="-15833"/>
            <a:ext cx="743200" cy="7304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fld id="{4A8281B3-BA19-47B2-9C41-424198E93919}" type="slidenum">
              <a:rPr lang="en-PK" smtClean="0"/>
              <a:t>‹#›</a:t>
            </a:fld>
            <a:endParaRPr lang="en-PK"/>
          </a:p>
        </p:txBody>
      </p:sp>
    </p:spTree>
    <p:extLst>
      <p:ext uri="{BB962C8B-B14F-4D97-AF65-F5344CB8AC3E}">
        <p14:creationId xmlns:p14="http://schemas.microsoft.com/office/powerpoint/2010/main" val="181330150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8.xml"/><Relationship Id="rId6" Type="http://schemas.openxmlformats.org/officeDocument/2006/relationships/image" Target="../media/image10.jpg"/><Relationship Id="rId5" Type="http://schemas.openxmlformats.org/officeDocument/2006/relationships/image" Target="../media/image9.jfi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ourworldindata.org/coronavirus/country/pakistan" TargetMode="Externa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jfif"/><Relationship Id="rId4" Type="http://schemas.openxmlformats.org/officeDocument/2006/relationships/image" Target="../media/image25.jfif"/></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3200" y="653400"/>
            <a:ext cx="10305600" cy="2775600"/>
          </a:xfrm>
        </p:spPr>
        <p:txBody>
          <a:bodyPr/>
          <a:lstStyle/>
          <a:p>
            <a:pPr algn="ctr"/>
            <a:r>
              <a:rPr lang="en-US" sz="6600" b="1" u="sng" dirty="0"/>
              <a:t>Analysis of COVID Cases and Deaths Rates</a:t>
            </a:r>
            <a:endParaRPr lang="en-US" sz="6600" u="sng" dirty="0"/>
          </a:p>
        </p:txBody>
      </p:sp>
      <p:pic>
        <p:nvPicPr>
          <p:cNvPr id="3" name="Picture 2">
            <a:extLst>
              <a:ext uri="{FF2B5EF4-FFF2-40B4-BE49-F238E27FC236}">
                <a16:creationId xmlns:a16="http://schemas.microsoft.com/office/drawing/2014/main" id="{D05AE342-9745-DA84-2005-E6AF4D36D3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546" y="2899205"/>
            <a:ext cx="9020907" cy="39587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638373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6DA369-055C-8887-CE1B-67D4811C2340}"/>
              </a:ext>
            </a:extLst>
          </p:cNvPr>
          <p:cNvSpPr>
            <a:spLocks noGrp="1"/>
          </p:cNvSpPr>
          <p:nvPr>
            <p:ph type="title"/>
          </p:nvPr>
        </p:nvSpPr>
        <p:spPr>
          <a:xfrm>
            <a:off x="972000" y="0"/>
            <a:ext cx="10248000" cy="1143200"/>
          </a:xfrm>
        </p:spPr>
        <p:txBody>
          <a:bodyPr>
            <a:normAutofit/>
          </a:bodyPr>
          <a:lstStyle/>
          <a:p>
            <a:pPr algn="ctr"/>
            <a:r>
              <a:rPr lang="en-US" sz="4000" b="1" u="sng" dirty="0"/>
              <a:t>Linear Regression</a:t>
            </a:r>
            <a:endParaRPr lang="en-PK" sz="4000" b="1" u="sng" dirty="0"/>
          </a:p>
        </p:txBody>
      </p:sp>
      <p:pic>
        <p:nvPicPr>
          <p:cNvPr id="6" name="Picture 5">
            <a:extLst>
              <a:ext uri="{FF2B5EF4-FFF2-40B4-BE49-F238E27FC236}">
                <a16:creationId xmlns:a16="http://schemas.microsoft.com/office/drawing/2014/main" id="{F333474E-3867-47A5-C3AD-C51A49401B37}"/>
              </a:ext>
            </a:extLst>
          </p:cNvPr>
          <p:cNvPicPr>
            <a:picLocks noChangeAspect="1"/>
          </p:cNvPicPr>
          <p:nvPr/>
        </p:nvPicPr>
        <p:blipFill>
          <a:blip r:embed="rId2"/>
          <a:stretch>
            <a:fillRect/>
          </a:stretch>
        </p:blipFill>
        <p:spPr>
          <a:xfrm>
            <a:off x="6664569" y="1723292"/>
            <a:ext cx="5433646" cy="4598377"/>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3F578F70-0AE1-AF9B-D4FF-59772CF93203}"/>
              </a:ext>
            </a:extLst>
          </p:cNvPr>
          <p:cNvSpPr txBox="1"/>
          <p:nvPr/>
        </p:nvSpPr>
        <p:spPr>
          <a:xfrm>
            <a:off x="407204" y="1723292"/>
            <a:ext cx="6257365" cy="2554545"/>
          </a:xfrm>
          <a:prstGeom prst="rect">
            <a:avLst/>
          </a:prstGeom>
          <a:noFill/>
        </p:spPr>
        <p:txBody>
          <a:bodyPr wrap="square">
            <a:spAutoFit/>
          </a:bodyPr>
          <a:lstStyle/>
          <a:p>
            <a:r>
              <a:rPr lang="en-PK" sz="2000" b="1" dirty="0">
                <a:solidFill>
                  <a:schemeClr val="bg1"/>
                </a:solidFill>
                <a:latin typeface="Titillium Web" panose="00000500000000000000" pitchFamily="2" charset="0"/>
              </a:rPr>
              <a:t>Linear regression attempts to model the relationship between two variables by fitting a linear equation to observed data.</a:t>
            </a:r>
            <a:endParaRPr lang="en-US" sz="2000" b="1" dirty="0">
              <a:solidFill>
                <a:schemeClr val="bg1"/>
              </a:solidFill>
              <a:latin typeface="Titillium Web" panose="00000500000000000000" pitchFamily="2" charset="0"/>
            </a:endParaRPr>
          </a:p>
          <a:p>
            <a:endParaRPr lang="en-US" sz="2000" b="1" dirty="0">
              <a:solidFill>
                <a:schemeClr val="bg1"/>
              </a:solidFill>
              <a:latin typeface="Titillium Web" panose="00000500000000000000" pitchFamily="2" charset="0"/>
            </a:endParaRPr>
          </a:p>
          <a:p>
            <a:pPr marL="342900" indent="-342900">
              <a:buFont typeface="Wingdings" panose="05000000000000000000" pitchFamily="2" charset="2"/>
              <a:buChar char="q"/>
            </a:pPr>
            <a:r>
              <a:rPr lang="en-US" sz="2000" b="1" dirty="0">
                <a:solidFill>
                  <a:schemeClr val="bg1"/>
                </a:solidFill>
                <a:latin typeface="Titillium Web" panose="00000500000000000000" pitchFamily="2" charset="0"/>
              </a:rPr>
              <a:t>Here, New Cases are listed on the x-axis and </a:t>
            </a:r>
          </a:p>
          <a:p>
            <a:r>
              <a:rPr lang="en-US" sz="2000" b="1" dirty="0">
                <a:solidFill>
                  <a:schemeClr val="bg1"/>
                </a:solidFill>
                <a:latin typeface="Titillium Web" panose="00000500000000000000" pitchFamily="2" charset="0"/>
              </a:rPr>
              <a:t>New Deaths are listed on the y-axis.</a:t>
            </a:r>
          </a:p>
          <a:p>
            <a:endParaRPr lang="en-US" sz="2000" b="1" dirty="0">
              <a:solidFill>
                <a:schemeClr val="bg1"/>
              </a:solidFill>
              <a:latin typeface="Titillium Web" panose="00000500000000000000" pitchFamily="2" charset="0"/>
            </a:endParaRPr>
          </a:p>
          <a:p>
            <a:endParaRPr lang="en-US" sz="2000" b="1" dirty="0">
              <a:solidFill>
                <a:schemeClr val="bg1"/>
              </a:solidFill>
              <a:latin typeface="Titillium Web" panose="00000500000000000000" pitchFamily="2" charset="0"/>
            </a:endParaRPr>
          </a:p>
        </p:txBody>
      </p:sp>
      <mc:AlternateContent xmlns:mc="http://schemas.openxmlformats.org/markup-compatibility/2006" xmlns:a14="http://schemas.microsoft.com/office/drawing/2010/main">
        <mc:Choice Requires="a14">
          <p:sp>
            <p:nvSpPr>
              <p:cNvPr id="8" name="Object 5">
                <a:extLst>
                  <a:ext uri="{FF2B5EF4-FFF2-40B4-BE49-F238E27FC236}">
                    <a16:creationId xmlns:a16="http://schemas.microsoft.com/office/drawing/2014/main" id="{16F4E729-0126-3E4B-0C32-0B049B121B12}"/>
                  </a:ext>
                </a:extLst>
              </p:cNvPr>
              <p:cNvSpPr txBox="1"/>
              <p:nvPr/>
            </p:nvSpPr>
            <p:spPr bwMode="auto">
              <a:xfrm>
                <a:off x="407204" y="3691181"/>
                <a:ext cx="6934200" cy="26304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en-PK" sz="2000" b="1" i="1" smtClean="0">
                              <a:solidFill>
                                <a:schemeClr val="bg1"/>
                              </a:solidFill>
                              <a:latin typeface="Cambria Math" panose="02040503050406030204" pitchFamily="18" charset="0"/>
                            </a:rPr>
                          </m:ctrlPr>
                        </m:accPr>
                        <m:e>
                          <m:r>
                            <a:rPr lang="en-PK" sz="2000" b="1" i="1">
                              <a:solidFill>
                                <a:schemeClr val="bg1"/>
                              </a:solidFill>
                              <a:latin typeface="Cambria Math" panose="02040503050406030204" pitchFamily="18" charset="0"/>
                            </a:rPr>
                            <m:t>𝒚</m:t>
                          </m:r>
                        </m:e>
                      </m:acc>
                      <m:r>
                        <a:rPr lang="en-PK" sz="2000" b="1" i="1">
                          <a:solidFill>
                            <a:schemeClr val="bg1"/>
                          </a:solidFill>
                          <a:latin typeface="Cambria Math" panose="02040503050406030204" pitchFamily="18" charset="0"/>
                        </a:rPr>
                        <m:t>=</m:t>
                      </m:r>
                      <m:r>
                        <a:rPr lang="en-PK" sz="2000" b="1" i="1">
                          <a:solidFill>
                            <a:schemeClr val="bg1"/>
                          </a:solidFill>
                          <a:latin typeface="Cambria Math" panose="02040503050406030204" pitchFamily="18" charset="0"/>
                        </a:rPr>
                        <m:t>𝒂</m:t>
                      </m:r>
                      <m:r>
                        <a:rPr lang="en-PK" sz="2000" b="1" i="1">
                          <a:solidFill>
                            <a:schemeClr val="bg1"/>
                          </a:solidFill>
                          <a:latin typeface="Cambria Math" panose="02040503050406030204" pitchFamily="18" charset="0"/>
                        </a:rPr>
                        <m:t>+</m:t>
                      </m:r>
                      <m:r>
                        <a:rPr lang="en-PK" sz="2000" b="1" i="1">
                          <a:solidFill>
                            <a:schemeClr val="bg1"/>
                          </a:solidFill>
                          <a:latin typeface="Cambria Math" panose="02040503050406030204" pitchFamily="18" charset="0"/>
                        </a:rPr>
                        <m:t>𝒃𝑿</m:t>
                      </m:r>
                    </m:oMath>
                    <m:oMath xmlns:m="http://schemas.openxmlformats.org/officeDocument/2006/math">
                      <m:r>
                        <m:rPr>
                          <m:nor/>
                        </m:rPr>
                        <a:rPr lang="en-PK" sz="2000" b="1" i="0">
                          <a:solidFill>
                            <a:schemeClr val="bg1"/>
                          </a:solidFill>
                          <a:latin typeface="Titillium Web" panose="00000500000000000000" pitchFamily="2" charset="0"/>
                        </a:rPr>
                        <m:t>where</m:t>
                      </m:r>
                      <m:r>
                        <m:rPr>
                          <m:nor/>
                        </m:rPr>
                        <a:rPr lang="en-US" sz="2000" b="1" i="0" smtClean="0">
                          <a:solidFill>
                            <a:schemeClr val="bg1"/>
                          </a:solidFill>
                          <a:latin typeface="Titillium Web" panose="00000500000000000000" pitchFamily="2" charset="0"/>
                        </a:rPr>
                        <m:t>,</m:t>
                      </m:r>
                    </m:oMath>
                    <m:oMath xmlns:m="http://schemas.openxmlformats.org/officeDocument/2006/math">
                      <m:acc>
                        <m:accPr>
                          <m:chr m:val="̂"/>
                          <m:ctrlPr>
                            <a:rPr lang="en-PK" sz="2000" b="1" i="1">
                              <a:solidFill>
                                <a:schemeClr val="bg1"/>
                              </a:solidFill>
                              <a:latin typeface="Cambria Math" panose="02040503050406030204" pitchFamily="18" charset="0"/>
                            </a:rPr>
                          </m:ctrlPr>
                        </m:accPr>
                        <m:e>
                          <m:r>
                            <a:rPr lang="en-PK" sz="2000" b="1" i="1">
                              <a:solidFill>
                                <a:schemeClr val="bg1"/>
                              </a:solidFill>
                              <a:latin typeface="Cambria Math" panose="02040503050406030204" pitchFamily="18" charset="0"/>
                            </a:rPr>
                            <m:t>𝒚</m:t>
                          </m:r>
                        </m:e>
                      </m:acc>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represents</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predicted</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average</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of</m:t>
                      </m:r>
                      <m:r>
                        <m:rPr>
                          <m:nor/>
                        </m:rPr>
                        <a:rPr lang="en-PK" sz="2000" b="1" i="0">
                          <a:solidFill>
                            <a:schemeClr val="bg1"/>
                          </a:solidFill>
                          <a:latin typeface="Titillium Web" panose="00000500000000000000" pitchFamily="2" charset="0"/>
                        </a:rPr>
                        <m:t> </m:t>
                      </m:r>
                      <m:r>
                        <a:rPr lang="en-PK" sz="2000" b="1" i="1">
                          <a:solidFill>
                            <a:schemeClr val="bg1"/>
                          </a:solidFill>
                          <a:latin typeface="Cambria Math" panose="02040503050406030204" pitchFamily="18" charset="0"/>
                        </a:rPr>
                        <m:t>𝒀</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at</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a</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given</m:t>
                      </m:r>
                      <m:r>
                        <m:rPr>
                          <m:nor/>
                        </m:rPr>
                        <a:rPr lang="en-PK" sz="2000" b="1" i="0">
                          <a:solidFill>
                            <a:schemeClr val="bg1"/>
                          </a:solidFill>
                          <a:latin typeface="Titillium Web" panose="00000500000000000000" pitchFamily="2" charset="0"/>
                        </a:rPr>
                        <m:t> </m:t>
                      </m:r>
                      <m:r>
                        <a:rPr lang="en-PK" sz="2000" b="1" i="1">
                          <a:solidFill>
                            <a:schemeClr val="bg1"/>
                          </a:solidFill>
                          <a:latin typeface="Cambria Math" panose="02040503050406030204" pitchFamily="18" charset="0"/>
                        </a:rPr>
                        <m:t>𝑿</m:t>
                      </m:r>
                    </m:oMath>
                    <m:oMath xmlns:m="http://schemas.openxmlformats.org/officeDocument/2006/math">
                      <m:r>
                        <a:rPr lang="en-PK" sz="2000" b="1" i="1">
                          <a:solidFill>
                            <a:schemeClr val="bg1"/>
                          </a:solidFill>
                          <a:latin typeface="Cambria Math" panose="02040503050406030204" pitchFamily="18" charset="0"/>
                        </a:rPr>
                        <m:t>𝒂</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represents</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the</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line</m:t>
                      </m:r>
                      <m:r>
                        <m:rPr>
                          <m:nor/>
                        </m:rPr>
                        <a:rPr lang="en-PK" sz="2000" b="1" i="0">
                          <a:solidFill>
                            <a:schemeClr val="bg1"/>
                          </a:solidFill>
                          <a:latin typeface="Titillium Web" panose="00000500000000000000" pitchFamily="2" charset="0"/>
                        </a:rPr>
                        <m:t>′</m:t>
                      </m:r>
                      <m:r>
                        <m:rPr>
                          <m:nor/>
                        </m:rPr>
                        <a:rPr lang="en-PK" sz="2000" b="1" i="0">
                          <a:solidFill>
                            <a:schemeClr val="bg1"/>
                          </a:solidFill>
                          <a:latin typeface="Titillium Web" panose="00000500000000000000" pitchFamily="2" charset="0"/>
                        </a:rPr>
                        <m:t>s</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intercept</m:t>
                      </m:r>
                    </m:oMath>
                  </m:oMathPara>
                </a14:m>
                <a:br>
                  <a:rPr lang="en-PK" sz="2000" b="1" i="0" dirty="0">
                    <a:solidFill>
                      <a:schemeClr val="bg1"/>
                    </a:solidFill>
                    <a:latin typeface="Titillium Web" panose="00000500000000000000" pitchFamily="2" charset="0"/>
                  </a:rPr>
                </a:br>
                <a14:m>
                  <m:oMath xmlns:m="http://schemas.openxmlformats.org/officeDocument/2006/math">
                    <m:r>
                      <a:rPr lang="en-PK" sz="2000" b="1" i="1">
                        <a:solidFill>
                          <a:schemeClr val="bg1"/>
                        </a:solidFill>
                        <a:latin typeface="Cambria Math" panose="02040503050406030204" pitchFamily="18" charset="0"/>
                      </a:rPr>
                      <m:t>𝒃</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represents</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the</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line</m:t>
                    </m:r>
                    <m:r>
                      <m:rPr>
                        <m:nor/>
                      </m:rPr>
                      <a:rPr lang="en-PK" sz="2000" b="1" i="0">
                        <a:solidFill>
                          <a:schemeClr val="bg1"/>
                        </a:solidFill>
                        <a:latin typeface="Titillium Web" panose="00000500000000000000" pitchFamily="2" charset="0"/>
                      </a:rPr>
                      <m:t>′</m:t>
                    </m:r>
                    <m:r>
                      <m:rPr>
                        <m:nor/>
                      </m:rPr>
                      <a:rPr lang="en-PK" sz="2000" b="1" i="0">
                        <a:solidFill>
                          <a:schemeClr val="bg1"/>
                        </a:solidFill>
                        <a:latin typeface="Titillium Web" panose="00000500000000000000" pitchFamily="2" charset="0"/>
                      </a:rPr>
                      <m:t>s</m:t>
                    </m:r>
                    <m:r>
                      <m:rPr>
                        <m:nor/>
                      </m:rPr>
                      <a:rPr lang="en-PK" sz="2000" b="1" i="0">
                        <a:solidFill>
                          <a:schemeClr val="bg1"/>
                        </a:solidFill>
                        <a:latin typeface="Titillium Web" panose="00000500000000000000" pitchFamily="2" charset="0"/>
                      </a:rPr>
                      <m:t> </m:t>
                    </m:r>
                    <m:r>
                      <m:rPr>
                        <m:nor/>
                      </m:rPr>
                      <a:rPr lang="en-PK" sz="2000" b="1" i="0">
                        <a:solidFill>
                          <a:schemeClr val="bg1"/>
                        </a:solidFill>
                        <a:latin typeface="Titillium Web" panose="00000500000000000000" pitchFamily="2" charset="0"/>
                      </a:rPr>
                      <m:t>slope</m:t>
                    </m:r>
                  </m:oMath>
                </a14:m>
                <a:r>
                  <a:rPr lang="en-US" sz="2000" b="1" dirty="0">
                    <a:solidFill>
                      <a:schemeClr val="bg1"/>
                    </a:solidFill>
                    <a:latin typeface="Titillium Web" panose="00000500000000000000" pitchFamily="2" charset="0"/>
                  </a:rPr>
                  <a:t>.</a:t>
                </a:r>
                <a:endParaRPr lang="en-PK" sz="2000" b="1" dirty="0">
                  <a:solidFill>
                    <a:schemeClr val="bg1"/>
                  </a:solidFill>
                  <a:latin typeface="Titillium Web" panose="00000500000000000000" pitchFamily="2" charset="0"/>
                </a:endParaRPr>
              </a:p>
            </p:txBody>
          </p:sp>
        </mc:Choice>
        <mc:Fallback xmlns="">
          <p:sp>
            <p:nvSpPr>
              <p:cNvPr id="8" name="Object 5">
                <a:extLst>
                  <a:ext uri="{FF2B5EF4-FFF2-40B4-BE49-F238E27FC236}">
                    <a16:creationId xmlns:a16="http://schemas.microsoft.com/office/drawing/2014/main" id="{16F4E729-0126-3E4B-0C32-0B049B121B12}"/>
                  </a:ext>
                </a:extLst>
              </p:cNvPr>
              <p:cNvSpPr txBox="1">
                <a:spLocks noRot="1" noChangeAspect="1" noMove="1" noResize="1" noEditPoints="1" noAdjustHandles="1" noChangeArrowheads="1" noChangeShapeType="1" noTextEdit="1"/>
              </p:cNvSpPr>
              <p:nvPr/>
            </p:nvSpPr>
            <p:spPr bwMode="auto">
              <a:xfrm>
                <a:off x="407204" y="3691181"/>
                <a:ext cx="6934200" cy="2630488"/>
              </a:xfrm>
              <a:prstGeom prst="rect">
                <a:avLst/>
              </a:prstGeom>
              <a:blipFill>
                <a:blip r:embed="rId3"/>
                <a:stretch>
                  <a:fillRect l="-176" t="-1392"/>
                </a:stretch>
              </a:blipFill>
              <a:ln>
                <a:noFill/>
              </a:ln>
              <a:effectLst/>
            </p:spPr>
            <p:txBody>
              <a:bodyPr/>
              <a:lstStyle/>
              <a:p>
                <a:r>
                  <a:rPr lang="en-PK">
                    <a:noFill/>
                  </a:rPr>
                  <a:t> </a:t>
                </a:r>
              </a:p>
            </p:txBody>
          </p:sp>
        </mc:Fallback>
      </mc:AlternateContent>
    </p:spTree>
    <p:extLst>
      <p:ext uri="{BB962C8B-B14F-4D97-AF65-F5344CB8AC3E}">
        <p14:creationId xmlns:p14="http://schemas.microsoft.com/office/powerpoint/2010/main" val="426540942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0FC41E-808D-A6E7-16CD-44117BB4B372}"/>
              </a:ext>
            </a:extLst>
          </p:cNvPr>
          <p:cNvSpPr>
            <a:spLocks noGrp="1"/>
          </p:cNvSpPr>
          <p:nvPr>
            <p:ph type="title"/>
          </p:nvPr>
        </p:nvSpPr>
        <p:spPr>
          <a:xfrm>
            <a:off x="972000" y="0"/>
            <a:ext cx="10248000" cy="1143200"/>
          </a:xfrm>
        </p:spPr>
        <p:txBody>
          <a:bodyPr>
            <a:normAutofit/>
          </a:bodyPr>
          <a:lstStyle/>
          <a:p>
            <a:pPr algn="ctr"/>
            <a:r>
              <a:rPr lang="en-US" sz="4000" b="1" u="sng" dirty="0"/>
              <a:t>Linear Regression</a:t>
            </a:r>
            <a:r>
              <a:rPr lang="en-US" sz="4000" b="1" dirty="0"/>
              <a:t> (Cont.)</a:t>
            </a:r>
            <a:endParaRPr lang="en-PK" sz="4000" b="1" dirty="0"/>
          </a:p>
        </p:txBody>
      </p:sp>
      <p:pic>
        <p:nvPicPr>
          <p:cNvPr id="5" name="Picture 4">
            <a:extLst>
              <a:ext uri="{FF2B5EF4-FFF2-40B4-BE49-F238E27FC236}">
                <a16:creationId xmlns:a16="http://schemas.microsoft.com/office/drawing/2014/main" id="{1874ED97-52C5-4903-DE40-CF686740B61D}"/>
              </a:ext>
            </a:extLst>
          </p:cNvPr>
          <p:cNvPicPr>
            <a:picLocks noChangeAspect="1"/>
          </p:cNvPicPr>
          <p:nvPr/>
        </p:nvPicPr>
        <p:blipFill>
          <a:blip r:embed="rId2"/>
          <a:stretch>
            <a:fillRect/>
          </a:stretch>
        </p:blipFill>
        <p:spPr>
          <a:xfrm>
            <a:off x="1531326" y="1732083"/>
            <a:ext cx="9129347" cy="47160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34882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A0C9F3-468A-559C-F1D2-47A8D8AC2F81}"/>
              </a:ext>
            </a:extLst>
          </p:cNvPr>
          <p:cNvSpPr>
            <a:spLocks noGrp="1"/>
          </p:cNvSpPr>
          <p:nvPr>
            <p:ph type="title"/>
          </p:nvPr>
        </p:nvSpPr>
        <p:spPr>
          <a:xfrm>
            <a:off x="972000" y="0"/>
            <a:ext cx="10248000" cy="1143200"/>
          </a:xfrm>
        </p:spPr>
        <p:txBody>
          <a:bodyPr>
            <a:normAutofit/>
          </a:bodyPr>
          <a:lstStyle/>
          <a:p>
            <a:pPr algn="ctr"/>
            <a:r>
              <a:rPr lang="en-US" sz="4000" b="1" u="sng" dirty="0"/>
              <a:t>Descriptive Statistics</a:t>
            </a:r>
            <a:endParaRPr lang="en-PK" sz="4000" b="1" u="sng" dirty="0"/>
          </a:p>
        </p:txBody>
      </p:sp>
      <p:pic>
        <p:nvPicPr>
          <p:cNvPr id="4" name="Picture 3">
            <a:extLst>
              <a:ext uri="{FF2B5EF4-FFF2-40B4-BE49-F238E27FC236}">
                <a16:creationId xmlns:a16="http://schemas.microsoft.com/office/drawing/2014/main" id="{85B7EBB8-65B1-A848-4AB8-CF716D4FF469}"/>
              </a:ext>
            </a:extLst>
          </p:cNvPr>
          <p:cNvPicPr>
            <a:picLocks noChangeAspect="1"/>
          </p:cNvPicPr>
          <p:nvPr/>
        </p:nvPicPr>
        <p:blipFill>
          <a:blip r:embed="rId2"/>
          <a:stretch>
            <a:fillRect/>
          </a:stretch>
        </p:blipFill>
        <p:spPr>
          <a:xfrm>
            <a:off x="211015" y="3209192"/>
            <a:ext cx="11861627" cy="3551893"/>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94C6A77A-0A84-9CCE-C417-979FD6CF7913}"/>
              </a:ext>
            </a:extLst>
          </p:cNvPr>
          <p:cNvSpPr txBox="1"/>
          <p:nvPr/>
        </p:nvSpPr>
        <p:spPr>
          <a:xfrm>
            <a:off x="665439" y="1270200"/>
            <a:ext cx="11315546" cy="1938992"/>
          </a:xfrm>
          <a:prstGeom prst="rect">
            <a:avLst/>
          </a:prstGeom>
          <a:noFill/>
        </p:spPr>
        <p:txBody>
          <a:bodyPr wrap="square">
            <a:spAutoFit/>
          </a:bodyPr>
          <a:lstStyle/>
          <a:p>
            <a:pPr algn="l"/>
            <a:r>
              <a:rPr lang="en-US" sz="2000" b="1" i="0" dirty="0">
                <a:solidFill>
                  <a:schemeClr val="bg1"/>
                </a:solidFill>
                <a:effectLst/>
                <a:latin typeface="Titillium Web" panose="00000500000000000000" pitchFamily="2" charset="0"/>
              </a:rPr>
              <a:t>Descriptive statistics summarize and organize characteristics of a data set. A data set is a collection of responses or observations from a </a:t>
            </a:r>
            <a:r>
              <a:rPr lang="en-US" sz="2000" b="1" i="0" u="none" strike="noStrike" dirty="0">
                <a:solidFill>
                  <a:schemeClr val="bg1"/>
                </a:solidFill>
                <a:effectLst/>
                <a:latin typeface="Titillium Web" panose="00000500000000000000" pitchFamily="2" charset="0"/>
              </a:rPr>
              <a:t>sample or entire population</a:t>
            </a:r>
            <a:r>
              <a:rPr lang="en-US" sz="2000" b="1" i="0" dirty="0">
                <a:solidFill>
                  <a:schemeClr val="bg1"/>
                </a:solidFill>
                <a:effectLst/>
                <a:latin typeface="Titillium Web" panose="00000500000000000000" pitchFamily="2" charset="0"/>
              </a:rPr>
              <a:t>.</a:t>
            </a:r>
          </a:p>
          <a:p>
            <a:pPr algn="l"/>
            <a:r>
              <a:rPr lang="en-US" sz="2000" b="1" i="0" dirty="0">
                <a:solidFill>
                  <a:schemeClr val="bg1"/>
                </a:solidFill>
                <a:effectLst/>
                <a:latin typeface="Titillium Web" panose="00000500000000000000" pitchFamily="2" charset="0"/>
              </a:rPr>
              <a:t>In </a:t>
            </a:r>
            <a:r>
              <a:rPr lang="en-US" sz="2000" b="1" i="0" strike="noStrike" dirty="0">
                <a:solidFill>
                  <a:schemeClr val="bg1"/>
                </a:solidFill>
                <a:effectLst/>
                <a:latin typeface="Titillium Web" panose="00000500000000000000" pitchFamily="2" charset="0"/>
              </a:rPr>
              <a:t>quantitative research</a:t>
            </a:r>
            <a:r>
              <a:rPr lang="en-US" sz="2000" b="1" i="0" dirty="0">
                <a:solidFill>
                  <a:schemeClr val="bg1"/>
                </a:solidFill>
                <a:effectLst/>
                <a:latin typeface="Titillium Web" panose="00000500000000000000" pitchFamily="2" charset="0"/>
              </a:rPr>
              <a:t>, after collecting data, the first step of </a:t>
            </a:r>
            <a:r>
              <a:rPr lang="en-US" sz="2000" b="1" i="0" u="none" strike="noStrike" dirty="0">
                <a:solidFill>
                  <a:schemeClr val="bg1"/>
                </a:solidFill>
                <a:effectLst/>
                <a:latin typeface="Titillium Web" panose="00000500000000000000" pitchFamily="2" charset="0"/>
              </a:rPr>
              <a:t>statistical analysis</a:t>
            </a:r>
            <a:r>
              <a:rPr lang="en-US" sz="2000" b="1" i="0" dirty="0">
                <a:solidFill>
                  <a:schemeClr val="bg1"/>
                </a:solidFill>
                <a:effectLst/>
                <a:latin typeface="Titillium Web" panose="00000500000000000000" pitchFamily="2" charset="0"/>
              </a:rPr>
              <a:t> is to describe characteristics of the responses.</a:t>
            </a:r>
          </a:p>
          <a:p>
            <a:pPr algn="l"/>
            <a:r>
              <a:rPr lang="en-US" sz="2000" b="1" i="0" dirty="0">
                <a:solidFill>
                  <a:schemeClr val="bg1"/>
                </a:solidFill>
                <a:effectLst/>
                <a:latin typeface="Titillium Web" panose="00000500000000000000" pitchFamily="2" charset="0"/>
              </a:rPr>
              <a:t>In Inferential statistics, it helps you decide whether your data confirms or refutes your hypothesis.</a:t>
            </a:r>
          </a:p>
          <a:p>
            <a:pPr algn="l"/>
            <a:endParaRPr lang="en-US" sz="2000" b="1" i="0" dirty="0">
              <a:solidFill>
                <a:schemeClr val="bg1"/>
              </a:solidFill>
              <a:effectLst/>
              <a:latin typeface="Titillium Web" panose="00000500000000000000" pitchFamily="2" charset="0"/>
            </a:endParaRPr>
          </a:p>
        </p:txBody>
      </p:sp>
    </p:spTree>
    <p:extLst>
      <p:ext uri="{BB962C8B-B14F-4D97-AF65-F5344CB8AC3E}">
        <p14:creationId xmlns:p14="http://schemas.microsoft.com/office/powerpoint/2010/main" val="245889315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DCD328-5DE2-2106-3F5A-6704D7C3B121}"/>
              </a:ext>
            </a:extLst>
          </p:cNvPr>
          <p:cNvSpPr>
            <a:spLocks noGrp="1"/>
          </p:cNvSpPr>
          <p:nvPr>
            <p:ph type="title"/>
          </p:nvPr>
        </p:nvSpPr>
        <p:spPr>
          <a:xfrm>
            <a:off x="986233" y="315192"/>
            <a:ext cx="10248000" cy="1143200"/>
          </a:xfrm>
        </p:spPr>
        <p:txBody>
          <a:bodyPr>
            <a:normAutofit/>
          </a:bodyPr>
          <a:lstStyle/>
          <a:p>
            <a:pPr algn="ctr"/>
            <a:r>
              <a:rPr lang="en-US" sz="4000" b="1" u="sng" dirty="0"/>
              <a:t>Box Plot</a:t>
            </a:r>
            <a:endParaRPr lang="en-PK" sz="4000" b="1" u="sng" dirty="0"/>
          </a:p>
        </p:txBody>
      </p:sp>
      <p:pic>
        <p:nvPicPr>
          <p:cNvPr id="6" name="Picture 5">
            <a:extLst>
              <a:ext uri="{FF2B5EF4-FFF2-40B4-BE49-F238E27FC236}">
                <a16:creationId xmlns:a16="http://schemas.microsoft.com/office/drawing/2014/main" id="{91EBFB30-93C2-4A4F-1639-D42B6380DD33}"/>
              </a:ext>
            </a:extLst>
          </p:cNvPr>
          <p:cNvPicPr>
            <a:picLocks noChangeAspect="1"/>
          </p:cNvPicPr>
          <p:nvPr/>
        </p:nvPicPr>
        <p:blipFill>
          <a:blip r:embed="rId2"/>
          <a:stretch>
            <a:fillRect/>
          </a:stretch>
        </p:blipFill>
        <p:spPr>
          <a:xfrm>
            <a:off x="5807664" y="1735980"/>
            <a:ext cx="6267384" cy="4806828"/>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04023C8-AB38-D75E-C101-84CEA83837E3}"/>
              </a:ext>
            </a:extLst>
          </p:cNvPr>
          <p:cNvSpPr txBox="1"/>
          <p:nvPr/>
        </p:nvSpPr>
        <p:spPr>
          <a:xfrm>
            <a:off x="279156" y="1815589"/>
            <a:ext cx="5400675" cy="707886"/>
          </a:xfrm>
          <a:prstGeom prst="rect">
            <a:avLst/>
          </a:prstGeom>
          <a:noFill/>
        </p:spPr>
        <p:txBody>
          <a:bodyPr wrap="square">
            <a:spAutoFit/>
          </a:bodyPr>
          <a:lstStyle/>
          <a:p>
            <a:r>
              <a:rPr lang="en-PK" sz="2000" b="1" dirty="0">
                <a:solidFill>
                  <a:schemeClr val="bg1"/>
                </a:solidFill>
                <a:latin typeface="Titillium Web" panose="00000500000000000000" pitchFamily="2" charset="0"/>
              </a:rPr>
              <a:t>A box plot is a graph that shows the frequency of numeric data values</a:t>
            </a:r>
            <a:r>
              <a:rPr lang="en-US" sz="2000" b="1" dirty="0">
                <a:solidFill>
                  <a:schemeClr val="bg1"/>
                </a:solidFill>
                <a:latin typeface="Titillium Web" panose="00000500000000000000" pitchFamily="2" charset="0"/>
              </a:rPr>
              <a:t>.</a:t>
            </a:r>
            <a:endParaRPr lang="en-PK" sz="2000" b="1" dirty="0">
              <a:solidFill>
                <a:schemeClr val="bg1"/>
              </a:solidFill>
              <a:latin typeface="Titillium Web" panose="00000500000000000000" pitchFamily="2" charset="0"/>
            </a:endParaRPr>
          </a:p>
        </p:txBody>
      </p:sp>
      <p:grpSp>
        <p:nvGrpSpPr>
          <p:cNvPr id="254" name="Group 4">
            <a:extLst>
              <a:ext uri="{FF2B5EF4-FFF2-40B4-BE49-F238E27FC236}">
                <a16:creationId xmlns:a16="http://schemas.microsoft.com/office/drawing/2014/main" id="{903C453F-2688-357A-2D04-8688563BA646}"/>
              </a:ext>
            </a:extLst>
          </p:cNvPr>
          <p:cNvGrpSpPr>
            <a:grpSpLocks/>
          </p:cNvGrpSpPr>
          <p:nvPr/>
        </p:nvGrpSpPr>
        <p:grpSpPr bwMode="auto">
          <a:xfrm>
            <a:off x="597877" y="2719754"/>
            <a:ext cx="4536831" cy="1143000"/>
            <a:chOff x="528" y="2880"/>
            <a:chExt cx="4416" cy="720"/>
          </a:xfrm>
          <a:solidFill>
            <a:srgbClr val="00B0F0"/>
          </a:solidFill>
        </p:grpSpPr>
        <p:sp>
          <p:nvSpPr>
            <p:cNvPr id="255" name="Rectangle 5">
              <a:extLst>
                <a:ext uri="{FF2B5EF4-FFF2-40B4-BE49-F238E27FC236}">
                  <a16:creationId xmlns:a16="http://schemas.microsoft.com/office/drawing/2014/main" id="{7D6D0638-E58D-582D-38E4-5D11B495C2D9}"/>
                </a:ext>
              </a:extLst>
            </p:cNvPr>
            <p:cNvSpPr>
              <a:spLocks noChangeArrowheads="1"/>
            </p:cNvSpPr>
            <p:nvPr/>
          </p:nvSpPr>
          <p:spPr bwMode="auto">
            <a:xfrm>
              <a:off x="1344" y="2880"/>
              <a:ext cx="2352" cy="720"/>
            </a:xfrm>
            <a:prstGeom prst="rect">
              <a:avLst/>
            </a:prstGeom>
            <a:grpFill/>
            <a:ln w="9525">
              <a:solidFill>
                <a:schemeClr val="tx1"/>
              </a:solidFill>
              <a:miter lim="800000"/>
              <a:headEnd/>
              <a:tailEnd/>
            </a:ln>
          </p:spPr>
          <p:txBody>
            <a:bodyPr wrap="none" anchor="ctr"/>
            <a:lstStyle/>
            <a:p>
              <a:endParaRPr lang="en-US" dirty="0"/>
            </a:p>
          </p:txBody>
        </p:sp>
        <p:sp>
          <p:nvSpPr>
            <p:cNvPr id="256" name="Line 6">
              <a:extLst>
                <a:ext uri="{FF2B5EF4-FFF2-40B4-BE49-F238E27FC236}">
                  <a16:creationId xmlns:a16="http://schemas.microsoft.com/office/drawing/2014/main" id="{C95239BF-D35E-CD85-67DA-DAABCB1CD070}"/>
                </a:ext>
              </a:extLst>
            </p:cNvPr>
            <p:cNvSpPr>
              <a:spLocks noChangeShapeType="1"/>
            </p:cNvSpPr>
            <p:nvPr/>
          </p:nvSpPr>
          <p:spPr bwMode="auto">
            <a:xfrm>
              <a:off x="3696" y="3216"/>
              <a:ext cx="1248" cy="0"/>
            </a:xfrm>
            <a:prstGeom prst="line">
              <a:avLst/>
            </a:prstGeom>
            <a:grpFill/>
            <a:ln w="9525">
              <a:solidFill>
                <a:schemeClr val="tx1"/>
              </a:solidFill>
              <a:round/>
              <a:headEnd/>
              <a:tailEnd/>
            </a:ln>
          </p:spPr>
          <p:txBody>
            <a:bodyPr/>
            <a:lstStyle/>
            <a:p>
              <a:endParaRPr lang="en-US" dirty="0"/>
            </a:p>
          </p:txBody>
        </p:sp>
        <p:sp>
          <p:nvSpPr>
            <p:cNvPr id="257" name="Line 7">
              <a:extLst>
                <a:ext uri="{FF2B5EF4-FFF2-40B4-BE49-F238E27FC236}">
                  <a16:creationId xmlns:a16="http://schemas.microsoft.com/office/drawing/2014/main" id="{5291740B-4C09-0293-16F3-6123B96529DB}"/>
                </a:ext>
              </a:extLst>
            </p:cNvPr>
            <p:cNvSpPr>
              <a:spLocks noChangeShapeType="1"/>
            </p:cNvSpPr>
            <p:nvPr/>
          </p:nvSpPr>
          <p:spPr bwMode="auto">
            <a:xfrm flipH="1">
              <a:off x="528" y="3216"/>
              <a:ext cx="816" cy="0"/>
            </a:xfrm>
            <a:prstGeom prst="line">
              <a:avLst/>
            </a:prstGeom>
            <a:grpFill/>
            <a:ln w="9525">
              <a:solidFill>
                <a:schemeClr val="tx1"/>
              </a:solidFill>
              <a:round/>
              <a:headEnd/>
              <a:tailEnd/>
            </a:ln>
          </p:spPr>
          <p:txBody>
            <a:bodyPr/>
            <a:lstStyle/>
            <a:p>
              <a:endParaRPr lang="en-US" dirty="0"/>
            </a:p>
          </p:txBody>
        </p:sp>
        <p:sp>
          <p:nvSpPr>
            <p:cNvPr id="258" name="Line 8">
              <a:extLst>
                <a:ext uri="{FF2B5EF4-FFF2-40B4-BE49-F238E27FC236}">
                  <a16:creationId xmlns:a16="http://schemas.microsoft.com/office/drawing/2014/main" id="{EDE07B2E-2C66-5C40-29F1-B9B03269794C}"/>
                </a:ext>
              </a:extLst>
            </p:cNvPr>
            <p:cNvSpPr>
              <a:spLocks noChangeShapeType="1"/>
            </p:cNvSpPr>
            <p:nvPr/>
          </p:nvSpPr>
          <p:spPr bwMode="auto">
            <a:xfrm>
              <a:off x="2208" y="2880"/>
              <a:ext cx="0" cy="720"/>
            </a:xfrm>
            <a:prstGeom prst="line">
              <a:avLst/>
            </a:prstGeom>
            <a:grpFill/>
            <a:ln w="9525">
              <a:solidFill>
                <a:schemeClr val="tx1"/>
              </a:solidFill>
              <a:round/>
              <a:headEnd/>
              <a:tailEnd/>
            </a:ln>
          </p:spPr>
          <p:txBody>
            <a:bodyPr/>
            <a:lstStyle/>
            <a:p>
              <a:endParaRPr lang="en-US" dirty="0"/>
            </a:p>
          </p:txBody>
        </p:sp>
      </p:grpSp>
      <p:sp>
        <p:nvSpPr>
          <p:cNvPr id="259" name="Oval 258">
            <a:extLst>
              <a:ext uri="{FF2B5EF4-FFF2-40B4-BE49-F238E27FC236}">
                <a16:creationId xmlns:a16="http://schemas.microsoft.com/office/drawing/2014/main" id="{872CE049-9E70-D8D7-1E97-FA98489C886E}"/>
              </a:ext>
            </a:extLst>
          </p:cNvPr>
          <p:cNvSpPr/>
          <p:nvPr/>
        </p:nvSpPr>
        <p:spPr>
          <a:xfrm>
            <a:off x="519447" y="3176954"/>
            <a:ext cx="152400" cy="152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Oval 259">
            <a:extLst>
              <a:ext uri="{FF2B5EF4-FFF2-40B4-BE49-F238E27FC236}">
                <a16:creationId xmlns:a16="http://schemas.microsoft.com/office/drawing/2014/main" id="{F4A1FC1F-DD39-D682-5E68-EEA87DF65E13}"/>
              </a:ext>
            </a:extLst>
          </p:cNvPr>
          <p:cNvSpPr/>
          <p:nvPr/>
        </p:nvSpPr>
        <p:spPr>
          <a:xfrm>
            <a:off x="5134708" y="3176954"/>
            <a:ext cx="152400" cy="152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1" name="Group 260">
            <a:extLst>
              <a:ext uri="{FF2B5EF4-FFF2-40B4-BE49-F238E27FC236}">
                <a16:creationId xmlns:a16="http://schemas.microsoft.com/office/drawing/2014/main" id="{87FA1AC9-1D99-D787-3A5C-E9CE5C473888}"/>
              </a:ext>
            </a:extLst>
          </p:cNvPr>
          <p:cNvGrpSpPr/>
          <p:nvPr/>
        </p:nvGrpSpPr>
        <p:grpSpPr>
          <a:xfrm>
            <a:off x="279156" y="3932033"/>
            <a:ext cx="5222631" cy="660400"/>
            <a:chOff x="457200" y="5054600"/>
            <a:chExt cx="8458200" cy="660400"/>
          </a:xfrm>
        </p:grpSpPr>
        <p:cxnSp>
          <p:nvCxnSpPr>
            <p:cNvPr id="262" name="Straight Arrow Connector 261">
              <a:extLst>
                <a:ext uri="{FF2B5EF4-FFF2-40B4-BE49-F238E27FC236}">
                  <a16:creationId xmlns:a16="http://schemas.microsoft.com/office/drawing/2014/main" id="{10B8BC12-00A3-90BC-0B4A-FFB0B130F1F5}"/>
                </a:ext>
              </a:extLst>
            </p:cNvPr>
            <p:cNvCxnSpPr/>
            <p:nvPr/>
          </p:nvCxnSpPr>
          <p:spPr>
            <a:xfrm flipV="1">
              <a:off x="457200" y="5257800"/>
              <a:ext cx="8458200" cy="7620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63" name="Group 262">
              <a:extLst>
                <a:ext uri="{FF2B5EF4-FFF2-40B4-BE49-F238E27FC236}">
                  <a16:creationId xmlns:a16="http://schemas.microsoft.com/office/drawing/2014/main" id="{E3303670-B1E9-757D-B429-924CDE05300D}"/>
                </a:ext>
              </a:extLst>
            </p:cNvPr>
            <p:cNvGrpSpPr/>
            <p:nvPr/>
          </p:nvGrpSpPr>
          <p:grpSpPr>
            <a:xfrm>
              <a:off x="1143000" y="5054600"/>
              <a:ext cx="7152640" cy="660400"/>
              <a:chOff x="1143000" y="5013960"/>
              <a:chExt cx="7152640" cy="660400"/>
            </a:xfrm>
          </p:grpSpPr>
          <p:grpSp>
            <p:nvGrpSpPr>
              <p:cNvPr id="264" name="Group 263">
                <a:extLst>
                  <a:ext uri="{FF2B5EF4-FFF2-40B4-BE49-F238E27FC236}">
                    <a16:creationId xmlns:a16="http://schemas.microsoft.com/office/drawing/2014/main" id="{B02A8EE2-CC8F-E7D4-CEF0-27EDECDD5078}"/>
                  </a:ext>
                </a:extLst>
              </p:cNvPr>
              <p:cNvGrpSpPr/>
              <p:nvPr/>
            </p:nvGrpSpPr>
            <p:grpSpPr>
              <a:xfrm>
                <a:off x="1143000" y="5085080"/>
                <a:ext cx="1950720" cy="589280"/>
                <a:chOff x="1143000" y="5085080"/>
                <a:chExt cx="1950720" cy="589280"/>
              </a:xfrm>
            </p:grpSpPr>
            <p:grpSp>
              <p:nvGrpSpPr>
                <p:cNvPr id="291" name="Group 290">
                  <a:extLst>
                    <a:ext uri="{FF2B5EF4-FFF2-40B4-BE49-F238E27FC236}">
                      <a16:creationId xmlns:a16="http://schemas.microsoft.com/office/drawing/2014/main" id="{3B798004-D0B8-F7B4-72B7-D874E018947E}"/>
                    </a:ext>
                  </a:extLst>
                </p:cNvPr>
                <p:cNvGrpSpPr/>
                <p:nvPr/>
              </p:nvGrpSpPr>
              <p:grpSpPr>
                <a:xfrm>
                  <a:off x="1143000" y="5105400"/>
                  <a:ext cx="650240" cy="533400"/>
                  <a:chOff x="1143000" y="5105400"/>
                  <a:chExt cx="650240" cy="533400"/>
                </a:xfrm>
              </p:grpSpPr>
              <p:cxnSp>
                <p:nvCxnSpPr>
                  <p:cNvPr id="298" name="Straight Connector 297">
                    <a:extLst>
                      <a:ext uri="{FF2B5EF4-FFF2-40B4-BE49-F238E27FC236}">
                        <a16:creationId xmlns:a16="http://schemas.microsoft.com/office/drawing/2014/main" id="{A69FE77B-556B-722F-FA65-CF2ACFFFAE66}"/>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F9EA2CD-F7DA-6A3D-901B-A11CED74F86F}"/>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937FC3DA-6B83-929C-9415-722306D416E9}"/>
                    </a:ext>
                  </a:extLst>
                </p:cNvPr>
                <p:cNvGrpSpPr/>
                <p:nvPr/>
              </p:nvGrpSpPr>
              <p:grpSpPr>
                <a:xfrm>
                  <a:off x="1793240" y="5140960"/>
                  <a:ext cx="650240" cy="533400"/>
                  <a:chOff x="1143000" y="5105400"/>
                  <a:chExt cx="650240" cy="533400"/>
                </a:xfrm>
              </p:grpSpPr>
              <p:cxnSp>
                <p:nvCxnSpPr>
                  <p:cNvPr id="296" name="Straight Connector 295">
                    <a:extLst>
                      <a:ext uri="{FF2B5EF4-FFF2-40B4-BE49-F238E27FC236}">
                        <a16:creationId xmlns:a16="http://schemas.microsoft.com/office/drawing/2014/main" id="{1CB91D16-C30B-4B23-D472-86558D483458}"/>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189752A7-A45A-2010-80DF-B52A3E7DCE90}"/>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3" name="Group 292">
                  <a:extLst>
                    <a:ext uri="{FF2B5EF4-FFF2-40B4-BE49-F238E27FC236}">
                      <a16:creationId xmlns:a16="http://schemas.microsoft.com/office/drawing/2014/main" id="{2ECE13C6-30B1-1A2A-DE06-35E819AD27FD}"/>
                    </a:ext>
                  </a:extLst>
                </p:cNvPr>
                <p:cNvGrpSpPr/>
                <p:nvPr/>
              </p:nvGrpSpPr>
              <p:grpSpPr>
                <a:xfrm>
                  <a:off x="2443480" y="5085080"/>
                  <a:ext cx="650240" cy="533400"/>
                  <a:chOff x="1143000" y="5105400"/>
                  <a:chExt cx="650240" cy="533400"/>
                </a:xfrm>
              </p:grpSpPr>
              <p:cxnSp>
                <p:nvCxnSpPr>
                  <p:cNvPr id="294" name="Straight Connector 293">
                    <a:extLst>
                      <a:ext uri="{FF2B5EF4-FFF2-40B4-BE49-F238E27FC236}">
                        <a16:creationId xmlns:a16="http://schemas.microsoft.com/office/drawing/2014/main" id="{5B165CEB-4580-4E8E-6C4F-BC4B80EF0078}"/>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CB53B98C-5ED3-1FD7-4A3F-DB7328C29269}"/>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5" name="Group 264">
                <a:extLst>
                  <a:ext uri="{FF2B5EF4-FFF2-40B4-BE49-F238E27FC236}">
                    <a16:creationId xmlns:a16="http://schemas.microsoft.com/office/drawing/2014/main" id="{49414A05-FDC4-E931-DC9A-2B6834C3C038}"/>
                  </a:ext>
                </a:extLst>
              </p:cNvPr>
              <p:cNvGrpSpPr/>
              <p:nvPr/>
            </p:nvGrpSpPr>
            <p:grpSpPr>
              <a:xfrm>
                <a:off x="3093720" y="5037773"/>
                <a:ext cx="1950720" cy="589280"/>
                <a:chOff x="1143000" y="5085080"/>
                <a:chExt cx="1950720" cy="589280"/>
              </a:xfrm>
            </p:grpSpPr>
            <p:grpSp>
              <p:nvGrpSpPr>
                <p:cNvPr id="282" name="Group 281">
                  <a:extLst>
                    <a:ext uri="{FF2B5EF4-FFF2-40B4-BE49-F238E27FC236}">
                      <a16:creationId xmlns:a16="http://schemas.microsoft.com/office/drawing/2014/main" id="{8F166666-A398-90FB-E1E0-BDC054E3630C}"/>
                    </a:ext>
                  </a:extLst>
                </p:cNvPr>
                <p:cNvGrpSpPr/>
                <p:nvPr/>
              </p:nvGrpSpPr>
              <p:grpSpPr>
                <a:xfrm>
                  <a:off x="1143000" y="5105400"/>
                  <a:ext cx="650240" cy="533400"/>
                  <a:chOff x="1143000" y="5105400"/>
                  <a:chExt cx="650240" cy="533400"/>
                </a:xfrm>
              </p:grpSpPr>
              <p:cxnSp>
                <p:nvCxnSpPr>
                  <p:cNvPr id="289" name="Straight Connector 288">
                    <a:extLst>
                      <a:ext uri="{FF2B5EF4-FFF2-40B4-BE49-F238E27FC236}">
                        <a16:creationId xmlns:a16="http://schemas.microsoft.com/office/drawing/2014/main" id="{E2650CD9-9810-73F9-EFF3-468665969346}"/>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C4B136E-F966-C249-E609-D1C7E51536F6}"/>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3" name="Group 282">
                  <a:extLst>
                    <a:ext uri="{FF2B5EF4-FFF2-40B4-BE49-F238E27FC236}">
                      <a16:creationId xmlns:a16="http://schemas.microsoft.com/office/drawing/2014/main" id="{8B98DF73-9F2D-E042-2582-ED49FA3675FC}"/>
                    </a:ext>
                  </a:extLst>
                </p:cNvPr>
                <p:cNvGrpSpPr/>
                <p:nvPr/>
              </p:nvGrpSpPr>
              <p:grpSpPr>
                <a:xfrm>
                  <a:off x="1793240" y="5140960"/>
                  <a:ext cx="650240" cy="533400"/>
                  <a:chOff x="1143000" y="5105400"/>
                  <a:chExt cx="650240" cy="533400"/>
                </a:xfrm>
              </p:grpSpPr>
              <p:cxnSp>
                <p:nvCxnSpPr>
                  <p:cNvPr id="287" name="Straight Connector 286">
                    <a:extLst>
                      <a:ext uri="{FF2B5EF4-FFF2-40B4-BE49-F238E27FC236}">
                        <a16:creationId xmlns:a16="http://schemas.microsoft.com/office/drawing/2014/main" id="{D75BD75C-BB9F-43CE-76F2-635E98AEEA47}"/>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8CBC083-8D49-E41E-11CA-C825CBBD81AD}"/>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9B30459E-AEF3-366C-5E87-E2614E6E897F}"/>
                    </a:ext>
                  </a:extLst>
                </p:cNvPr>
                <p:cNvGrpSpPr/>
                <p:nvPr/>
              </p:nvGrpSpPr>
              <p:grpSpPr>
                <a:xfrm>
                  <a:off x="2443480" y="5085080"/>
                  <a:ext cx="650240" cy="533400"/>
                  <a:chOff x="1143000" y="5105400"/>
                  <a:chExt cx="650240" cy="533400"/>
                </a:xfrm>
              </p:grpSpPr>
              <p:cxnSp>
                <p:nvCxnSpPr>
                  <p:cNvPr id="285" name="Straight Connector 284">
                    <a:extLst>
                      <a:ext uri="{FF2B5EF4-FFF2-40B4-BE49-F238E27FC236}">
                        <a16:creationId xmlns:a16="http://schemas.microsoft.com/office/drawing/2014/main" id="{7BFD533C-646C-B6B2-424D-8B19A3B0B0E3}"/>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BDDA621-2EAD-B39C-4D4B-316CB833EA63}"/>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6" name="Group 265">
                <a:extLst>
                  <a:ext uri="{FF2B5EF4-FFF2-40B4-BE49-F238E27FC236}">
                    <a16:creationId xmlns:a16="http://schemas.microsoft.com/office/drawing/2014/main" id="{2B3508DD-69DC-1E3E-5516-EC977E5B282F}"/>
                  </a:ext>
                </a:extLst>
              </p:cNvPr>
              <p:cNvGrpSpPr/>
              <p:nvPr/>
            </p:nvGrpSpPr>
            <p:grpSpPr>
              <a:xfrm>
                <a:off x="5044440" y="5013960"/>
                <a:ext cx="1950720" cy="589280"/>
                <a:chOff x="1143000" y="5085080"/>
                <a:chExt cx="1950720" cy="589280"/>
              </a:xfrm>
            </p:grpSpPr>
            <p:grpSp>
              <p:nvGrpSpPr>
                <p:cNvPr id="273" name="Group 272">
                  <a:extLst>
                    <a:ext uri="{FF2B5EF4-FFF2-40B4-BE49-F238E27FC236}">
                      <a16:creationId xmlns:a16="http://schemas.microsoft.com/office/drawing/2014/main" id="{77DAD92B-ED2C-B1C3-CA88-534D343F4EF0}"/>
                    </a:ext>
                  </a:extLst>
                </p:cNvPr>
                <p:cNvGrpSpPr/>
                <p:nvPr/>
              </p:nvGrpSpPr>
              <p:grpSpPr>
                <a:xfrm>
                  <a:off x="1143000" y="5105400"/>
                  <a:ext cx="650240" cy="533400"/>
                  <a:chOff x="1143000" y="5105400"/>
                  <a:chExt cx="650240" cy="533400"/>
                </a:xfrm>
              </p:grpSpPr>
              <p:cxnSp>
                <p:nvCxnSpPr>
                  <p:cNvPr id="280" name="Straight Connector 279">
                    <a:extLst>
                      <a:ext uri="{FF2B5EF4-FFF2-40B4-BE49-F238E27FC236}">
                        <a16:creationId xmlns:a16="http://schemas.microsoft.com/office/drawing/2014/main" id="{9BDB7DEE-1C58-383E-00A5-EFAF4C39C6D2}"/>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2FD5926-94DF-72B6-0D3C-D1F8551A9EBB}"/>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4" name="Group 273">
                  <a:extLst>
                    <a:ext uri="{FF2B5EF4-FFF2-40B4-BE49-F238E27FC236}">
                      <a16:creationId xmlns:a16="http://schemas.microsoft.com/office/drawing/2014/main" id="{EBADCE9C-C0C0-2895-5B87-53C2DF606781}"/>
                    </a:ext>
                  </a:extLst>
                </p:cNvPr>
                <p:cNvGrpSpPr/>
                <p:nvPr/>
              </p:nvGrpSpPr>
              <p:grpSpPr>
                <a:xfrm>
                  <a:off x="1793240" y="5140960"/>
                  <a:ext cx="650240" cy="533400"/>
                  <a:chOff x="1143000" y="5105400"/>
                  <a:chExt cx="650240" cy="533400"/>
                </a:xfrm>
              </p:grpSpPr>
              <p:cxnSp>
                <p:nvCxnSpPr>
                  <p:cNvPr id="278" name="Straight Connector 277">
                    <a:extLst>
                      <a:ext uri="{FF2B5EF4-FFF2-40B4-BE49-F238E27FC236}">
                        <a16:creationId xmlns:a16="http://schemas.microsoft.com/office/drawing/2014/main" id="{4434511B-404F-2820-7F1B-008756294018}"/>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583AC33-AF32-2470-1E23-E644266FABE5}"/>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5" name="Group 274">
                  <a:extLst>
                    <a:ext uri="{FF2B5EF4-FFF2-40B4-BE49-F238E27FC236}">
                      <a16:creationId xmlns:a16="http://schemas.microsoft.com/office/drawing/2014/main" id="{86367215-C106-4456-8DB8-8FC738AF5F66}"/>
                    </a:ext>
                  </a:extLst>
                </p:cNvPr>
                <p:cNvGrpSpPr/>
                <p:nvPr/>
              </p:nvGrpSpPr>
              <p:grpSpPr>
                <a:xfrm>
                  <a:off x="2443480" y="5085080"/>
                  <a:ext cx="650240" cy="533400"/>
                  <a:chOff x="1143000" y="5105400"/>
                  <a:chExt cx="650240" cy="533400"/>
                </a:xfrm>
              </p:grpSpPr>
              <p:cxnSp>
                <p:nvCxnSpPr>
                  <p:cNvPr id="276" name="Straight Connector 275">
                    <a:extLst>
                      <a:ext uri="{FF2B5EF4-FFF2-40B4-BE49-F238E27FC236}">
                        <a16:creationId xmlns:a16="http://schemas.microsoft.com/office/drawing/2014/main" id="{5F69571B-B131-1515-B38B-54777485A19F}"/>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214DBC5-EA9E-C87C-8101-26FF10835D3C}"/>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42BCA13F-04F9-A166-F3DD-C5DFC8D99552}"/>
                  </a:ext>
                </a:extLst>
              </p:cNvPr>
              <p:cNvGrpSpPr/>
              <p:nvPr/>
            </p:nvGrpSpPr>
            <p:grpSpPr>
              <a:xfrm>
                <a:off x="6995160" y="5019040"/>
                <a:ext cx="650240" cy="533400"/>
                <a:chOff x="1143000" y="5105400"/>
                <a:chExt cx="650240" cy="533400"/>
              </a:xfrm>
            </p:grpSpPr>
            <p:cxnSp>
              <p:nvCxnSpPr>
                <p:cNvPr id="271" name="Straight Connector 270">
                  <a:extLst>
                    <a:ext uri="{FF2B5EF4-FFF2-40B4-BE49-F238E27FC236}">
                      <a16:creationId xmlns:a16="http://schemas.microsoft.com/office/drawing/2014/main" id="{E9C8607A-B6E9-A2BD-1205-FFB2A400DC26}"/>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05C8CF5-4BFA-AA7A-C2FD-F196539960CE}"/>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8" name="Group 267">
                <a:extLst>
                  <a:ext uri="{FF2B5EF4-FFF2-40B4-BE49-F238E27FC236}">
                    <a16:creationId xmlns:a16="http://schemas.microsoft.com/office/drawing/2014/main" id="{475AD0F1-5500-AE33-0857-7441B388BCB1}"/>
                  </a:ext>
                </a:extLst>
              </p:cNvPr>
              <p:cNvGrpSpPr/>
              <p:nvPr/>
            </p:nvGrpSpPr>
            <p:grpSpPr>
              <a:xfrm>
                <a:off x="7645400" y="5054600"/>
                <a:ext cx="650240" cy="533400"/>
                <a:chOff x="1143000" y="5105400"/>
                <a:chExt cx="650240" cy="533400"/>
              </a:xfrm>
            </p:grpSpPr>
            <p:cxnSp>
              <p:nvCxnSpPr>
                <p:cNvPr id="269" name="Straight Connector 268">
                  <a:extLst>
                    <a:ext uri="{FF2B5EF4-FFF2-40B4-BE49-F238E27FC236}">
                      <a16:creationId xmlns:a16="http://schemas.microsoft.com/office/drawing/2014/main" id="{E39F689F-8CC5-64A2-B2ED-00155F8F9A87}"/>
                    </a:ext>
                  </a:extLst>
                </p:cNvPr>
                <p:cNvCxnSpPr/>
                <p:nvPr/>
              </p:nvCxnSpPr>
              <p:spPr>
                <a:xfrm>
                  <a:off x="114300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948248E-EDC9-DECC-74AA-6F4790EB8FAF}"/>
                    </a:ext>
                  </a:extLst>
                </p:cNvPr>
                <p:cNvCxnSpPr/>
                <p:nvPr/>
              </p:nvCxnSpPr>
              <p:spPr>
                <a:xfrm>
                  <a:off x="1793240" y="51054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300" name="Straight Arrow Connector 299">
            <a:extLst>
              <a:ext uri="{FF2B5EF4-FFF2-40B4-BE49-F238E27FC236}">
                <a16:creationId xmlns:a16="http://schemas.microsoft.com/office/drawing/2014/main" id="{BDCF28CB-AF4A-5E23-F767-7542F3597FD3}"/>
              </a:ext>
            </a:extLst>
          </p:cNvPr>
          <p:cNvCxnSpPr>
            <a:cxnSpLocks/>
          </p:cNvCxnSpPr>
          <p:nvPr/>
        </p:nvCxnSpPr>
        <p:spPr>
          <a:xfrm flipV="1">
            <a:off x="725197" y="3875094"/>
            <a:ext cx="0" cy="1371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1DA4284-4073-5D4D-B1F4-AFDE99D421BB}"/>
              </a:ext>
            </a:extLst>
          </p:cNvPr>
          <p:cNvCxnSpPr>
            <a:cxnSpLocks/>
          </p:cNvCxnSpPr>
          <p:nvPr/>
        </p:nvCxnSpPr>
        <p:spPr>
          <a:xfrm flipV="1">
            <a:off x="1524564" y="3871073"/>
            <a:ext cx="0" cy="1371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BAAF75FB-66EA-8CB7-04AD-E3F015B0024C}"/>
              </a:ext>
            </a:extLst>
          </p:cNvPr>
          <p:cNvCxnSpPr>
            <a:cxnSpLocks/>
          </p:cNvCxnSpPr>
          <p:nvPr/>
        </p:nvCxnSpPr>
        <p:spPr>
          <a:xfrm flipV="1">
            <a:off x="2323845" y="3881819"/>
            <a:ext cx="0" cy="1371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C05B0248-D5F0-5A0F-8DB7-A115447C286A}"/>
              </a:ext>
            </a:extLst>
          </p:cNvPr>
          <p:cNvCxnSpPr>
            <a:cxnSpLocks/>
          </p:cNvCxnSpPr>
          <p:nvPr/>
        </p:nvCxnSpPr>
        <p:spPr>
          <a:xfrm flipV="1">
            <a:off x="3852560" y="3898231"/>
            <a:ext cx="0" cy="1371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2404BED1-87E3-B06C-FBC1-641F9D5416A9}"/>
              </a:ext>
            </a:extLst>
          </p:cNvPr>
          <p:cNvCxnSpPr>
            <a:cxnSpLocks/>
          </p:cNvCxnSpPr>
          <p:nvPr/>
        </p:nvCxnSpPr>
        <p:spPr>
          <a:xfrm flipV="1">
            <a:off x="5119108" y="3906633"/>
            <a:ext cx="0" cy="1371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5" name="Rectangle 3">
            <a:extLst>
              <a:ext uri="{FF2B5EF4-FFF2-40B4-BE49-F238E27FC236}">
                <a16:creationId xmlns:a16="http://schemas.microsoft.com/office/drawing/2014/main" id="{C90664E2-43D6-44AE-1D73-6BC3100D46BB}"/>
              </a:ext>
            </a:extLst>
          </p:cNvPr>
          <p:cNvSpPr txBox="1">
            <a:spLocks noChangeArrowheads="1"/>
          </p:cNvSpPr>
          <p:nvPr/>
        </p:nvSpPr>
        <p:spPr>
          <a:xfrm>
            <a:off x="116952" y="5278606"/>
            <a:ext cx="8581291" cy="195880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800" dirty="0">
                <a:solidFill>
                  <a:schemeClr val="bg1"/>
                </a:solidFill>
                <a:latin typeface="Titillium Web" panose="00000500000000000000" pitchFamily="2" charset="0"/>
              </a:rPr>
              <a:t>    </a:t>
            </a:r>
            <a:r>
              <a:rPr lang="en-US" sz="2000" dirty="0">
                <a:solidFill>
                  <a:schemeClr val="bg1"/>
                </a:solidFill>
                <a:latin typeface="Titillium Web" panose="00000500000000000000" pitchFamily="2" charset="0"/>
              </a:rPr>
              <a:t>Min</a:t>
            </a:r>
            <a:r>
              <a:rPr lang="en-US" sz="2800" dirty="0">
                <a:solidFill>
                  <a:schemeClr val="bg1"/>
                </a:solidFill>
                <a:latin typeface="Titillium Web" panose="00000500000000000000" pitchFamily="2" charset="0"/>
              </a:rPr>
              <a:t>      </a:t>
            </a:r>
            <a:r>
              <a:rPr lang="en-US" sz="2000" dirty="0">
                <a:solidFill>
                  <a:schemeClr val="bg1"/>
                </a:solidFill>
                <a:latin typeface="Titillium Web" panose="00000500000000000000" pitchFamily="2" charset="0"/>
              </a:rPr>
              <a:t>Q</a:t>
            </a:r>
            <a:r>
              <a:rPr lang="en-US" sz="2000" baseline="-25000" dirty="0">
                <a:solidFill>
                  <a:schemeClr val="bg1"/>
                </a:solidFill>
                <a:latin typeface="Titillium Web" panose="00000500000000000000" pitchFamily="2" charset="0"/>
              </a:rPr>
              <a:t>1</a:t>
            </a:r>
            <a:r>
              <a:rPr lang="en-US" sz="2800" baseline="-25000" dirty="0">
                <a:solidFill>
                  <a:schemeClr val="bg1"/>
                </a:solidFill>
                <a:latin typeface="Titillium Web" panose="00000500000000000000" pitchFamily="2" charset="0"/>
              </a:rPr>
              <a:t>      </a:t>
            </a:r>
            <a:r>
              <a:rPr lang="en-US" sz="2000" dirty="0">
                <a:solidFill>
                  <a:schemeClr val="bg1"/>
                </a:solidFill>
                <a:latin typeface="Titillium Web" panose="00000500000000000000" pitchFamily="2" charset="0"/>
              </a:rPr>
              <a:t>Median</a:t>
            </a:r>
            <a:r>
              <a:rPr lang="en-US" sz="2800" dirty="0">
                <a:solidFill>
                  <a:schemeClr val="bg1"/>
                </a:solidFill>
                <a:latin typeface="Titillium Web" panose="00000500000000000000" pitchFamily="2" charset="0"/>
              </a:rPr>
              <a:t>             </a:t>
            </a:r>
            <a:r>
              <a:rPr lang="en-US" sz="2000" dirty="0">
                <a:solidFill>
                  <a:schemeClr val="bg1"/>
                </a:solidFill>
                <a:latin typeface="Titillium Web" panose="00000500000000000000" pitchFamily="2" charset="0"/>
              </a:rPr>
              <a:t>Q</a:t>
            </a:r>
            <a:r>
              <a:rPr lang="en-US" sz="2000" baseline="-25000" dirty="0">
                <a:solidFill>
                  <a:schemeClr val="bg1"/>
                </a:solidFill>
                <a:latin typeface="Titillium Web" panose="00000500000000000000" pitchFamily="2" charset="0"/>
              </a:rPr>
              <a:t>3</a:t>
            </a:r>
            <a:r>
              <a:rPr lang="en-US" sz="2800" dirty="0">
                <a:solidFill>
                  <a:schemeClr val="bg1"/>
                </a:solidFill>
                <a:latin typeface="Titillium Web" panose="00000500000000000000" pitchFamily="2" charset="0"/>
              </a:rPr>
              <a:t>            </a:t>
            </a:r>
            <a:r>
              <a:rPr lang="en-US" sz="2000" dirty="0">
                <a:solidFill>
                  <a:schemeClr val="bg1"/>
                </a:solidFill>
                <a:latin typeface="Titillium Web" panose="00000500000000000000" pitchFamily="2" charset="0"/>
              </a:rPr>
              <a:t>Max</a:t>
            </a:r>
            <a:endParaRPr lang="en-US" sz="2800" dirty="0">
              <a:solidFill>
                <a:schemeClr val="bg1"/>
              </a:solidFill>
              <a:latin typeface="Titillium Web" panose="00000500000000000000" pitchFamily="2" charset="0"/>
            </a:endParaRPr>
          </a:p>
          <a:p>
            <a:pPr>
              <a:buFontTx/>
              <a:buNone/>
            </a:pPr>
            <a:r>
              <a:rPr lang="en-US" sz="2800" dirty="0">
                <a:solidFill>
                  <a:schemeClr val="bg1"/>
                </a:solidFill>
                <a:latin typeface="Titillium Web" panose="00000500000000000000" pitchFamily="2" charset="0"/>
              </a:rPr>
              <a:t>             </a:t>
            </a:r>
            <a:r>
              <a:rPr lang="en-US" sz="2000" dirty="0">
                <a:solidFill>
                  <a:schemeClr val="bg1"/>
                </a:solidFill>
                <a:latin typeface="Titillium Web" panose="00000500000000000000" pitchFamily="2" charset="0"/>
              </a:rPr>
              <a:t>Lower                               Upper</a:t>
            </a:r>
          </a:p>
          <a:p>
            <a:pPr>
              <a:buFontTx/>
              <a:buNone/>
            </a:pPr>
            <a:r>
              <a:rPr lang="en-US" sz="2000" dirty="0">
                <a:solidFill>
                  <a:schemeClr val="bg1"/>
                </a:solidFill>
                <a:latin typeface="Titillium Web" panose="00000500000000000000" pitchFamily="2" charset="0"/>
              </a:rPr>
              <a:t>                 Quartile                           Quartile</a:t>
            </a:r>
          </a:p>
        </p:txBody>
      </p:sp>
    </p:spTree>
    <p:extLst>
      <p:ext uri="{BB962C8B-B14F-4D97-AF65-F5344CB8AC3E}">
        <p14:creationId xmlns:p14="http://schemas.microsoft.com/office/powerpoint/2010/main" val="9783242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D1A062-6E63-3FBC-9C4D-19A94A4DD836}"/>
              </a:ext>
            </a:extLst>
          </p:cNvPr>
          <p:cNvSpPr>
            <a:spLocks noGrp="1"/>
          </p:cNvSpPr>
          <p:nvPr>
            <p:ph type="title"/>
          </p:nvPr>
        </p:nvSpPr>
        <p:spPr>
          <a:xfrm>
            <a:off x="986233" y="306400"/>
            <a:ext cx="10248000" cy="1143200"/>
          </a:xfrm>
        </p:spPr>
        <p:txBody>
          <a:bodyPr/>
          <a:lstStyle/>
          <a:p>
            <a:pPr algn="ctr"/>
            <a:r>
              <a:rPr lang="en-US" sz="4000" b="1" u="sng" dirty="0"/>
              <a:t>Bar Chart</a:t>
            </a:r>
            <a:endParaRPr lang="en-PK" b="1" u="sng" dirty="0"/>
          </a:p>
        </p:txBody>
      </p:sp>
      <p:pic>
        <p:nvPicPr>
          <p:cNvPr id="4" name="Picture 3">
            <a:extLst>
              <a:ext uri="{FF2B5EF4-FFF2-40B4-BE49-F238E27FC236}">
                <a16:creationId xmlns:a16="http://schemas.microsoft.com/office/drawing/2014/main" id="{F4EE9638-493A-CA4E-2B80-6C21D707516E}"/>
              </a:ext>
            </a:extLst>
          </p:cNvPr>
          <p:cNvPicPr>
            <a:picLocks noChangeAspect="1"/>
          </p:cNvPicPr>
          <p:nvPr/>
        </p:nvPicPr>
        <p:blipFill>
          <a:blip r:embed="rId2"/>
          <a:stretch>
            <a:fillRect/>
          </a:stretch>
        </p:blipFill>
        <p:spPr>
          <a:xfrm>
            <a:off x="5869214" y="1712576"/>
            <a:ext cx="6132286" cy="4839024"/>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29B13254-AEEA-2A06-2327-B4A7C233AA38}"/>
              </a:ext>
            </a:extLst>
          </p:cNvPr>
          <p:cNvSpPr txBox="1"/>
          <p:nvPr/>
        </p:nvSpPr>
        <p:spPr>
          <a:xfrm>
            <a:off x="190500" y="2459504"/>
            <a:ext cx="5475794" cy="1938992"/>
          </a:xfrm>
          <a:prstGeom prst="rect">
            <a:avLst/>
          </a:prstGeom>
          <a:noFill/>
        </p:spPr>
        <p:txBody>
          <a:bodyPr wrap="square">
            <a:spAutoFit/>
          </a:bodyPr>
          <a:lstStyle/>
          <a:p>
            <a:r>
              <a:rPr lang="en-PK" sz="2000" b="1" dirty="0">
                <a:solidFill>
                  <a:schemeClr val="bg1"/>
                </a:solidFill>
                <a:latin typeface="Titillium Web" panose="00000500000000000000" pitchFamily="2" charset="0"/>
              </a:rPr>
              <a:t>A bar chart or bar graph is a chart or graph that presents categorical data with rectangular bars with heights or lengths proportional to the values that they represent. The bars can be plotted vertically or horizontally. A vertical bar chart is sometimes called a column chart.</a:t>
            </a:r>
          </a:p>
        </p:txBody>
      </p:sp>
    </p:spTree>
    <p:extLst>
      <p:ext uri="{BB962C8B-B14F-4D97-AF65-F5344CB8AC3E}">
        <p14:creationId xmlns:p14="http://schemas.microsoft.com/office/powerpoint/2010/main" val="29049442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DD5FB8-53F2-C43F-1CFB-23D0789FA982}"/>
              </a:ext>
            </a:extLst>
          </p:cNvPr>
          <p:cNvSpPr txBox="1">
            <a:spLocks/>
          </p:cNvSpPr>
          <p:nvPr/>
        </p:nvSpPr>
        <p:spPr>
          <a:xfrm>
            <a:off x="986231" y="710845"/>
            <a:ext cx="10248000" cy="1143200"/>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000" b="1" u="sng" dirty="0">
                <a:solidFill>
                  <a:schemeClr val="bg1"/>
                </a:solidFill>
                <a:latin typeface="Titillium Web ExtraLight" panose="00000300000000000000" pitchFamily="2" charset="0"/>
              </a:rPr>
              <a:t>Pie Chart</a:t>
            </a:r>
            <a:endParaRPr lang="en-PK" sz="4000" dirty="0">
              <a:solidFill>
                <a:schemeClr val="bg1"/>
              </a:solidFill>
              <a:latin typeface="Titillium Web ExtraLight" panose="00000300000000000000" pitchFamily="2" charset="0"/>
            </a:endParaRPr>
          </a:p>
        </p:txBody>
      </p:sp>
      <p:pic>
        <p:nvPicPr>
          <p:cNvPr id="5" name="Picture 4">
            <a:extLst>
              <a:ext uri="{FF2B5EF4-FFF2-40B4-BE49-F238E27FC236}">
                <a16:creationId xmlns:a16="http://schemas.microsoft.com/office/drawing/2014/main" id="{FCB769A4-E36F-5923-B3B7-E3580BB81A87}"/>
              </a:ext>
            </a:extLst>
          </p:cNvPr>
          <p:cNvPicPr>
            <a:picLocks noChangeAspect="1"/>
          </p:cNvPicPr>
          <p:nvPr/>
        </p:nvPicPr>
        <p:blipFill>
          <a:blip r:embed="rId2"/>
          <a:stretch>
            <a:fillRect/>
          </a:stretch>
        </p:blipFill>
        <p:spPr>
          <a:xfrm>
            <a:off x="6831623" y="1906792"/>
            <a:ext cx="4958861" cy="4240363"/>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A6598DFF-7EF4-EE24-E11B-775AC9122032}"/>
              </a:ext>
            </a:extLst>
          </p:cNvPr>
          <p:cNvSpPr txBox="1"/>
          <p:nvPr/>
        </p:nvSpPr>
        <p:spPr>
          <a:xfrm>
            <a:off x="401516" y="2151727"/>
            <a:ext cx="6280638" cy="2554545"/>
          </a:xfrm>
          <a:prstGeom prst="rect">
            <a:avLst/>
          </a:prstGeom>
          <a:noFill/>
        </p:spPr>
        <p:txBody>
          <a:bodyPr wrap="square">
            <a:spAutoFit/>
          </a:bodyPr>
          <a:lstStyle/>
          <a:p>
            <a:r>
              <a:rPr lang="en-PK" sz="2000" b="1" dirty="0">
                <a:solidFill>
                  <a:schemeClr val="bg1"/>
                </a:solidFill>
                <a:latin typeface="Titillium Web" panose="00000500000000000000" pitchFamily="2" charset="0"/>
              </a:rPr>
              <a:t>A pie chart is a pictorial representation of data in the form of a circular chart or pie where the slices of the pie show the size of the data. A list of numerical variables along with categorical variables is needed to represent data in the form of a pie chart. The arc length of each slice and consequently the area and central angle it forms in a pie chart is proportional to the quantity it represents.</a:t>
            </a:r>
          </a:p>
        </p:txBody>
      </p:sp>
    </p:spTree>
    <p:extLst>
      <p:ext uri="{BB962C8B-B14F-4D97-AF65-F5344CB8AC3E}">
        <p14:creationId xmlns:p14="http://schemas.microsoft.com/office/powerpoint/2010/main" val="13738725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7607BF-4A36-5BFA-9201-F8B07ABDAF52}"/>
              </a:ext>
            </a:extLst>
          </p:cNvPr>
          <p:cNvSpPr>
            <a:spLocks noGrp="1"/>
          </p:cNvSpPr>
          <p:nvPr>
            <p:ph type="title"/>
          </p:nvPr>
        </p:nvSpPr>
        <p:spPr>
          <a:xfrm>
            <a:off x="995026" y="306400"/>
            <a:ext cx="10248000" cy="1143200"/>
          </a:xfrm>
        </p:spPr>
        <p:txBody>
          <a:bodyPr>
            <a:normAutofit/>
          </a:bodyPr>
          <a:lstStyle/>
          <a:p>
            <a:pPr algn="ctr"/>
            <a:r>
              <a:rPr lang="en-US" sz="4000" b="1" u="sng" dirty="0"/>
              <a:t>Line Plot</a:t>
            </a:r>
            <a:endParaRPr lang="en-PK" sz="4000" dirty="0"/>
          </a:p>
        </p:txBody>
      </p:sp>
      <p:pic>
        <p:nvPicPr>
          <p:cNvPr id="4" name="Picture 3">
            <a:extLst>
              <a:ext uri="{FF2B5EF4-FFF2-40B4-BE49-F238E27FC236}">
                <a16:creationId xmlns:a16="http://schemas.microsoft.com/office/drawing/2014/main" id="{8814DCE3-ABB1-352D-12EA-C8E88188F307}"/>
              </a:ext>
            </a:extLst>
          </p:cNvPr>
          <p:cNvPicPr>
            <a:picLocks noChangeAspect="1"/>
          </p:cNvPicPr>
          <p:nvPr/>
        </p:nvPicPr>
        <p:blipFill>
          <a:blip r:embed="rId2"/>
          <a:stretch>
            <a:fillRect/>
          </a:stretch>
        </p:blipFill>
        <p:spPr>
          <a:xfrm>
            <a:off x="6096000" y="1758462"/>
            <a:ext cx="5925298" cy="4870938"/>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E377F03F-48EF-A6C1-3560-807D07EEAD7D}"/>
              </a:ext>
            </a:extLst>
          </p:cNvPr>
          <p:cNvSpPr txBox="1"/>
          <p:nvPr/>
        </p:nvSpPr>
        <p:spPr>
          <a:xfrm>
            <a:off x="170702" y="1927674"/>
            <a:ext cx="5860821" cy="2554545"/>
          </a:xfrm>
          <a:prstGeom prst="rect">
            <a:avLst/>
          </a:prstGeom>
          <a:noFill/>
        </p:spPr>
        <p:txBody>
          <a:bodyPr wrap="square">
            <a:spAutoFit/>
          </a:bodyPr>
          <a:lstStyle/>
          <a:p>
            <a:r>
              <a:rPr lang="en-PK" sz="2000" b="1" dirty="0">
                <a:solidFill>
                  <a:schemeClr val="bg1"/>
                </a:solidFill>
                <a:latin typeface="Titillium Web" panose="00000500000000000000" pitchFamily="2" charset="0"/>
              </a:rPr>
              <a:t>A Line plot can be defined as a graph that displays data as points or check marks above a number line, showing the frequency of each value.</a:t>
            </a:r>
            <a:endParaRPr lang="en-US" sz="2000" b="1" dirty="0">
              <a:solidFill>
                <a:schemeClr val="bg1"/>
              </a:solidFill>
              <a:latin typeface="Titillium Web" panose="00000500000000000000" pitchFamily="2" charset="0"/>
            </a:endParaRPr>
          </a:p>
          <a:p>
            <a:endParaRPr lang="en-US" sz="2000" b="1" dirty="0">
              <a:solidFill>
                <a:schemeClr val="bg1"/>
              </a:solidFill>
              <a:latin typeface="Titillium Web" panose="00000500000000000000" pitchFamily="2" charset="0"/>
            </a:endParaRPr>
          </a:p>
          <a:p>
            <a:r>
              <a:rPr lang="en-US" sz="2000" b="1" dirty="0">
                <a:solidFill>
                  <a:schemeClr val="bg1"/>
                </a:solidFill>
                <a:latin typeface="Titillium Web" panose="00000500000000000000" pitchFamily="2" charset="0"/>
              </a:rPr>
              <a:t>To graph data on a line plot, we put a dot (or an X) above each number in the data set. If a number appears twice in the data, we put two dots above that number.</a:t>
            </a:r>
            <a:endParaRPr lang="en-PK" sz="2000" b="1" dirty="0">
              <a:solidFill>
                <a:schemeClr val="bg1"/>
              </a:solidFill>
              <a:latin typeface="Titillium Web" panose="00000500000000000000" pitchFamily="2" charset="0"/>
            </a:endParaRPr>
          </a:p>
        </p:txBody>
      </p:sp>
    </p:spTree>
    <p:extLst>
      <p:ext uri="{BB962C8B-B14F-4D97-AF65-F5344CB8AC3E}">
        <p14:creationId xmlns:p14="http://schemas.microsoft.com/office/powerpoint/2010/main" val="25949478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1F7330-8362-99A5-0EBD-BBCA5A05F97C}"/>
              </a:ext>
            </a:extLst>
          </p:cNvPr>
          <p:cNvSpPr>
            <a:spLocks noGrp="1"/>
          </p:cNvSpPr>
          <p:nvPr>
            <p:ph type="title"/>
          </p:nvPr>
        </p:nvSpPr>
        <p:spPr>
          <a:xfrm>
            <a:off x="986233" y="306400"/>
            <a:ext cx="10248000" cy="1143200"/>
          </a:xfrm>
        </p:spPr>
        <p:txBody>
          <a:bodyPr>
            <a:normAutofit/>
          </a:bodyPr>
          <a:lstStyle/>
          <a:p>
            <a:pPr algn="ctr"/>
            <a:r>
              <a:rPr lang="en-US" sz="4000" b="1" u="sng" dirty="0"/>
              <a:t>Histogram</a:t>
            </a:r>
            <a:endParaRPr lang="en-PK" sz="4000" dirty="0"/>
          </a:p>
        </p:txBody>
      </p:sp>
      <p:pic>
        <p:nvPicPr>
          <p:cNvPr id="4" name="Picture 3">
            <a:extLst>
              <a:ext uri="{FF2B5EF4-FFF2-40B4-BE49-F238E27FC236}">
                <a16:creationId xmlns:a16="http://schemas.microsoft.com/office/drawing/2014/main" id="{DAD7DF2C-5051-ED9F-76A6-6267DB49E438}"/>
              </a:ext>
            </a:extLst>
          </p:cNvPr>
          <p:cNvPicPr>
            <a:picLocks noChangeAspect="1"/>
          </p:cNvPicPr>
          <p:nvPr/>
        </p:nvPicPr>
        <p:blipFill>
          <a:blip r:embed="rId2"/>
          <a:stretch>
            <a:fillRect/>
          </a:stretch>
        </p:blipFill>
        <p:spPr>
          <a:xfrm>
            <a:off x="6383813" y="1696915"/>
            <a:ext cx="5614114" cy="4730261"/>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EBDC611E-52A4-D763-059E-50D05C441775}"/>
              </a:ext>
            </a:extLst>
          </p:cNvPr>
          <p:cNvSpPr txBox="1"/>
          <p:nvPr/>
        </p:nvSpPr>
        <p:spPr>
          <a:xfrm>
            <a:off x="194073" y="2123053"/>
            <a:ext cx="6189740" cy="2554545"/>
          </a:xfrm>
          <a:prstGeom prst="rect">
            <a:avLst/>
          </a:prstGeom>
          <a:noFill/>
        </p:spPr>
        <p:txBody>
          <a:bodyPr wrap="square">
            <a:spAutoFit/>
          </a:bodyPr>
          <a:lstStyle/>
          <a:p>
            <a:r>
              <a:rPr lang="en-PK" sz="2000" b="1" dirty="0">
                <a:solidFill>
                  <a:schemeClr val="bg1"/>
                </a:solidFill>
                <a:latin typeface="Titillium Web" panose="00000500000000000000" pitchFamily="2" charset="0"/>
              </a:rPr>
              <a:t>A histogram is a graphical representation that organizes a group of data points into user-specified ranges. Similar in appearance to a bar graph, the histogram condenses a data series into an easily interpreted visual by taking many data points and grouping them into logical ranges or bins.</a:t>
            </a:r>
            <a:endParaRPr lang="en-US" sz="2000" b="1" dirty="0">
              <a:solidFill>
                <a:schemeClr val="bg1"/>
              </a:solidFill>
              <a:latin typeface="Titillium Web" panose="00000500000000000000" pitchFamily="2" charset="0"/>
            </a:endParaRPr>
          </a:p>
          <a:p>
            <a:endParaRPr lang="en-US" sz="2000" b="1" dirty="0">
              <a:solidFill>
                <a:schemeClr val="bg1"/>
              </a:solidFill>
              <a:latin typeface="Titillium Web" panose="00000500000000000000" pitchFamily="2" charset="0"/>
            </a:endParaRPr>
          </a:p>
          <a:p>
            <a:r>
              <a:rPr lang="en-US" sz="2000" b="1" dirty="0">
                <a:solidFill>
                  <a:schemeClr val="bg1"/>
                </a:solidFill>
                <a:latin typeface="Titillium Web" panose="00000500000000000000" pitchFamily="2" charset="0"/>
              </a:rPr>
              <a:t>Here, the frequency of total tests are being calculated.</a:t>
            </a:r>
          </a:p>
        </p:txBody>
      </p:sp>
    </p:spTree>
    <p:extLst>
      <p:ext uri="{BB962C8B-B14F-4D97-AF65-F5344CB8AC3E}">
        <p14:creationId xmlns:p14="http://schemas.microsoft.com/office/powerpoint/2010/main" val="144173315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2457115-3EC9-E98E-D342-92F7DD6E8193}"/>
              </a:ext>
            </a:extLst>
          </p:cNvPr>
          <p:cNvSpPr>
            <a:spLocks noGrp="1"/>
          </p:cNvSpPr>
          <p:nvPr>
            <p:ph type="title"/>
          </p:nvPr>
        </p:nvSpPr>
        <p:spPr>
          <a:xfrm>
            <a:off x="986233" y="306400"/>
            <a:ext cx="10248000" cy="1143200"/>
          </a:xfrm>
        </p:spPr>
        <p:txBody>
          <a:bodyPr>
            <a:normAutofit/>
          </a:bodyPr>
          <a:lstStyle/>
          <a:p>
            <a:pPr algn="ctr"/>
            <a:r>
              <a:rPr lang="en-US" sz="4000" b="1" u="sng" dirty="0"/>
              <a:t>Histogram</a:t>
            </a:r>
            <a:r>
              <a:rPr lang="en-US" sz="4000" b="1" dirty="0"/>
              <a:t> (Cont.)</a:t>
            </a:r>
            <a:endParaRPr lang="en-PK" sz="4000" dirty="0"/>
          </a:p>
        </p:txBody>
      </p:sp>
      <p:pic>
        <p:nvPicPr>
          <p:cNvPr id="5" name="Picture 4">
            <a:extLst>
              <a:ext uri="{FF2B5EF4-FFF2-40B4-BE49-F238E27FC236}">
                <a16:creationId xmlns:a16="http://schemas.microsoft.com/office/drawing/2014/main" id="{FA264AAD-62DD-DF7E-AB0F-C0C4B994963D}"/>
              </a:ext>
            </a:extLst>
          </p:cNvPr>
          <p:cNvPicPr>
            <a:picLocks noChangeAspect="1"/>
          </p:cNvPicPr>
          <p:nvPr/>
        </p:nvPicPr>
        <p:blipFill>
          <a:blip r:embed="rId2"/>
          <a:stretch>
            <a:fillRect/>
          </a:stretch>
        </p:blipFill>
        <p:spPr>
          <a:xfrm>
            <a:off x="1818841" y="1714499"/>
            <a:ext cx="8554318" cy="4837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4005323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6DE6A1-9C23-800F-FBD0-9AFE202ECDFC}"/>
              </a:ext>
            </a:extLst>
          </p:cNvPr>
          <p:cNvSpPr>
            <a:spLocks noGrp="1"/>
          </p:cNvSpPr>
          <p:nvPr>
            <p:ph type="title"/>
          </p:nvPr>
        </p:nvSpPr>
        <p:spPr>
          <a:xfrm>
            <a:off x="968649" y="332777"/>
            <a:ext cx="10248000" cy="1143200"/>
          </a:xfrm>
        </p:spPr>
        <p:txBody>
          <a:bodyPr>
            <a:normAutofit/>
          </a:bodyPr>
          <a:lstStyle/>
          <a:p>
            <a:pPr algn="ctr"/>
            <a:r>
              <a:rPr lang="en-US" sz="4000" b="1" u="sng" dirty="0"/>
              <a:t>Normality of Data</a:t>
            </a:r>
            <a:endParaRPr lang="en-PK" sz="4000" b="1" u="sng" dirty="0"/>
          </a:p>
        </p:txBody>
      </p:sp>
      <p:pic>
        <p:nvPicPr>
          <p:cNvPr id="4" name="Picture 3">
            <a:extLst>
              <a:ext uri="{FF2B5EF4-FFF2-40B4-BE49-F238E27FC236}">
                <a16:creationId xmlns:a16="http://schemas.microsoft.com/office/drawing/2014/main" id="{1E592411-210E-F927-1E03-2F202E91D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429000"/>
            <a:ext cx="5134708" cy="3267337"/>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CB939A86-EDE7-9EBB-FE2F-A5F631C44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15" y="3429000"/>
            <a:ext cx="6253275" cy="3267337"/>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68C85460-7D63-DC3A-5B72-FA4C1E63F9C0}"/>
              </a:ext>
            </a:extLst>
          </p:cNvPr>
          <p:cNvSpPr txBox="1"/>
          <p:nvPr/>
        </p:nvSpPr>
        <p:spPr>
          <a:xfrm>
            <a:off x="578773" y="1537523"/>
            <a:ext cx="11027751" cy="1631216"/>
          </a:xfrm>
          <a:prstGeom prst="rect">
            <a:avLst/>
          </a:prstGeom>
          <a:noFill/>
        </p:spPr>
        <p:txBody>
          <a:bodyPr wrap="square">
            <a:spAutoFit/>
          </a:bodyPr>
          <a:lstStyle/>
          <a:p>
            <a:r>
              <a:rPr lang="en-PK" sz="2000" b="1" dirty="0">
                <a:solidFill>
                  <a:schemeClr val="bg1"/>
                </a:solidFill>
                <a:latin typeface="Titillium Web" panose="00000500000000000000" pitchFamily="2" charset="0"/>
              </a:rPr>
              <a:t>Normality is a property of a random variable that is distributed according to the normal distribution .</a:t>
            </a:r>
          </a:p>
          <a:p>
            <a:r>
              <a:rPr lang="en-US" sz="2000" b="1" i="0" dirty="0">
                <a:solidFill>
                  <a:schemeClr val="bg1"/>
                </a:solidFill>
                <a:effectLst/>
                <a:latin typeface="Titillium Web" panose="00000500000000000000" pitchFamily="2" charset="0"/>
              </a:rPr>
              <a:t>Normality plays a central role in both theoretical and practical statistics: a great number of theoretical statistical methods rest on the assumption that the data, or test statistics derived from a sample of data, are normally distributed.</a:t>
            </a:r>
            <a:endParaRPr lang="en-PK" sz="2000" b="1" dirty="0">
              <a:solidFill>
                <a:schemeClr val="bg1"/>
              </a:solidFill>
              <a:latin typeface="Titillium Web" panose="00000500000000000000" pitchFamily="2" charset="0"/>
            </a:endParaRPr>
          </a:p>
        </p:txBody>
      </p:sp>
    </p:spTree>
    <p:extLst>
      <p:ext uri="{BB962C8B-B14F-4D97-AF65-F5344CB8AC3E}">
        <p14:creationId xmlns:p14="http://schemas.microsoft.com/office/powerpoint/2010/main" val="365755624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000" y="0"/>
            <a:ext cx="10248000" cy="1143200"/>
          </a:xfrm>
        </p:spPr>
        <p:txBody>
          <a:bodyPr/>
          <a:lstStyle/>
          <a:p>
            <a:pPr algn="ctr"/>
            <a:r>
              <a:rPr lang="en-US" sz="4000" b="1" u="sng" dirty="0"/>
              <a:t>Abstract/Brief Summary</a:t>
            </a:r>
            <a:endParaRPr lang="en-US" sz="3600" b="1" dirty="0"/>
          </a:p>
        </p:txBody>
      </p:sp>
      <p:sp>
        <p:nvSpPr>
          <p:cNvPr id="3" name="Text Placeholder 2"/>
          <p:cNvSpPr>
            <a:spLocks noGrp="1"/>
          </p:cNvSpPr>
          <p:nvPr>
            <p:ph type="body" idx="1"/>
          </p:nvPr>
        </p:nvSpPr>
        <p:spPr>
          <a:xfrm>
            <a:off x="972000" y="1099438"/>
            <a:ext cx="10248000" cy="3430950"/>
          </a:xfrm>
        </p:spPr>
        <p:txBody>
          <a:bodyPr/>
          <a:lstStyle/>
          <a:p>
            <a:pPr marL="0" indent="0">
              <a:buNone/>
            </a:pPr>
            <a:r>
              <a:rPr lang="en-US" sz="2000" b="1" dirty="0"/>
              <a:t>The novel coronavirus (COVID-19) that was first reported at the end of 2019 has impacted almost every aspect of life as we know it. This Data Analysis project focuses on the incidence of the disease in Pakistan where even the everyday viruses couldn’t be treated properly and this monstrous emerged as day of gloom for the citizens. We have selected COVID New and Total Cases as independent variables as they have a direct impact on Pakistan’s COVID situation including Total and New Deaths along with cured and vaccinated. Using two simple mathematical epidemiological models—the neutroscopic Kruskal Wallis H model and the linear regression model, we modeled the different variables further described related to COVID-19. The predictive ability of the log-linear regression model was found to give a better fit and simple estimates of the daily incidence when they were computed. </a:t>
            </a:r>
            <a:endParaRPr lang="en-PK" sz="3200" b="1" dirty="0"/>
          </a:p>
        </p:txBody>
      </p:sp>
      <p:pic>
        <p:nvPicPr>
          <p:cNvPr id="4" name="Picture 3">
            <a:extLst>
              <a:ext uri="{FF2B5EF4-FFF2-40B4-BE49-F238E27FC236}">
                <a16:creationId xmlns:a16="http://schemas.microsoft.com/office/drawing/2014/main" id="{B8D71CDE-53F3-FABC-27D3-D34BE0960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508" y="4611686"/>
            <a:ext cx="3856892" cy="21759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04939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14654E5-932E-FA7F-09B2-8F6B48E73C13}"/>
              </a:ext>
            </a:extLst>
          </p:cNvPr>
          <p:cNvSpPr>
            <a:spLocks noGrp="1"/>
          </p:cNvSpPr>
          <p:nvPr>
            <p:ph type="title"/>
          </p:nvPr>
        </p:nvSpPr>
        <p:spPr>
          <a:xfrm>
            <a:off x="1003818" y="348285"/>
            <a:ext cx="10248000" cy="1143200"/>
          </a:xfrm>
        </p:spPr>
        <p:txBody>
          <a:bodyPr>
            <a:normAutofit/>
          </a:bodyPr>
          <a:lstStyle/>
          <a:p>
            <a:pPr algn="ctr"/>
            <a:r>
              <a:rPr lang="en-US" sz="4000" b="1" u="sng" dirty="0"/>
              <a:t>Shapiro-Wilk Test</a:t>
            </a:r>
            <a:endParaRPr lang="en-PK" sz="4000" b="1" u="sng" dirty="0"/>
          </a:p>
        </p:txBody>
      </p:sp>
      <p:pic>
        <p:nvPicPr>
          <p:cNvPr id="4" name="Picture 3">
            <a:extLst>
              <a:ext uri="{FF2B5EF4-FFF2-40B4-BE49-F238E27FC236}">
                <a16:creationId xmlns:a16="http://schemas.microsoft.com/office/drawing/2014/main" id="{3D34C5C4-7FE2-2A1A-913A-EFA8AB622F27}"/>
              </a:ext>
            </a:extLst>
          </p:cNvPr>
          <p:cNvPicPr>
            <a:picLocks noChangeAspect="1"/>
          </p:cNvPicPr>
          <p:nvPr/>
        </p:nvPicPr>
        <p:blipFill>
          <a:blip r:embed="rId2"/>
          <a:stretch>
            <a:fillRect/>
          </a:stretch>
        </p:blipFill>
        <p:spPr>
          <a:xfrm>
            <a:off x="280933" y="2753324"/>
            <a:ext cx="11693769" cy="4011368"/>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4FF73C95-A04C-C808-1C62-6FDDB843D790}"/>
              </a:ext>
            </a:extLst>
          </p:cNvPr>
          <p:cNvSpPr txBox="1"/>
          <p:nvPr/>
        </p:nvSpPr>
        <p:spPr>
          <a:xfrm>
            <a:off x="594946" y="1640900"/>
            <a:ext cx="10656872" cy="707886"/>
          </a:xfrm>
          <a:prstGeom prst="rect">
            <a:avLst/>
          </a:prstGeom>
          <a:noFill/>
        </p:spPr>
        <p:txBody>
          <a:bodyPr wrap="square">
            <a:spAutoFit/>
          </a:bodyPr>
          <a:lstStyle/>
          <a:p>
            <a:r>
              <a:rPr lang="en-PK" sz="2000" b="1" dirty="0">
                <a:solidFill>
                  <a:schemeClr val="bg1"/>
                </a:solidFill>
                <a:latin typeface="Titillium Web" panose="00000500000000000000" pitchFamily="2" charset="0"/>
              </a:rPr>
              <a:t>The Shapiro-Wilks test for normality is one of three general normality tests designed to detect all departures from normality.  It is comparable in power to the other two tests.</a:t>
            </a:r>
          </a:p>
        </p:txBody>
      </p:sp>
    </p:spTree>
    <p:extLst>
      <p:ext uri="{BB962C8B-B14F-4D97-AF65-F5344CB8AC3E}">
        <p14:creationId xmlns:p14="http://schemas.microsoft.com/office/powerpoint/2010/main" val="399969420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80E610-3588-E7A6-838B-581504690016}"/>
              </a:ext>
            </a:extLst>
          </p:cNvPr>
          <p:cNvSpPr>
            <a:spLocks noGrp="1"/>
          </p:cNvSpPr>
          <p:nvPr>
            <p:ph type="title"/>
          </p:nvPr>
        </p:nvSpPr>
        <p:spPr>
          <a:xfrm>
            <a:off x="986233" y="306400"/>
            <a:ext cx="10248000" cy="1143200"/>
          </a:xfrm>
        </p:spPr>
        <p:txBody>
          <a:bodyPr>
            <a:normAutofit/>
          </a:bodyPr>
          <a:lstStyle/>
          <a:p>
            <a:pPr algn="ctr"/>
            <a:r>
              <a:rPr lang="en-US" sz="4000" b="1" u="sng" dirty="0"/>
              <a:t>D’Agostino’s K-Squared Test</a:t>
            </a:r>
            <a:endParaRPr lang="en-PK" sz="4000" b="1" u="sng" dirty="0"/>
          </a:p>
        </p:txBody>
      </p:sp>
      <p:pic>
        <p:nvPicPr>
          <p:cNvPr id="4" name="Picture 3">
            <a:extLst>
              <a:ext uri="{FF2B5EF4-FFF2-40B4-BE49-F238E27FC236}">
                <a16:creationId xmlns:a16="http://schemas.microsoft.com/office/drawing/2014/main" id="{E33C24E3-6940-C750-638A-C45FEBC57A27}"/>
              </a:ext>
            </a:extLst>
          </p:cNvPr>
          <p:cNvPicPr>
            <a:picLocks noChangeAspect="1"/>
          </p:cNvPicPr>
          <p:nvPr/>
        </p:nvPicPr>
        <p:blipFill>
          <a:blip r:embed="rId2"/>
          <a:stretch>
            <a:fillRect/>
          </a:stretch>
        </p:blipFill>
        <p:spPr>
          <a:xfrm>
            <a:off x="285329" y="2787162"/>
            <a:ext cx="11649808" cy="387616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B47BFD6-BFDD-667C-BF01-0700FC43F934}"/>
              </a:ext>
            </a:extLst>
          </p:cNvPr>
          <p:cNvSpPr txBox="1"/>
          <p:nvPr/>
        </p:nvSpPr>
        <p:spPr>
          <a:xfrm>
            <a:off x="734483" y="1610549"/>
            <a:ext cx="11056001" cy="1015663"/>
          </a:xfrm>
          <a:prstGeom prst="rect">
            <a:avLst/>
          </a:prstGeom>
          <a:noFill/>
        </p:spPr>
        <p:txBody>
          <a:bodyPr wrap="square">
            <a:spAutoFit/>
          </a:bodyPr>
          <a:lstStyle/>
          <a:p>
            <a:r>
              <a:rPr lang="en-US" sz="2000" b="1" dirty="0">
                <a:solidFill>
                  <a:schemeClr val="bg1"/>
                </a:solidFill>
                <a:latin typeface="Titillium Web" panose="00000500000000000000" pitchFamily="2" charset="0"/>
              </a:rPr>
              <a:t>It </a:t>
            </a:r>
            <a:r>
              <a:rPr lang="en-PK" sz="2000" b="1" dirty="0">
                <a:solidFill>
                  <a:schemeClr val="bg1"/>
                </a:solidFill>
                <a:latin typeface="Titillium Web" panose="00000500000000000000" pitchFamily="2" charset="0"/>
              </a:rPr>
              <a:t>is a goodness-of-fit measure of departure from normality, that is the test aims to establish whether or not the given sample comes from a normally distributed population. The test is based on transformations of the sample kurtosis and skewness</a:t>
            </a:r>
            <a:r>
              <a:rPr lang="en-US" sz="2000" b="1" dirty="0">
                <a:solidFill>
                  <a:schemeClr val="bg1"/>
                </a:solidFill>
                <a:latin typeface="Titillium Web" panose="00000500000000000000" pitchFamily="2" charset="0"/>
              </a:rPr>
              <a:t>.</a:t>
            </a:r>
            <a:endParaRPr lang="en-PK" sz="2000" b="1" dirty="0">
              <a:solidFill>
                <a:schemeClr val="bg1"/>
              </a:solidFill>
              <a:latin typeface="Titillium Web" panose="00000500000000000000" pitchFamily="2" charset="0"/>
            </a:endParaRPr>
          </a:p>
        </p:txBody>
      </p:sp>
    </p:spTree>
    <p:extLst>
      <p:ext uri="{BB962C8B-B14F-4D97-AF65-F5344CB8AC3E}">
        <p14:creationId xmlns:p14="http://schemas.microsoft.com/office/powerpoint/2010/main" val="184805013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9A8E4B9-099A-37C2-B9ED-3F53740FC928}"/>
              </a:ext>
            </a:extLst>
          </p:cNvPr>
          <p:cNvSpPr>
            <a:spLocks noGrp="1"/>
          </p:cNvSpPr>
          <p:nvPr>
            <p:ph type="title"/>
          </p:nvPr>
        </p:nvSpPr>
        <p:spPr>
          <a:xfrm>
            <a:off x="986232" y="350362"/>
            <a:ext cx="10248000" cy="1143200"/>
          </a:xfrm>
        </p:spPr>
        <p:txBody>
          <a:bodyPr>
            <a:normAutofit/>
          </a:bodyPr>
          <a:lstStyle/>
          <a:p>
            <a:pPr algn="ctr"/>
            <a:r>
              <a:rPr lang="en-US" sz="4000" b="1" u="sng" dirty="0"/>
              <a:t>Jarque-</a:t>
            </a:r>
            <a:r>
              <a:rPr lang="en-US" sz="4000" b="1" u="sng" dirty="0" err="1"/>
              <a:t>Bera</a:t>
            </a:r>
            <a:r>
              <a:rPr lang="en-US" sz="4000" b="1" u="sng" dirty="0"/>
              <a:t> Test</a:t>
            </a:r>
            <a:endParaRPr lang="en-PK" sz="4000" b="1" u="sng" dirty="0"/>
          </a:p>
        </p:txBody>
      </p:sp>
      <p:pic>
        <p:nvPicPr>
          <p:cNvPr id="6" name="Picture 5">
            <a:extLst>
              <a:ext uri="{FF2B5EF4-FFF2-40B4-BE49-F238E27FC236}">
                <a16:creationId xmlns:a16="http://schemas.microsoft.com/office/drawing/2014/main" id="{483D8DC1-91F3-79C4-1337-89EA5332755C}"/>
              </a:ext>
            </a:extLst>
          </p:cNvPr>
          <p:cNvPicPr>
            <a:picLocks noChangeAspect="1"/>
          </p:cNvPicPr>
          <p:nvPr/>
        </p:nvPicPr>
        <p:blipFill>
          <a:blip r:embed="rId2"/>
          <a:stretch>
            <a:fillRect/>
          </a:stretch>
        </p:blipFill>
        <p:spPr>
          <a:xfrm>
            <a:off x="271096" y="2866292"/>
            <a:ext cx="11649807" cy="3834776"/>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B28E66DE-36EA-AA1F-AD32-14D2AC2E4819}"/>
              </a:ext>
            </a:extLst>
          </p:cNvPr>
          <p:cNvSpPr txBox="1"/>
          <p:nvPr/>
        </p:nvSpPr>
        <p:spPr>
          <a:xfrm>
            <a:off x="573330" y="1662172"/>
            <a:ext cx="11045338" cy="1015663"/>
          </a:xfrm>
          <a:prstGeom prst="rect">
            <a:avLst/>
          </a:prstGeom>
          <a:noFill/>
        </p:spPr>
        <p:txBody>
          <a:bodyPr wrap="square">
            <a:spAutoFit/>
          </a:bodyPr>
          <a:lstStyle/>
          <a:p>
            <a:r>
              <a:rPr lang="en-US" sz="2000" b="1" dirty="0">
                <a:solidFill>
                  <a:schemeClr val="bg1"/>
                </a:solidFill>
                <a:latin typeface="Titillium Web" panose="00000500000000000000" pitchFamily="2" charset="0"/>
              </a:rPr>
              <a:t>T</a:t>
            </a:r>
            <a:r>
              <a:rPr lang="en-PK" sz="2000" b="1" dirty="0">
                <a:solidFill>
                  <a:schemeClr val="bg1"/>
                </a:solidFill>
                <a:latin typeface="Titillium Web" panose="00000500000000000000" pitchFamily="2" charset="0"/>
              </a:rPr>
              <a:t>he Jarque-</a:t>
            </a:r>
            <a:r>
              <a:rPr lang="en-PK" sz="2000" b="1" dirty="0" err="1">
                <a:solidFill>
                  <a:schemeClr val="bg1"/>
                </a:solidFill>
                <a:latin typeface="Titillium Web" panose="00000500000000000000" pitchFamily="2" charset="0"/>
              </a:rPr>
              <a:t>Bera</a:t>
            </a:r>
            <a:r>
              <a:rPr lang="en-PK" sz="2000" b="1" dirty="0">
                <a:solidFill>
                  <a:schemeClr val="bg1"/>
                </a:solidFill>
                <a:latin typeface="Titillium Web" panose="00000500000000000000" pitchFamily="2" charset="0"/>
              </a:rPr>
              <a:t> test is usually run before one of these tests to confirm normality. It is usually used for large data sets, because other normality tests are not reliable when n is large (for example, Shapiro-Wilk isn’t reliable with n more than 2,000).</a:t>
            </a:r>
          </a:p>
        </p:txBody>
      </p:sp>
    </p:spTree>
    <p:extLst>
      <p:ext uri="{BB962C8B-B14F-4D97-AF65-F5344CB8AC3E}">
        <p14:creationId xmlns:p14="http://schemas.microsoft.com/office/powerpoint/2010/main" val="87166516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E6F2D1-438E-CD36-244B-D6FE92359224}"/>
              </a:ext>
            </a:extLst>
          </p:cNvPr>
          <p:cNvSpPr>
            <a:spLocks noGrp="1"/>
          </p:cNvSpPr>
          <p:nvPr>
            <p:ph type="title"/>
          </p:nvPr>
        </p:nvSpPr>
        <p:spPr>
          <a:xfrm>
            <a:off x="986233" y="345631"/>
            <a:ext cx="10248000" cy="1143200"/>
          </a:xfrm>
        </p:spPr>
        <p:txBody>
          <a:bodyPr>
            <a:normAutofit/>
          </a:bodyPr>
          <a:lstStyle/>
          <a:p>
            <a:pPr algn="ctr"/>
            <a:r>
              <a:rPr lang="en-US" sz="4000" b="1" u="sng" dirty="0"/>
              <a:t>Hypothesis Testing</a:t>
            </a:r>
            <a:endParaRPr lang="en-PK" sz="4000" b="1" u="sng" dirty="0"/>
          </a:p>
        </p:txBody>
      </p:sp>
      <p:pic>
        <p:nvPicPr>
          <p:cNvPr id="4" name="Picture 3">
            <a:extLst>
              <a:ext uri="{FF2B5EF4-FFF2-40B4-BE49-F238E27FC236}">
                <a16:creationId xmlns:a16="http://schemas.microsoft.com/office/drawing/2014/main" id="{8417AF23-2C07-2800-5641-58DEFC2FE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61" y="3596055"/>
            <a:ext cx="5159061" cy="29978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029F9AE6-E1EA-BED3-6ADD-DA0AAB507033}"/>
              </a:ext>
            </a:extLst>
          </p:cNvPr>
          <p:cNvPicPr>
            <a:picLocks noChangeAspect="1"/>
          </p:cNvPicPr>
          <p:nvPr/>
        </p:nvPicPr>
        <p:blipFill>
          <a:blip r:embed="rId3"/>
          <a:stretch>
            <a:fillRect/>
          </a:stretch>
        </p:blipFill>
        <p:spPr>
          <a:xfrm>
            <a:off x="8027376" y="1538614"/>
            <a:ext cx="4132076" cy="28751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55E92BE4-F8A5-97B8-161A-1F6A17B2C504}"/>
              </a:ext>
            </a:extLst>
          </p:cNvPr>
          <p:cNvPicPr>
            <a:picLocks noChangeAspect="1"/>
          </p:cNvPicPr>
          <p:nvPr/>
        </p:nvPicPr>
        <p:blipFill>
          <a:blip r:embed="rId4"/>
          <a:stretch>
            <a:fillRect/>
          </a:stretch>
        </p:blipFill>
        <p:spPr>
          <a:xfrm>
            <a:off x="6110233" y="4659922"/>
            <a:ext cx="6049219" cy="19339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6851A47B-EBA8-9788-2FDA-6781F4A2ADBA}"/>
              </a:ext>
            </a:extLst>
          </p:cNvPr>
          <p:cNvSpPr txBox="1"/>
          <p:nvPr/>
        </p:nvSpPr>
        <p:spPr>
          <a:xfrm>
            <a:off x="631582" y="1726224"/>
            <a:ext cx="7066085" cy="1015663"/>
          </a:xfrm>
          <a:prstGeom prst="rect">
            <a:avLst/>
          </a:prstGeom>
          <a:noFill/>
        </p:spPr>
        <p:txBody>
          <a:bodyPr wrap="square">
            <a:spAutoFit/>
          </a:bodyPr>
          <a:lstStyle/>
          <a:p>
            <a:r>
              <a:rPr lang="en-PK" sz="2000" b="1" dirty="0">
                <a:solidFill>
                  <a:schemeClr val="bg1"/>
                </a:solidFill>
                <a:latin typeface="Titillium Web" panose="00000500000000000000" pitchFamily="2" charset="0"/>
              </a:rPr>
              <a:t>Hypothesis testing is a scientific process used to investigate the acceptance or rejection of a proposition under consideration. </a:t>
            </a:r>
          </a:p>
        </p:txBody>
      </p:sp>
    </p:spTree>
    <p:extLst>
      <p:ext uri="{BB962C8B-B14F-4D97-AF65-F5344CB8AC3E}">
        <p14:creationId xmlns:p14="http://schemas.microsoft.com/office/powerpoint/2010/main" val="25207027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A7F71-21FA-15A3-08E3-4CAFEB774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1676226"/>
            <a:ext cx="5817577" cy="506747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9DA2559A-0105-ABAB-1E45-D5B145732B62}"/>
              </a:ext>
            </a:extLst>
          </p:cNvPr>
          <p:cNvPicPr>
            <a:picLocks noChangeAspect="1"/>
          </p:cNvPicPr>
          <p:nvPr/>
        </p:nvPicPr>
        <p:blipFill>
          <a:blip r:embed="rId3"/>
          <a:stretch>
            <a:fillRect/>
          </a:stretch>
        </p:blipFill>
        <p:spPr>
          <a:xfrm>
            <a:off x="152400" y="712177"/>
            <a:ext cx="11887200" cy="7849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921AB00B-B5BE-FC7C-0166-5B8D7BE4EBA1}"/>
              </a:ext>
            </a:extLst>
          </p:cNvPr>
          <p:cNvSpPr txBox="1"/>
          <p:nvPr/>
        </p:nvSpPr>
        <p:spPr>
          <a:xfrm>
            <a:off x="4196814" y="0"/>
            <a:ext cx="4050423" cy="584775"/>
          </a:xfrm>
          <a:prstGeom prst="rect">
            <a:avLst/>
          </a:prstGeom>
          <a:noFill/>
        </p:spPr>
        <p:txBody>
          <a:bodyPr wrap="square" rtlCol="0">
            <a:spAutoFit/>
          </a:bodyPr>
          <a:lstStyle/>
          <a:p>
            <a:r>
              <a:rPr lang="en-US" sz="3200" b="1" u="sng" dirty="0">
                <a:solidFill>
                  <a:schemeClr val="bg1"/>
                </a:solidFill>
                <a:latin typeface="Titillium Web ExtraLight" panose="00000300000000000000" pitchFamily="2" charset="0"/>
              </a:rPr>
              <a:t>Kruskal Wallis H Test</a:t>
            </a:r>
            <a:endParaRPr lang="en-PK" sz="3200" b="1" u="sng" dirty="0">
              <a:solidFill>
                <a:schemeClr val="bg1"/>
              </a:solidFill>
              <a:latin typeface="Titillium Web ExtraLight" panose="00000300000000000000" pitchFamily="2" charset="0"/>
            </a:endParaRPr>
          </a:p>
        </p:txBody>
      </p:sp>
      <p:pic>
        <p:nvPicPr>
          <p:cNvPr id="7" name="Picture 6">
            <a:extLst>
              <a:ext uri="{FF2B5EF4-FFF2-40B4-BE49-F238E27FC236}">
                <a16:creationId xmlns:a16="http://schemas.microsoft.com/office/drawing/2014/main" id="{007D58E9-037C-DB2E-B46E-CB41BA955357}"/>
              </a:ext>
            </a:extLst>
          </p:cNvPr>
          <p:cNvPicPr>
            <a:picLocks noChangeAspect="1"/>
          </p:cNvPicPr>
          <p:nvPr/>
        </p:nvPicPr>
        <p:blipFill>
          <a:blip r:embed="rId4"/>
          <a:stretch>
            <a:fillRect/>
          </a:stretch>
        </p:blipFill>
        <p:spPr>
          <a:xfrm>
            <a:off x="6095999" y="1655730"/>
            <a:ext cx="5817577" cy="5067474"/>
          </a:xfrm>
          <a:prstGeom prst="rect">
            <a:avLst/>
          </a:prstGeom>
        </p:spPr>
      </p:pic>
    </p:spTree>
    <p:extLst>
      <p:ext uri="{BB962C8B-B14F-4D97-AF65-F5344CB8AC3E}">
        <p14:creationId xmlns:p14="http://schemas.microsoft.com/office/powerpoint/2010/main" val="214584240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484E7A0-10F1-D969-46DA-3D854C18623A}"/>
              </a:ext>
            </a:extLst>
          </p:cNvPr>
          <p:cNvSpPr>
            <a:spLocks noGrp="1"/>
          </p:cNvSpPr>
          <p:nvPr>
            <p:ph type="title"/>
          </p:nvPr>
        </p:nvSpPr>
        <p:spPr>
          <a:xfrm>
            <a:off x="971999" y="350362"/>
            <a:ext cx="10248000" cy="1143200"/>
          </a:xfrm>
        </p:spPr>
        <p:txBody>
          <a:bodyPr>
            <a:normAutofit/>
          </a:bodyPr>
          <a:lstStyle/>
          <a:p>
            <a:pPr algn="ctr"/>
            <a:r>
              <a:rPr lang="en-US" sz="4000" b="1" u="sng" dirty="0"/>
              <a:t>Thankyou!</a:t>
            </a:r>
            <a:endParaRPr lang="en-PK" sz="4000" b="1" u="sng" dirty="0"/>
          </a:p>
        </p:txBody>
      </p:sp>
      <p:pic>
        <p:nvPicPr>
          <p:cNvPr id="6" name="Picture 5">
            <a:extLst>
              <a:ext uri="{FF2B5EF4-FFF2-40B4-BE49-F238E27FC236}">
                <a16:creationId xmlns:a16="http://schemas.microsoft.com/office/drawing/2014/main" id="{40A3357A-66E5-5152-BF1E-B2C0F81CE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763" y="3938433"/>
            <a:ext cx="4860682" cy="2685900"/>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87F6D905-A758-DA53-56AD-8774FA5E25D9}"/>
              </a:ext>
            </a:extLst>
          </p:cNvPr>
          <p:cNvSpPr txBox="1"/>
          <p:nvPr/>
        </p:nvSpPr>
        <p:spPr>
          <a:xfrm>
            <a:off x="922106" y="2122551"/>
            <a:ext cx="6051657" cy="1815882"/>
          </a:xfrm>
          <a:prstGeom prst="rect">
            <a:avLst/>
          </a:prstGeom>
          <a:noFill/>
        </p:spPr>
        <p:txBody>
          <a:bodyPr wrap="none" rtlCol="0">
            <a:spAutoFit/>
          </a:bodyPr>
          <a:lstStyle/>
          <a:p>
            <a:pPr marL="285750" indent="-285750">
              <a:buFont typeface="Arial" panose="020B0604020202020204" pitchFamily="34" charset="0"/>
              <a:buChar char="□"/>
            </a:pPr>
            <a:r>
              <a:rPr lang="en-US" sz="2800" b="1" dirty="0">
                <a:solidFill>
                  <a:schemeClr val="bg1"/>
                </a:solidFill>
                <a:latin typeface="Titillium Web ExtraLight" panose="00000300000000000000" pitchFamily="2" charset="0"/>
              </a:rPr>
              <a:t>Syed Muhammad Faheem- 20K1054</a:t>
            </a:r>
          </a:p>
          <a:p>
            <a:pPr marL="285750" indent="-285750">
              <a:buFont typeface="Arial" panose="020B0604020202020204" pitchFamily="34" charset="0"/>
              <a:buChar char="□"/>
            </a:pPr>
            <a:r>
              <a:rPr lang="en-US" sz="2800" b="1" dirty="0">
                <a:solidFill>
                  <a:schemeClr val="bg1"/>
                </a:solidFill>
                <a:latin typeface="Titillium Web ExtraLight" panose="00000300000000000000" pitchFamily="2" charset="0"/>
              </a:rPr>
              <a:t>Ishaqullah Siddique- 20K0148</a:t>
            </a:r>
          </a:p>
          <a:p>
            <a:pPr marL="285750" indent="-285750">
              <a:buFont typeface="Arial" panose="020B0604020202020204" pitchFamily="34" charset="0"/>
              <a:buChar char="□"/>
            </a:pPr>
            <a:r>
              <a:rPr lang="en-US" sz="2800" b="1" dirty="0">
                <a:solidFill>
                  <a:schemeClr val="bg1"/>
                </a:solidFill>
                <a:latin typeface="Titillium Web ExtraLight" panose="00000300000000000000" pitchFamily="2" charset="0"/>
              </a:rPr>
              <a:t>Sarim Latif Khan- 20K1644</a:t>
            </a:r>
          </a:p>
          <a:p>
            <a:pPr marL="285750" indent="-285750">
              <a:buFont typeface="Arial" panose="020B0604020202020204" pitchFamily="34" charset="0"/>
              <a:buChar char="□"/>
            </a:pPr>
            <a:r>
              <a:rPr lang="en-US" sz="2800" b="1" dirty="0">
                <a:solidFill>
                  <a:schemeClr val="bg1"/>
                </a:solidFill>
                <a:latin typeface="Titillium Web ExtraLight" panose="00000300000000000000" pitchFamily="2" charset="0"/>
              </a:rPr>
              <a:t>Syed Muhib Ahmed- 20K0405</a:t>
            </a:r>
            <a:endParaRPr lang="en-PK" sz="2800" b="1" dirty="0">
              <a:solidFill>
                <a:schemeClr val="bg1"/>
              </a:solidFill>
              <a:latin typeface="Titillium Web ExtraLight" panose="00000300000000000000" pitchFamily="2" charset="0"/>
            </a:endParaRPr>
          </a:p>
        </p:txBody>
      </p:sp>
    </p:spTree>
    <p:extLst>
      <p:ext uri="{BB962C8B-B14F-4D97-AF65-F5344CB8AC3E}">
        <p14:creationId xmlns:p14="http://schemas.microsoft.com/office/powerpoint/2010/main" val="17734397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240" y="0"/>
            <a:ext cx="10248000" cy="1143200"/>
          </a:xfrm>
        </p:spPr>
        <p:txBody>
          <a:bodyPr/>
          <a:lstStyle/>
          <a:p>
            <a:pPr algn="ctr"/>
            <a:r>
              <a:rPr lang="en-US" sz="4000" b="1" u="sng" dirty="0"/>
              <a:t>Objective</a:t>
            </a:r>
            <a:endParaRPr lang="en-US" sz="3600" b="1" dirty="0"/>
          </a:p>
        </p:txBody>
      </p:sp>
      <p:sp>
        <p:nvSpPr>
          <p:cNvPr id="3" name="Text Placeholder 2"/>
          <p:cNvSpPr>
            <a:spLocks noGrp="1"/>
          </p:cNvSpPr>
          <p:nvPr>
            <p:ph type="body" idx="1"/>
          </p:nvPr>
        </p:nvSpPr>
        <p:spPr>
          <a:xfrm>
            <a:off x="986240" y="1133186"/>
            <a:ext cx="10248000" cy="4131200"/>
          </a:xfrm>
        </p:spPr>
        <p:txBody>
          <a:bodyPr/>
          <a:lstStyle/>
          <a:p>
            <a:pPr marL="101598" indent="0">
              <a:buNone/>
            </a:pPr>
            <a:r>
              <a:rPr lang="en-US" sz="2000" b="1" dirty="0">
                <a:solidFill>
                  <a:schemeClr val="bg1"/>
                </a:solidFill>
              </a:rPr>
              <a:t>The main reason behind the selection of this topic is to analyze the affected, cured and death ratio so that if these kind of viruses further spread in the future we may have better technologies and assets to fight against them.</a:t>
            </a:r>
            <a:endParaRPr lang="en-PK" sz="2000" b="1" dirty="0">
              <a:solidFill>
                <a:schemeClr val="bg1"/>
              </a:solidFill>
            </a:endParaRPr>
          </a:p>
          <a:p>
            <a:endParaRPr lang="en-US" dirty="0"/>
          </a:p>
        </p:txBody>
      </p:sp>
      <p:pic>
        <p:nvPicPr>
          <p:cNvPr id="4" name="Picture 3">
            <a:extLst>
              <a:ext uri="{FF2B5EF4-FFF2-40B4-BE49-F238E27FC236}">
                <a16:creationId xmlns:a16="http://schemas.microsoft.com/office/drawing/2014/main" id="{2D06DA7F-32DB-1237-A30A-95BE08707F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423" y="4458520"/>
            <a:ext cx="2992710" cy="2281802"/>
          </a:xfrm>
          <a:prstGeom prst="rect">
            <a:avLst/>
          </a:prstGeom>
          <a:ln>
            <a:noFill/>
          </a:ln>
          <a:effectLst>
            <a:softEdge rad="112500"/>
          </a:effectLst>
        </p:spPr>
      </p:pic>
      <p:sp>
        <p:nvSpPr>
          <p:cNvPr id="5" name="Rectangle 4"/>
          <p:cNvSpPr/>
          <p:nvPr/>
        </p:nvSpPr>
        <p:spPr>
          <a:xfrm>
            <a:off x="3652133" y="5483238"/>
            <a:ext cx="6118983" cy="400110"/>
          </a:xfrm>
          <a:prstGeom prst="rect">
            <a:avLst/>
          </a:prstGeom>
        </p:spPr>
        <p:txBody>
          <a:bodyPr wrap="none">
            <a:spAutoFit/>
          </a:bodyPr>
          <a:lstStyle/>
          <a:p>
            <a:pPr marL="0" indent="0">
              <a:buNone/>
            </a:pPr>
            <a:r>
              <a:rPr lang="en-US" sz="2000" b="1" dirty="0">
                <a:solidFill>
                  <a:schemeClr val="bg1"/>
                </a:solidFill>
              </a:rPr>
              <a:t>Why this analysis and what will be the outcome?</a:t>
            </a:r>
            <a:endParaRPr lang="en-PK" sz="2000" b="1" dirty="0">
              <a:solidFill>
                <a:schemeClr val="bg1"/>
              </a:solidFill>
            </a:endParaRPr>
          </a:p>
        </p:txBody>
      </p:sp>
      <p:pic>
        <p:nvPicPr>
          <p:cNvPr id="6" name="Picture 5">
            <a:extLst>
              <a:ext uri="{FF2B5EF4-FFF2-40B4-BE49-F238E27FC236}">
                <a16:creationId xmlns:a16="http://schemas.microsoft.com/office/drawing/2014/main" id="{ED466C13-933A-643B-D425-6B84610E5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8871" y="2271749"/>
            <a:ext cx="3547755" cy="23920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7DE847F5-36D3-66C0-C7CF-B172EBEB6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6626" y="4881452"/>
            <a:ext cx="1865376" cy="18653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406793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31F8F3-06EB-CF92-8B04-4ACBD706E0D0}"/>
              </a:ext>
            </a:extLst>
          </p:cNvPr>
          <p:cNvSpPr txBox="1">
            <a:spLocks/>
          </p:cNvSpPr>
          <p:nvPr/>
        </p:nvSpPr>
        <p:spPr>
          <a:xfrm>
            <a:off x="972000" y="-163591"/>
            <a:ext cx="10248000" cy="114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eaLnBrk="1" hangingPunct="1">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pPr algn="ctr"/>
            <a:r>
              <a:rPr lang="en-US" sz="4000" b="1" u="sng" dirty="0"/>
              <a:t>Data Analysis Methods</a:t>
            </a:r>
            <a:endParaRPr lang="en-PK" b="1" u="sng" dirty="0"/>
          </a:p>
        </p:txBody>
      </p:sp>
      <p:pic>
        <p:nvPicPr>
          <p:cNvPr id="4" name="Picture 3">
            <a:extLst>
              <a:ext uri="{FF2B5EF4-FFF2-40B4-BE49-F238E27FC236}">
                <a16:creationId xmlns:a16="http://schemas.microsoft.com/office/drawing/2014/main" id="{CD842BF8-E7D2-6671-BB40-F8A571CAA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90" y="1441455"/>
            <a:ext cx="3298055" cy="1830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7A0AAA41-3751-D435-800C-60ABB5D46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569" y="1424806"/>
            <a:ext cx="3158907" cy="1837161"/>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DD7CC66-E95E-A01A-8467-D37434BC0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3068" y="1519542"/>
            <a:ext cx="3298055" cy="18303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032CE876-F06A-B217-C23F-327AF46CA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5141" y="4157871"/>
            <a:ext cx="3298055" cy="1830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98CFD6F5-7BA8-675F-6695-371A2E8489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3068" y="4119611"/>
            <a:ext cx="3298055" cy="18784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40BE7336-4D6A-0E49-83FA-86C6B5EB7705}"/>
              </a:ext>
            </a:extLst>
          </p:cNvPr>
          <p:cNvSpPr txBox="1"/>
          <p:nvPr/>
        </p:nvSpPr>
        <p:spPr>
          <a:xfrm>
            <a:off x="798515" y="3323291"/>
            <a:ext cx="2782603" cy="400110"/>
          </a:xfrm>
          <a:prstGeom prst="rect">
            <a:avLst/>
          </a:prstGeom>
          <a:noFill/>
        </p:spPr>
        <p:txBody>
          <a:bodyPr wrap="square" rtlCol="0">
            <a:spAutoFit/>
          </a:bodyPr>
          <a:lstStyle/>
          <a:p>
            <a:pPr algn="ctr"/>
            <a:r>
              <a:rPr lang="en-US" sz="2000" b="1" dirty="0">
                <a:solidFill>
                  <a:schemeClr val="bg1"/>
                </a:solidFill>
              </a:rPr>
              <a:t>Linear Regression</a:t>
            </a:r>
            <a:endParaRPr lang="en-US" sz="1400" b="1" dirty="0">
              <a:solidFill>
                <a:schemeClr val="bg1"/>
              </a:solidFill>
            </a:endParaRPr>
          </a:p>
        </p:txBody>
      </p:sp>
      <p:sp>
        <p:nvSpPr>
          <p:cNvPr id="10" name="TextBox 9">
            <a:extLst>
              <a:ext uri="{FF2B5EF4-FFF2-40B4-BE49-F238E27FC236}">
                <a16:creationId xmlns:a16="http://schemas.microsoft.com/office/drawing/2014/main" id="{A3933292-8342-6AAF-C99F-BB8F6D8CA5DA}"/>
              </a:ext>
            </a:extLst>
          </p:cNvPr>
          <p:cNvSpPr txBox="1"/>
          <p:nvPr/>
        </p:nvSpPr>
        <p:spPr>
          <a:xfrm>
            <a:off x="4843741" y="3271783"/>
            <a:ext cx="2782603" cy="400110"/>
          </a:xfrm>
          <a:prstGeom prst="rect">
            <a:avLst/>
          </a:prstGeom>
          <a:noFill/>
        </p:spPr>
        <p:txBody>
          <a:bodyPr wrap="square" rtlCol="0">
            <a:spAutoFit/>
          </a:bodyPr>
          <a:lstStyle/>
          <a:p>
            <a:pPr algn="ctr"/>
            <a:r>
              <a:rPr lang="en-US" sz="2000" b="1" dirty="0">
                <a:solidFill>
                  <a:schemeClr val="bg1"/>
                </a:solidFill>
              </a:rPr>
              <a:t>Correlation</a:t>
            </a:r>
            <a:endParaRPr lang="en-US" sz="1400" b="1" dirty="0">
              <a:solidFill>
                <a:schemeClr val="bg1"/>
              </a:solidFill>
            </a:endParaRPr>
          </a:p>
        </p:txBody>
      </p:sp>
      <p:sp>
        <p:nvSpPr>
          <p:cNvPr id="11" name="TextBox 10">
            <a:extLst>
              <a:ext uri="{FF2B5EF4-FFF2-40B4-BE49-F238E27FC236}">
                <a16:creationId xmlns:a16="http://schemas.microsoft.com/office/drawing/2014/main" id="{C1F6F762-294B-07A4-ADA8-F539731366A4}"/>
              </a:ext>
            </a:extLst>
          </p:cNvPr>
          <p:cNvSpPr txBox="1"/>
          <p:nvPr/>
        </p:nvSpPr>
        <p:spPr>
          <a:xfrm>
            <a:off x="8590792" y="3327958"/>
            <a:ext cx="2782603" cy="400110"/>
          </a:xfrm>
          <a:prstGeom prst="rect">
            <a:avLst/>
          </a:prstGeom>
          <a:noFill/>
        </p:spPr>
        <p:txBody>
          <a:bodyPr wrap="square" rtlCol="0">
            <a:spAutoFit/>
          </a:bodyPr>
          <a:lstStyle/>
          <a:p>
            <a:pPr algn="ctr"/>
            <a:r>
              <a:rPr lang="en-US" sz="2000" b="1" dirty="0">
                <a:solidFill>
                  <a:schemeClr val="bg1"/>
                </a:solidFill>
              </a:rPr>
              <a:t>Scatter</a:t>
            </a:r>
            <a:r>
              <a:rPr lang="en-US" sz="2000" b="1" dirty="0"/>
              <a:t> </a:t>
            </a:r>
            <a:r>
              <a:rPr lang="en-US" sz="2000" b="1" dirty="0">
                <a:solidFill>
                  <a:schemeClr val="bg1"/>
                </a:solidFill>
              </a:rPr>
              <a:t>Plot</a:t>
            </a:r>
            <a:endParaRPr lang="en-US" sz="1400" b="1" dirty="0">
              <a:solidFill>
                <a:schemeClr val="bg1"/>
              </a:solidFill>
            </a:endParaRPr>
          </a:p>
        </p:txBody>
      </p:sp>
      <p:sp>
        <p:nvSpPr>
          <p:cNvPr id="12" name="TextBox 11">
            <a:extLst>
              <a:ext uri="{FF2B5EF4-FFF2-40B4-BE49-F238E27FC236}">
                <a16:creationId xmlns:a16="http://schemas.microsoft.com/office/drawing/2014/main" id="{0BC8A153-9A6B-323B-7BFB-BFFD8F25153B}"/>
              </a:ext>
            </a:extLst>
          </p:cNvPr>
          <p:cNvSpPr txBox="1"/>
          <p:nvPr/>
        </p:nvSpPr>
        <p:spPr>
          <a:xfrm>
            <a:off x="4872866" y="5998015"/>
            <a:ext cx="2782603" cy="400110"/>
          </a:xfrm>
          <a:prstGeom prst="rect">
            <a:avLst/>
          </a:prstGeom>
          <a:noFill/>
        </p:spPr>
        <p:txBody>
          <a:bodyPr wrap="square" rtlCol="0">
            <a:spAutoFit/>
          </a:bodyPr>
          <a:lstStyle/>
          <a:p>
            <a:pPr algn="ctr"/>
            <a:r>
              <a:rPr lang="en-US" sz="2000" b="1" dirty="0">
                <a:solidFill>
                  <a:schemeClr val="bg1"/>
                </a:solidFill>
              </a:rPr>
              <a:t>Pie Chart</a:t>
            </a:r>
            <a:endParaRPr lang="en-US" sz="1400" b="1" dirty="0">
              <a:solidFill>
                <a:schemeClr val="bg1"/>
              </a:solidFill>
            </a:endParaRPr>
          </a:p>
        </p:txBody>
      </p:sp>
      <p:sp>
        <p:nvSpPr>
          <p:cNvPr id="13" name="TextBox 12">
            <a:extLst>
              <a:ext uri="{FF2B5EF4-FFF2-40B4-BE49-F238E27FC236}">
                <a16:creationId xmlns:a16="http://schemas.microsoft.com/office/drawing/2014/main" id="{49EADAD1-EC17-2DB4-5306-982A4F89C4D8}"/>
              </a:ext>
            </a:extLst>
          </p:cNvPr>
          <p:cNvSpPr txBox="1"/>
          <p:nvPr/>
        </p:nvSpPr>
        <p:spPr>
          <a:xfrm>
            <a:off x="8590792" y="5975682"/>
            <a:ext cx="2782603" cy="400110"/>
          </a:xfrm>
          <a:prstGeom prst="rect">
            <a:avLst/>
          </a:prstGeom>
          <a:noFill/>
        </p:spPr>
        <p:txBody>
          <a:bodyPr wrap="square" rtlCol="0">
            <a:spAutoFit/>
          </a:bodyPr>
          <a:lstStyle/>
          <a:p>
            <a:pPr algn="ctr"/>
            <a:r>
              <a:rPr lang="en-US" sz="2000" b="1" dirty="0">
                <a:solidFill>
                  <a:schemeClr val="bg1"/>
                </a:solidFill>
              </a:rPr>
              <a:t>Bar Chart</a:t>
            </a:r>
            <a:endParaRPr lang="en-US" sz="1400" b="1" dirty="0">
              <a:solidFill>
                <a:schemeClr val="bg1"/>
              </a:solidFill>
            </a:endParaRPr>
          </a:p>
        </p:txBody>
      </p:sp>
      <p:sp>
        <p:nvSpPr>
          <p:cNvPr id="14" name="TextBox 13">
            <a:extLst>
              <a:ext uri="{FF2B5EF4-FFF2-40B4-BE49-F238E27FC236}">
                <a16:creationId xmlns:a16="http://schemas.microsoft.com/office/drawing/2014/main" id="{827580B2-80B6-4B6A-5E33-5B41083B04AA}"/>
              </a:ext>
            </a:extLst>
          </p:cNvPr>
          <p:cNvSpPr txBox="1"/>
          <p:nvPr/>
        </p:nvSpPr>
        <p:spPr>
          <a:xfrm>
            <a:off x="684213" y="5998015"/>
            <a:ext cx="3011205" cy="400110"/>
          </a:xfrm>
          <a:prstGeom prst="rect">
            <a:avLst/>
          </a:prstGeom>
          <a:noFill/>
        </p:spPr>
        <p:txBody>
          <a:bodyPr wrap="square" rtlCol="0">
            <a:spAutoFit/>
          </a:bodyPr>
          <a:lstStyle/>
          <a:p>
            <a:pPr algn="ctr"/>
            <a:r>
              <a:rPr lang="en-US" sz="2000" b="1" dirty="0">
                <a:solidFill>
                  <a:schemeClr val="bg1"/>
                </a:solidFill>
              </a:rPr>
              <a:t>Kruskal Wallis Test</a:t>
            </a:r>
            <a:endParaRPr lang="en-US" b="1" dirty="0">
              <a:solidFill>
                <a:schemeClr val="bg1"/>
              </a:solidFill>
            </a:endParaRPr>
          </a:p>
        </p:txBody>
      </p:sp>
      <p:pic>
        <p:nvPicPr>
          <p:cNvPr id="15" name="Picture 14">
            <a:extLst>
              <a:ext uri="{FF2B5EF4-FFF2-40B4-BE49-F238E27FC236}">
                <a16:creationId xmlns:a16="http://schemas.microsoft.com/office/drawing/2014/main" id="{6894103C-E1FD-4C37-8E66-865A6EB035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664" y="4157871"/>
            <a:ext cx="3327181" cy="18178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071796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1000"/>
                                        <p:tgtEl>
                                          <p:spTgt spid="13"/>
                                        </p:tgtEl>
                                      </p:cBhvr>
                                    </p:animEffect>
                                    <p:anim calcmode="lin" valueType="num">
                                      <p:cBhvr>
                                        <p:cTn id="73" dur="1000" fill="hold"/>
                                        <p:tgtEl>
                                          <p:spTgt spid="13"/>
                                        </p:tgtEl>
                                        <p:attrNameLst>
                                          <p:attrName>ppt_x</p:attrName>
                                        </p:attrNameLst>
                                      </p:cBhvr>
                                      <p:tavLst>
                                        <p:tav tm="0">
                                          <p:val>
                                            <p:strVal val="#ppt_x"/>
                                          </p:val>
                                        </p:tav>
                                        <p:tav tm="100000">
                                          <p:val>
                                            <p:strVal val="#ppt_x"/>
                                          </p:val>
                                        </p:tav>
                                      </p:tavLst>
                                    </p:anim>
                                    <p:anim calcmode="lin" valueType="num">
                                      <p:cBhvr>
                                        <p:cTn id="7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F922E0-4FF9-B09C-A521-7F5B8932B177}"/>
              </a:ext>
            </a:extLst>
          </p:cNvPr>
          <p:cNvSpPr>
            <a:spLocks noGrp="1"/>
          </p:cNvSpPr>
          <p:nvPr>
            <p:ph type="title"/>
          </p:nvPr>
        </p:nvSpPr>
        <p:spPr>
          <a:xfrm>
            <a:off x="643333" y="176061"/>
            <a:ext cx="10248000" cy="1143200"/>
          </a:xfrm>
        </p:spPr>
        <p:txBody>
          <a:bodyPr>
            <a:normAutofit/>
          </a:bodyPr>
          <a:lstStyle/>
          <a:p>
            <a:pPr algn="ctr"/>
            <a:r>
              <a:rPr lang="en-US" sz="4000" b="1" u="sng" dirty="0"/>
              <a:t>Software Used</a:t>
            </a:r>
            <a:endParaRPr lang="en-PK" sz="4000" b="1" u="sng" dirty="0"/>
          </a:p>
        </p:txBody>
      </p:sp>
      <p:sp>
        <p:nvSpPr>
          <p:cNvPr id="4" name="Content Placeholder 2">
            <a:extLst>
              <a:ext uri="{FF2B5EF4-FFF2-40B4-BE49-F238E27FC236}">
                <a16:creationId xmlns:a16="http://schemas.microsoft.com/office/drawing/2014/main" id="{B99C4404-6082-E85D-CE50-5753404C1CC3}"/>
              </a:ext>
            </a:extLst>
          </p:cNvPr>
          <p:cNvSpPr txBox="1">
            <a:spLocks/>
          </p:cNvSpPr>
          <p:nvPr/>
        </p:nvSpPr>
        <p:spPr>
          <a:xfrm>
            <a:off x="986240" y="1536704"/>
            <a:ext cx="10248000" cy="427069"/>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000" b="1" dirty="0">
                <a:solidFill>
                  <a:schemeClr val="bg1"/>
                </a:solidFill>
              </a:rPr>
              <a:t>What is Python and why did we use it?</a:t>
            </a:r>
            <a:endParaRPr lang="en-PK" sz="2000" b="1" dirty="0">
              <a:solidFill>
                <a:schemeClr val="bg1"/>
              </a:solidFill>
            </a:endParaRPr>
          </a:p>
        </p:txBody>
      </p:sp>
      <p:pic>
        <p:nvPicPr>
          <p:cNvPr id="6" name="Picture 5">
            <a:extLst>
              <a:ext uri="{FF2B5EF4-FFF2-40B4-BE49-F238E27FC236}">
                <a16:creationId xmlns:a16="http://schemas.microsoft.com/office/drawing/2014/main" id="{95EC52BA-22B9-BE65-9522-E1E0F266F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333" y="2092413"/>
            <a:ext cx="4986668" cy="1740568"/>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CC0F58AE-A8A4-97F7-B660-5ADC5B6D7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2446" y="2092413"/>
            <a:ext cx="4220308" cy="1740568"/>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B15E6993-D248-B680-ACC6-B1DD5C8C3671}"/>
              </a:ext>
            </a:extLst>
          </p:cNvPr>
          <p:cNvPicPr>
            <a:picLocks noChangeAspect="1"/>
          </p:cNvPicPr>
          <p:nvPr/>
        </p:nvPicPr>
        <p:blipFill>
          <a:blip r:embed="rId4"/>
          <a:stretch>
            <a:fillRect/>
          </a:stretch>
        </p:blipFill>
        <p:spPr>
          <a:xfrm>
            <a:off x="232378" y="4601472"/>
            <a:ext cx="11727243" cy="1740568"/>
          </a:xfrm>
          <a:prstGeom prst="rect">
            <a:avLst/>
          </a:prstGeom>
        </p:spPr>
      </p:pic>
    </p:spTree>
    <p:extLst>
      <p:ext uri="{BB962C8B-B14F-4D97-AF65-F5344CB8AC3E}">
        <p14:creationId xmlns:p14="http://schemas.microsoft.com/office/powerpoint/2010/main" val="25311091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EF65-6310-C330-4A46-4A1B60335595}"/>
              </a:ext>
            </a:extLst>
          </p:cNvPr>
          <p:cNvSpPr>
            <a:spLocks noGrp="1"/>
          </p:cNvSpPr>
          <p:nvPr>
            <p:ph type="title"/>
          </p:nvPr>
        </p:nvSpPr>
        <p:spPr>
          <a:xfrm>
            <a:off x="838200" y="380972"/>
            <a:ext cx="10515600" cy="1325563"/>
          </a:xfrm>
        </p:spPr>
        <p:txBody>
          <a:bodyPr/>
          <a:lstStyle/>
          <a:p>
            <a:pPr algn="ctr"/>
            <a:r>
              <a:rPr lang="en-US" sz="4000" b="1" u="sng" dirty="0"/>
              <a:t>Data Collection/Methodology</a:t>
            </a:r>
            <a:br>
              <a:rPr lang="en-US" sz="4000" b="1" u="sng" dirty="0"/>
            </a:br>
            <a:endParaRPr lang="en-PK" b="1" u="sng" dirty="0"/>
          </a:p>
        </p:txBody>
      </p:sp>
      <p:sp>
        <p:nvSpPr>
          <p:cNvPr id="3" name="Content Placeholder 2">
            <a:extLst>
              <a:ext uri="{FF2B5EF4-FFF2-40B4-BE49-F238E27FC236}">
                <a16:creationId xmlns:a16="http://schemas.microsoft.com/office/drawing/2014/main" id="{AB536AFC-4AE4-11A1-5467-83151FB7D711}"/>
              </a:ext>
            </a:extLst>
          </p:cNvPr>
          <p:cNvSpPr>
            <a:spLocks noGrp="1"/>
          </p:cNvSpPr>
          <p:nvPr>
            <p:ph idx="1"/>
          </p:nvPr>
        </p:nvSpPr>
        <p:spPr>
          <a:xfrm>
            <a:off x="838200" y="1253331"/>
            <a:ext cx="10515600" cy="4351338"/>
          </a:xfrm>
        </p:spPr>
        <p:txBody>
          <a:bodyPr/>
          <a:lstStyle/>
          <a:p>
            <a:pPr>
              <a:lnSpc>
                <a:spcPct val="100000"/>
              </a:lnSpc>
            </a:pPr>
            <a:r>
              <a:rPr lang="en-US" sz="2000" b="1" dirty="0"/>
              <a:t>Data has been collected through online database of ourworldindata.org (a website containing all the data of different events occurring in the world). We extracted the data of Covid Situation happened in Pakistan.</a:t>
            </a:r>
            <a:endParaRPr lang="en-US" b="1" dirty="0"/>
          </a:p>
          <a:p>
            <a:pPr>
              <a:lnSpc>
                <a:spcPct val="100000"/>
              </a:lnSpc>
            </a:pPr>
            <a:r>
              <a:rPr lang="en-US" sz="2000" b="1" dirty="0">
                <a:hlinkClick r:id="rId2"/>
              </a:rPr>
              <a:t>https://ourworldindata.org/coronavirus/country/pakistan</a:t>
            </a:r>
            <a:endParaRPr lang="en-PK" b="1" dirty="0"/>
          </a:p>
        </p:txBody>
      </p:sp>
      <p:pic>
        <p:nvPicPr>
          <p:cNvPr id="7" name="Picture 6">
            <a:extLst>
              <a:ext uri="{FF2B5EF4-FFF2-40B4-BE49-F238E27FC236}">
                <a16:creationId xmlns:a16="http://schemas.microsoft.com/office/drawing/2014/main" id="{86727C7F-4981-D158-F2A5-F98DFBA27AF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83317" y="2103654"/>
            <a:ext cx="811087" cy="808383"/>
          </a:xfrm>
          <a:prstGeom prst="rect">
            <a:avLst/>
          </a:prstGeom>
        </p:spPr>
      </p:pic>
      <p:pic>
        <p:nvPicPr>
          <p:cNvPr id="5" name="Picture 4">
            <a:extLst>
              <a:ext uri="{FF2B5EF4-FFF2-40B4-BE49-F238E27FC236}">
                <a16:creationId xmlns:a16="http://schemas.microsoft.com/office/drawing/2014/main" id="{5D68D976-A1BD-89DD-86B7-C31884793806}"/>
              </a:ext>
            </a:extLst>
          </p:cNvPr>
          <p:cNvPicPr>
            <a:picLocks noChangeAspect="1"/>
          </p:cNvPicPr>
          <p:nvPr/>
        </p:nvPicPr>
        <p:blipFill>
          <a:blip r:embed="rId4"/>
          <a:stretch>
            <a:fillRect/>
          </a:stretch>
        </p:blipFill>
        <p:spPr>
          <a:xfrm>
            <a:off x="272563" y="3039496"/>
            <a:ext cx="11693768" cy="37305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6388919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C857A6-9D97-D6A8-71A4-4D11CDBF0EE0}"/>
              </a:ext>
            </a:extLst>
          </p:cNvPr>
          <p:cNvSpPr>
            <a:spLocks noGrp="1"/>
          </p:cNvSpPr>
          <p:nvPr>
            <p:ph type="title"/>
          </p:nvPr>
        </p:nvSpPr>
        <p:spPr>
          <a:xfrm>
            <a:off x="951063" y="357245"/>
            <a:ext cx="10248000" cy="792639"/>
          </a:xfrm>
        </p:spPr>
        <p:txBody>
          <a:bodyPr>
            <a:normAutofit/>
          </a:bodyPr>
          <a:lstStyle/>
          <a:p>
            <a:pPr algn="ctr"/>
            <a:r>
              <a:rPr lang="en-US" sz="4000" b="1" u="sng" dirty="0"/>
              <a:t>Variables Used</a:t>
            </a:r>
            <a:endParaRPr lang="en-PK" sz="4000" b="1" u="sng" dirty="0"/>
          </a:p>
        </p:txBody>
      </p:sp>
      <p:pic>
        <p:nvPicPr>
          <p:cNvPr id="4" name="Picture 3">
            <a:extLst>
              <a:ext uri="{FF2B5EF4-FFF2-40B4-BE49-F238E27FC236}">
                <a16:creationId xmlns:a16="http://schemas.microsoft.com/office/drawing/2014/main" id="{5FB4533A-3812-1FBD-62E0-F09CE2B80C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031" y="1408427"/>
            <a:ext cx="2696308" cy="20222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F70F3CF5-A46A-E1DB-FD59-AF5EA44B17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5222" y="1375291"/>
            <a:ext cx="2983809" cy="20222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C1C97294-DE51-489E-ED80-A86C909925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9632" y="1375292"/>
            <a:ext cx="2680448" cy="20222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20DA32A7-0D3A-0BE1-9CF5-98AE61DA43CD}"/>
              </a:ext>
            </a:extLst>
          </p:cNvPr>
          <p:cNvSpPr txBox="1"/>
          <p:nvPr/>
        </p:nvSpPr>
        <p:spPr>
          <a:xfrm>
            <a:off x="1251118" y="3429000"/>
            <a:ext cx="1800133" cy="415498"/>
          </a:xfrm>
          <a:prstGeom prst="rect">
            <a:avLst/>
          </a:prstGeom>
          <a:noFill/>
        </p:spPr>
        <p:txBody>
          <a:bodyPr wrap="square" rtlCol="0">
            <a:spAutoFit/>
          </a:bodyPr>
          <a:lstStyle/>
          <a:p>
            <a:pPr algn="ctr"/>
            <a:r>
              <a:rPr lang="en-US" sz="2000" b="1" dirty="0">
                <a:solidFill>
                  <a:schemeClr val="bg1"/>
                </a:solidFill>
              </a:rPr>
              <a:t>Total Cases</a:t>
            </a:r>
            <a:endParaRPr lang="en-US" b="1" dirty="0">
              <a:solidFill>
                <a:schemeClr val="bg1"/>
              </a:solidFill>
            </a:endParaRPr>
          </a:p>
        </p:txBody>
      </p:sp>
      <p:sp>
        <p:nvSpPr>
          <p:cNvPr id="8" name="TextBox 7">
            <a:extLst>
              <a:ext uri="{FF2B5EF4-FFF2-40B4-BE49-F238E27FC236}">
                <a16:creationId xmlns:a16="http://schemas.microsoft.com/office/drawing/2014/main" id="{E52A2BBF-6B27-0A57-3DAA-6FC974A2ECE9}"/>
              </a:ext>
            </a:extLst>
          </p:cNvPr>
          <p:cNvSpPr txBox="1"/>
          <p:nvPr/>
        </p:nvSpPr>
        <p:spPr>
          <a:xfrm>
            <a:off x="5771949" y="3392421"/>
            <a:ext cx="1050353" cy="415498"/>
          </a:xfrm>
          <a:prstGeom prst="rect">
            <a:avLst/>
          </a:prstGeom>
          <a:noFill/>
        </p:spPr>
        <p:txBody>
          <a:bodyPr wrap="square" rtlCol="0">
            <a:spAutoFit/>
          </a:bodyPr>
          <a:lstStyle/>
          <a:p>
            <a:r>
              <a:rPr lang="en-US" sz="2000" b="1" dirty="0">
                <a:solidFill>
                  <a:schemeClr val="bg1"/>
                </a:solidFill>
              </a:rPr>
              <a:t> Cases</a:t>
            </a:r>
            <a:endParaRPr lang="en-US" b="1" dirty="0">
              <a:solidFill>
                <a:schemeClr val="bg1"/>
              </a:solidFill>
            </a:endParaRPr>
          </a:p>
        </p:txBody>
      </p:sp>
      <p:sp>
        <p:nvSpPr>
          <p:cNvPr id="9" name="TextBox 8">
            <a:extLst>
              <a:ext uri="{FF2B5EF4-FFF2-40B4-BE49-F238E27FC236}">
                <a16:creationId xmlns:a16="http://schemas.microsoft.com/office/drawing/2014/main" id="{983B8129-A973-E932-712F-169B33B60C4B}"/>
              </a:ext>
            </a:extLst>
          </p:cNvPr>
          <p:cNvSpPr txBox="1"/>
          <p:nvPr/>
        </p:nvSpPr>
        <p:spPr>
          <a:xfrm>
            <a:off x="9380608" y="3400115"/>
            <a:ext cx="1723549" cy="400110"/>
          </a:xfrm>
          <a:prstGeom prst="rect">
            <a:avLst/>
          </a:prstGeom>
          <a:noFill/>
        </p:spPr>
        <p:txBody>
          <a:bodyPr wrap="none" rtlCol="0">
            <a:spAutoFit/>
          </a:bodyPr>
          <a:lstStyle/>
          <a:p>
            <a:pPr algn="ctr"/>
            <a:r>
              <a:rPr lang="en-US" sz="2000" b="1" dirty="0">
                <a:solidFill>
                  <a:schemeClr val="bg1"/>
                </a:solidFill>
              </a:rPr>
              <a:t>Total Deaths</a:t>
            </a:r>
            <a:endParaRPr lang="en-US" b="1" dirty="0">
              <a:solidFill>
                <a:schemeClr val="bg1"/>
              </a:solidFill>
            </a:endParaRPr>
          </a:p>
        </p:txBody>
      </p:sp>
      <p:pic>
        <p:nvPicPr>
          <p:cNvPr id="10" name="Picture 9">
            <a:extLst>
              <a:ext uri="{FF2B5EF4-FFF2-40B4-BE49-F238E27FC236}">
                <a16:creationId xmlns:a16="http://schemas.microsoft.com/office/drawing/2014/main" id="{2F11BE95-900D-A6BF-86E0-280215ABF0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031" y="4001615"/>
            <a:ext cx="2696308" cy="2089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5F258649-193E-E2E9-0768-432CEFB1F529}"/>
              </a:ext>
            </a:extLst>
          </p:cNvPr>
          <p:cNvSpPr txBox="1"/>
          <p:nvPr/>
        </p:nvSpPr>
        <p:spPr>
          <a:xfrm>
            <a:off x="1331889" y="6091075"/>
            <a:ext cx="1638590" cy="400110"/>
          </a:xfrm>
          <a:prstGeom prst="rect">
            <a:avLst/>
          </a:prstGeom>
          <a:noFill/>
        </p:spPr>
        <p:txBody>
          <a:bodyPr wrap="none" rtlCol="0">
            <a:spAutoFit/>
          </a:bodyPr>
          <a:lstStyle/>
          <a:p>
            <a:r>
              <a:rPr lang="en-US" sz="2000" b="1" dirty="0">
                <a:solidFill>
                  <a:schemeClr val="bg1"/>
                </a:solidFill>
              </a:rPr>
              <a:t>New Deaths</a:t>
            </a:r>
            <a:endParaRPr lang="en-US" b="1" dirty="0">
              <a:solidFill>
                <a:schemeClr val="bg1"/>
              </a:solidFill>
            </a:endParaRPr>
          </a:p>
        </p:txBody>
      </p:sp>
      <p:pic>
        <p:nvPicPr>
          <p:cNvPr id="12" name="Picture 11">
            <a:extLst>
              <a:ext uri="{FF2B5EF4-FFF2-40B4-BE49-F238E27FC236}">
                <a16:creationId xmlns:a16="http://schemas.microsoft.com/office/drawing/2014/main" id="{F6681C84-C1C5-BBE2-6F9F-BA04D6046D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3462" y="3949325"/>
            <a:ext cx="3065569" cy="2089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1D83C4A5-4CFA-B515-26BB-E71C68FFC56A}"/>
              </a:ext>
            </a:extLst>
          </p:cNvPr>
          <p:cNvSpPr txBox="1"/>
          <p:nvPr/>
        </p:nvSpPr>
        <p:spPr>
          <a:xfrm>
            <a:off x="4752920" y="6058005"/>
            <a:ext cx="3006651" cy="415498"/>
          </a:xfrm>
          <a:prstGeom prst="rect">
            <a:avLst/>
          </a:prstGeom>
          <a:noFill/>
        </p:spPr>
        <p:txBody>
          <a:bodyPr wrap="square" rtlCol="0">
            <a:spAutoFit/>
          </a:bodyPr>
          <a:lstStyle/>
          <a:p>
            <a:pPr algn="ctr"/>
            <a:r>
              <a:rPr lang="en-US" sz="2000" b="1" dirty="0">
                <a:solidFill>
                  <a:schemeClr val="bg1"/>
                </a:solidFill>
              </a:rPr>
              <a:t>Reproduction Rate</a:t>
            </a:r>
            <a:endParaRPr lang="en-US" b="1" dirty="0">
              <a:solidFill>
                <a:schemeClr val="bg1"/>
              </a:solidFill>
            </a:endParaRPr>
          </a:p>
        </p:txBody>
      </p:sp>
      <p:pic>
        <p:nvPicPr>
          <p:cNvPr id="14" name="Picture 13">
            <a:extLst>
              <a:ext uri="{FF2B5EF4-FFF2-40B4-BE49-F238E27FC236}">
                <a16:creationId xmlns:a16="http://schemas.microsoft.com/office/drawing/2014/main" id="{76F7650E-9C88-4549-B579-1D3E23D673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2159" y="4042121"/>
            <a:ext cx="2680448" cy="20640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TextBox 14">
            <a:extLst>
              <a:ext uri="{FF2B5EF4-FFF2-40B4-BE49-F238E27FC236}">
                <a16:creationId xmlns:a16="http://schemas.microsoft.com/office/drawing/2014/main" id="{5CE38830-DD43-8758-275B-E301A97F6AAA}"/>
              </a:ext>
            </a:extLst>
          </p:cNvPr>
          <p:cNvSpPr txBox="1"/>
          <p:nvPr/>
        </p:nvSpPr>
        <p:spPr>
          <a:xfrm>
            <a:off x="9473582" y="6095422"/>
            <a:ext cx="1537600" cy="400110"/>
          </a:xfrm>
          <a:prstGeom prst="rect">
            <a:avLst/>
          </a:prstGeom>
          <a:noFill/>
        </p:spPr>
        <p:txBody>
          <a:bodyPr wrap="none" rtlCol="0">
            <a:spAutoFit/>
          </a:bodyPr>
          <a:lstStyle/>
          <a:p>
            <a:r>
              <a:rPr lang="en-US" sz="2000" b="1" dirty="0">
                <a:solidFill>
                  <a:schemeClr val="bg1"/>
                </a:solidFill>
              </a:rPr>
              <a:t>Total Tests</a:t>
            </a:r>
            <a:endParaRPr lang="en-US" b="1" dirty="0">
              <a:solidFill>
                <a:schemeClr val="bg1"/>
              </a:solidFill>
            </a:endParaRPr>
          </a:p>
        </p:txBody>
      </p:sp>
    </p:spTree>
    <p:extLst>
      <p:ext uri="{BB962C8B-B14F-4D97-AF65-F5344CB8AC3E}">
        <p14:creationId xmlns:p14="http://schemas.microsoft.com/office/powerpoint/2010/main" val="3626891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57A6-9D97-D6A8-71A4-4D11CDBF0EE0}"/>
              </a:ext>
            </a:extLst>
          </p:cNvPr>
          <p:cNvSpPr>
            <a:spLocks noGrp="1"/>
          </p:cNvSpPr>
          <p:nvPr>
            <p:ph type="title"/>
          </p:nvPr>
        </p:nvSpPr>
        <p:spPr>
          <a:xfrm>
            <a:off x="957549" y="10552"/>
            <a:ext cx="10248000" cy="1143200"/>
          </a:xfrm>
        </p:spPr>
        <p:txBody>
          <a:bodyPr>
            <a:normAutofit/>
          </a:bodyPr>
          <a:lstStyle/>
          <a:p>
            <a:pPr algn="ctr"/>
            <a:r>
              <a:rPr lang="en-US" sz="4000" b="1" u="sng" dirty="0"/>
              <a:t>Variables Used (Cont.)</a:t>
            </a:r>
            <a:endParaRPr lang="en-PK" sz="4000" b="1" u="sng" dirty="0"/>
          </a:p>
        </p:txBody>
      </p:sp>
      <p:sp>
        <p:nvSpPr>
          <p:cNvPr id="10" name="TextBox 9">
            <a:extLst>
              <a:ext uri="{FF2B5EF4-FFF2-40B4-BE49-F238E27FC236}">
                <a16:creationId xmlns:a16="http://schemas.microsoft.com/office/drawing/2014/main" id="{20DA32A7-0D3A-0BE1-9CF5-98AE61DA43CD}"/>
              </a:ext>
            </a:extLst>
          </p:cNvPr>
          <p:cNvSpPr txBox="1"/>
          <p:nvPr/>
        </p:nvSpPr>
        <p:spPr>
          <a:xfrm>
            <a:off x="1474262" y="3364186"/>
            <a:ext cx="1452642" cy="400110"/>
          </a:xfrm>
          <a:prstGeom prst="rect">
            <a:avLst/>
          </a:prstGeom>
          <a:noFill/>
        </p:spPr>
        <p:txBody>
          <a:bodyPr wrap="none" rtlCol="0">
            <a:spAutoFit/>
          </a:bodyPr>
          <a:lstStyle/>
          <a:p>
            <a:r>
              <a:rPr lang="en-US" sz="2000" b="1" dirty="0">
                <a:solidFill>
                  <a:schemeClr val="bg1"/>
                </a:solidFill>
              </a:rPr>
              <a:t>New Tests</a:t>
            </a:r>
            <a:endParaRPr lang="en-US" b="1" dirty="0">
              <a:solidFill>
                <a:schemeClr val="bg1"/>
              </a:solidFill>
            </a:endParaRPr>
          </a:p>
        </p:txBody>
      </p:sp>
      <p:pic>
        <p:nvPicPr>
          <p:cNvPr id="4" name="Picture 3">
            <a:extLst>
              <a:ext uri="{FF2B5EF4-FFF2-40B4-BE49-F238E27FC236}">
                <a16:creationId xmlns:a16="http://schemas.microsoft.com/office/drawing/2014/main" id="{4129C764-216D-9A8A-0D38-A7FC8E819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8" y="1476751"/>
            <a:ext cx="2724770" cy="19089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4CAEE14E-0565-77F8-CFD8-4BD895893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5286" y="1431520"/>
            <a:ext cx="2724770" cy="19089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9" name="TextBox 18">
            <a:extLst>
              <a:ext uri="{FF2B5EF4-FFF2-40B4-BE49-F238E27FC236}">
                <a16:creationId xmlns:a16="http://schemas.microsoft.com/office/drawing/2014/main" id="{7E4F933B-CE1C-4F8D-3215-11F2CE4F54E7}"/>
              </a:ext>
            </a:extLst>
          </p:cNvPr>
          <p:cNvSpPr txBox="1"/>
          <p:nvPr/>
        </p:nvSpPr>
        <p:spPr>
          <a:xfrm>
            <a:off x="4963049" y="3328246"/>
            <a:ext cx="1949573" cy="400110"/>
          </a:xfrm>
          <a:prstGeom prst="rect">
            <a:avLst/>
          </a:prstGeom>
          <a:noFill/>
        </p:spPr>
        <p:txBody>
          <a:bodyPr wrap="none" rtlCol="0">
            <a:spAutoFit/>
          </a:bodyPr>
          <a:lstStyle/>
          <a:p>
            <a:r>
              <a:rPr lang="en-US" sz="2000" b="1" dirty="0">
                <a:solidFill>
                  <a:schemeClr val="bg1"/>
                </a:solidFill>
              </a:rPr>
              <a:t>Positivity Rate</a:t>
            </a:r>
            <a:endParaRPr lang="en-US" b="1" dirty="0">
              <a:solidFill>
                <a:schemeClr val="bg1"/>
              </a:solidFill>
            </a:endParaRPr>
          </a:p>
        </p:txBody>
      </p:sp>
      <p:pic>
        <p:nvPicPr>
          <p:cNvPr id="16" name="Picture 15">
            <a:extLst>
              <a:ext uri="{FF2B5EF4-FFF2-40B4-BE49-F238E27FC236}">
                <a16:creationId xmlns:a16="http://schemas.microsoft.com/office/drawing/2014/main" id="{3759273B-A553-3C8A-EA1D-AC6BC9D81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0808" y="1426259"/>
            <a:ext cx="2724770" cy="19089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2" name="TextBox 21">
            <a:extLst>
              <a:ext uri="{FF2B5EF4-FFF2-40B4-BE49-F238E27FC236}">
                <a16:creationId xmlns:a16="http://schemas.microsoft.com/office/drawing/2014/main" id="{4D1C2024-51B3-0C80-1B53-68D5A510A83A}"/>
              </a:ext>
            </a:extLst>
          </p:cNvPr>
          <p:cNvSpPr txBox="1"/>
          <p:nvPr/>
        </p:nvSpPr>
        <p:spPr>
          <a:xfrm>
            <a:off x="8737709" y="3311337"/>
            <a:ext cx="1980029" cy="400110"/>
          </a:xfrm>
          <a:prstGeom prst="rect">
            <a:avLst/>
          </a:prstGeom>
          <a:noFill/>
        </p:spPr>
        <p:txBody>
          <a:bodyPr wrap="none" rtlCol="0">
            <a:spAutoFit/>
          </a:bodyPr>
          <a:lstStyle/>
          <a:p>
            <a:r>
              <a:rPr lang="en-US" sz="2000" b="1" dirty="0">
                <a:solidFill>
                  <a:schemeClr val="bg1"/>
                </a:solidFill>
              </a:rPr>
              <a:t>Total Vaccines</a:t>
            </a:r>
            <a:endParaRPr lang="en-US" b="1" dirty="0">
              <a:solidFill>
                <a:schemeClr val="bg1"/>
              </a:solidFill>
            </a:endParaRPr>
          </a:p>
        </p:txBody>
      </p:sp>
      <p:pic>
        <p:nvPicPr>
          <p:cNvPr id="24" name="Picture 23">
            <a:extLst>
              <a:ext uri="{FF2B5EF4-FFF2-40B4-BE49-F238E27FC236}">
                <a16:creationId xmlns:a16="http://schemas.microsoft.com/office/drawing/2014/main" id="{D812E93D-9D32-4F32-E12E-E444F0FD4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7102" y="4096771"/>
            <a:ext cx="2841308" cy="19068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5" name="TextBox 24">
            <a:extLst>
              <a:ext uri="{FF2B5EF4-FFF2-40B4-BE49-F238E27FC236}">
                <a16:creationId xmlns:a16="http://schemas.microsoft.com/office/drawing/2014/main" id="{1431563C-E5E0-E20D-B298-F4EA4DA59911}"/>
              </a:ext>
            </a:extLst>
          </p:cNvPr>
          <p:cNvSpPr txBox="1"/>
          <p:nvPr/>
        </p:nvSpPr>
        <p:spPr>
          <a:xfrm>
            <a:off x="3270886" y="5956534"/>
            <a:ext cx="1895071" cy="400110"/>
          </a:xfrm>
          <a:prstGeom prst="rect">
            <a:avLst/>
          </a:prstGeom>
          <a:noFill/>
        </p:spPr>
        <p:txBody>
          <a:bodyPr wrap="none" rtlCol="0">
            <a:spAutoFit/>
          </a:bodyPr>
          <a:lstStyle/>
          <a:p>
            <a:r>
              <a:rPr lang="en-US" sz="2000" b="1" dirty="0">
                <a:solidFill>
                  <a:schemeClr val="bg1"/>
                </a:solidFill>
              </a:rPr>
              <a:t>New Vaccines</a:t>
            </a:r>
            <a:endParaRPr lang="en-US" b="1" dirty="0">
              <a:solidFill>
                <a:schemeClr val="bg1"/>
              </a:solidFill>
            </a:endParaRPr>
          </a:p>
        </p:txBody>
      </p:sp>
      <p:pic>
        <p:nvPicPr>
          <p:cNvPr id="27" name="Picture 26">
            <a:extLst>
              <a:ext uri="{FF2B5EF4-FFF2-40B4-BE49-F238E27FC236}">
                <a16:creationId xmlns:a16="http://schemas.microsoft.com/office/drawing/2014/main" id="{D57793FD-9393-7F6F-2943-352C430A11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2622" y="4094648"/>
            <a:ext cx="2716372" cy="19089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TextBox 27">
            <a:extLst>
              <a:ext uri="{FF2B5EF4-FFF2-40B4-BE49-F238E27FC236}">
                <a16:creationId xmlns:a16="http://schemas.microsoft.com/office/drawing/2014/main" id="{0326CFA9-A398-A522-39CE-659FE9D7090B}"/>
              </a:ext>
            </a:extLst>
          </p:cNvPr>
          <p:cNvSpPr txBox="1"/>
          <p:nvPr/>
        </p:nvSpPr>
        <p:spPr>
          <a:xfrm>
            <a:off x="7233961" y="5956534"/>
            <a:ext cx="2250937" cy="400110"/>
          </a:xfrm>
          <a:prstGeom prst="rect">
            <a:avLst/>
          </a:prstGeom>
          <a:noFill/>
        </p:spPr>
        <p:txBody>
          <a:bodyPr wrap="none" rtlCol="0">
            <a:spAutoFit/>
          </a:bodyPr>
          <a:lstStyle/>
          <a:p>
            <a:r>
              <a:rPr lang="en-US" sz="2000" b="1" dirty="0">
                <a:solidFill>
                  <a:schemeClr val="bg1"/>
                </a:solidFill>
              </a:rPr>
              <a:t>Stringency Index</a:t>
            </a:r>
            <a:endParaRPr lang="en-US" b="1" dirty="0">
              <a:solidFill>
                <a:schemeClr val="bg1"/>
              </a:solidFill>
            </a:endParaRPr>
          </a:p>
        </p:txBody>
      </p:sp>
    </p:spTree>
    <p:extLst>
      <p:ext uri="{BB962C8B-B14F-4D97-AF65-F5344CB8AC3E}">
        <p14:creationId xmlns:p14="http://schemas.microsoft.com/office/powerpoint/2010/main" val="1049234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2"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721442-6FC1-103E-C7E8-60448518C5D6}"/>
              </a:ext>
            </a:extLst>
          </p:cNvPr>
          <p:cNvSpPr>
            <a:spLocks noGrp="1"/>
          </p:cNvSpPr>
          <p:nvPr>
            <p:ph type="title"/>
          </p:nvPr>
        </p:nvSpPr>
        <p:spPr>
          <a:xfrm>
            <a:off x="986233" y="279302"/>
            <a:ext cx="10248000" cy="1143200"/>
          </a:xfrm>
        </p:spPr>
        <p:txBody>
          <a:bodyPr>
            <a:normAutofit/>
          </a:bodyPr>
          <a:lstStyle/>
          <a:p>
            <a:pPr algn="ctr"/>
            <a:r>
              <a:rPr lang="en-US" sz="4000" b="1" u="sng" dirty="0"/>
              <a:t>Data Cleaning</a:t>
            </a:r>
            <a:endParaRPr lang="en-PK" sz="4000" b="1" u="sng" dirty="0"/>
          </a:p>
        </p:txBody>
      </p:sp>
      <p:pic>
        <p:nvPicPr>
          <p:cNvPr id="4" name="Picture 3">
            <a:extLst>
              <a:ext uri="{FF2B5EF4-FFF2-40B4-BE49-F238E27FC236}">
                <a16:creationId xmlns:a16="http://schemas.microsoft.com/office/drawing/2014/main" id="{D58DDB52-37DD-0BB4-3EC0-577F18B84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1507773"/>
            <a:ext cx="4876800" cy="24708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12CB79B1-C806-6074-054F-EEA4FDA85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063898"/>
            <a:ext cx="4876800" cy="2743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058A9D78-6740-1C8D-4AE1-6C426F66019C}"/>
              </a:ext>
            </a:extLst>
          </p:cNvPr>
          <p:cNvPicPr>
            <a:picLocks noChangeAspect="1"/>
          </p:cNvPicPr>
          <p:nvPr/>
        </p:nvPicPr>
        <p:blipFill>
          <a:blip r:embed="rId4"/>
          <a:stretch>
            <a:fillRect/>
          </a:stretch>
        </p:blipFill>
        <p:spPr>
          <a:xfrm>
            <a:off x="275493" y="3978627"/>
            <a:ext cx="6811107" cy="274320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BF1B2FC1-67E9-05C6-B2D7-1B2D397A1EEC}"/>
              </a:ext>
            </a:extLst>
          </p:cNvPr>
          <p:cNvSpPr txBox="1"/>
          <p:nvPr/>
        </p:nvSpPr>
        <p:spPr>
          <a:xfrm>
            <a:off x="275493" y="1507773"/>
            <a:ext cx="6873328" cy="1015663"/>
          </a:xfrm>
          <a:prstGeom prst="rect">
            <a:avLst/>
          </a:prstGeom>
          <a:noFill/>
        </p:spPr>
        <p:txBody>
          <a:bodyPr wrap="square">
            <a:spAutoFit/>
          </a:bodyPr>
          <a:lstStyle/>
          <a:p>
            <a:r>
              <a:rPr lang="en-PK" sz="2000" b="1" dirty="0">
                <a:solidFill>
                  <a:schemeClr val="bg1"/>
                </a:solidFill>
                <a:latin typeface="Titillium Web" panose="00000500000000000000" pitchFamily="2" charset="0"/>
              </a:rPr>
              <a:t>Data cleaning is the process of fixing or removing incorrect, corrupted, incorrectly formatted, duplicate, or incomplete data within a dataset.</a:t>
            </a:r>
          </a:p>
        </p:txBody>
      </p:sp>
    </p:spTree>
    <p:extLst>
      <p:ext uri="{BB962C8B-B14F-4D97-AF65-F5344CB8AC3E}">
        <p14:creationId xmlns:p14="http://schemas.microsoft.com/office/powerpoint/2010/main" val="199870785"/>
      </p:ext>
    </p:extLst>
  </p:cSld>
  <p:clrMapOvr>
    <a:masterClrMapping/>
  </p:clrMapOvr>
  <p:transition spd="slow">
    <p:wipe/>
  </p:transition>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2138</TotalTime>
  <Words>1035</Words>
  <Application>Microsoft Office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Cambria Math</vt:lpstr>
      <vt:lpstr>Titillium Web</vt:lpstr>
      <vt:lpstr>Titillium Web ExtraLight</vt:lpstr>
      <vt:lpstr>Wingdings</vt:lpstr>
      <vt:lpstr>Thaliard template</vt:lpstr>
      <vt:lpstr>Analysis of COVID Cases and Deaths Rates</vt:lpstr>
      <vt:lpstr>Abstract/Brief Summary</vt:lpstr>
      <vt:lpstr>Objective</vt:lpstr>
      <vt:lpstr>PowerPoint Presentation</vt:lpstr>
      <vt:lpstr>Software Used</vt:lpstr>
      <vt:lpstr>Data Collection/Methodology </vt:lpstr>
      <vt:lpstr>Variables Used</vt:lpstr>
      <vt:lpstr>Variables Used (Cont.)</vt:lpstr>
      <vt:lpstr>Data Cleaning</vt:lpstr>
      <vt:lpstr>Linear Regression</vt:lpstr>
      <vt:lpstr>Linear Regression (Cont.)</vt:lpstr>
      <vt:lpstr>Descriptive Statistics</vt:lpstr>
      <vt:lpstr>Box Plot</vt:lpstr>
      <vt:lpstr>Bar Chart</vt:lpstr>
      <vt:lpstr>PowerPoint Presentation</vt:lpstr>
      <vt:lpstr>Line Plot</vt:lpstr>
      <vt:lpstr>Histogram</vt:lpstr>
      <vt:lpstr>Histogram (Cont.)</vt:lpstr>
      <vt:lpstr>Normality of Data</vt:lpstr>
      <vt:lpstr>Shapiro-Wilk Test</vt:lpstr>
      <vt:lpstr>D’Agostino’s K-Squared Test</vt:lpstr>
      <vt:lpstr>Jarque-Bera Test</vt:lpstr>
      <vt:lpstr>Hypothesis Testing</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 Cases and Deaths Rates</dc:title>
  <dc:creator>Mohammad Faheem</dc:creator>
  <cp:lastModifiedBy>Mohammad Faheem</cp:lastModifiedBy>
  <cp:revision>77</cp:revision>
  <dcterms:created xsi:type="dcterms:W3CDTF">2022-05-08T17:15:06Z</dcterms:created>
  <dcterms:modified xsi:type="dcterms:W3CDTF">2022-05-25T23:27:09Z</dcterms:modified>
</cp:coreProperties>
</file>