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0"/>
  </p:notesMasterIdLst>
  <p:handoutMasterIdLst>
    <p:handoutMasterId r:id="rId11"/>
  </p:handoutMasterIdLst>
  <p:sldIdLst>
    <p:sldId id="260" r:id="rId2"/>
    <p:sldId id="261" r:id="rId3"/>
    <p:sldId id="267" r:id="rId4"/>
    <p:sldId id="262" r:id="rId5"/>
    <p:sldId id="263" r:id="rId6"/>
    <p:sldId id="264" r:id="rId7"/>
    <p:sldId id="265" r:id="rId8"/>
    <p:sldId id="266" r:id="rId9"/>
  </p:sldIdLst>
  <p:sldSz cx="9144000" cy="6858000" type="screen4x3"/>
  <p:notesSz cx="6858000" cy="9144000"/>
  <p:defaultTextStyle>
    <a:defPPr>
      <a:defRPr lang="ru-RU"/>
    </a:defPPr>
    <a:lvl1pPr algn="l" rtl="0" fontAlgn="base">
      <a:spcBef>
        <a:spcPct val="0"/>
      </a:spcBef>
      <a:spcAft>
        <a:spcPct val="0"/>
      </a:spcAft>
      <a:defRPr sz="2000" kern="1200">
        <a:solidFill>
          <a:schemeClr val="bg1"/>
        </a:solidFill>
        <a:latin typeface="Futura LT Book" pitchFamily="2" charset="0"/>
        <a:ea typeface="굴림" charset="-127"/>
        <a:cs typeface="+mn-cs"/>
      </a:defRPr>
    </a:lvl1pPr>
    <a:lvl2pPr marL="457200" algn="l" rtl="0" fontAlgn="base">
      <a:spcBef>
        <a:spcPct val="0"/>
      </a:spcBef>
      <a:spcAft>
        <a:spcPct val="0"/>
      </a:spcAft>
      <a:defRPr sz="2000" kern="1200">
        <a:solidFill>
          <a:schemeClr val="bg1"/>
        </a:solidFill>
        <a:latin typeface="Futura LT Book" pitchFamily="2" charset="0"/>
        <a:ea typeface="굴림" charset="-127"/>
        <a:cs typeface="+mn-cs"/>
      </a:defRPr>
    </a:lvl2pPr>
    <a:lvl3pPr marL="914400" algn="l" rtl="0" fontAlgn="base">
      <a:spcBef>
        <a:spcPct val="0"/>
      </a:spcBef>
      <a:spcAft>
        <a:spcPct val="0"/>
      </a:spcAft>
      <a:defRPr sz="2000" kern="1200">
        <a:solidFill>
          <a:schemeClr val="bg1"/>
        </a:solidFill>
        <a:latin typeface="Futura LT Book" pitchFamily="2" charset="0"/>
        <a:ea typeface="굴림" charset="-127"/>
        <a:cs typeface="+mn-cs"/>
      </a:defRPr>
    </a:lvl3pPr>
    <a:lvl4pPr marL="1371600" algn="l" rtl="0" fontAlgn="base">
      <a:spcBef>
        <a:spcPct val="0"/>
      </a:spcBef>
      <a:spcAft>
        <a:spcPct val="0"/>
      </a:spcAft>
      <a:defRPr sz="2000" kern="1200">
        <a:solidFill>
          <a:schemeClr val="bg1"/>
        </a:solidFill>
        <a:latin typeface="Futura LT Book" pitchFamily="2" charset="0"/>
        <a:ea typeface="굴림" charset="-127"/>
        <a:cs typeface="+mn-cs"/>
      </a:defRPr>
    </a:lvl4pPr>
    <a:lvl5pPr marL="1828800" algn="l" rtl="0" fontAlgn="base">
      <a:spcBef>
        <a:spcPct val="0"/>
      </a:spcBef>
      <a:spcAft>
        <a:spcPct val="0"/>
      </a:spcAft>
      <a:defRPr sz="2000" kern="1200">
        <a:solidFill>
          <a:schemeClr val="bg1"/>
        </a:solidFill>
        <a:latin typeface="Futura LT Book" pitchFamily="2" charset="0"/>
        <a:ea typeface="굴림" charset="-127"/>
        <a:cs typeface="+mn-cs"/>
      </a:defRPr>
    </a:lvl5pPr>
    <a:lvl6pPr marL="2286000" algn="l" defTabSz="914400" rtl="0" eaLnBrk="1" latinLnBrk="0" hangingPunct="1">
      <a:defRPr sz="2000" kern="1200">
        <a:solidFill>
          <a:schemeClr val="bg1"/>
        </a:solidFill>
        <a:latin typeface="Futura LT Book" pitchFamily="2" charset="0"/>
        <a:ea typeface="굴림" charset="-127"/>
        <a:cs typeface="+mn-cs"/>
      </a:defRPr>
    </a:lvl6pPr>
    <a:lvl7pPr marL="2743200" algn="l" defTabSz="914400" rtl="0" eaLnBrk="1" latinLnBrk="0" hangingPunct="1">
      <a:defRPr sz="2000" kern="1200">
        <a:solidFill>
          <a:schemeClr val="bg1"/>
        </a:solidFill>
        <a:latin typeface="Futura LT Book" pitchFamily="2" charset="0"/>
        <a:ea typeface="굴림" charset="-127"/>
        <a:cs typeface="+mn-cs"/>
      </a:defRPr>
    </a:lvl7pPr>
    <a:lvl8pPr marL="3200400" algn="l" defTabSz="914400" rtl="0" eaLnBrk="1" latinLnBrk="0" hangingPunct="1">
      <a:defRPr sz="2000" kern="1200">
        <a:solidFill>
          <a:schemeClr val="bg1"/>
        </a:solidFill>
        <a:latin typeface="Futura LT Book" pitchFamily="2" charset="0"/>
        <a:ea typeface="굴림" charset="-127"/>
        <a:cs typeface="+mn-cs"/>
      </a:defRPr>
    </a:lvl8pPr>
    <a:lvl9pPr marL="3657600" algn="l" defTabSz="914400" rtl="0" eaLnBrk="1" latinLnBrk="0" hangingPunct="1">
      <a:defRPr sz="2000" kern="1200">
        <a:solidFill>
          <a:schemeClr val="bg1"/>
        </a:solidFill>
        <a:latin typeface="Futura LT Book" pitchFamily="2" charset="0"/>
        <a:ea typeface="굴림"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482B"/>
    <a:srgbClr val="C75806"/>
    <a:srgbClr val="000000"/>
    <a:srgbClr val="00499F"/>
    <a:srgbClr val="0CC1E0"/>
    <a:srgbClr val="1C1C1C"/>
    <a:srgbClr val="C400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65" autoAdjust="0"/>
    <p:restoredTop sz="94648" autoAdjust="0"/>
  </p:normalViewPr>
  <p:slideViewPr>
    <p:cSldViewPr>
      <p:cViewPr varScale="1">
        <p:scale>
          <a:sx n="67" d="100"/>
          <a:sy n="67" d="100"/>
        </p:scale>
        <p:origin x="1830" y="7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0730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fld id="{C300916F-327D-4C73-ADD4-1BDD0788B8ED}" type="slidenum">
              <a:rPr lang="ru-RU"/>
              <a:pPr/>
              <a:t>‹#›</a:t>
            </a:fld>
            <a:endParaRPr lang="ru-RU"/>
          </a:p>
        </p:txBody>
      </p:sp>
    </p:spTree>
    <p:extLst>
      <p:ext uri="{BB962C8B-B14F-4D97-AF65-F5344CB8AC3E}">
        <p14:creationId xmlns:p14="http://schemas.microsoft.com/office/powerpoint/2010/main" val="248724365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643AC6C7-A8CA-4613-A778-F5FEA5EC0345}" type="slidenum">
              <a:rPr lang="ru-RU"/>
              <a:pPr/>
              <a:t>‹#›</a:t>
            </a:fld>
            <a:endParaRPr lang="ru-RU"/>
          </a:p>
        </p:txBody>
      </p:sp>
    </p:spTree>
    <p:extLst>
      <p:ext uri="{BB962C8B-B14F-4D97-AF65-F5344CB8AC3E}">
        <p14:creationId xmlns:p14="http://schemas.microsoft.com/office/powerpoint/2010/main" val="3907576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B94C7686-CF81-40F0-A32C-8FC598CC8E20}" type="slidenum">
              <a:rPr lang="ru-RU"/>
              <a:pPr/>
              <a:t>‹#›</a:t>
            </a:fld>
            <a:endParaRPr lang="ru-RU"/>
          </a:p>
        </p:txBody>
      </p:sp>
    </p:spTree>
    <p:extLst>
      <p:ext uri="{BB962C8B-B14F-4D97-AF65-F5344CB8AC3E}">
        <p14:creationId xmlns:p14="http://schemas.microsoft.com/office/powerpoint/2010/main" val="615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92938" y="274638"/>
            <a:ext cx="1693862"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908175" y="274638"/>
            <a:ext cx="4932363"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356E01AD-E46C-461E-97CE-37D54B16EF63}" type="slidenum">
              <a:rPr lang="ru-RU"/>
              <a:pPr/>
              <a:t>‹#›</a:t>
            </a:fld>
            <a:endParaRPr lang="ru-RU"/>
          </a:p>
        </p:txBody>
      </p:sp>
    </p:spTree>
    <p:extLst>
      <p:ext uri="{BB962C8B-B14F-4D97-AF65-F5344CB8AC3E}">
        <p14:creationId xmlns:p14="http://schemas.microsoft.com/office/powerpoint/2010/main" val="351256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46E66A98-66D8-42D4-A276-BF1CFA405A30}" type="slidenum">
              <a:rPr lang="ru-RU"/>
              <a:pPr/>
              <a:t>‹#›</a:t>
            </a:fld>
            <a:endParaRPr lang="ru-RU"/>
          </a:p>
        </p:txBody>
      </p:sp>
    </p:spTree>
    <p:extLst>
      <p:ext uri="{BB962C8B-B14F-4D97-AF65-F5344CB8AC3E}">
        <p14:creationId xmlns:p14="http://schemas.microsoft.com/office/powerpoint/2010/main" val="1655856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6250BA3B-3986-47C8-94AB-A7156C2C801A}" type="slidenum">
              <a:rPr lang="ru-RU"/>
              <a:pPr/>
              <a:t>‹#›</a:t>
            </a:fld>
            <a:endParaRPr lang="ru-RU"/>
          </a:p>
        </p:txBody>
      </p:sp>
    </p:spTree>
    <p:extLst>
      <p:ext uri="{BB962C8B-B14F-4D97-AF65-F5344CB8AC3E}">
        <p14:creationId xmlns:p14="http://schemas.microsoft.com/office/powerpoint/2010/main" val="395300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AC5BF04A-BA4D-4716-B4D6-8E7D9B1F0FD2}" type="slidenum">
              <a:rPr lang="ru-RU"/>
              <a:pPr/>
              <a:t>‹#›</a:t>
            </a:fld>
            <a:endParaRPr lang="ru-RU"/>
          </a:p>
        </p:txBody>
      </p:sp>
    </p:spTree>
    <p:extLst>
      <p:ext uri="{BB962C8B-B14F-4D97-AF65-F5344CB8AC3E}">
        <p14:creationId xmlns:p14="http://schemas.microsoft.com/office/powerpoint/2010/main" val="2553136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lvl1pPr>
              <a:defRPr/>
            </a:lvl1pPr>
          </a:lstStyle>
          <a:p>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E1502BB0-04F8-4765-81FB-6B153504A00B}" type="slidenum">
              <a:rPr lang="ru-RU"/>
              <a:pPr/>
              <a:t>‹#›</a:t>
            </a:fld>
            <a:endParaRPr lang="ru-RU"/>
          </a:p>
        </p:txBody>
      </p:sp>
    </p:spTree>
    <p:extLst>
      <p:ext uri="{BB962C8B-B14F-4D97-AF65-F5344CB8AC3E}">
        <p14:creationId xmlns:p14="http://schemas.microsoft.com/office/powerpoint/2010/main" val="3661866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lvl1pPr>
              <a:defRPr/>
            </a:lvl1pPr>
          </a:lstStyle>
          <a:p>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4691EAC4-096D-4CCF-9542-8865E07CBA54}" type="slidenum">
              <a:rPr lang="ru-RU"/>
              <a:pPr/>
              <a:t>‹#›</a:t>
            </a:fld>
            <a:endParaRPr lang="ru-RU"/>
          </a:p>
        </p:txBody>
      </p:sp>
    </p:spTree>
    <p:extLst>
      <p:ext uri="{BB962C8B-B14F-4D97-AF65-F5344CB8AC3E}">
        <p14:creationId xmlns:p14="http://schemas.microsoft.com/office/powerpoint/2010/main" val="2723876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CCD32966-9A42-424D-9A4B-CCF2AA83D066}" type="slidenum">
              <a:rPr lang="ru-RU"/>
              <a:pPr/>
              <a:t>‹#›</a:t>
            </a:fld>
            <a:endParaRPr lang="ru-RU"/>
          </a:p>
        </p:txBody>
      </p:sp>
    </p:spTree>
    <p:extLst>
      <p:ext uri="{BB962C8B-B14F-4D97-AF65-F5344CB8AC3E}">
        <p14:creationId xmlns:p14="http://schemas.microsoft.com/office/powerpoint/2010/main" val="3560619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448CF0C7-DF5E-477B-8B71-3DCED1648201}" type="slidenum">
              <a:rPr lang="ru-RU"/>
              <a:pPr/>
              <a:t>‹#›</a:t>
            </a:fld>
            <a:endParaRPr lang="ru-RU"/>
          </a:p>
        </p:txBody>
      </p:sp>
    </p:spTree>
    <p:extLst>
      <p:ext uri="{BB962C8B-B14F-4D97-AF65-F5344CB8AC3E}">
        <p14:creationId xmlns:p14="http://schemas.microsoft.com/office/powerpoint/2010/main" val="2221362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00EFCF20-2BA6-4573-BCD4-18C5341CB228}" type="slidenum">
              <a:rPr lang="ru-RU"/>
              <a:pPr/>
              <a:t>‹#›</a:t>
            </a:fld>
            <a:endParaRPr lang="ru-RU"/>
          </a:p>
        </p:txBody>
      </p:sp>
    </p:spTree>
    <p:extLst>
      <p:ext uri="{BB962C8B-B14F-4D97-AF65-F5344CB8AC3E}">
        <p14:creationId xmlns:p14="http://schemas.microsoft.com/office/powerpoint/2010/main" val="300749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endParaRPr lang="ru-RU"/>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endParaRPr lang="ru-RU"/>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fld id="{C1ECD40F-C592-4718-B563-972B88BC48CE}"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200">
          <a:solidFill>
            <a:srgbClr val="666666"/>
          </a:solidFill>
          <a:latin typeface="+mj-lt"/>
          <a:ea typeface="+mj-ea"/>
          <a:cs typeface="+mj-cs"/>
        </a:defRPr>
      </a:lvl1pPr>
      <a:lvl2pPr algn="l" rtl="0" fontAlgn="base">
        <a:spcBef>
          <a:spcPct val="0"/>
        </a:spcBef>
        <a:spcAft>
          <a:spcPct val="0"/>
        </a:spcAft>
        <a:defRPr sz="3200">
          <a:solidFill>
            <a:srgbClr val="666666"/>
          </a:solidFill>
          <a:latin typeface="Futura LT Book" pitchFamily="2" charset="0"/>
        </a:defRPr>
      </a:lvl2pPr>
      <a:lvl3pPr algn="l" rtl="0" fontAlgn="base">
        <a:spcBef>
          <a:spcPct val="0"/>
        </a:spcBef>
        <a:spcAft>
          <a:spcPct val="0"/>
        </a:spcAft>
        <a:defRPr sz="3200">
          <a:solidFill>
            <a:srgbClr val="666666"/>
          </a:solidFill>
          <a:latin typeface="Futura LT Book" pitchFamily="2" charset="0"/>
        </a:defRPr>
      </a:lvl3pPr>
      <a:lvl4pPr algn="l" rtl="0" fontAlgn="base">
        <a:spcBef>
          <a:spcPct val="0"/>
        </a:spcBef>
        <a:spcAft>
          <a:spcPct val="0"/>
        </a:spcAft>
        <a:defRPr sz="3200">
          <a:solidFill>
            <a:srgbClr val="666666"/>
          </a:solidFill>
          <a:latin typeface="Futura LT Book" pitchFamily="2" charset="0"/>
        </a:defRPr>
      </a:lvl4pPr>
      <a:lvl5pPr algn="l" rtl="0" fontAlgn="base">
        <a:spcBef>
          <a:spcPct val="0"/>
        </a:spcBef>
        <a:spcAft>
          <a:spcPct val="0"/>
        </a:spcAft>
        <a:defRPr sz="3200">
          <a:solidFill>
            <a:srgbClr val="666666"/>
          </a:solidFill>
          <a:latin typeface="Futura LT Book" pitchFamily="2" charset="0"/>
        </a:defRPr>
      </a:lvl5pPr>
      <a:lvl6pPr marL="457200" algn="l" rtl="0" fontAlgn="base">
        <a:spcBef>
          <a:spcPct val="0"/>
        </a:spcBef>
        <a:spcAft>
          <a:spcPct val="0"/>
        </a:spcAft>
        <a:defRPr sz="3200">
          <a:solidFill>
            <a:srgbClr val="666666"/>
          </a:solidFill>
          <a:latin typeface="Futura LT Book" pitchFamily="2" charset="0"/>
        </a:defRPr>
      </a:lvl6pPr>
      <a:lvl7pPr marL="914400" algn="l" rtl="0" fontAlgn="base">
        <a:spcBef>
          <a:spcPct val="0"/>
        </a:spcBef>
        <a:spcAft>
          <a:spcPct val="0"/>
        </a:spcAft>
        <a:defRPr sz="3200">
          <a:solidFill>
            <a:srgbClr val="666666"/>
          </a:solidFill>
          <a:latin typeface="Futura LT Book" pitchFamily="2" charset="0"/>
        </a:defRPr>
      </a:lvl7pPr>
      <a:lvl8pPr marL="1371600" algn="l" rtl="0" fontAlgn="base">
        <a:spcBef>
          <a:spcPct val="0"/>
        </a:spcBef>
        <a:spcAft>
          <a:spcPct val="0"/>
        </a:spcAft>
        <a:defRPr sz="3200">
          <a:solidFill>
            <a:srgbClr val="666666"/>
          </a:solidFill>
          <a:latin typeface="Futura LT Book" pitchFamily="2" charset="0"/>
        </a:defRPr>
      </a:lvl8pPr>
      <a:lvl9pPr marL="1828800" algn="l" rtl="0" fontAlgn="base">
        <a:spcBef>
          <a:spcPct val="0"/>
        </a:spcBef>
        <a:spcAft>
          <a:spcPct val="0"/>
        </a:spcAft>
        <a:defRPr sz="32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ourworldindata.org/coronavirus/country/pakistan"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fif"/><Relationship Id="rId4" Type="http://schemas.openxmlformats.org/officeDocument/2006/relationships/image" Target="../media/image16.jfif"/></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FD21-A2C1-E01A-8C41-17E7E47F0CB7}"/>
              </a:ext>
            </a:extLst>
          </p:cNvPr>
          <p:cNvSpPr>
            <a:spLocks noGrp="1"/>
          </p:cNvSpPr>
          <p:nvPr>
            <p:ph type="ctrTitle"/>
          </p:nvPr>
        </p:nvSpPr>
        <p:spPr>
          <a:xfrm>
            <a:off x="1791072" y="161637"/>
            <a:ext cx="6858000" cy="1790700"/>
          </a:xfrm>
        </p:spPr>
        <p:txBody>
          <a:bodyPr/>
          <a:lstStyle/>
          <a:p>
            <a:pPr algn="ctr"/>
            <a:r>
              <a:rPr lang="en-US" b="1" dirty="0"/>
              <a:t>COVID Statistics</a:t>
            </a:r>
            <a:endParaRPr lang="en-PK" b="1" dirty="0"/>
          </a:p>
        </p:txBody>
      </p:sp>
      <p:sp>
        <p:nvSpPr>
          <p:cNvPr id="3" name="Subtitle 2">
            <a:extLst>
              <a:ext uri="{FF2B5EF4-FFF2-40B4-BE49-F238E27FC236}">
                <a16:creationId xmlns:a16="http://schemas.microsoft.com/office/drawing/2014/main" id="{1DEB34FD-F372-74F9-F017-AF63B0F8F09A}"/>
              </a:ext>
            </a:extLst>
          </p:cNvPr>
          <p:cNvSpPr>
            <a:spLocks noGrp="1"/>
          </p:cNvSpPr>
          <p:nvPr>
            <p:ph type="subTitle" idx="1"/>
          </p:nvPr>
        </p:nvSpPr>
        <p:spPr>
          <a:xfrm>
            <a:off x="1799654" y="1331426"/>
            <a:ext cx="6858000" cy="1241822"/>
          </a:xfrm>
        </p:spPr>
        <p:txBody>
          <a:bodyPr/>
          <a:lstStyle/>
          <a:p>
            <a:r>
              <a:rPr lang="en-US" b="1" dirty="0"/>
              <a:t>Death Rates and Cases Detected</a:t>
            </a:r>
            <a:endParaRPr lang="en-PK"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23728" y="3212976"/>
            <a:ext cx="6192688" cy="348338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70797723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A935D-7FCD-963E-49C3-17D8E3DA41E5}"/>
              </a:ext>
            </a:extLst>
          </p:cNvPr>
          <p:cNvSpPr>
            <a:spLocks noGrp="1"/>
          </p:cNvSpPr>
          <p:nvPr>
            <p:ph type="title"/>
          </p:nvPr>
        </p:nvSpPr>
        <p:spPr/>
        <p:txBody>
          <a:bodyPr/>
          <a:lstStyle/>
          <a:p>
            <a:pPr algn="ctr"/>
            <a:r>
              <a:rPr lang="en-US" b="1" dirty="0"/>
              <a:t>Objective</a:t>
            </a:r>
            <a:endParaRPr lang="en-PK" b="1" dirty="0"/>
          </a:p>
        </p:txBody>
      </p:sp>
      <p:sp>
        <p:nvSpPr>
          <p:cNvPr id="3" name="Content Placeholder 2">
            <a:extLst>
              <a:ext uri="{FF2B5EF4-FFF2-40B4-BE49-F238E27FC236}">
                <a16:creationId xmlns:a16="http://schemas.microsoft.com/office/drawing/2014/main" id="{341FC8B7-A21E-9AC6-CED8-F3AF14126C9F}"/>
              </a:ext>
            </a:extLst>
          </p:cNvPr>
          <p:cNvSpPr>
            <a:spLocks noGrp="1"/>
          </p:cNvSpPr>
          <p:nvPr>
            <p:ph idx="1"/>
          </p:nvPr>
        </p:nvSpPr>
        <p:spPr/>
        <p:txBody>
          <a:bodyPr/>
          <a:lstStyle/>
          <a:p>
            <a:pPr marL="0" indent="0">
              <a:buNone/>
            </a:pPr>
            <a:r>
              <a:rPr lang="en-US" b="1" dirty="0"/>
              <a:t>The main reason behind the selection of this topic is to analyze the affected, cured and death ratio so that if these kind of viruses further spread in the future we may have better technologies and assets to fight against them.</a:t>
            </a:r>
            <a:endParaRPr lang="en-PK" b="1" dirty="0"/>
          </a:p>
        </p:txBody>
      </p:sp>
      <p:pic>
        <p:nvPicPr>
          <p:cNvPr id="5" name="Picture 4">
            <a:extLst>
              <a:ext uri="{FF2B5EF4-FFF2-40B4-BE49-F238E27FC236}">
                <a16:creationId xmlns:a16="http://schemas.microsoft.com/office/drawing/2014/main" id="{785C11B9-21E6-2C44-0BF0-F8C57B6EE1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89147" y="3829426"/>
            <a:ext cx="2493356" cy="2290436"/>
          </a:xfrm>
          <a:prstGeom prst="rect">
            <a:avLst/>
          </a:prstGeom>
        </p:spPr>
      </p:pic>
      <p:pic>
        <p:nvPicPr>
          <p:cNvPr id="6" name="Picture 5">
            <a:extLst>
              <a:ext uri="{FF2B5EF4-FFF2-40B4-BE49-F238E27FC236}">
                <a16:creationId xmlns:a16="http://schemas.microsoft.com/office/drawing/2014/main" id="{297BB362-1DC7-7432-3E13-2152AF2D7C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9752" y="3823125"/>
            <a:ext cx="2493356" cy="2296737"/>
          </a:xfrm>
          <a:prstGeom prst="rect">
            <a:avLst/>
          </a:prstGeom>
        </p:spPr>
      </p:pic>
    </p:spTree>
    <p:extLst>
      <p:ext uri="{BB962C8B-B14F-4D97-AF65-F5344CB8AC3E}">
        <p14:creationId xmlns:p14="http://schemas.microsoft.com/office/powerpoint/2010/main" val="348383510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74CBD-7488-78BC-C9DC-C470ACAF0D68}"/>
              </a:ext>
            </a:extLst>
          </p:cNvPr>
          <p:cNvSpPr>
            <a:spLocks noGrp="1"/>
          </p:cNvSpPr>
          <p:nvPr>
            <p:ph type="title"/>
          </p:nvPr>
        </p:nvSpPr>
        <p:spPr/>
        <p:txBody>
          <a:bodyPr/>
          <a:lstStyle/>
          <a:p>
            <a:pPr algn="ctr"/>
            <a:r>
              <a:rPr lang="en-US" b="1" dirty="0"/>
              <a:t>Sample Dataset</a:t>
            </a:r>
            <a:endParaRPr lang="en-PK" b="1" dirty="0"/>
          </a:p>
        </p:txBody>
      </p:sp>
      <p:pic>
        <p:nvPicPr>
          <p:cNvPr id="4" name="Picture 3">
            <a:extLst>
              <a:ext uri="{FF2B5EF4-FFF2-40B4-BE49-F238E27FC236}">
                <a16:creationId xmlns:a16="http://schemas.microsoft.com/office/drawing/2014/main" id="{ABB7F444-E414-9FD5-0EF8-7F099B38C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1417638"/>
            <a:ext cx="7380312" cy="5251722"/>
          </a:xfrm>
          <a:prstGeom prst="rect">
            <a:avLst/>
          </a:prstGeom>
        </p:spPr>
      </p:pic>
    </p:spTree>
    <p:extLst>
      <p:ext uri="{BB962C8B-B14F-4D97-AF65-F5344CB8AC3E}">
        <p14:creationId xmlns:p14="http://schemas.microsoft.com/office/powerpoint/2010/main" val="1498730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7C3B0-6527-7FF6-FAC4-EE95D5FBBEE0}"/>
              </a:ext>
            </a:extLst>
          </p:cNvPr>
          <p:cNvSpPr>
            <a:spLocks noGrp="1"/>
          </p:cNvSpPr>
          <p:nvPr>
            <p:ph type="title"/>
          </p:nvPr>
        </p:nvSpPr>
        <p:spPr/>
        <p:txBody>
          <a:bodyPr/>
          <a:lstStyle/>
          <a:p>
            <a:pPr algn="ctr"/>
            <a:r>
              <a:rPr lang="en-US" b="1" dirty="0"/>
              <a:t>Dataset Source</a:t>
            </a:r>
            <a:endParaRPr lang="en-PK" b="1" dirty="0"/>
          </a:p>
        </p:txBody>
      </p:sp>
      <p:sp>
        <p:nvSpPr>
          <p:cNvPr id="3" name="Content Placeholder 2">
            <a:extLst>
              <a:ext uri="{FF2B5EF4-FFF2-40B4-BE49-F238E27FC236}">
                <a16:creationId xmlns:a16="http://schemas.microsoft.com/office/drawing/2014/main" id="{C89D54E8-7983-0C8D-BE4F-4CF315D094D3}"/>
              </a:ext>
            </a:extLst>
          </p:cNvPr>
          <p:cNvSpPr>
            <a:spLocks noGrp="1"/>
          </p:cNvSpPr>
          <p:nvPr>
            <p:ph idx="1"/>
          </p:nvPr>
        </p:nvSpPr>
        <p:spPr>
          <a:xfrm>
            <a:off x="1908175" y="1837930"/>
            <a:ext cx="5897755" cy="2671190"/>
          </a:xfrm>
        </p:spPr>
        <p:txBody>
          <a:bodyPr/>
          <a:lstStyle/>
          <a:p>
            <a:r>
              <a:rPr lang="en-US" dirty="0"/>
              <a:t>Country Related to Dataset: Pakistan </a:t>
            </a:r>
          </a:p>
          <a:p>
            <a:endParaRPr lang="en-US" dirty="0"/>
          </a:p>
          <a:p>
            <a:endParaRPr lang="en-US" dirty="0"/>
          </a:p>
          <a:p>
            <a:endParaRPr lang="en-US" dirty="0"/>
          </a:p>
          <a:p>
            <a:endParaRPr lang="en-US" dirty="0"/>
          </a:p>
          <a:p>
            <a:endParaRPr lang="en-US" dirty="0"/>
          </a:p>
          <a:p>
            <a:endParaRPr lang="en-US" dirty="0"/>
          </a:p>
          <a:p>
            <a:endParaRPr lang="en-US" dirty="0"/>
          </a:p>
          <a:p>
            <a:r>
              <a:rPr lang="en-US" dirty="0"/>
              <a:t>Link to Dataset: </a:t>
            </a:r>
          </a:p>
          <a:p>
            <a:pPr marL="0" indent="0">
              <a:buNone/>
            </a:pPr>
            <a:r>
              <a:rPr lang="en-US" dirty="0"/>
              <a:t>   </a:t>
            </a:r>
            <a:r>
              <a:rPr lang="en-US" dirty="0">
                <a:hlinkClick r:id="rId2"/>
              </a:rPr>
              <a:t>https://ourworldindata.org/coronavirus/country/pakistan</a:t>
            </a:r>
            <a:endParaRPr lang="en-PK" dirty="0"/>
          </a:p>
        </p:txBody>
      </p:sp>
      <p:pic>
        <p:nvPicPr>
          <p:cNvPr id="5" name="Picture 4">
            <a:extLst>
              <a:ext uri="{FF2B5EF4-FFF2-40B4-BE49-F238E27FC236}">
                <a16:creationId xmlns:a16="http://schemas.microsoft.com/office/drawing/2014/main" id="{802B9E2A-0178-B940-2E06-9D2D6D8CF3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9435" y="4509120"/>
            <a:ext cx="1554565" cy="1549383"/>
          </a:xfrm>
          <a:prstGeom prst="rect">
            <a:avLst/>
          </a:prstGeom>
        </p:spPr>
      </p:pic>
      <p:pic>
        <p:nvPicPr>
          <p:cNvPr id="11" name="Picture 10">
            <a:extLst>
              <a:ext uri="{FF2B5EF4-FFF2-40B4-BE49-F238E27FC236}">
                <a16:creationId xmlns:a16="http://schemas.microsoft.com/office/drawing/2014/main" id="{34E1FA3D-B8F0-6E1A-781D-FF9E7B29FE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9435" y="1441776"/>
            <a:ext cx="1385575" cy="1596547"/>
          </a:xfrm>
          <a:prstGeom prst="rect">
            <a:avLst/>
          </a:prstGeom>
        </p:spPr>
      </p:pic>
    </p:spTree>
    <p:extLst>
      <p:ext uri="{BB962C8B-B14F-4D97-AF65-F5344CB8AC3E}">
        <p14:creationId xmlns:p14="http://schemas.microsoft.com/office/powerpoint/2010/main" val="180229352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857A6-9D97-D6A8-71A4-4D11CDBF0EE0}"/>
              </a:ext>
            </a:extLst>
          </p:cNvPr>
          <p:cNvSpPr>
            <a:spLocks noGrp="1"/>
          </p:cNvSpPr>
          <p:nvPr>
            <p:ph type="title"/>
          </p:nvPr>
        </p:nvSpPr>
        <p:spPr/>
        <p:txBody>
          <a:bodyPr/>
          <a:lstStyle/>
          <a:p>
            <a:pPr algn="ctr"/>
            <a:r>
              <a:rPr lang="en-US" b="1" dirty="0"/>
              <a:t>Variables Used</a:t>
            </a:r>
            <a:endParaRPr lang="en-PK" b="1" dirty="0"/>
          </a:p>
        </p:txBody>
      </p:sp>
      <p:pic>
        <p:nvPicPr>
          <p:cNvPr id="5" name="Picture 4">
            <a:extLst>
              <a:ext uri="{FF2B5EF4-FFF2-40B4-BE49-F238E27FC236}">
                <a16:creationId xmlns:a16="http://schemas.microsoft.com/office/drawing/2014/main" id="{5FB4533A-3812-1FBD-62E0-F09CE2B80C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1297" y="1562280"/>
            <a:ext cx="1868557" cy="1401418"/>
          </a:xfrm>
          <a:prstGeom prst="rect">
            <a:avLst/>
          </a:prstGeom>
        </p:spPr>
      </p:pic>
      <p:pic>
        <p:nvPicPr>
          <p:cNvPr id="7" name="Picture 6">
            <a:extLst>
              <a:ext uri="{FF2B5EF4-FFF2-40B4-BE49-F238E27FC236}">
                <a16:creationId xmlns:a16="http://schemas.microsoft.com/office/drawing/2014/main" id="{F70F3CF5-A46A-E1DB-FD59-AF5EA44B17A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7770" y="1567558"/>
            <a:ext cx="1868558" cy="1448007"/>
          </a:xfrm>
          <a:prstGeom prst="rect">
            <a:avLst/>
          </a:prstGeom>
        </p:spPr>
      </p:pic>
      <p:pic>
        <p:nvPicPr>
          <p:cNvPr id="9" name="Picture 8">
            <a:extLst>
              <a:ext uri="{FF2B5EF4-FFF2-40B4-BE49-F238E27FC236}">
                <a16:creationId xmlns:a16="http://schemas.microsoft.com/office/drawing/2014/main" id="{C1C97294-DE51-489E-ED80-A86C9099255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4776" y="1556549"/>
            <a:ext cx="1868558" cy="1448007"/>
          </a:xfrm>
          <a:prstGeom prst="rect">
            <a:avLst/>
          </a:prstGeom>
        </p:spPr>
      </p:pic>
      <p:sp>
        <p:nvSpPr>
          <p:cNvPr id="10" name="TextBox 9">
            <a:extLst>
              <a:ext uri="{FF2B5EF4-FFF2-40B4-BE49-F238E27FC236}">
                <a16:creationId xmlns:a16="http://schemas.microsoft.com/office/drawing/2014/main" id="{20DA32A7-0D3A-0BE1-9CF5-98AE61DA43CD}"/>
              </a:ext>
            </a:extLst>
          </p:cNvPr>
          <p:cNvSpPr txBox="1"/>
          <p:nvPr/>
        </p:nvSpPr>
        <p:spPr>
          <a:xfrm>
            <a:off x="2752863" y="3158175"/>
            <a:ext cx="1027050" cy="738664"/>
          </a:xfrm>
          <a:prstGeom prst="rect">
            <a:avLst/>
          </a:prstGeom>
          <a:noFill/>
        </p:spPr>
        <p:txBody>
          <a:bodyPr wrap="square" rtlCol="0">
            <a:spAutoFit/>
          </a:bodyPr>
          <a:lstStyle/>
          <a:p>
            <a:r>
              <a:rPr lang="en-US" sz="2100" b="1" dirty="0">
                <a:solidFill>
                  <a:schemeClr val="bg2"/>
                </a:solidFill>
              </a:rPr>
              <a:t>Total</a:t>
            </a:r>
            <a:r>
              <a:rPr lang="en-US" sz="2100" b="1" dirty="0"/>
              <a:t> Cases</a:t>
            </a:r>
            <a:endParaRPr lang="en-US" sz="1500" b="1" dirty="0"/>
          </a:p>
        </p:txBody>
      </p:sp>
      <p:sp>
        <p:nvSpPr>
          <p:cNvPr id="11" name="TextBox 10">
            <a:extLst>
              <a:ext uri="{FF2B5EF4-FFF2-40B4-BE49-F238E27FC236}">
                <a16:creationId xmlns:a16="http://schemas.microsoft.com/office/drawing/2014/main" id="{E52A2BBF-6B27-0A57-3DAA-6FC974A2ECE9}"/>
              </a:ext>
            </a:extLst>
          </p:cNvPr>
          <p:cNvSpPr txBox="1"/>
          <p:nvPr/>
        </p:nvSpPr>
        <p:spPr>
          <a:xfrm>
            <a:off x="5066871" y="3165485"/>
            <a:ext cx="1050353" cy="415498"/>
          </a:xfrm>
          <a:prstGeom prst="rect">
            <a:avLst/>
          </a:prstGeom>
          <a:noFill/>
        </p:spPr>
        <p:txBody>
          <a:bodyPr wrap="square" rtlCol="0">
            <a:spAutoFit/>
          </a:bodyPr>
          <a:lstStyle/>
          <a:p>
            <a:r>
              <a:rPr lang="en-US" sz="2100" b="1" dirty="0"/>
              <a:t> </a:t>
            </a:r>
            <a:r>
              <a:rPr lang="en-US" sz="2100" b="1" dirty="0">
                <a:solidFill>
                  <a:schemeClr val="bg2"/>
                </a:solidFill>
              </a:rPr>
              <a:t>Cases</a:t>
            </a:r>
            <a:endParaRPr lang="en-US" sz="1500" b="1" dirty="0">
              <a:solidFill>
                <a:schemeClr val="bg2"/>
              </a:solidFill>
            </a:endParaRPr>
          </a:p>
        </p:txBody>
      </p:sp>
      <p:sp>
        <p:nvSpPr>
          <p:cNvPr id="12" name="TextBox 11">
            <a:extLst>
              <a:ext uri="{FF2B5EF4-FFF2-40B4-BE49-F238E27FC236}">
                <a16:creationId xmlns:a16="http://schemas.microsoft.com/office/drawing/2014/main" id="{983B8129-A973-E932-712F-169B33B60C4B}"/>
              </a:ext>
            </a:extLst>
          </p:cNvPr>
          <p:cNvSpPr txBox="1"/>
          <p:nvPr/>
        </p:nvSpPr>
        <p:spPr>
          <a:xfrm>
            <a:off x="7084776" y="3168528"/>
            <a:ext cx="1780487" cy="415498"/>
          </a:xfrm>
          <a:prstGeom prst="rect">
            <a:avLst/>
          </a:prstGeom>
          <a:noFill/>
        </p:spPr>
        <p:txBody>
          <a:bodyPr wrap="none" rtlCol="0">
            <a:spAutoFit/>
          </a:bodyPr>
          <a:lstStyle/>
          <a:p>
            <a:r>
              <a:rPr lang="en-US" sz="2100" b="1" dirty="0">
                <a:solidFill>
                  <a:schemeClr val="bg2"/>
                </a:solidFill>
              </a:rPr>
              <a:t>Total Deaths</a:t>
            </a:r>
            <a:endParaRPr lang="en-US" sz="1500" b="1" dirty="0">
              <a:solidFill>
                <a:schemeClr val="bg2"/>
              </a:solidFill>
            </a:endParaRPr>
          </a:p>
        </p:txBody>
      </p:sp>
      <p:pic>
        <p:nvPicPr>
          <p:cNvPr id="14" name="Picture 13">
            <a:extLst>
              <a:ext uri="{FF2B5EF4-FFF2-40B4-BE49-F238E27FC236}">
                <a16:creationId xmlns:a16="http://schemas.microsoft.com/office/drawing/2014/main" id="{2F11BE95-900D-A6BF-86E0-280215ABF0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1297" y="3965844"/>
            <a:ext cx="1868557" cy="1448008"/>
          </a:xfrm>
          <a:prstGeom prst="rect">
            <a:avLst/>
          </a:prstGeom>
        </p:spPr>
      </p:pic>
      <p:sp>
        <p:nvSpPr>
          <p:cNvPr id="15" name="TextBox 14">
            <a:extLst>
              <a:ext uri="{FF2B5EF4-FFF2-40B4-BE49-F238E27FC236}">
                <a16:creationId xmlns:a16="http://schemas.microsoft.com/office/drawing/2014/main" id="{5F258649-193E-E2E9-0768-432CEFB1F529}"/>
              </a:ext>
            </a:extLst>
          </p:cNvPr>
          <p:cNvSpPr txBox="1"/>
          <p:nvPr/>
        </p:nvSpPr>
        <p:spPr>
          <a:xfrm>
            <a:off x="2261297" y="5482857"/>
            <a:ext cx="1709122" cy="415498"/>
          </a:xfrm>
          <a:prstGeom prst="rect">
            <a:avLst/>
          </a:prstGeom>
          <a:noFill/>
        </p:spPr>
        <p:txBody>
          <a:bodyPr wrap="none" rtlCol="0">
            <a:spAutoFit/>
          </a:bodyPr>
          <a:lstStyle/>
          <a:p>
            <a:r>
              <a:rPr lang="en-US" sz="2100" b="1" dirty="0">
                <a:solidFill>
                  <a:schemeClr val="bg2"/>
                </a:solidFill>
              </a:rPr>
              <a:t>New Deaths</a:t>
            </a:r>
            <a:endParaRPr lang="en-US" sz="1500" b="1" dirty="0">
              <a:solidFill>
                <a:schemeClr val="bg2"/>
              </a:solidFill>
            </a:endParaRPr>
          </a:p>
        </p:txBody>
      </p:sp>
      <p:pic>
        <p:nvPicPr>
          <p:cNvPr id="17" name="Picture 16">
            <a:extLst>
              <a:ext uri="{FF2B5EF4-FFF2-40B4-BE49-F238E27FC236}">
                <a16:creationId xmlns:a16="http://schemas.microsoft.com/office/drawing/2014/main" id="{F6681C84-C1C5-BBE2-6F9F-BA04D6046DD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57770" y="3986008"/>
            <a:ext cx="1868557" cy="1401419"/>
          </a:xfrm>
          <a:prstGeom prst="rect">
            <a:avLst/>
          </a:prstGeom>
        </p:spPr>
      </p:pic>
      <p:sp>
        <p:nvSpPr>
          <p:cNvPr id="18" name="TextBox 17">
            <a:extLst>
              <a:ext uri="{FF2B5EF4-FFF2-40B4-BE49-F238E27FC236}">
                <a16:creationId xmlns:a16="http://schemas.microsoft.com/office/drawing/2014/main" id="{1D83C4A5-4CFA-B515-26BB-E71C68FFC56A}"/>
              </a:ext>
            </a:extLst>
          </p:cNvPr>
          <p:cNvSpPr txBox="1"/>
          <p:nvPr/>
        </p:nvSpPr>
        <p:spPr>
          <a:xfrm>
            <a:off x="4716016" y="5529023"/>
            <a:ext cx="2035531" cy="738664"/>
          </a:xfrm>
          <a:prstGeom prst="rect">
            <a:avLst/>
          </a:prstGeom>
          <a:noFill/>
        </p:spPr>
        <p:txBody>
          <a:bodyPr wrap="square" rtlCol="0">
            <a:spAutoFit/>
          </a:bodyPr>
          <a:lstStyle/>
          <a:p>
            <a:r>
              <a:rPr lang="en-US" sz="2100" b="1" dirty="0">
                <a:solidFill>
                  <a:schemeClr val="bg2"/>
                </a:solidFill>
              </a:rPr>
              <a:t>Reproduction</a:t>
            </a:r>
            <a:r>
              <a:rPr lang="en-US" sz="2100" b="1" dirty="0"/>
              <a:t> Rate</a:t>
            </a:r>
            <a:endParaRPr lang="en-US" sz="1500" b="1" dirty="0"/>
          </a:p>
        </p:txBody>
      </p:sp>
      <p:pic>
        <p:nvPicPr>
          <p:cNvPr id="20" name="Picture 19">
            <a:extLst>
              <a:ext uri="{FF2B5EF4-FFF2-40B4-BE49-F238E27FC236}">
                <a16:creationId xmlns:a16="http://schemas.microsoft.com/office/drawing/2014/main" id="{76F7650E-9C88-4549-B579-1D3E23D6731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48264" y="3986008"/>
            <a:ext cx="1868557" cy="1386535"/>
          </a:xfrm>
          <a:prstGeom prst="rect">
            <a:avLst/>
          </a:prstGeom>
        </p:spPr>
      </p:pic>
      <p:sp>
        <p:nvSpPr>
          <p:cNvPr id="21" name="TextBox 20">
            <a:extLst>
              <a:ext uri="{FF2B5EF4-FFF2-40B4-BE49-F238E27FC236}">
                <a16:creationId xmlns:a16="http://schemas.microsoft.com/office/drawing/2014/main" id="{5CE38830-DD43-8758-275B-E301A97F6AAA}"/>
              </a:ext>
            </a:extLst>
          </p:cNvPr>
          <p:cNvSpPr txBox="1"/>
          <p:nvPr/>
        </p:nvSpPr>
        <p:spPr>
          <a:xfrm>
            <a:off x="7109169" y="5529023"/>
            <a:ext cx="1566519" cy="415498"/>
          </a:xfrm>
          <a:prstGeom prst="rect">
            <a:avLst/>
          </a:prstGeom>
          <a:noFill/>
        </p:spPr>
        <p:txBody>
          <a:bodyPr wrap="none" rtlCol="0">
            <a:spAutoFit/>
          </a:bodyPr>
          <a:lstStyle/>
          <a:p>
            <a:r>
              <a:rPr lang="en-US" sz="2100" b="1" dirty="0">
                <a:solidFill>
                  <a:schemeClr val="bg2"/>
                </a:solidFill>
              </a:rPr>
              <a:t>Total Tests</a:t>
            </a:r>
            <a:endParaRPr lang="en-US" sz="1500" b="1" dirty="0">
              <a:solidFill>
                <a:schemeClr val="bg2"/>
              </a:solidFill>
            </a:endParaRPr>
          </a:p>
        </p:txBody>
      </p:sp>
    </p:spTree>
    <p:extLst>
      <p:ext uri="{BB962C8B-B14F-4D97-AF65-F5344CB8AC3E}">
        <p14:creationId xmlns:p14="http://schemas.microsoft.com/office/powerpoint/2010/main" val="18067585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1000"/>
                                        <p:tgtEl>
                                          <p:spTgt spid="17"/>
                                        </p:tgtEl>
                                      </p:cBhvr>
                                    </p:animEffect>
                                    <p:anim calcmode="lin" valueType="num">
                                      <p:cBhvr>
                                        <p:cTn id="64" dur="1000" fill="hold"/>
                                        <p:tgtEl>
                                          <p:spTgt spid="17"/>
                                        </p:tgtEl>
                                        <p:attrNameLst>
                                          <p:attrName>ppt_x</p:attrName>
                                        </p:attrNameLst>
                                      </p:cBhvr>
                                      <p:tavLst>
                                        <p:tav tm="0">
                                          <p:val>
                                            <p:strVal val="#ppt_x"/>
                                          </p:val>
                                        </p:tav>
                                        <p:tav tm="100000">
                                          <p:val>
                                            <p:strVal val="#ppt_x"/>
                                          </p:val>
                                        </p:tav>
                                      </p:tavLst>
                                    </p:anim>
                                    <p:anim calcmode="lin" valueType="num">
                                      <p:cBhvr>
                                        <p:cTn id="6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fade">
                                      <p:cBhvr>
                                        <p:cTn id="70" dur="1000"/>
                                        <p:tgtEl>
                                          <p:spTgt spid="18"/>
                                        </p:tgtEl>
                                      </p:cBhvr>
                                    </p:animEffect>
                                    <p:anim calcmode="lin" valueType="num">
                                      <p:cBhvr>
                                        <p:cTn id="71" dur="1000" fill="hold"/>
                                        <p:tgtEl>
                                          <p:spTgt spid="18"/>
                                        </p:tgtEl>
                                        <p:attrNameLst>
                                          <p:attrName>ppt_x</p:attrName>
                                        </p:attrNameLst>
                                      </p:cBhvr>
                                      <p:tavLst>
                                        <p:tav tm="0">
                                          <p:val>
                                            <p:strVal val="#ppt_x"/>
                                          </p:val>
                                        </p:tav>
                                        <p:tav tm="100000">
                                          <p:val>
                                            <p:strVal val="#ppt_x"/>
                                          </p:val>
                                        </p:tav>
                                      </p:tavLst>
                                    </p:anim>
                                    <p:anim calcmode="lin" valueType="num">
                                      <p:cBhvr>
                                        <p:cTn id="7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fade">
                                      <p:cBhvr>
                                        <p:cTn id="77" dur="1000"/>
                                        <p:tgtEl>
                                          <p:spTgt spid="20"/>
                                        </p:tgtEl>
                                      </p:cBhvr>
                                    </p:animEffect>
                                    <p:anim calcmode="lin" valueType="num">
                                      <p:cBhvr>
                                        <p:cTn id="78" dur="1000" fill="hold"/>
                                        <p:tgtEl>
                                          <p:spTgt spid="20"/>
                                        </p:tgtEl>
                                        <p:attrNameLst>
                                          <p:attrName>ppt_x</p:attrName>
                                        </p:attrNameLst>
                                      </p:cBhvr>
                                      <p:tavLst>
                                        <p:tav tm="0">
                                          <p:val>
                                            <p:strVal val="#ppt_x"/>
                                          </p:val>
                                        </p:tav>
                                        <p:tav tm="100000">
                                          <p:val>
                                            <p:strVal val="#ppt_x"/>
                                          </p:val>
                                        </p:tav>
                                      </p:tavLst>
                                    </p:anim>
                                    <p:anim calcmode="lin" valueType="num">
                                      <p:cBhvr>
                                        <p:cTn id="7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1000"/>
                                        <p:tgtEl>
                                          <p:spTgt spid="21"/>
                                        </p:tgtEl>
                                      </p:cBhvr>
                                    </p:animEffect>
                                    <p:anim calcmode="lin" valueType="num">
                                      <p:cBhvr>
                                        <p:cTn id="85" dur="1000" fill="hold"/>
                                        <p:tgtEl>
                                          <p:spTgt spid="21"/>
                                        </p:tgtEl>
                                        <p:attrNameLst>
                                          <p:attrName>ppt_x</p:attrName>
                                        </p:attrNameLst>
                                      </p:cBhvr>
                                      <p:tavLst>
                                        <p:tav tm="0">
                                          <p:val>
                                            <p:strVal val="#ppt_x"/>
                                          </p:val>
                                        </p:tav>
                                        <p:tav tm="100000">
                                          <p:val>
                                            <p:strVal val="#ppt_x"/>
                                          </p:val>
                                        </p:tav>
                                      </p:tavLst>
                                    </p:anim>
                                    <p:anim calcmode="lin" valueType="num">
                                      <p:cBhvr>
                                        <p:cTn id="8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5" grpId="0"/>
      <p:bldP spid="18"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857A6-9D97-D6A8-71A4-4D11CDBF0EE0}"/>
              </a:ext>
            </a:extLst>
          </p:cNvPr>
          <p:cNvSpPr>
            <a:spLocks noGrp="1"/>
          </p:cNvSpPr>
          <p:nvPr>
            <p:ph type="title"/>
          </p:nvPr>
        </p:nvSpPr>
        <p:spPr/>
        <p:txBody>
          <a:bodyPr/>
          <a:lstStyle/>
          <a:p>
            <a:pPr algn="ctr"/>
            <a:r>
              <a:rPr lang="en-US" b="1" dirty="0"/>
              <a:t>Variables Used</a:t>
            </a:r>
            <a:endParaRPr lang="en-PK" b="1" dirty="0"/>
          </a:p>
        </p:txBody>
      </p:sp>
      <p:sp>
        <p:nvSpPr>
          <p:cNvPr id="10" name="TextBox 9">
            <a:extLst>
              <a:ext uri="{FF2B5EF4-FFF2-40B4-BE49-F238E27FC236}">
                <a16:creationId xmlns:a16="http://schemas.microsoft.com/office/drawing/2014/main" id="{20DA32A7-0D3A-0BE1-9CF5-98AE61DA43CD}"/>
              </a:ext>
            </a:extLst>
          </p:cNvPr>
          <p:cNvSpPr txBox="1"/>
          <p:nvPr/>
        </p:nvSpPr>
        <p:spPr>
          <a:xfrm>
            <a:off x="1859493" y="3424030"/>
            <a:ext cx="1495153" cy="415498"/>
          </a:xfrm>
          <a:prstGeom prst="rect">
            <a:avLst/>
          </a:prstGeom>
          <a:noFill/>
        </p:spPr>
        <p:txBody>
          <a:bodyPr wrap="none" rtlCol="0">
            <a:spAutoFit/>
          </a:bodyPr>
          <a:lstStyle/>
          <a:p>
            <a:r>
              <a:rPr lang="en-US" sz="2100" b="1" dirty="0">
                <a:solidFill>
                  <a:schemeClr val="bg2"/>
                </a:solidFill>
              </a:rPr>
              <a:t>New</a:t>
            </a:r>
            <a:r>
              <a:rPr lang="en-US" sz="2100" b="1" dirty="0"/>
              <a:t> </a:t>
            </a:r>
            <a:r>
              <a:rPr lang="en-US" sz="2100" b="1" dirty="0">
                <a:solidFill>
                  <a:schemeClr val="bg2"/>
                </a:solidFill>
              </a:rPr>
              <a:t>Tests</a:t>
            </a:r>
            <a:endParaRPr lang="en-US" sz="1500" b="1" dirty="0">
              <a:solidFill>
                <a:schemeClr val="bg2"/>
              </a:solidFill>
            </a:endParaRPr>
          </a:p>
        </p:txBody>
      </p:sp>
      <p:pic>
        <p:nvPicPr>
          <p:cNvPr id="4" name="Picture 3">
            <a:extLst>
              <a:ext uri="{FF2B5EF4-FFF2-40B4-BE49-F238E27FC236}">
                <a16:creationId xmlns:a16="http://schemas.microsoft.com/office/drawing/2014/main" id="{4129C764-216D-9A8A-0D38-A7FC8E8197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2268" y="1856348"/>
            <a:ext cx="1868557" cy="1401418"/>
          </a:xfrm>
          <a:prstGeom prst="rect">
            <a:avLst/>
          </a:prstGeom>
        </p:spPr>
      </p:pic>
      <p:pic>
        <p:nvPicPr>
          <p:cNvPr id="8" name="Picture 7">
            <a:extLst>
              <a:ext uri="{FF2B5EF4-FFF2-40B4-BE49-F238E27FC236}">
                <a16:creationId xmlns:a16="http://schemas.microsoft.com/office/drawing/2014/main" id="{4CAEE14E-0565-77F8-CFD8-4BD895893D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95405" y="1799752"/>
            <a:ext cx="1868557" cy="1401418"/>
          </a:xfrm>
          <a:prstGeom prst="rect">
            <a:avLst/>
          </a:prstGeom>
        </p:spPr>
      </p:pic>
      <p:sp>
        <p:nvSpPr>
          <p:cNvPr id="19" name="TextBox 18">
            <a:extLst>
              <a:ext uri="{FF2B5EF4-FFF2-40B4-BE49-F238E27FC236}">
                <a16:creationId xmlns:a16="http://schemas.microsoft.com/office/drawing/2014/main" id="{7E4F933B-CE1C-4F8D-3215-11F2CE4F54E7}"/>
              </a:ext>
            </a:extLst>
          </p:cNvPr>
          <p:cNvSpPr txBox="1"/>
          <p:nvPr/>
        </p:nvSpPr>
        <p:spPr>
          <a:xfrm>
            <a:off x="4219144" y="3424030"/>
            <a:ext cx="2039341" cy="415498"/>
          </a:xfrm>
          <a:prstGeom prst="rect">
            <a:avLst/>
          </a:prstGeom>
          <a:noFill/>
        </p:spPr>
        <p:txBody>
          <a:bodyPr wrap="none" rtlCol="0">
            <a:spAutoFit/>
          </a:bodyPr>
          <a:lstStyle/>
          <a:p>
            <a:r>
              <a:rPr lang="en-US" sz="2100" b="1" dirty="0">
                <a:solidFill>
                  <a:schemeClr val="bg2"/>
                </a:solidFill>
              </a:rPr>
              <a:t>Positivity</a:t>
            </a:r>
            <a:r>
              <a:rPr lang="en-US" sz="2100" b="1" dirty="0"/>
              <a:t> </a:t>
            </a:r>
            <a:r>
              <a:rPr lang="en-US" sz="2100" b="1" dirty="0">
                <a:solidFill>
                  <a:schemeClr val="bg2"/>
                </a:solidFill>
              </a:rPr>
              <a:t>Rate</a:t>
            </a:r>
            <a:endParaRPr lang="en-US" sz="1500" b="1" dirty="0">
              <a:solidFill>
                <a:schemeClr val="bg2"/>
              </a:solidFill>
            </a:endParaRPr>
          </a:p>
        </p:txBody>
      </p:sp>
      <p:pic>
        <p:nvPicPr>
          <p:cNvPr id="16" name="Picture 15">
            <a:extLst>
              <a:ext uri="{FF2B5EF4-FFF2-40B4-BE49-F238E27FC236}">
                <a16:creationId xmlns:a16="http://schemas.microsoft.com/office/drawing/2014/main" id="{3759273B-A553-3C8A-EA1D-AC6BC9D81A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6807" y="1785054"/>
            <a:ext cx="1868557" cy="1401418"/>
          </a:xfrm>
          <a:prstGeom prst="rect">
            <a:avLst/>
          </a:prstGeom>
        </p:spPr>
      </p:pic>
      <p:sp>
        <p:nvSpPr>
          <p:cNvPr id="22" name="TextBox 21">
            <a:extLst>
              <a:ext uri="{FF2B5EF4-FFF2-40B4-BE49-F238E27FC236}">
                <a16:creationId xmlns:a16="http://schemas.microsoft.com/office/drawing/2014/main" id="{4D1C2024-51B3-0C80-1B53-68D5A510A83A}"/>
              </a:ext>
            </a:extLst>
          </p:cNvPr>
          <p:cNvSpPr txBox="1"/>
          <p:nvPr/>
        </p:nvSpPr>
        <p:spPr>
          <a:xfrm>
            <a:off x="6563831" y="3424030"/>
            <a:ext cx="2034916" cy="415498"/>
          </a:xfrm>
          <a:prstGeom prst="rect">
            <a:avLst/>
          </a:prstGeom>
          <a:noFill/>
        </p:spPr>
        <p:txBody>
          <a:bodyPr wrap="none" rtlCol="0">
            <a:spAutoFit/>
          </a:bodyPr>
          <a:lstStyle/>
          <a:p>
            <a:r>
              <a:rPr lang="en-US" sz="2100" b="1" dirty="0">
                <a:solidFill>
                  <a:schemeClr val="bg2"/>
                </a:solidFill>
              </a:rPr>
              <a:t>Total</a:t>
            </a:r>
            <a:r>
              <a:rPr lang="en-US" sz="2100" b="1" dirty="0"/>
              <a:t> </a:t>
            </a:r>
            <a:r>
              <a:rPr lang="en-US" sz="2100" b="1" dirty="0">
                <a:solidFill>
                  <a:schemeClr val="bg2"/>
                </a:solidFill>
              </a:rPr>
              <a:t>Vaccines</a:t>
            </a:r>
            <a:endParaRPr lang="en-US" sz="1500" b="1" dirty="0">
              <a:solidFill>
                <a:schemeClr val="bg2"/>
              </a:solidFill>
            </a:endParaRPr>
          </a:p>
        </p:txBody>
      </p:sp>
      <p:pic>
        <p:nvPicPr>
          <p:cNvPr id="24" name="Picture 23">
            <a:extLst>
              <a:ext uri="{FF2B5EF4-FFF2-40B4-BE49-F238E27FC236}">
                <a16:creationId xmlns:a16="http://schemas.microsoft.com/office/drawing/2014/main" id="{D812E93D-9D32-4F32-E12E-E444F0FD4F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49161" y="4023236"/>
            <a:ext cx="1868556" cy="1423600"/>
          </a:xfrm>
          <a:prstGeom prst="rect">
            <a:avLst/>
          </a:prstGeom>
        </p:spPr>
      </p:pic>
      <p:sp>
        <p:nvSpPr>
          <p:cNvPr id="25" name="TextBox 24">
            <a:extLst>
              <a:ext uri="{FF2B5EF4-FFF2-40B4-BE49-F238E27FC236}">
                <a16:creationId xmlns:a16="http://schemas.microsoft.com/office/drawing/2014/main" id="{1431563C-E5E0-E20D-B298-F4EA4DA59911}"/>
              </a:ext>
            </a:extLst>
          </p:cNvPr>
          <p:cNvSpPr txBox="1"/>
          <p:nvPr/>
        </p:nvSpPr>
        <p:spPr>
          <a:xfrm>
            <a:off x="2549161" y="5370362"/>
            <a:ext cx="1963551" cy="415498"/>
          </a:xfrm>
          <a:prstGeom prst="rect">
            <a:avLst/>
          </a:prstGeom>
          <a:noFill/>
        </p:spPr>
        <p:txBody>
          <a:bodyPr wrap="none" rtlCol="0">
            <a:spAutoFit/>
          </a:bodyPr>
          <a:lstStyle/>
          <a:p>
            <a:r>
              <a:rPr lang="en-US" sz="2100" b="1" dirty="0">
                <a:solidFill>
                  <a:schemeClr val="bg2"/>
                </a:solidFill>
              </a:rPr>
              <a:t>New</a:t>
            </a:r>
            <a:r>
              <a:rPr lang="en-US" sz="2100" b="1" dirty="0"/>
              <a:t> </a:t>
            </a:r>
            <a:r>
              <a:rPr lang="en-US" sz="2100" b="1" dirty="0">
                <a:solidFill>
                  <a:schemeClr val="bg2"/>
                </a:solidFill>
              </a:rPr>
              <a:t>Vaccines</a:t>
            </a:r>
            <a:endParaRPr lang="en-US" sz="1500" b="1" dirty="0">
              <a:solidFill>
                <a:schemeClr val="bg2"/>
              </a:solidFill>
            </a:endParaRPr>
          </a:p>
        </p:txBody>
      </p:sp>
      <p:pic>
        <p:nvPicPr>
          <p:cNvPr id="27" name="Picture 26">
            <a:extLst>
              <a:ext uri="{FF2B5EF4-FFF2-40B4-BE49-F238E27FC236}">
                <a16:creationId xmlns:a16="http://schemas.microsoft.com/office/drawing/2014/main" id="{D57793FD-9393-7F6F-2943-352C430A115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79248" y="4023236"/>
            <a:ext cx="1868557" cy="1401417"/>
          </a:xfrm>
          <a:prstGeom prst="rect">
            <a:avLst/>
          </a:prstGeom>
        </p:spPr>
      </p:pic>
      <p:sp>
        <p:nvSpPr>
          <p:cNvPr id="28" name="TextBox 27">
            <a:extLst>
              <a:ext uri="{FF2B5EF4-FFF2-40B4-BE49-F238E27FC236}">
                <a16:creationId xmlns:a16="http://schemas.microsoft.com/office/drawing/2014/main" id="{0326CFA9-A398-A522-39CE-659FE9D7090B}"/>
              </a:ext>
            </a:extLst>
          </p:cNvPr>
          <p:cNvSpPr txBox="1"/>
          <p:nvPr/>
        </p:nvSpPr>
        <p:spPr>
          <a:xfrm>
            <a:off x="5868144" y="5446836"/>
            <a:ext cx="2355132" cy="415498"/>
          </a:xfrm>
          <a:prstGeom prst="rect">
            <a:avLst/>
          </a:prstGeom>
          <a:noFill/>
        </p:spPr>
        <p:txBody>
          <a:bodyPr wrap="none" rtlCol="0">
            <a:spAutoFit/>
          </a:bodyPr>
          <a:lstStyle/>
          <a:p>
            <a:r>
              <a:rPr lang="en-US" sz="2100" b="1" dirty="0">
                <a:solidFill>
                  <a:schemeClr val="bg2"/>
                </a:solidFill>
              </a:rPr>
              <a:t>Stringency</a:t>
            </a:r>
            <a:r>
              <a:rPr lang="en-US" sz="2100" b="1" dirty="0"/>
              <a:t> </a:t>
            </a:r>
            <a:r>
              <a:rPr lang="en-US" sz="2100" b="1" dirty="0">
                <a:solidFill>
                  <a:schemeClr val="bg2"/>
                </a:solidFill>
              </a:rPr>
              <a:t>Index</a:t>
            </a:r>
            <a:endParaRPr lang="en-US" sz="1500" b="1" dirty="0">
              <a:solidFill>
                <a:schemeClr val="bg2"/>
              </a:solidFill>
            </a:endParaRPr>
          </a:p>
        </p:txBody>
      </p:sp>
    </p:spTree>
    <p:extLst>
      <p:ext uri="{BB962C8B-B14F-4D97-AF65-F5344CB8AC3E}">
        <p14:creationId xmlns:p14="http://schemas.microsoft.com/office/powerpoint/2010/main" val="10492349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anim calcmode="lin" valueType="num">
                                      <p:cBhvr>
                                        <p:cTn id="29" dur="1000" fill="hold"/>
                                        <p:tgtEl>
                                          <p:spTgt spid="19"/>
                                        </p:tgtEl>
                                        <p:attrNameLst>
                                          <p:attrName>ppt_x</p:attrName>
                                        </p:attrNameLst>
                                      </p:cBhvr>
                                      <p:tavLst>
                                        <p:tav tm="0">
                                          <p:val>
                                            <p:strVal val="#ppt_x"/>
                                          </p:val>
                                        </p:tav>
                                        <p:tav tm="100000">
                                          <p:val>
                                            <p:strVal val="#ppt_x"/>
                                          </p:val>
                                        </p:tav>
                                      </p:tavLst>
                                    </p:anim>
                                    <p:anim calcmode="lin" valueType="num">
                                      <p:cBhvr>
                                        <p:cTn id="3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1000"/>
                                        <p:tgtEl>
                                          <p:spTgt spid="22"/>
                                        </p:tgtEl>
                                      </p:cBhvr>
                                    </p:animEffect>
                                    <p:anim calcmode="lin" valueType="num">
                                      <p:cBhvr>
                                        <p:cTn id="43" dur="1000" fill="hold"/>
                                        <p:tgtEl>
                                          <p:spTgt spid="22"/>
                                        </p:tgtEl>
                                        <p:attrNameLst>
                                          <p:attrName>ppt_x</p:attrName>
                                        </p:attrNameLst>
                                      </p:cBhvr>
                                      <p:tavLst>
                                        <p:tav tm="0">
                                          <p:val>
                                            <p:strVal val="#ppt_x"/>
                                          </p:val>
                                        </p:tav>
                                        <p:tav tm="100000">
                                          <p:val>
                                            <p:strVal val="#ppt_x"/>
                                          </p:val>
                                        </p:tav>
                                      </p:tavLst>
                                    </p:anim>
                                    <p:anim calcmode="lin" valueType="num">
                                      <p:cBhvr>
                                        <p:cTn id="4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anim calcmode="lin" valueType="num">
                                      <p:cBhvr>
                                        <p:cTn id="50" dur="1000" fill="hold"/>
                                        <p:tgtEl>
                                          <p:spTgt spid="24"/>
                                        </p:tgtEl>
                                        <p:attrNameLst>
                                          <p:attrName>ppt_x</p:attrName>
                                        </p:attrNameLst>
                                      </p:cBhvr>
                                      <p:tavLst>
                                        <p:tav tm="0">
                                          <p:val>
                                            <p:strVal val="#ppt_x"/>
                                          </p:val>
                                        </p:tav>
                                        <p:tav tm="100000">
                                          <p:val>
                                            <p:strVal val="#ppt_x"/>
                                          </p:val>
                                        </p:tav>
                                      </p:tavLst>
                                    </p:anim>
                                    <p:anim calcmode="lin" valueType="num">
                                      <p:cBhvr>
                                        <p:cTn id="5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1000"/>
                                        <p:tgtEl>
                                          <p:spTgt spid="25"/>
                                        </p:tgtEl>
                                      </p:cBhvr>
                                    </p:animEffect>
                                    <p:anim calcmode="lin" valueType="num">
                                      <p:cBhvr>
                                        <p:cTn id="57" dur="1000" fill="hold"/>
                                        <p:tgtEl>
                                          <p:spTgt spid="25"/>
                                        </p:tgtEl>
                                        <p:attrNameLst>
                                          <p:attrName>ppt_x</p:attrName>
                                        </p:attrNameLst>
                                      </p:cBhvr>
                                      <p:tavLst>
                                        <p:tav tm="0">
                                          <p:val>
                                            <p:strVal val="#ppt_x"/>
                                          </p:val>
                                        </p:tav>
                                        <p:tav tm="100000">
                                          <p:val>
                                            <p:strVal val="#ppt_x"/>
                                          </p:val>
                                        </p:tav>
                                      </p:tavLst>
                                    </p:anim>
                                    <p:anim calcmode="lin" valueType="num">
                                      <p:cBhvr>
                                        <p:cTn id="5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1000"/>
                                        <p:tgtEl>
                                          <p:spTgt spid="27"/>
                                        </p:tgtEl>
                                      </p:cBhvr>
                                    </p:animEffect>
                                    <p:anim calcmode="lin" valueType="num">
                                      <p:cBhvr>
                                        <p:cTn id="64" dur="1000" fill="hold"/>
                                        <p:tgtEl>
                                          <p:spTgt spid="27"/>
                                        </p:tgtEl>
                                        <p:attrNameLst>
                                          <p:attrName>ppt_x</p:attrName>
                                        </p:attrNameLst>
                                      </p:cBhvr>
                                      <p:tavLst>
                                        <p:tav tm="0">
                                          <p:val>
                                            <p:strVal val="#ppt_x"/>
                                          </p:val>
                                        </p:tav>
                                        <p:tav tm="100000">
                                          <p:val>
                                            <p:strVal val="#ppt_x"/>
                                          </p:val>
                                        </p:tav>
                                      </p:tavLst>
                                    </p:anim>
                                    <p:anim calcmode="lin" valueType="num">
                                      <p:cBhvr>
                                        <p:cTn id="6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1000"/>
                                        <p:tgtEl>
                                          <p:spTgt spid="28"/>
                                        </p:tgtEl>
                                      </p:cBhvr>
                                    </p:animEffect>
                                    <p:anim calcmode="lin" valueType="num">
                                      <p:cBhvr>
                                        <p:cTn id="71" dur="1000" fill="hold"/>
                                        <p:tgtEl>
                                          <p:spTgt spid="28"/>
                                        </p:tgtEl>
                                        <p:attrNameLst>
                                          <p:attrName>ppt_x</p:attrName>
                                        </p:attrNameLst>
                                      </p:cBhvr>
                                      <p:tavLst>
                                        <p:tav tm="0">
                                          <p:val>
                                            <p:strVal val="#ppt_x"/>
                                          </p:val>
                                        </p:tav>
                                        <p:tav tm="100000">
                                          <p:val>
                                            <p:strVal val="#ppt_x"/>
                                          </p:val>
                                        </p:tav>
                                      </p:tavLst>
                                    </p:anim>
                                    <p:anim calcmode="lin" valueType="num">
                                      <p:cBhvr>
                                        <p:cTn id="7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9" grpId="0"/>
      <p:bldP spid="22" grpId="0"/>
      <p:bldP spid="25"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B2F74-ECC9-EC8F-517F-44B72C48DC10}"/>
              </a:ext>
            </a:extLst>
          </p:cNvPr>
          <p:cNvSpPr>
            <a:spLocks noGrp="1"/>
          </p:cNvSpPr>
          <p:nvPr>
            <p:ph type="title"/>
          </p:nvPr>
        </p:nvSpPr>
        <p:spPr/>
        <p:txBody>
          <a:bodyPr/>
          <a:lstStyle/>
          <a:p>
            <a:pPr algn="ctr"/>
            <a:r>
              <a:rPr lang="en-US" b="1" dirty="0"/>
              <a:t>Softwares Used</a:t>
            </a:r>
            <a:endParaRPr lang="en-PK" b="1" dirty="0"/>
          </a:p>
        </p:txBody>
      </p:sp>
      <p:pic>
        <p:nvPicPr>
          <p:cNvPr id="11" name="Picture 10">
            <a:extLst>
              <a:ext uri="{FF2B5EF4-FFF2-40B4-BE49-F238E27FC236}">
                <a16:creationId xmlns:a16="http://schemas.microsoft.com/office/drawing/2014/main" id="{E18B2EF3-0E62-3369-9018-0D30014220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5497" y="2420888"/>
            <a:ext cx="2486543" cy="1222326"/>
          </a:xfrm>
          <a:prstGeom prst="rect">
            <a:avLst/>
          </a:prstGeom>
        </p:spPr>
      </p:pic>
      <p:pic>
        <p:nvPicPr>
          <p:cNvPr id="13" name="Picture 12">
            <a:extLst>
              <a:ext uri="{FF2B5EF4-FFF2-40B4-BE49-F238E27FC236}">
                <a16:creationId xmlns:a16="http://schemas.microsoft.com/office/drawing/2014/main" id="{D7440147-D0DB-A702-ACB4-33B0E1A17A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1931" y="4452522"/>
            <a:ext cx="2965877" cy="864096"/>
          </a:xfrm>
          <a:prstGeom prst="rect">
            <a:avLst/>
          </a:prstGeom>
        </p:spPr>
      </p:pic>
      <p:pic>
        <p:nvPicPr>
          <p:cNvPr id="15" name="Picture 14">
            <a:extLst>
              <a:ext uri="{FF2B5EF4-FFF2-40B4-BE49-F238E27FC236}">
                <a16:creationId xmlns:a16="http://schemas.microsoft.com/office/drawing/2014/main" id="{154986A0-C842-F961-DEB7-4A8D603E10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5776" y="4646464"/>
            <a:ext cx="2376264" cy="672436"/>
          </a:xfrm>
          <a:prstGeom prst="rect">
            <a:avLst/>
          </a:prstGeom>
        </p:spPr>
      </p:pic>
      <p:pic>
        <p:nvPicPr>
          <p:cNvPr id="4" name="Picture 3">
            <a:extLst>
              <a:ext uri="{FF2B5EF4-FFF2-40B4-BE49-F238E27FC236}">
                <a16:creationId xmlns:a16="http://schemas.microsoft.com/office/drawing/2014/main" id="{E8CE0EC8-2ABB-3B48-48C7-CF00E5E41A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1931" y="2387742"/>
            <a:ext cx="2965878" cy="864096"/>
          </a:xfrm>
          <a:prstGeom prst="rect">
            <a:avLst/>
          </a:prstGeom>
        </p:spPr>
      </p:pic>
    </p:spTree>
    <p:extLst>
      <p:ext uri="{BB962C8B-B14F-4D97-AF65-F5344CB8AC3E}">
        <p14:creationId xmlns:p14="http://schemas.microsoft.com/office/powerpoint/2010/main" val="410084011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DAE84-CDD7-62FD-BF4D-81E53814EB55}"/>
              </a:ext>
            </a:extLst>
          </p:cNvPr>
          <p:cNvSpPr>
            <a:spLocks noGrp="1"/>
          </p:cNvSpPr>
          <p:nvPr>
            <p:ph type="title"/>
          </p:nvPr>
        </p:nvSpPr>
        <p:spPr/>
        <p:txBody>
          <a:bodyPr/>
          <a:lstStyle/>
          <a:p>
            <a:pPr algn="ctr"/>
            <a:r>
              <a:rPr lang="en-US" b="1" dirty="0"/>
              <a:t>Group Members</a:t>
            </a:r>
            <a:endParaRPr lang="en-PK" b="1" dirty="0"/>
          </a:p>
        </p:txBody>
      </p:sp>
      <p:sp>
        <p:nvSpPr>
          <p:cNvPr id="3" name="Content Placeholder 2">
            <a:extLst>
              <a:ext uri="{FF2B5EF4-FFF2-40B4-BE49-F238E27FC236}">
                <a16:creationId xmlns:a16="http://schemas.microsoft.com/office/drawing/2014/main" id="{7E7983D7-9749-91DD-B7CC-41F773D4EE07}"/>
              </a:ext>
            </a:extLst>
          </p:cNvPr>
          <p:cNvSpPr>
            <a:spLocks noGrp="1"/>
          </p:cNvSpPr>
          <p:nvPr>
            <p:ph idx="1"/>
          </p:nvPr>
        </p:nvSpPr>
        <p:spPr/>
        <p:txBody>
          <a:bodyPr/>
          <a:lstStyle/>
          <a:p>
            <a:r>
              <a:rPr lang="en-US" b="1" dirty="0"/>
              <a:t>Syed Muhammad Faheem 20K-1054</a:t>
            </a:r>
          </a:p>
          <a:p>
            <a:r>
              <a:rPr lang="en-US" b="1" dirty="0"/>
              <a:t>Ishaqullah Siddique 20K-0148</a:t>
            </a:r>
          </a:p>
          <a:p>
            <a:r>
              <a:rPr lang="en-US" b="1" dirty="0"/>
              <a:t>Sarim Latif Khan 20K-1644</a:t>
            </a:r>
          </a:p>
          <a:p>
            <a:r>
              <a:rPr lang="en-US" b="1" dirty="0"/>
              <a:t>Syed Muhib Ahmed 20K-0405</a:t>
            </a:r>
            <a:endParaRPr lang="en-PK" b="1" dirty="0"/>
          </a:p>
        </p:txBody>
      </p:sp>
      <p:pic>
        <p:nvPicPr>
          <p:cNvPr id="5" name="Picture 4">
            <a:extLst>
              <a:ext uri="{FF2B5EF4-FFF2-40B4-BE49-F238E27FC236}">
                <a16:creationId xmlns:a16="http://schemas.microsoft.com/office/drawing/2014/main" id="{F866C853-1FE0-5280-A631-0933411EE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2252" y="3068960"/>
            <a:ext cx="4498078" cy="3497884"/>
          </a:xfrm>
          <a:prstGeom prst="rect">
            <a:avLst/>
          </a:prstGeom>
        </p:spPr>
      </p:pic>
    </p:spTree>
    <p:extLst>
      <p:ext uri="{BB962C8B-B14F-4D97-AF65-F5344CB8AC3E}">
        <p14:creationId xmlns:p14="http://schemas.microsoft.com/office/powerpoint/2010/main" val="1935495437"/>
      </p:ext>
    </p:extLst>
  </p:cSld>
  <p:clrMapOvr>
    <a:masterClrMapping/>
  </p:clrMapOvr>
  <p:transition spd="slow">
    <p:wipe/>
  </p:transition>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2000" b="0"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2000" b="0"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108</TotalTime>
  <Words>122</Words>
  <Application>Microsoft Office PowerPoint</Application>
  <PresentationFormat>On-screen Show (4:3)</PresentationFormat>
  <Paragraphs>35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Futura LT Book</vt:lpstr>
      <vt:lpstr>Custom Design</vt:lpstr>
      <vt:lpstr>COVID Statistics</vt:lpstr>
      <vt:lpstr>Objective</vt:lpstr>
      <vt:lpstr>Sample Dataset</vt:lpstr>
      <vt:lpstr>Dataset Source</vt:lpstr>
      <vt:lpstr>Variables Used</vt:lpstr>
      <vt:lpstr>Variables Used</vt:lpstr>
      <vt:lpstr>Softwares Used</vt:lpstr>
      <vt:lpstr>Group Members</vt:lpstr>
    </vt:vector>
  </TitlesOfParts>
  <Company>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ADMIN</dc:creator>
  <cp:lastModifiedBy>Mohammad Faheem</cp:lastModifiedBy>
  <cp:revision>9</cp:revision>
  <dcterms:created xsi:type="dcterms:W3CDTF">2014-02-18T09:14:49Z</dcterms:created>
  <dcterms:modified xsi:type="dcterms:W3CDTF">2022-05-08T17:04:52Z</dcterms:modified>
</cp:coreProperties>
</file>