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sldIdLst>
    <p:sldId id="256" r:id="rId2"/>
    <p:sldId id="257" r:id="rId3"/>
    <p:sldId id="285" r:id="rId4"/>
    <p:sldId id="300" r:id="rId5"/>
    <p:sldId id="292" r:id="rId6"/>
    <p:sldId id="287" r:id="rId7"/>
    <p:sldId id="298" r:id="rId8"/>
    <p:sldId id="288" r:id="rId9"/>
    <p:sldId id="293" r:id="rId10"/>
    <p:sldId id="297" r:id="rId11"/>
    <p:sldId id="289" r:id="rId12"/>
    <p:sldId id="290" r:id="rId13"/>
    <p:sldId id="299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AB6B32-F05D-4D58-F9AE-E4C117ABD27E}" name="Syed Munazzir Ahmed" initials="SA" userId="2a514acab27572f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7AD9A-623C-403C-BFA2-BE33092EFCEA}" v="186" dt="2022-03-14T06:25:42.303"/>
    <p1510:client id="{3A45649D-E45E-4DDA-AAB0-E0C6BFA12CDA}" v="1216" dt="2022-03-12T20:13:29.196"/>
    <p1510:client id="{53C678A9-E7EF-48D1-BD28-E85BA845A041}" v="9972" dt="2022-03-14T05:12:46.588"/>
    <p1510:client id="{5B1C86D2-8F54-417A-B896-420965442BCC}" v="2880" dt="2022-03-11T14:51:32.598"/>
    <p1510:client id="{A6187F2A-9C20-4C8B-9D93-072033FD143C}" v="105" dt="2022-03-11T15:37:49.805"/>
    <p1510:client id="{C5A88391-FDDF-4C97-92E8-62C331AC4F5F}" v="5" dt="2022-03-14T07:05:04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0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  <a:p>
            <a:pPr lvl="4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834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75" y="780465"/>
            <a:ext cx="69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4000"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19EDC-65F4-4241-A232-29A647EE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71" y="1935114"/>
            <a:ext cx="10253416" cy="2763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IN" sz="3200" dirty="0">
                <a:latin typeface="Calibri"/>
                <a:cs typeface="Calibri"/>
              </a:rPr>
            </a:br>
            <a:br>
              <a:rPr lang="en-IN" sz="3200" dirty="0">
                <a:latin typeface="Calibri"/>
                <a:cs typeface="Calibri"/>
              </a:rPr>
            </a:br>
            <a:r>
              <a:rPr lang="en-IN" sz="3200" dirty="0">
                <a:latin typeface="Calibri"/>
                <a:cs typeface="Calibri"/>
              </a:rPr>
              <a:t>Lloyds Bank – Data Science Assignment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E85BF-6097-5544-BE3B-31AD542A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478" y="5721799"/>
            <a:ext cx="3091564" cy="425612"/>
          </a:xfrm>
        </p:spPr>
        <p:txBody>
          <a:bodyPr vert="horz" lIns="91440" tIns="0" rIns="91440" bIns="45720" rtlCol="0" anchor="b">
            <a:noAutofit/>
          </a:bodyPr>
          <a:lstStyle/>
          <a:p>
            <a:endParaRPr lang="en-US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Syed Munazzir Ahmed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9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7841914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Preprocessing – Mortgage.csv(Contd...)</a:t>
            </a:r>
            <a:endParaRPr lang="en-US" sz="2800"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2CECF4-6B7E-4FE1-9D84-C62A199E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6871"/>
              </p:ext>
            </p:extLst>
          </p:nvPr>
        </p:nvGraphicFramePr>
        <p:xfrm>
          <a:off x="1355513" y="1018709"/>
          <a:ext cx="10073683" cy="4600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665">
                  <a:extLst>
                    <a:ext uri="{9D8B030D-6E8A-4147-A177-3AD203B41FA5}">
                      <a16:colId xmlns:a16="http://schemas.microsoft.com/office/drawing/2014/main" val="155118319"/>
                    </a:ext>
                  </a:extLst>
                </a:gridCol>
                <a:gridCol w="2127249">
                  <a:extLst>
                    <a:ext uri="{9D8B030D-6E8A-4147-A177-3AD203B41FA5}">
                      <a16:colId xmlns:a16="http://schemas.microsoft.com/office/drawing/2014/main" val="1152178834"/>
                    </a:ext>
                  </a:extLst>
                </a:gridCol>
                <a:gridCol w="3979333">
                  <a:extLst>
                    <a:ext uri="{9D8B030D-6E8A-4147-A177-3AD203B41FA5}">
                      <a16:colId xmlns:a16="http://schemas.microsoft.com/office/drawing/2014/main" val="2544512130"/>
                    </a:ext>
                  </a:extLst>
                </a:gridCol>
                <a:gridCol w="3374436">
                  <a:extLst>
                    <a:ext uri="{9D8B030D-6E8A-4147-A177-3AD203B41FA5}">
                      <a16:colId xmlns:a16="http://schemas.microsoft.com/office/drawing/2014/main" val="1290472321"/>
                    </a:ext>
                  </a:extLst>
                </a:gridCol>
              </a:tblGrid>
              <a:tr h="513481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93015"/>
                  </a:ext>
                </a:extLst>
              </a:tr>
              <a:tr h="7408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demographic_characteristic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buClr>
                          <a:srgbClr val="000000"/>
                        </a:buClr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marL="171450" marR="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Evaluated and capped the presence of outliers using z-score, percentiles(0.99), histograms and box plots.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Applied sqrt transformation</a:t>
                      </a:r>
                    </a:p>
                    <a:p>
                      <a:pPr marL="0" marR="0" lvl="0" indent="0" algn="l">
                        <a:buClr>
                          <a:srgbClr val="000000"/>
                        </a:buClr>
                        <a:buNone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marR="0" lvl="0" indent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 </a:t>
                      </a:r>
                    </a:p>
                    <a:p>
                      <a:pPr marL="171450" marR="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</a:rPr>
                        <a:t>Outlier treatment</a:t>
                      </a:r>
                      <a:endParaRPr lang="en-US" sz="1200" b="0" i="0" u="none" strike="noStrike" noProof="0" dirty="0"/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</a:rPr>
                        <a:t>Normalise the data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GB" sz="1200" b="0" i="0" u="none" strike="noStrike" noProof="0" dirty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Stabilise the variance in data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29899"/>
                  </a:ext>
                </a:extLst>
              </a:tr>
              <a:tr h="5571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1: Applied frequency encoder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2: 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53091"/>
                  </a:ext>
                </a:extLst>
              </a:tr>
              <a:tr h="4588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2: One hot encoding</a:t>
                      </a:r>
                      <a:endParaRPr lang="en-GB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0975"/>
                  </a:ext>
                </a:extLst>
              </a:tr>
              <a:tr h="4042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latin typeface="Calibri"/>
                        </a:rPr>
                        <a:t>Approach 2: One hot encoding</a:t>
                      </a:r>
                      <a:endParaRPr lang="en-GB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spcBef>
                          <a:spcPts val="5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63590"/>
                  </a:ext>
                </a:extLst>
              </a:tr>
              <a:tr h="4260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native_country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Approach 2: One hot encoding</a:t>
                      </a:r>
                      <a:endParaRPr lang="en-GB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96576"/>
                  </a:ext>
                </a:extLst>
              </a:tr>
              <a:tr h="7210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workclass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latin typeface="Calibri"/>
                        </a:rPr>
                        <a:t>Approach 2: One hot encoding</a:t>
                      </a:r>
                      <a:endParaRPr lang="en-GB" sz="12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Numeric values required for clustering</a:t>
                      </a:r>
                    </a:p>
                    <a:p>
                      <a:pPr marL="17145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Stabilise the variance in data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8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81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741247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Methodology – Code flow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C0DB4186-6D5D-40EB-AE18-01BEFBAB8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15" y="794884"/>
            <a:ext cx="10254343" cy="57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4688081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Model results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917EC12-D08D-4636-9EA4-62690D5F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25286"/>
              </p:ext>
            </p:extLst>
          </p:nvPr>
        </p:nvGraphicFramePr>
        <p:xfrm>
          <a:off x="1366096" y="1357377"/>
          <a:ext cx="10586702" cy="1483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507220956"/>
                    </a:ext>
                  </a:extLst>
                </a:gridCol>
                <a:gridCol w="2603495">
                  <a:extLst>
                    <a:ext uri="{9D8B030D-6E8A-4147-A177-3AD203B41FA5}">
                      <a16:colId xmlns:a16="http://schemas.microsoft.com/office/drawing/2014/main" val="1754818436"/>
                    </a:ext>
                  </a:extLst>
                </a:gridCol>
                <a:gridCol w="1703916">
                  <a:extLst>
                    <a:ext uri="{9D8B030D-6E8A-4147-A177-3AD203B41FA5}">
                      <a16:colId xmlns:a16="http://schemas.microsoft.com/office/drawing/2014/main" val="2879909532"/>
                    </a:ext>
                  </a:extLst>
                </a:gridCol>
                <a:gridCol w="1418164">
                  <a:extLst>
                    <a:ext uri="{9D8B030D-6E8A-4147-A177-3AD203B41FA5}">
                      <a16:colId xmlns:a16="http://schemas.microsoft.com/office/drawing/2014/main" val="308325093"/>
                    </a:ext>
                  </a:extLst>
                </a:gridCol>
                <a:gridCol w="1555746">
                  <a:extLst>
                    <a:ext uri="{9D8B030D-6E8A-4147-A177-3AD203B41FA5}">
                      <a16:colId xmlns:a16="http://schemas.microsoft.com/office/drawing/2014/main" val="1927363375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6689248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43014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Model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Hopkins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silhouette score</a:t>
                      </a:r>
                      <a:endParaRPr lang="en-GB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ROC Curve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F1 Score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6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KMeans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0.23 at k 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4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513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397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3620AB-0D1D-4E12-80E5-4E07E4BAD275}"/>
              </a:ext>
            </a:extLst>
          </p:cNvPr>
          <p:cNvSpPr txBox="1"/>
          <p:nvPr/>
        </p:nvSpPr>
        <p:spPr>
          <a:xfrm>
            <a:off x="1268942" y="893233"/>
            <a:ext cx="54525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/>
                <a:ea typeface="Calibri"/>
                <a:cs typeface="Calibri"/>
              </a:rPr>
              <a:t>Approach 1: Clustering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B3E82-CBC9-4E0A-9A0C-1CA1C4996CD4}"/>
              </a:ext>
            </a:extLst>
          </p:cNvPr>
          <p:cNvSpPr txBox="1"/>
          <p:nvPr/>
        </p:nvSpPr>
        <p:spPr>
          <a:xfrm>
            <a:off x="1316566" y="3486150"/>
            <a:ext cx="54525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/>
                <a:ea typeface="Calibri"/>
                <a:cs typeface="Calibri"/>
              </a:rPr>
              <a:t>Approach 2: Combine both datasets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47793654-4E19-4882-B0E3-A8816661C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33464"/>
              </p:ext>
            </p:extLst>
          </p:nvPr>
        </p:nvGraphicFramePr>
        <p:xfrm>
          <a:off x="1360805" y="4008502"/>
          <a:ext cx="7612792" cy="1112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3507220956"/>
                    </a:ext>
                  </a:extLst>
                </a:gridCol>
                <a:gridCol w="2603495">
                  <a:extLst>
                    <a:ext uri="{9D8B030D-6E8A-4147-A177-3AD203B41FA5}">
                      <a16:colId xmlns:a16="http://schemas.microsoft.com/office/drawing/2014/main" val="1754818436"/>
                    </a:ext>
                  </a:extLst>
                </a:gridCol>
                <a:gridCol w="1703916">
                  <a:extLst>
                    <a:ext uri="{9D8B030D-6E8A-4147-A177-3AD203B41FA5}">
                      <a16:colId xmlns:a16="http://schemas.microsoft.com/office/drawing/2014/main" val="2879909532"/>
                    </a:ext>
                  </a:extLst>
                </a:gridCol>
                <a:gridCol w="1231048">
                  <a:extLst>
                    <a:ext uri="{9D8B030D-6E8A-4147-A177-3AD203B41FA5}">
                      <a16:colId xmlns:a16="http://schemas.microsoft.com/office/drawing/2014/main" val="6689248"/>
                    </a:ext>
                  </a:extLst>
                </a:gridCol>
                <a:gridCol w="1502833">
                  <a:extLst>
                    <a:ext uri="{9D8B030D-6E8A-4147-A177-3AD203B41FA5}">
                      <a16:colId xmlns:a16="http://schemas.microsoft.com/office/drawing/2014/main" val="243014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Model 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ROC Curve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 i="0" u="none" strike="noStrike" noProof="0" dirty="0">
                          <a:latin typeface="Calibri"/>
                        </a:rPr>
                        <a:t>F1 Score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6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alibri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5137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dirty="0">
                          <a:latin typeface="Calibri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3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889414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a typeface="+mj-lt"/>
                <a:cs typeface="+mj-lt"/>
              </a:rPr>
              <a:t>Recommendations</a:t>
            </a:r>
          </a:p>
          <a:p>
            <a:pPr algn="l"/>
            <a:endParaRPr lang="en-US" sz="2800" dirty="0">
              <a:ea typeface="+mj-lt"/>
              <a:cs typeface="+mj-lt"/>
            </a:endParaRPr>
          </a:p>
          <a:p>
            <a:pPr algn="l"/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426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350" indent="0">
              <a:buNone/>
            </a:pPr>
            <a:endParaRPr lang="en-GB" sz="1400">
              <a:latin typeface="Calibri"/>
              <a:ea typeface="+mn-lt"/>
              <a:cs typeface="+mn-lt"/>
            </a:endParaRPr>
          </a:p>
          <a:p>
            <a:pPr marL="6350" indent="0">
              <a:buNone/>
            </a:pPr>
            <a:r>
              <a:rPr lang="en-GB" sz="1400" dirty="0">
                <a:latin typeface="Calibri"/>
                <a:ea typeface="Calibri"/>
                <a:cs typeface="Arial"/>
              </a:rPr>
              <a:t>Target below customers on the basis of these most important features :</a:t>
            </a:r>
          </a:p>
          <a:p>
            <a:pPr marL="6350" indent="0">
              <a:buNone/>
            </a:pPr>
            <a:endParaRPr lang="en-GB" sz="1400" dirty="0">
              <a:latin typeface="Calibri"/>
              <a:ea typeface="Calibri"/>
              <a:cs typeface="Arial"/>
            </a:endParaRP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Town : Edinburgh and Swindon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Education : High school graduates, some college and bachelors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Occupation level : 6 and 8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Age : 30s and 40s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Arial"/>
              </a:rPr>
              <a:t>Relationship : Husband and not in family</a:t>
            </a:r>
          </a:p>
          <a:p>
            <a:pPr marL="344170" indent="-337820"/>
            <a:r>
              <a:rPr lang="en-GB" sz="1400" dirty="0">
                <a:latin typeface="Calibri"/>
                <a:ea typeface="Calibri"/>
                <a:cs typeface="+mn-lt"/>
              </a:rPr>
              <a:t>Salary range : 20000 to 25000 GBP</a:t>
            </a:r>
          </a:p>
          <a:p>
            <a:pPr marL="344170" indent="-337820">
              <a:buNone/>
            </a:pPr>
            <a:r>
              <a:rPr lang="en-GB" sz="1400" dirty="0">
                <a:ea typeface="+mn-lt"/>
                <a:cs typeface="+mn-lt"/>
              </a:rPr>
              <a:t>    </a:t>
            </a:r>
            <a:endParaRPr lang="en-GB" sz="1000" dirty="0">
              <a:cs typeface="Arial"/>
            </a:endParaRP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DBFAF74C-9A65-42EF-8515-259B79CD1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564" y="851862"/>
            <a:ext cx="5320693" cy="53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5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934" y="2633681"/>
            <a:ext cx="5730538" cy="1595812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latin typeface="Calibri"/>
                <a:cs typeface="Calibri"/>
              </a:rPr>
              <a:t>Thank You!</a:t>
            </a:r>
            <a:endParaRPr lang="en-US" sz="3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A5E5C1-D71C-448C-AC9C-6DA721D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29068" y="6867533"/>
            <a:ext cx="1086707" cy="1394328"/>
          </a:xfrm>
        </p:spPr>
        <p:txBody>
          <a:bodyPr/>
          <a:lstStyle/>
          <a:p>
            <a:pPr marL="6350" indent="0">
              <a:buNone/>
            </a:pPr>
            <a:endParaRPr lang="en-GB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461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3957831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Problem Statement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r>
              <a:rPr lang="en-GB" sz="1400">
                <a:latin typeface="Calibri"/>
                <a:ea typeface="+mn-lt"/>
                <a:cs typeface="+mn-lt"/>
              </a:rPr>
              <a:t>Previous campaign comprising of a random selection of customers from mortgage customer base was unsuccessful as only a small number took the product.</a:t>
            </a:r>
            <a:endParaRPr lang="en-GB" sz="1400">
              <a:latin typeface="Calibri"/>
              <a:cs typeface="Calibri"/>
            </a:endParaRPr>
          </a:p>
          <a:p>
            <a:pPr marL="344170" indent="-337820"/>
            <a:endParaRPr lang="en-GB" sz="1400">
              <a:latin typeface="Calibri"/>
              <a:ea typeface="+mn-lt"/>
              <a:cs typeface="Arial"/>
            </a:endParaRPr>
          </a:p>
          <a:p>
            <a:pPr marL="344170" indent="-337820"/>
            <a:r>
              <a:rPr lang="en-GB" sz="1400">
                <a:latin typeface="Calibri"/>
                <a:ea typeface="+mn-lt"/>
                <a:cs typeface="Calibri"/>
              </a:rPr>
              <a:t>The </a:t>
            </a:r>
            <a:r>
              <a:rPr lang="en-GB" sz="1400">
                <a:latin typeface="Calibri"/>
                <a:ea typeface="+mn-lt"/>
                <a:cs typeface="+mn-lt"/>
              </a:rPr>
              <a:t>marketing team is looking for suggestions to improve the selection of customers so a higher proportion will purchase the product in a future marketing campaign. </a:t>
            </a:r>
          </a:p>
          <a:p>
            <a:pPr marL="344170" indent="-337820"/>
            <a:endParaRPr lang="en-GB" sz="1400">
              <a:latin typeface="Calibri"/>
              <a:ea typeface="+mn-lt"/>
              <a:cs typeface="+mn-lt"/>
            </a:endParaRPr>
          </a:p>
          <a:p>
            <a:pPr marL="344170" indent="-337820"/>
            <a:r>
              <a:rPr lang="en-GB" sz="1400">
                <a:latin typeface="Calibri"/>
                <a:ea typeface="+mn-lt"/>
                <a:cs typeface="+mn-lt"/>
              </a:rPr>
              <a:t>Using the previous campaign data and existing mortage data, identify and suggest customers who will most likely buy an insurance product</a:t>
            </a:r>
            <a:endParaRPr lang="en-GB" sz="1400">
              <a:latin typeface="Calibri"/>
              <a:cs typeface="Arial"/>
            </a:endParaRPr>
          </a:p>
          <a:p>
            <a:pPr marL="6350" indent="0">
              <a:buNone/>
            </a:pPr>
            <a:endParaRPr lang="en-GB">
              <a:cs typeface="Arial"/>
            </a:endParaRPr>
          </a:p>
          <a:p>
            <a:pPr marL="344170" indent="-337820"/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8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3957831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Exploratory data analysis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CB108A2-4989-4A3C-B30B-B0E16EE19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34261"/>
              </p:ext>
            </p:extLst>
          </p:nvPr>
        </p:nvGraphicFramePr>
        <p:xfrm>
          <a:off x="2332066" y="1570968"/>
          <a:ext cx="8168635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083">
                  <a:extLst>
                    <a:ext uri="{9D8B030D-6E8A-4147-A177-3AD203B41FA5}">
                      <a16:colId xmlns:a16="http://schemas.microsoft.com/office/drawing/2014/main" val="3848345591"/>
                    </a:ext>
                  </a:extLst>
                </a:gridCol>
                <a:gridCol w="3720673">
                  <a:extLst>
                    <a:ext uri="{9D8B030D-6E8A-4147-A177-3AD203B41FA5}">
                      <a16:colId xmlns:a16="http://schemas.microsoft.com/office/drawing/2014/main" val="2255398547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2965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Campaign.csv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Calibri"/>
                        </a:rPr>
                        <a:t>Mortgage.csv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(32060, 16)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Calibri"/>
                        </a:rPr>
                        <a:t>(32561, 18)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5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Name title and created account (Target variable)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Duplicate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4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Numeric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0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Categorical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latin typeface="Calibri"/>
                        </a:rPr>
                        <a:t>Boolean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012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4BEBDA-C9D1-4550-9366-9176A6D39E97}"/>
              </a:ext>
            </a:extLst>
          </p:cNvPr>
          <p:cNvSpPr txBox="1"/>
          <p:nvPr/>
        </p:nvSpPr>
        <p:spPr>
          <a:xfrm>
            <a:off x="2231063" y="5846233"/>
            <a:ext cx="91461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/>
                <a:cs typeface="Calibri"/>
              </a:rPr>
              <a:t>Note : More details are highlighted in their respective profiling files </a:t>
            </a:r>
            <a:r>
              <a:rPr lang="en-GB" sz="1400" dirty="0">
                <a:latin typeface="Calibri"/>
                <a:ea typeface="+mn-lt"/>
                <a:cs typeface="+mn-lt"/>
              </a:rPr>
              <a:t>campaign_report.html and mortgage_report.html which are uploaded on GitHub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810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7048164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Exploratory data analysis (Contd...)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54A475E-112C-4A72-A9D5-132B33FA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942" y="1305982"/>
            <a:ext cx="8193616" cy="5309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1804E7-5A81-4CE3-B496-76A8AE5484EE}"/>
              </a:ext>
            </a:extLst>
          </p:cNvPr>
          <p:cNvSpPr txBox="1"/>
          <p:nvPr/>
        </p:nvSpPr>
        <p:spPr>
          <a:xfrm>
            <a:off x="1268942" y="999067"/>
            <a:ext cx="74845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latin typeface="Calibri"/>
              </a:rPr>
              <a:t>Distribution of independent features vs target column credited_account</a:t>
            </a:r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78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889414" cy="590396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latin typeface="Calibri"/>
                <a:cs typeface="Calibri"/>
              </a:rPr>
              <a:t>Implementation and thought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4265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4170" indent="-337820"/>
            <a:endParaRPr lang="en-GB" sz="1400">
              <a:latin typeface="Calibri"/>
              <a:ea typeface="+mn-lt"/>
              <a:cs typeface="+mn-lt"/>
            </a:endParaRPr>
          </a:p>
          <a:p>
            <a:pPr marL="6350" indent="0">
              <a:buNone/>
            </a:pPr>
            <a:r>
              <a:rPr lang="en-GB" sz="1400" dirty="0">
                <a:latin typeface="Calibri"/>
                <a:ea typeface="+mn-lt"/>
                <a:cs typeface="+mn-lt"/>
              </a:rPr>
              <a:t>Following are the sequence of steps evaluated and explored while arriving at the two approaches. Details of both approaches are discussed in the subsequent slides.</a:t>
            </a:r>
          </a:p>
          <a:p>
            <a:pPr marL="344170" indent="-337820"/>
            <a:r>
              <a:rPr lang="en-GB" sz="1400" dirty="0">
                <a:latin typeface="Calibri"/>
                <a:ea typeface="+mn-lt"/>
                <a:cs typeface="+mn-lt"/>
              </a:rPr>
              <a:t>Explored both the datasets. </a:t>
            </a:r>
            <a:endParaRPr lang="en-GB" sz="1400">
              <a:latin typeface="Arial" panose="020B0604020202020204"/>
              <a:ea typeface="+mn-lt"/>
              <a:cs typeface="+mn-lt"/>
            </a:endParaRPr>
          </a:p>
          <a:p>
            <a:pPr marL="344170" indent="-337820"/>
            <a:r>
              <a:rPr lang="en-GB" sz="1400" dirty="0">
                <a:latin typeface="Calibri"/>
                <a:ea typeface="+mn-lt"/>
                <a:cs typeface="+mn-lt"/>
              </a:rPr>
              <a:t>Applied appropriate techniques for outlier analysis and treatment</a:t>
            </a:r>
            <a:r>
              <a:rPr lang="en-GB" sz="1400" dirty="0">
                <a:latin typeface="Calibri"/>
                <a:cs typeface="Arial"/>
              </a:rPr>
              <a:t>, </a:t>
            </a:r>
            <a:r>
              <a:rPr lang="en-GB" sz="1400" dirty="0">
                <a:latin typeface="Calibri"/>
                <a:ea typeface="+mn-lt"/>
                <a:cs typeface="+mn-lt"/>
              </a:rPr>
              <a:t>encoding techniques such as one hot encoding, label encoding and frequency encoding. </a:t>
            </a:r>
          </a:p>
          <a:p>
            <a:pPr marL="344170" indent="-337820"/>
            <a:r>
              <a:rPr lang="en-GB" sz="1400" dirty="0">
                <a:latin typeface="Calibri"/>
                <a:cs typeface="Arial"/>
              </a:rPr>
              <a:t> Scaling and appropriate </a:t>
            </a:r>
            <a:r>
              <a:rPr lang="en-GB" sz="1400" dirty="0">
                <a:latin typeface="Calibri"/>
                <a:ea typeface="Calibri"/>
                <a:cs typeface="Arial"/>
              </a:rPr>
              <a:t>transformations applied are listed in subsequent slides</a:t>
            </a:r>
            <a:endParaRPr lang="en-GB" sz="1400" dirty="0">
              <a:latin typeface="Calibri"/>
              <a:cs typeface="Arial"/>
            </a:endParaRPr>
          </a:p>
          <a:p>
            <a:pPr marL="344170" indent="-337820"/>
            <a:r>
              <a:rPr lang="en-GB" sz="1400" dirty="0">
                <a:latin typeface="Calibri"/>
                <a:cs typeface="Arial"/>
              </a:rPr>
              <a:t>One example of a data cleaning activity on 'salary band'.</a:t>
            </a:r>
            <a:endParaRPr lang="en-GB" sz="1400">
              <a:latin typeface="Arial" panose="020B0604020202020204"/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The column had varied representations</a:t>
            </a:r>
            <a:endParaRPr lang="en-GB" dirty="0"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The idea was to convert the column values into annual salaries represented in GBP as the base currency.  </a:t>
            </a:r>
            <a:endParaRPr lang="en-GB" sz="1200" dirty="0"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Used regular expressions to clean the data.</a:t>
            </a:r>
            <a:endParaRPr lang="en-GB" sz="1200" dirty="0">
              <a:latin typeface="Arial" panose="020B0604020202020204"/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Converted per week and per month representations to annual. Calculated mean if the representation was in the form of a range</a:t>
            </a: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Wrote a custom script(currency_conversion.py) to extract data from an API to access the conversion rates into GBP and transformed values from different currencies to GBP</a:t>
            </a:r>
            <a:endParaRPr lang="en-GB" sz="1200" dirty="0">
              <a:cs typeface="Arial"/>
            </a:endParaRPr>
          </a:p>
          <a:p>
            <a:pPr marL="795020" lvl="1" indent="-337820"/>
            <a:r>
              <a:rPr lang="en-GB" sz="1200" dirty="0">
                <a:latin typeface="Calibri"/>
                <a:cs typeface="Arial"/>
              </a:rPr>
              <a:t>Evaluated the presence of outliers using z-score, percentiles, histograms and boxplots. Capped outliers and transformed the data using an appropriate transformation such as log, sqrt or box cox to normalise.</a:t>
            </a:r>
            <a:endParaRPr lang="en-GB" dirty="0">
              <a:latin typeface="Arial" panose="020B0604020202020204"/>
              <a:ea typeface="Calibri"/>
              <a:cs typeface="Arial"/>
            </a:endParaRPr>
          </a:p>
          <a:p>
            <a:pPr marL="795020" lvl="1" indent="-337820"/>
            <a:endParaRPr lang="en-GB" sz="1200" dirty="0">
              <a:latin typeface="Calibri"/>
              <a:ea typeface="Calibri"/>
              <a:cs typeface="Arial"/>
            </a:endParaRPr>
          </a:p>
          <a:p>
            <a:pPr marL="457200" lvl="1" indent="0">
              <a:buNone/>
            </a:pPr>
            <a:endParaRPr lang="en-GB" sz="1400" dirty="0">
              <a:latin typeface="Calibri"/>
              <a:ea typeface="Calibri"/>
              <a:cs typeface="Arial"/>
            </a:endParaRPr>
          </a:p>
          <a:p>
            <a:pPr marL="457200" lvl="1" indent="0">
              <a:buNone/>
            </a:pPr>
            <a:endParaRPr lang="en-GB" sz="1400" dirty="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2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741247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Approach 1: Clustering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EA44CD0-6B4D-4E49-96BC-6F9CB8ACE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606" y="635233"/>
            <a:ext cx="5125055" cy="5897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17C7A7-C1CD-4069-864D-AAD94444C95A}"/>
              </a:ext>
            </a:extLst>
          </p:cNvPr>
          <p:cNvSpPr txBox="1"/>
          <p:nvPr/>
        </p:nvSpPr>
        <p:spPr>
          <a:xfrm>
            <a:off x="1268941" y="1073150"/>
            <a:ext cx="533611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Explored both the datasets</a:t>
            </a:r>
            <a:endParaRPr lang="en-US" dirty="0"/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Applied appropriate preprocessing techniques to clean the data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Applied KMeans clustering on mortgage.csv to create clusters and performed persona identification of customers in each cluster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Built classification models on campaign.csv to predict missing target feature created_account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Analyzed the persona of customers who switched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US" sz="1400" dirty="0">
                <a:latin typeface="Calibri"/>
                <a:ea typeface="Calibri"/>
                <a:cs typeface="Arial"/>
              </a:rPr>
              <a:t>Identified common patterns between the three clusters and the customers that switched.</a:t>
            </a: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400" dirty="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57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6741247" cy="590396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/>
                <a:cs typeface="Calibri"/>
              </a:rPr>
              <a:t>Approach 2: Combine both datasets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043926EA-CB1A-416A-958A-66BC5FC2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634546"/>
            <a:ext cx="4622799" cy="6007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172EC-DF9B-4A1E-AF8D-E0229ED50EDE}"/>
              </a:ext>
            </a:extLst>
          </p:cNvPr>
          <p:cNvSpPr txBox="1"/>
          <p:nvPr/>
        </p:nvSpPr>
        <p:spPr>
          <a:xfrm>
            <a:off x="1268941" y="1073150"/>
            <a:ext cx="5849409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Evaluated the feasibility of combining the two datasets using name as a common feature. 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Mortgage.csv has 'full_name' with a combination of title, first, middle and last name in some cases while the records in Campaign.csv has no middle name. 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Wrote a custom function extractFields() to apply on Mortgage['full_name'] and eliminated middle name to extract name as title, first name and last name.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ea typeface="Calibri"/>
                <a:cs typeface="Arial"/>
              </a:rPr>
              <a:t>Ideally there must be a primary key and a foreign key relationship between two datasets for a successful join.</a:t>
            </a:r>
          </a:p>
          <a:p>
            <a:pPr marL="285750" indent="-285750" algn="just">
              <a:buFont typeface="Wingdings"/>
              <a:buChar char="§"/>
            </a:pPr>
            <a:endParaRPr lang="en-GB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In this scenario, I tried to join the two datasets based on full_name but the result was a cross join as there were multiple records of the same name in both the datasets. 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Included age as another criteria along with title, first name and last name as the composite key. 13,402 unique customers were filtered</a:t>
            </a:r>
            <a:r>
              <a:rPr lang="en-US" sz="1200" dirty="0">
                <a:latin typeface="Calibri"/>
                <a:cs typeface="Arial"/>
              </a:rPr>
              <a:t>​</a:t>
            </a:r>
            <a:endParaRPr lang="en-US" sz="1200">
              <a:latin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Further experimented by removing title as it had multiple missing values. Included age, first name and last name as the composite key. 16,586 unique customers were filtered</a:t>
            </a:r>
            <a:r>
              <a:rPr lang="en-US" sz="1200" dirty="0">
                <a:latin typeface="Calibri"/>
                <a:cs typeface="Arial"/>
              </a:rPr>
              <a:t> </a:t>
            </a:r>
          </a:p>
          <a:p>
            <a:pPr marL="285750" indent="-285750" algn="just">
              <a:buFont typeface="Wingdings"/>
              <a:buChar char="§"/>
            </a:pPr>
            <a:endParaRPr lang="en-US" sz="1200" dirty="0">
              <a:latin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cs typeface="Arial"/>
              </a:rPr>
              <a:t>Built classification models on the filtered data to predict the missing values in credited_account​</a:t>
            </a:r>
            <a:endParaRPr lang="en-GB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endParaRPr lang="en-GB" sz="1200" dirty="0">
              <a:latin typeface="Calibri"/>
              <a:ea typeface="Calibri"/>
              <a:cs typeface="Arial"/>
            </a:endParaRPr>
          </a:p>
          <a:p>
            <a:pPr marL="285750" indent="-285750" algn="just">
              <a:buFont typeface="Wingdings"/>
              <a:buChar char="§"/>
            </a:pPr>
            <a:r>
              <a:rPr lang="en-GB" sz="1200" dirty="0">
                <a:latin typeface="Calibri"/>
                <a:ea typeface="Calibri"/>
                <a:cs typeface="Arial"/>
              </a:rPr>
              <a:t>Analysed and concluded on the next customers for marketing campaign</a:t>
            </a:r>
          </a:p>
        </p:txBody>
      </p:sp>
    </p:spTree>
    <p:extLst>
      <p:ext uri="{BB962C8B-B14F-4D97-AF65-F5344CB8AC3E}">
        <p14:creationId xmlns:p14="http://schemas.microsoft.com/office/powerpoint/2010/main" val="66082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5492414" cy="59039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latin typeface="Calibri"/>
                <a:cs typeface="Calibri"/>
              </a:rPr>
              <a:t>Preprocessing – Campaign.csv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2CECF4-6B7E-4FE1-9D84-C62A199E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76295"/>
              </p:ext>
            </p:extLst>
          </p:nvPr>
        </p:nvGraphicFramePr>
        <p:xfrm>
          <a:off x="1355513" y="1018709"/>
          <a:ext cx="10073673" cy="52193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9665">
                  <a:extLst>
                    <a:ext uri="{9D8B030D-6E8A-4147-A177-3AD203B41FA5}">
                      <a16:colId xmlns:a16="http://schemas.microsoft.com/office/drawing/2014/main" val="155118319"/>
                    </a:ext>
                  </a:extLst>
                </a:gridCol>
                <a:gridCol w="2084915">
                  <a:extLst>
                    <a:ext uri="{9D8B030D-6E8A-4147-A177-3AD203B41FA5}">
                      <a16:colId xmlns:a16="http://schemas.microsoft.com/office/drawing/2014/main" val="1152178834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2544512130"/>
                    </a:ext>
                  </a:extLst>
                </a:gridCol>
                <a:gridCol w="3797760">
                  <a:extLst>
                    <a:ext uri="{9D8B030D-6E8A-4147-A177-3AD203B41FA5}">
                      <a16:colId xmlns:a16="http://schemas.microsoft.com/office/drawing/2014/main" val="1290472321"/>
                    </a:ext>
                  </a:extLst>
                </a:gridCol>
              </a:tblGrid>
              <a:tr h="30691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93015"/>
                  </a:ext>
                </a:extLst>
              </a:tr>
              <a:tr h="58208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1,2,3,4,5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participant_id, name title, first name, last name, company email</a:t>
                      </a:r>
                      <a:endParaRPr lang="en-US" sz="1200" b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Not useful for model building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29899"/>
                  </a:ext>
                </a:extLst>
              </a:tr>
              <a:tr h="518583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age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</a:t>
                      </a:r>
                      <a:r>
                        <a:rPr lang="en-GB" sz="1200" b="0" i="0" u="none" strike="noStrike" noProof="0" dirty="0">
                          <a:latin typeface="Calibri"/>
                        </a:rPr>
                        <a:t>Create bins to generate a new feature 'age_by_decade' and apply one hot encoding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Same as above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Creating bins followed by one hot encoding brings stability in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53091"/>
                  </a:ext>
                </a:extLst>
              </a:tr>
              <a:tr h="560916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1: Apply label encoder and scaled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2: Dropped as it has a high correlation with 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1: </a:t>
                      </a:r>
                      <a:r>
                        <a:rPr lang="en-GB" sz="1200" b="0" i="0" u="none" strike="noStrike" kern="1200" noProof="0" dirty="0">
                          <a:latin typeface="Calibri"/>
                        </a:rPr>
                        <a:t>Features scaled exhibit properties of a standard normal distribution with a mean of zero and a standard deviation of one.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2: To eliminate the issue of multi collinearity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0975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Applied frequency encoder and scaled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Dropped as it has a high correlation with relationship</a:t>
                      </a:r>
                      <a:endParaRPr lang="en-GB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 </a:t>
                      </a:r>
                      <a:r>
                        <a:rPr lang="en-GB" sz="1200" b="0" i="0" u="none" strike="noStrike" noProof="0" dirty="0">
                          <a:latin typeface="Calibri"/>
                        </a:rPr>
                        <a:t>Features scaled exhibit properties of a standard normal distribution with a mean of zero and a standard deviation of one.</a:t>
                      </a:r>
                      <a:endParaRPr lang="en-US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To eliminate the issue of multi collinearity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63590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Applied ordinal encoder and scaled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Dropped education_num as it has a high correlation with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To capture the hierarchy</a:t>
                      </a:r>
                      <a:endParaRPr lang="en-US" sz="12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Convert to categorical for stability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96576"/>
                  </a:ext>
                </a:extLst>
              </a:tr>
              <a:tr h="616000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1: Applied frequency encoder</a:t>
                      </a:r>
                      <a:endParaRPr lang="en-US" sz="1200" b="0" i="0" u="none" strike="noStrike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Approach 2: Convert to categorical for stability</a:t>
                      </a:r>
                      <a:endParaRPr lang="en-GB" sz="1200" b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1: Applied frequency encoder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Approach 2: Convert to categorical for stability</a:t>
                      </a:r>
                      <a:endParaRPr lang="en-GB" sz="1200" b="0" i="0" u="none" strike="noStrike" kern="120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8468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11,12,13,14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Familiarity FB, view FB, occupation level,</a:t>
                      </a:r>
                      <a:endParaRPr lang="en-US" sz="1200" dirty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Education Num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Approach 1: Apply standardisation</a:t>
                      </a:r>
                    </a:p>
                    <a:p>
                      <a:pPr lvl="0" algn="l">
                        <a:buNone/>
                      </a:pPr>
                      <a:r>
                        <a:rPr lang="en-GB" sz="1200" b="0" dirty="0">
                          <a:latin typeface="Calibri"/>
                        </a:rPr>
                        <a:t>Approach 2: Apply standardisation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Features scaled exhibit properties of a standard normal distribution with a mean of zero and a standard deviation of 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3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29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D2EA3839-109B-4B28-81FB-8B305BC3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2499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BF939-FE40-E145-9CC9-F459A24C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08" y="162473"/>
            <a:ext cx="5418331" cy="590396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latin typeface="Calibri"/>
                <a:cs typeface="Calibri"/>
              </a:rPr>
              <a:t>Preprocessing – Mortgage.csv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EA09-4682-4079-BB67-8874EBB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766" y="686866"/>
            <a:ext cx="10654040" cy="5902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37820"/>
            <a:endParaRPr lang="en-GB">
              <a:ea typeface="+mn-lt"/>
              <a:cs typeface="+mn-lt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  <a:p>
            <a:pPr marL="344170" indent="-337820"/>
            <a:endParaRPr lang="en-GB">
              <a:latin typeface="Arial" panose="020B0604020202020204"/>
              <a:ea typeface="+mn-lt"/>
              <a:cs typeface="Arial"/>
            </a:endParaRPr>
          </a:p>
          <a:p>
            <a:pPr marL="344170" indent="-337820"/>
            <a:endParaRPr lang="en-GB" sz="1800">
              <a:latin typeface="Calibri"/>
              <a:cs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E2CECF4-6B7E-4FE1-9D84-C62A199E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9488"/>
              </p:ext>
            </p:extLst>
          </p:nvPr>
        </p:nvGraphicFramePr>
        <p:xfrm>
          <a:off x="1355513" y="1018709"/>
          <a:ext cx="10073683" cy="56426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2665">
                  <a:extLst>
                    <a:ext uri="{9D8B030D-6E8A-4147-A177-3AD203B41FA5}">
                      <a16:colId xmlns:a16="http://schemas.microsoft.com/office/drawing/2014/main" val="155118319"/>
                    </a:ext>
                  </a:extLst>
                </a:gridCol>
                <a:gridCol w="2127249">
                  <a:extLst>
                    <a:ext uri="{9D8B030D-6E8A-4147-A177-3AD203B41FA5}">
                      <a16:colId xmlns:a16="http://schemas.microsoft.com/office/drawing/2014/main" val="1152178834"/>
                    </a:ext>
                  </a:extLst>
                </a:gridCol>
                <a:gridCol w="4370916">
                  <a:extLst>
                    <a:ext uri="{9D8B030D-6E8A-4147-A177-3AD203B41FA5}">
                      <a16:colId xmlns:a16="http://schemas.microsoft.com/office/drawing/2014/main" val="2544512130"/>
                    </a:ext>
                  </a:extLst>
                </a:gridCol>
                <a:gridCol w="2982853">
                  <a:extLst>
                    <a:ext uri="{9D8B030D-6E8A-4147-A177-3AD203B41FA5}">
                      <a16:colId xmlns:a16="http://schemas.microsoft.com/office/drawing/2014/main" val="1290472321"/>
                    </a:ext>
                  </a:extLst>
                </a:gridCol>
              </a:tblGrid>
              <a:tr h="534553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Calibri"/>
                        </a:rPr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93015"/>
                  </a:ext>
                </a:extLst>
              </a:tr>
              <a:tr h="5048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full name, Paye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Not useful for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29899"/>
                  </a:ext>
                </a:extLst>
              </a:tr>
              <a:tr h="593948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Converted object datatype to datetime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Derived age from dob [2018 as the current year]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Capped outliers and applied sqrt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To Remove outliers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To normalise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753091"/>
                  </a:ext>
                </a:extLst>
              </a:tr>
              <a:tr h="485057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Applied frequency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GB" sz="1200" b="0" dirty="0">
                          <a:latin typeface="Calibri"/>
                        </a:rPr>
                        <a:t>Frequency encoder works well on high cardinality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0975"/>
                  </a:ext>
                </a:extLst>
              </a:tr>
              <a:tr h="1098804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salary 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latinLnBrk="0" hangingPunct="1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Represented the feature in GBP as base currency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Used regular expressions and a custom script for currency conversion.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Evaluated and capped the presence of outliers using z-score, percentiles (0.92), histograms and box plots. 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Applied sqrt 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Feature engineering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Outlier treatment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Normalise the data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63590"/>
                  </a:ext>
                </a:extLst>
              </a:tr>
              <a:tr h="762233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6,7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>
                          <a:latin typeface="Calibri"/>
                        </a:rPr>
                        <a:t>capital gain, capital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GB" sz="1200" b="0" dirty="0">
                          <a:latin typeface="Calibri"/>
                        </a:rPr>
                        <a:t>Derived net profit as (capital gain – capital loss)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Evaluated and capped the presence of outliers using z-score, percentiles(0.97), histograms and box plots.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Applied sqrt 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Feature engineering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Outlier treatment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Normalise the data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796576"/>
                  </a:ext>
                </a:extLst>
              </a:tr>
              <a:tr h="762233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employement_duration_years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Converted various representations into years</a:t>
                      </a: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Evaluated and capped the presence of outliers using z-score, percentiles(0.97), histograms and box plots.</a:t>
                      </a:r>
                      <a:endParaRPr lang="en-US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kern="1200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Applied sqrt 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Feature engineering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Outlier treatment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Normalise the data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84683"/>
                  </a:ext>
                </a:extLst>
              </a:tr>
              <a:tr h="643444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 dirty="0">
                          <a:latin typeface="Calibri"/>
                        </a:rPr>
                        <a:t>hours_per_week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Evaluated and capped the presence of outliers using z score, percentiles(0.97), histograms and box plots.</a:t>
                      </a:r>
                      <a:endParaRPr lang="en-US" sz="1200" b="0" i="0" u="none" strike="noStrike" noProof="0">
                        <a:latin typeface="Calibri"/>
                      </a:endParaRPr>
                    </a:p>
                    <a:p>
                      <a:pPr marL="171450" marR="0" lvl="0" indent="-1714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Applied sqrt 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Outlier treatment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Normalise the data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3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76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{D6374365-B040-4649-A42B-D56712FA2C2F}tf10001119_mac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Madison</vt:lpstr>
      <vt:lpstr>  Lloyds Bank – Data Science Assignment</vt:lpstr>
      <vt:lpstr>Problem Statement</vt:lpstr>
      <vt:lpstr>Exploratory data analysis</vt:lpstr>
      <vt:lpstr>Exploratory data analysis (Contd...)</vt:lpstr>
      <vt:lpstr>Implementation and thought process</vt:lpstr>
      <vt:lpstr>Approach 1: Clustering</vt:lpstr>
      <vt:lpstr>Approach 2: Combine both datasets</vt:lpstr>
      <vt:lpstr>Preprocessing – Campaign.csv</vt:lpstr>
      <vt:lpstr>Preprocessing – Mortgage.csv</vt:lpstr>
      <vt:lpstr>Preprocessing – Mortgage.csv(Contd...)</vt:lpstr>
      <vt:lpstr>Methodology – Code flow</vt:lpstr>
      <vt:lpstr>Model results</vt:lpstr>
      <vt:lpstr>Recommendations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network-based extraction of structured information from government image documents using Optical Character Recognition</dc:title>
  <dc:creator>Ayesha Karim</dc:creator>
  <cp:revision>900</cp:revision>
  <dcterms:created xsi:type="dcterms:W3CDTF">2022-03-10T14:12:15Z</dcterms:created>
  <dcterms:modified xsi:type="dcterms:W3CDTF">2022-03-14T07:05:45Z</dcterms:modified>
</cp:coreProperties>
</file>