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23E3-8522-4971-99FD-B341BF248F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362484-B89F-4C76-ADE5-E5DDFED5B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31A67-7699-42D0-9E93-334C1B6843B7}"/>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5" name="Footer Placeholder 4">
            <a:extLst>
              <a:ext uri="{FF2B5EF4-FFF2-40B4-BE49-F238E27FC236}">
                <a16:creationId xmlns:a16="http://schemas.microsoft.com/office/drawing/2014/main" id="{6E49D981-B264-44D8-890F-EC5C8C393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E2680-381C-490B-B58D-761F351723FE}"/>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41851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D5FB-ADB7-4591-988C-99D26FB10C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237669-F486-4A2C-B413-6218DC500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5FF76-89AF-4D11-AE57-0D69A2799D00}"/>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5" name="Footer Placeholder 4">
            <a:extLst>
              <a:ext uri="{FF2B5EF4-FFF2-40B4-BE49-F238E27FC236}">
                <a16:creationId xmlns:a16="http://schemas.microsoft.com/office/drawing/2014/main" id="{EFA986EF-DC38-4BB2-86CF-6074A7E5A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21D62-20E3-45E4-8CAC-3C493D4CFB7F}"/>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156890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46640-3719-4CE4-95DE-9840175BD3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5402C2-9B41-4352-9945-802735A12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FBCE5-0D8B-4889-A2A4-D0B89A2638B7}"/>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5" name="Footer Placeholder 4">
            <a:extLst>
              <a:ext uri="{FF2B5EF4-FFF2-40B4-BE49-F238E27FC236}">
                <a16:creationId xmlns:a16="http://schemas.microsoft.com/office/drawing/2014/main" id="{FA6754CC-7BBA-43BF-83BF-0AE58545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41DC1-8990-4930-916A-E0EF32C7BD6E}"/>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104233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A5F-579D-4ADF-9948-019A04E84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7EBB3-120B-49AE-94C5-F00BFEB43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C7BC4-F4BD-42F5-9B6B-7116F83E4369}"/>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5" name="Footer Placeholder 4">
            <a:extLst>
              <a:ext uri="{FF2B5EF4-FFF2-40B4-BE49-F238E27FC236}">
                <a16:creationId xmlns:a16="http://schemas.microsoft.com/office/drawing/2014/main" id="{EBAD3453-A1FF-4702-BE0D-14B38AE48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BEC39-8BDB-46D5-976E-6E10B89186F9}"/>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243709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15E7-7FA4-45DA-BA5D-63B0A97C9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FCCB1D-5D80-4F23-8441-610953BC7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1B05C-FD4B-40BB-926A-65B54851F207}"/>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5" name="Footer Placeholder 4">
            <a:extLst>
              <a:ext uri="{FF2B5EF4-FFF2-40B4-BE49-F238E27FC236}">
                <a16:creationId xmlns:a16="http://schemas.microsoft.com/office/drawing/2014/main" id="{6CDF54B6-4BC5-418A-B88B-DA2F3B32B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74924-878B-4F56-8302-418CFE5083F9}"/>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327198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C701-F96A-4106-82B7-BAC3DB914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2C3A3-1295-4A74-B341-CAF1E3A51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4C175-B604-4CD6-99CB-6B9355113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CA7FCA-E8C9-4350-8581-A4776F1E59EF}"/>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6" name="Footer Placeholder 5">
            <a:extLst>
              <a:ext uri="{FF2B5EF4-FFF2-40B4-BE49-F238E27FC236}">
                <a16:creationId xmlns:a16="http://schemas.microsoft.com/office/drawing/2014/main" id="{DEF11D4C-00F0-4249-B3FA-F5A627A50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AC336-FCB5-4E33-AD11-1AC465A94377}"/>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298678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A59D-1730-454A-88D1-78926EE9EC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D87F7A-4E7D-4485-B3DF-FEF4459E3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C82DF-79C0-4EDC-B7F9-FA583F3B81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BA9E6-CFAC-41DE-BCDD-873410C65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77D6C-C565-49F7-B73A-DFD071C06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2FC77-0BF3-4151-AD93-D20FA4DBB2E7}"/>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8" name="Footer Placeholder 7">
            <a:extLst>
              <a:ext uri="{FF2B5EF4-FFF2-40B4-BE49-F238E27FC236}">
                <a16:creationId xmlns:a16="http://schemas.microsoft.com/office/drawing/2014/main" id="{C52DBA6D-8AA6-48F9-ABAC-4A46C5E127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A4A75F-999A-4973-A5D0-1AE118831E89}"/>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350224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B64A-21DF-49FD-80CD-41D6BBF07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60253-CA15-4C62-8184-02F241E32F11}"/>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4" name="Footer Placeholder 3">
            <a:extLst>
              <a:ext uri="{FF2B5EF4-FFF2-40B4-BE49-F238E27FC236}">
                <a16:creationId xmlns:a16="http://schemas.microsoft.com/office/drawing/2014/main" id="{401C2B74-536B-43AC-ABD8-1A9F8D424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55A872-2D4C-465F-AC6C-F60AB337FFA3}"/>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229474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3B74D4-42C3-401F-8E9E-265B340B1C55}"/>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3" name="Footer Placeholder 2">
            <a:extLst>
              <a:ext uri="{FF2B5EF4-FFF2-40B4-BE49-F238E27FC236}">
                <a16:creationId xmlns:a16="http://schemas.microsoft.com/office/drawing/2014/main" id="{6E371416-15A5-42DA-A9BC-9AD251A88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FD0D4-39B6-4C69-8D37-4BC9DFE37610}"/>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180897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075F-1F77-4A6E-9F9D-E080152C8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010F5-9F58-48F5-B192-EF73973B1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D14A3-5E97-484D-B6E7-292E390B2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F80E4-598B-4DD1-9461-133394494820}"/>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6" name="Footer Placeholder 5">
            <a:extLst>
              <a:ext uri="{FF2B5EF4-FFF2-40B4-BE49-F238E27FC236}">
                <a16:creationId xmlns:a16="http://schemas.microsoft.com/office/drawing/2014/main" id="{96EF3806-6FDB-4A8F-BAB0-A1CD280C5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5B099-5C7F-4068-A091-C9EFDEAF1E74}"/>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276968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4355-09E4-4F48-B828-B68939BC5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5AAED-32C0-4E06-B97A-EE6CE94D4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D1980D-A008-4EAE-BFCC-330F748F6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6DAC3-AAEB-4DF7-B314-6936EF33B09A}"/>
              </a:ext>
            </a:extLst>
          </p:cNvPr>
          <p:cNvSpPr>
            <a:spLocks noGrp="1"/>
          </p:cNvSpPr>
          <p:nvPr>
            <p:ph type="dt" sz="half" idx="10"/>
          </p:nvPr>
        </p:nvSpPr>
        <p:spPr/>
        <p:txBody>
          <a:bodyPr/>
          <a:lstStyle/>
          <a:p>
            <a:fld id="{B1A91FDF-062D-4E46-821C-9070C1496F9B}" type="datetimeFigureOut">
              <a:rPr lang="en-US" smtClean="0"/>
              <a:t>5/4/2021</a:t>
            </a:fld>
            <a:endParaRPr lang="en-US"/>
          </a:p>
        </p:txBody>
      </p:sp>
      <p:sp>
        <p:nvSpPr>
          <p:cNvPr id="6" name="Footer Placeholder 5">
            <a:extLst>
              <a:ext uri="{FF2B5EF4-FFF2-40B4-BE49-F238E27FC236}">
                <a16:creationId xmlns:a16="http://schemas.microsoft.com/office/drawing/2014/main" id="{BCCE9839-3EE1-4F91-A914-EF888EAB8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5D628-E201-46C5-88FC-E2DCDD120EE7}"/>
              </a:ext>
            </a:extLst>
          </p:cNvPr>
          <p:cNvSpPr>
            <a:spLocks noGrp="1"/>
          </p:cNvSpPr>
          <p:nvPr>
            <p:ph type="sldNum" sz="quarter" idx="12"/>
          </p:nvPr>
        </p:nvSpPr>
        <p:spPr/>
        <p:txBody>
          <a:bodyPr/>
          <a:lstStyle/>
          <a:p>
            <a:fld id="{FDACCA97-6EAB-498F-A2B5-22FC48685C13}" type="slidenum">
              <a:rPr lang="en-US" smtClean="0"/>
              <a:t>‹#›</a:t>
            </a:fld>
            <a:endParaRPr lang="en-US"/>
          </a:p>
        </p:txBody>
      </p:sp>
    </p:spTree>
    <p:extLst>
      <p:ext uri="{BB962C8B-B14F-4D97-AF65-F5344CB8AC3E}">
        <p14:creationId xmlns:p14="http://schemas.microsoft.com/office/powerpoint/2010/main" val="218430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98685D-1E4B-4E05-972B-49B7C035F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649E4E-7EDD-466E-B90F-602CCD016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EAEF8-C5C6-4BD3-BA46-46A8E75FA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1FDF-062D-4E46-821C-9070C1496F9B}" type="datetimeFigureOut">
              <a:rPr lang="en-US" smtClean="0"/>
              <a:t>5/4/2021</a:t>
            </a:fld>
            <a:endParaRPr lang="en-US"/>
          </a:p>
        </p:txBody>
      </p:sp>
      <p:sp>
        <p:nvSpPr>
          <p:cNvPr id="5" name="Footer Placeholder 4">
            <a:extLst>
              <a:ext uri="{FF2B5EF4-FFF2-40B4-BE49-F238E27FC236}">
                <a16:creationId xmlns:a16="http://schemas.microsoft.com/office/drawing/2014/main" id="{3C132618-CC64-4F80-8327-06B0A7B6D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3EF49C-21A7-4C46-98A1-D4AAAB71B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CCA97-6EAB-498F-A2B5-22FC48685C13}" type="slidenum">
              <a:rPr lang="en-US" smtClean="0"/>
              <a:t>‹#›</a:t>
            </a:fld>
            <a:endParaRPr lang="en-US"/>
          </a:p>
        </p:txBody>
      </p:sp>
    </p:spTree>
    <p:extLst>
      <p:ext uri="{BB962C8B-B14F-4D97-AF65-F5344CB8AC3E}">
        <p14:creationId xmlns:p14="http://schemas.microsoft.com/office/powerpoint/2010/main" val="3948159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7E2A-E371-4BE8-863D-B6BEE95CD81C}"/>
              </a:ext>
            </a:extLst>
          </p:cNvPr>
          <p:cNvSpPr>
            <a:spLocks noGrp="1"/>
          </p:cNvSpPr>
          <p:nvPr>
            <p:ph type="ctrTitle"/>
          </p:nvPr>
        </p:nvSpPr>
        <p:spPr/>
        <p:txBody>
          <a:bodyPr/>
          <a:lstStyle/>
          <a:p>
            <a:r>
              <a:rPr lang="en-US" dirty="0"/>
              <a:t>React Components</a:t>
            </a:r>
          </a:p>
        </p:txBody>
      </p:sp>
      <p:sp>
        <p:nvSpPr>
          <p:cNvPr id="3" name="Subtitle 2">
            <a:extLst>
              <a:ext uri="{FF2B5EF4-FFF2-40B4-BE49-F238E27FC236}">
                <a16:creationId xmlns:a16="http://schemas.microsoft.com/office/drawing/2014/main" id="{4BABEEFD-A850-482D-9BF4-28F8ADD5EFF6}"/>
              </a:ext>
            </a:extLst>
          </p:cNvPr>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197982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3576F8-6269-4C13-9180-4DBA9B3CFDCF}"/>
              </a:ext>
            </a:extLst>
          </p:cNvPr>
          <p:cNvSpPr txBox="1"/>
          <p:nvPr/>
        </p:nvSpPr>
        <p:spPr>
          <a:xfrm>
            <a:off x="133643" y="612844"/>
            <a:ext cx="6098344" cy="5632311"/>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TableHeader</a:t>
            </a:r>
            <a:r>
              <a:rPr lang="en-US" b="0" dirty="0">
                <a:solidFill>
                  <a:srgbClr val="D4D4D4"/>
                </a:solidFill>
                <a:effectLst/>
                <a:latin typeface="Consolas" panose="020B0609020204030204" pitchFamily="49" charset="0"/>
              </a:rPr>
              <a:t> =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TableBody</a:t>
            </a:r>
            <a:r>
              <a:rPr lang="en-US" b="0" dirty="0">
                <a:solidFill>
                  <a:srgbClr val="D4D4D4"/>
                </a:solidFill>
                <a:effectLst/>
                <a:latin typeface="Consolas" panose="020B0609020204030204" pitchFamily="49" charset="0"/>
              </a:rPr>
              <a:t> =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Table1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table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TableHeader</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TableBody</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table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export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Table1</a:t>
            </a: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9FF4AD4-F459-4C90-B6CB-219318C83022}"/>
              </a:ext>
            </a:extLst>
          </p:cNvPr>
          <p:cNvSpPr txBox="1"/>
          <p:nvPr/>
        </p:nvSpPr>
        <p:spPr>
          <a:xfrm>
            <a:off x="123092" y="75366"/>
            <a:ext cx="6119446" cy="369332"/>
          </a:xfrm>
          <a:prstGeom prst="rect">
            <a:avLst/>
          </a:prstGeom>
          <a:noFill/>
        </p:spPr>
        <p:txBody>
          <a:bodyPr wrap="square">
            <a:spAutoFit/>
          </a:bodyPr>
          <a:lstStyle/>
          <a:p>
            <a:r>
              <a:rPr lang="en-US" sz="1800" b="1" u="sng" dirty="0"/>
              <a:t>Table1.js</a:t>
            </a:r>
            <a:endParaRPr lang="en-US" dirty="0"/>
          </a:p>
        </p:txBody>
      </p:sp>
      <p:sp>
        <p:nvSpPr>
          <p:cNvPr id="8" name="TextBox 7">
            <a:extLst>
              <a:ext uri="{FF2B5EF4-FFF2-40B4-BE49-F238E27FC236}">
                <a16:creationId xmlns:a16="http://schemas.microsoft.com/office/drawing/2014/main" id="{7B3BD345-CCDD-477B-AF9A-A2074750E8DD}"/>
              </a:ext>
            </a:extLst>
          </p:cNvPr>
          <p:cNvSpPr txBox="1"/>
          <p:nvPr/>
        </p:nvSpPr>
        <p:spPr>
          <a:xfrm>
            <a:off x="6553200" y="612844"/>
            <a:ext cx="5181600" cy="3970318"/>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Table1</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'./Table1'</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"container"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Table1</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export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App</a:t>
            </a:r>
            <a:endParaRPr lang="en-US"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CE659DD-A8F7-4BB8-B7DE-85A40A8537BE}"/>
              </a:ext>
            </a:extLst>
          </p:cNvPr>
          <p:cNvSpPr txBox="1"/>
          <p:nvPr/>
        </p:nvSpPr>
        <p:spPr>
          <a:xfrm>
            <a:off x="6553200" y="75366"/>
            <a:ext cx="6119446" cy="369332"/>
          </a:xfrm>
          <a:prstGeom prst="rect">
            <a:avLst/>
          </a:prstGeom>
          <a:noFill/>
        </p:spPr>
        <p:txBody>
          <a:bodyPr wrap="square">
            <a:spAutoFit/>
          </a:bodyPr>
          <a:lstStyle/>
          <a:p>
            <a:r>
              <a:rPr lang="en-US" sz="1800" b="1" u="sng" dirty="0"/>
              <a:t>App.js</a:t>
            </a:r>
            <a:endParaRPr lang="en-US" dirty="0"/>
          </a:p>
        </p:txBody>
      </p:sp>
      <p:sp>
        <p:nvSpPr>
          <p:cNvPr id="11" name="TextBox 10">
            <a:extLst>
              <a:ext uri="{FF2B5EF4-FFF2-40B4-BE49-F238E27FC236}">
                <a16:creationId xmlns:a16="http://schemas.microsoft.com/office/drawing/2014/main" id="{CB0BBACD-360E-4BAC-847C-B602EF09F97F}"/>
              </a:ext>
            </a:extLst>
          </p:cNvPr>
          <p:cNvSpPr txBox="1"/>
          <p:nvPr/>
        </p:nvSpPr>
        <p:spPr>
          <a:xfrm>
            <a:off x="6553200" y="4929485"/>
            <a:ext cx="5181600" cy="923330"/>
          </a:xfrm>
          <a:prstGeom prst="rect">
            <a:avLst/>
          </a:prstGeom>
          <a:noFill/>
          <a:ln>
            <a:solidFill>
              <a:schemeClr val="accent1"/>
            </a:solidFill>
          </a:ln>
        </p:spPr>
        <p:txBody>
          <a:bodyPr wrap="square">
            <a:spAutoFit/>
          </a:bodyPr>
          <a:lstStyle/>
          <a:p>
            <a:r>
              <a:rPr lang="en-US" dirty="0"/>
              <a:t>Everything should appear as it did before. As you can see, components can be nested in other components, and</a:t>
            </a:r>
            <a:r>
              <a:rPr lang="en-US" b="1" dirty="0"/>
              <a:t> simple </a:t>
            </a:r>
            <a:r>
              <a:rPr lang="en-US" dirty="0"/>
              <a:t>and </a:t>
            </a:r>
            <a:r>
              <a:rPr lang="en-US" b="1" dirty="0"/>
              <a:t>class components </a:t>
            </a:r>
            <a:r>
              <a:rPr lang="en-US" dirty="0"/>
              <a:t>can be mixed.</a:t>
            </a:r>
          </a:p>
        </p:txBody>
      </p:sp>
    </p:spTree>
    <p:extLst>
      <p:ext uri="{BB962C8B-B14F-4D97-AF65-F5344CB8AC3E}">
        <p14:creationId xmlns:p14="http://schemas.microsoft.com/office/powerpoint/2010/main" val="45612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4AFC-F2D7-4634-A076-F350B6747954}"/>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46853546-3C10-4710-ADF4-2BFE2A2887C2}"/>
              </a:ext>
            </a:extLst>
          </p:cNvPr>
          <p:cNvSpPr>
            <a:spLocks noGrp="1"/>
          </p:cNvSpPr>
          <p:nvPr>
            <p:ph idx="1"/>
          </p:nvPr>
        </p:nvSpPr>
        <p:spPr>
          <a:xfrm>
            <a:off x="838200" y="1825625"/>
            <a:ext cx="10515600" cy="1972652"/>
          </a:xfrm>
        </p:spPr>
        <p:txBody>
          <a:bodyPr/>
          <a:lstStyle/>
          <a:p>
            <a:r>
              <a:rPr lang="en-US" dirty="0"/>
              <a:t>A class component must include </a:t>
            </a:r>
            <a:r>
              <a:rPr lang="en-US" dirty="0">
                <a:highlight>
                  <a:srgbClr val="FFFF00"/>
                </a:highlight>
              </a:rPr>
              <a:t>render()</a:t>
            </a:r>
            <a:r>
              <a:rPr lang="en-US" dirty="0"/>
              <a:t>, and the </a:t>
            </a:r>
            <a:r>
              <a:rPr lang="en-US" dirty="0">
                <a:highlight>
                  <a:srgbClr val="FFFF00"/>
                </a:highlight>
              </a:rPr>
              <a:t>return</a:t>
            </a:r>
            <a:r>
              <a:rPr lang="en-US" dirty="0"/>
              <a:t> can only return one parent element.</a:t>
            </a:r>
          </a:p>
          <a:p>
            <a:r>
              <a:rPr lang="en-US" dirty="0"/>
              <a:t>As a wrap up, let's compare a simple component with a class component.</a:t>
            </a:r>
          </a:p>
        </p:txBody>
      </p:sp>
      <p:sp>
        <p:nvSpPr>
          <p:cNvPr id="8" name="TextBox 7">
            <a:extLst>
              <a:ext uri="{FF2B5EF4-FFF2-40B4-BE49-F238E27FC236}">
                <a16:creationId xmlns:a16="http://schemas.microsoft.com/office/drawing/2014/main" id="{4743237F-9DF0-4F20-AB13-EFEC78E226EE}"/>
              </a:ext>
            </a:extLst>
          </p:cNvPr>
          <p:cNvSpPr txBox="1"/>
          <p:nvPr/>
        </p:nvSpPr>
        <p:spPr>
          <a:xfrm>
            <a:off x="404445" y="4666009"/>
            <a:ext cx="4688060" cy="923330"/>
          </a:xfrm>
          <a:prstGeom prst="rect">
            <a:avLst/>
          </a:prstGeom>
          <a:solidFill>
            <a:srgbClr val="002060"/>
          </a:solidFill>
        </p:spPr>
        <p:txBody>
          <a:bodyPr wrap="square">
            <a:spAutoFit/>
          </a:bodyPr>
          <a:lstStyle/>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SimpleComponent</a:t>
            </a:r>
            <a:r>
              <a:rPr lang="en-US" b="0" dirty="0">
                <a:solidFill>
                  <a:srgbClr val="D4D4D4"/>
                </a:solidFill>
                <a:effectLst/>
                <a:latin typeface="Consolas" panose="020B0609020204030204" pitchFamily="49" charset="0"/>
              </a:rPr>
              <a:t> =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Example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A12812BE-F467-44AE-BF85-39F1D85FEDB4}"/>
              </a:ext>
            </a:extLst>
          </p:cNvPr>
          <p:cNvSpPr txBox="1"/>
          <p:nvPr/>
        </p:nvSpPr>
        <p:spPr>
          <a:xfrm>
            <a:off x="404445" y="4296677"/>
            <a:ext cx="6098344" cy="369332"/>
          </a:xfrm>
          <a:prstGeom prst="rect">
            <a:avLst/>
          </a:prstGeom>
          <a:noFill/>
        </p:spPr>
        <p:txBody>
          <a:bodyPr wrap="square">
            <a:spAutoFit/>
          </a:bodyPr>
          <a:lstStyle/>
          <a:p>
            <a:r>
              <a:rPr lang="en-US" b="1" dirty="0"/>
              <a:t>simple component </a:t>
            </a:r>
          </a:p>
        </p:txBody>
      </p:sp>
      <p:sp>
        <p:nvSpPr>
          <p:cNvPr id="12" name="TextBox 11">
            <a:extLst>
              <a:ext uri="{FF2B5EF4-FFF2-40B4-BE49-F238E27FC236}">
                <a16:creationId xmlns:a16="http://schemas.microsoft.com/office/drawing/2014/main" id="{D4D2CF2A-BC40-411D-BB43-F7C4C664B7DD}"/>
              </a:ext>
            </a:extLst>
          </p:cNvPr>
          <p:cNvSpPr txBox="1"/>
          <p:nvPr/>
        </p:nvSpPr>
        <p:spPr>
          <a:xfrm>
            <a:off x="5440680" y="4666009"/>
            <a:ext cx="6098344" cy="1477328"/>
          </a:xfrm>
          <a:prstGeom prst="rect">
            <a:avLst/>
          </a:prstGeom>
          <a:solidFill>
            <a:srgbClr val="002060"/>
          </a:solidFill>
        </p:spPr>
        <p:txBody>
          <a:bodyPr wrap="square">
            <a:spAutoFit/>
          </a:bodyPr>
          <a:lstStyle/>
          <a:p>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ClassComponent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Example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CE157A06-333B-4579-97B2-E0E86DCCBD85}"/>
              </a:ext>
            </a:extLst>
          </p:cNvPr>
          <p:cNvSpPr txBox="1"/>
          <p:nvPr/>
        </p:nvSpPr>
        <p:spPr>
          <a:xfrm>
            <a:off x="5440680" y="4296677"/>
            <a:ext cx="6098344" cy="369332"/>
          </a:xfrm>
          <a:prstGeom prst="rect">
            <a:avLst/>
          </a:prstGeom>
          <a:noFill/>
        </p:spPr>
        <p:txBody>
          <a:bodyPr wrap="square">
            <a:spAutoFit/>
          </a:bodyPr>
          <a:lstStyle/>
          <a:p>
            <a:r>
              <a:rPr lang="en-US" b="1" dirty="0"/>
              <a:t>class component</a:t>
            </a:r>
          </a:p>
        </p:txBody>
      </p:sp>
      <p:sp>
        <p:nvSpPr>
          <p:cNvPr id="17" name="TextBox 16">
            <a:extLst>
              <a:ext uri="{FF2B5EF4-FFF2-40B4-BE49-F238E27FC236}">
                <a16:creationId xmlns:a16="http://schemas.microsoft.com/office/drawing/2014/main" id="{6563F6F7-10AF-4329-8A60-CBDE0AB4C1B8}"/>
              </a:ext>
            </a:extLst>
          </p:cNvPr>
          <p:cNvSpPr txBox="1"/>
          <p:nvPr/>
        </p:nvSpPr>
        <p:spPr>
          <a:xfrm>
            <a:off x="5440680" y="6181597"/>
            <a:ext cx="6098344" cy="646331"/>
          </a:xfrm>
          <a:prstGeom prst="rect">
            <a:avLst/>
          </a:prstGeom>
          <a:noFill/>
          <a:ln>
            <a:solidFill>
              <a:schemeClr val="accent1"/>
            </a:solidFill>
          </a:ln>
        </p:spPr>
        <p:txBody>
          <a:bodyPr wrap="square">
            <a:spAutoFit/>
          </a:bodyPr>
          <a:lstStyle/>
          <a:p>
            <a:r>
              <a:rPr lang="en-US" b="1" dirty="0"/>
              <a:t>Note that if the return is contained to one line, it does not need parentheses.</a:t>
            </a:r>
          </a:p>
        </p:txBody>
      </p:sp>
    </p:spTree>
    <p:extLst>
      <p:ext uri="{BB962C8B-B14F-4D97-AF65-F5344CB8AC3E}">
        <p14:creationId xmlns:p14="http://schemas.microsoft.com/office/powerpoint/2010/main" val="371043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40E8-34E2-460D-95A7-A529A8C4B7CB}"/>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9BD01008-047C-4A30-9193-AC375AD9CEE9}"/>
              </a:ext>
            </a:extLst>
          </p:cNvPr>
          <p:cNvSpPr>
            <a:spLocks noGrp="1"/>
          </p:cNvSpPr>
          <p:nvPr>
            <p:ph idx="1"/>
          </p:nvPr>
        </p:nvSpPr>
        <p:spPr/>
        <p:txBody>
          <a:bodyPr/>
          <a:lstStyle/>
          <a:p>
            <a:r>
              <a:rPr lang="en-US" dirty="0"/>
              <a:t>So far, we've created one component - the App component. Almost everything in React consists of components, which can be class components or simple components.</a:t>
            </a:r>
          </a:p>
          <a:p>
            <a:endParaRPr lang="en-US" dirty="0"/>
          </a:p>
          <a:p>
            <a:r>
              <a:rPr lang="en-US" dirty="0"/>
              <a:t>Most React apps have many small components, and everything loads into the main App component. Components also often get their own file, so let's change up our project to do so.</a:t>
            </a:r>
          </a:p>
        </p:txBody>
      </p:sp>
    </p:spTree>
    <p:extLst>
      <p:ext uri="{BB962C8B-B14F-4D97-AF65-F5344CB8AC3E}">
        <p14:creationId xmlns:p14="http://schemas.microsoft.com/office/powerpoint/2010/main" val="64069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8F2E-B6EF-4223-81AF-9F8B1C034936}"/>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CA278FC-BAE6-4660-8266-7E40B308C7F8}"/>
              </a:ext>
            </a:extLst>
          </p:cNvPr>
          <p:cNvSpPr>
            <a:spLocks noGrp="1"/>
          </p:cNvSpPr>
          <p:nvPr>
            <p:ph idx="1"/>
          </p:nvPr>
        </p:nvSpPr>
        <p:spPr>
          <a:xfrm>
            <a:off x="838200" y="1825625"/>
            <a:ext cx="10515600" cy="594018"/>
          </a:xfrm>
        </p:spPr>
        <p:txBody>
          <a:bodyPr/>
          <a:lstStyle/>
          <a:p>
            <a:r>
              <a:rPr lang="en-US" dirty="0"/>
              <a:t>Remove the App class from index.js, so it looks like this.</a:t>
            </a:r>
          </a:p>
        </p:txBody>
      </p:sp>
      <p:sp>
        <p:nvSpPr>
          <p:cNvPr id="5" name="TextBox 4">
            <a:extLst>
              <a:ext uri="{FF2B5EF4-FFF2-40B4-BE49-F238E27FC236}">
                <a16:creationId xmlns:a16="http://schemas.microsoft.com/office/drawing/2014/main" id="{D2F1D783-D033-4808-A54A-981CB1979F6C}"/>
              </a:ext>
            </a:extLst>
          </p:cNvPr>
          <p:cNvSpPr txBox="1"/>
          <p:nvPr/>
        </p:nvSpPr>
        <p:spPr>
          <a:xfrm>
            <a:off x="1515793" y="2739910"/>
            <a:ext cx="8500404" cy="2585323"/>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ReactDOM</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'./index.css'</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App</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'./App'</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err="1">
                <a:solidFill>
                  <a:srgbClr val="9CDCFE"/>
                </a:solidFill>
                <a:effectLst/>
                <a:latin typeface="Consolas" panose="020B0609020204030204" pitchFamily="49" charset="0"/>
              </a:rPr>
              <a:t>ReactDOM</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document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'root'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E73E8A73-8057-4AA2-A02B-6DD83EF1D1E5}"/>
              </a:ext>
            </a:extLst>
          </p:cNvPr>
          <p:cNvSpPr txBox="1"/>
          <p:nvPr/>
        </p:nvSpPr>
        <p:spPr>
          <a:xfrm>
            <a:off x="1515793" y="2419643"/>
            <a:ext cx="921663" cy="369332"/>
          </a:xfrm>
          <a:prstGeom prst="rect">
            <a:avLst/>
          </a:prstGeom>
          <a:noFill/>
        </p:spPr>
        <p:txBody>
          <a:bodyPr wrap="none" rtlCol="0">
            <a:spAutoFit/>
          </a:bodyPr>
          <a:lstStyle/>
          <a:p>
            <a:r>
              <a:rPr lang="en-US" b="1" dirty="0"/>
              <a:t>Index.js</a:t>
            </a:r>
          </a:p>
        </p:txBody>
      </p:sp>
    </p:spTree>
    <p:extLst>
      <p:ext uri="{BB962C8B-B14F-4D97-AF65-F5344CB8AC3E}">
        <p14:creationId xmlns:p14="http://schemas.microsoft.com/office/powerpoint/2010/main" val="90074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CA31-A5E1-4D81-B0A4-D1426FFC0BA4}"/>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5222E4A6-B8D6-4643-93CE-0FF231E02B65}"/>
              </a:ext>
            </a:extLst>
          </p:cNvPr>
          <p:cNvSpPr>
            <a:spLocks noGrp="1"/>
          </p:cNvSpPr>
          <p:nvPr>
            <p:ph idx="1"/>
          </p:nvPr>
        </p:nvSpPr>
        <p:spPr/>
        <p:txBody>
          <a:bodyPr/>
          <a:lstStyle/>
          <a:p>
            <a:r>
              <a:rPr lang="en-US" dirty="0"/>
              <a:t>We'll create a new file called </a:t>
            </a:r>
            <a:r>
              <a:rPr lang="en-US" b="1" u="sng" dirty="0"/>
              <a:t>App.js </a:t>
            </a:r>
            <a:r>
              <a:rPr lang="en-US" dirty="0"/>
              <a:t>and put the component in there.</a:t>
            </a:r>
          </a:p>
          <a:p>
            <a:endParaRPr lang="en-US" dirty="0"/>
          </a:p>
          <a:p>
            <a:endParaRPr lang="en-US" dirty="0"/>
          </a:p>
        </p:txBody>
      </p:sp>
      <p:sp>
        <p:nvSpPr>
          <p:cNvPr id="5" name="TextBox 4">
            <a:extLst>
              <a:ext uri="{FF2B5EF4-FFF2-40B4-BE49-F238E27FC236}">
                <a16:creationId xmlns:a16="http://schemas.microsoft.com/office/drawing/2014/main" id="{AE409260-04F5-4BF3-8DD2-E85886CD74B2}"/>
              </a:ext>
            </a:extLst>
          </p:cNvPr>
          <p:cNvSpPr txBox="1"/>
          <p:nvPr/>
        </p:nvSpPr>
        <p:spPr>
          <a:xfrm>
            <a:off x="1881552" y="2483644"/>
            <a:ext cx="7262447" cy="3693319"/>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"App"</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Hello, React!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export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App</a:t>
            </a:r>
            <a:endParaRPr lang="en-US"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A953A0A5-B6E9-4B85-832D-4D04EE6707C3}"/>
              </a:ext>
            </a:extLst>
          </p:cNvPr>
          <p:cNvSpPr txBox="1"/>
          <p:nvPr/>
        </p:nvSpPr>
        <p:spPr>
          <a:xfrm>
            <a:off x="9242474" y="3129974"/>
            <a:ext cx="2504049" cy="2585323"/>
          </a:xfrm>
          <a:prstGeom prst="rect">
            <a:avLst/>
          </a:prstGeom>
          <a:solidFill>
            <a:schemeClr val="bg1"/>
          </a:solidFill>
          <a:ln>
            <a:solidFill>
              <a:schemeClr val="accent1"/>
            </a:solidFill>
          </a:ln>
        </p:spPr>
        <p:txBody>
          <a:bodyPr wrap="square">
            <a:spAutoFit/>
          </a:bodyPr>
          <a:lstStyle/>
          <a:p>
            <a:r>
              <a:rPr lang="en-US" dirty="0"/>
              <a:t>We export the component as </a:t>
            </a:r>
            <a:r>
              <a:rPr lang="en-US" dirty="0">
                <a:highlight>
                  <a:srgbClr val="FFFF00"/>
                </a:highlight>
              </a:rPr>
              <a:t>App</a:t>
            </a:r>
            <a:r>
              <a:rPr lang="en-US" dirty="0"/>
              <a:t> and load it in index.js. It's not mandatory to separate components into files, but an application will start to get unwieldy and out-of-hand if you don't.</a:t>
            </a:r>
          </a:p>
        </p:txBody>
      </p:sp>
    </p:spTree>
    <p:extLst>
      <p:ext uri="{BB962C8B-B14F-4D97-AF65-F5344CB8AC3E}">
        <p14:creationId xmlns:p14="http://schemas.microsoft.com/office/powerpoint/2010/main" val="79026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D84F-6A36-4A96-BC5F-A514877E72BA}"/>
              </a:ext>
            </a:extLst>
          </p:cNvPr>
          <p:cNvSpPr>
            <a:spLocks noGrp="1"/>
          </p:cNvSpPr>
          <p:nvPr>
            <p:ph type="title"/>
          </p:nvPr>
        </p:nvSpPr>
        <p:spPr>
          <a:xfrm>
            <a:off x="211015" y="365125"/>
            <a:ext cx="5486399" cy="1325563"/>
          </a:xfrm>
        </p:spPr>
        <p:txBody>
          <a:bodyPr>
            <a:normAutofit/>
          </a:bodyPr>
          <a:lstStyle/>
          <a:p>
            <a:r>
              <a:rPr lang="en-US" dirty="0"/>
              <a:t>Class Components</a:t>
            </a:r>
          </a:p>
        </p:txBody>
      </p:sp>
      <p:sp>
        <p:nvSpPr>
          <p:cNvPr id="3" name="Content Placeholder 2">
            <a:extLst>
              <a:ext uri="{FF2B5EF4-FFF2-40B4-BE49-F238E27FC236}">
                <a16:creationId xmlns:a16="http://schemas.microsoft.com/office/drawing/2014/main" id="{CBD573B6-6EF8-44F2-A382-C22F37165C88}"/>
              </a:ext>
            </a:extLst>
          </p:cNvPr>
          <p:cNvSpPr>
            <a:spLocks noGrp="1"/>
          </p:cNvSpPr>
          <p:nvPr>
            <p:ph idx="1"/>
          </p:nvPr>
        </p:nvSpPr>
        <p:spPr>
          <a:xfrm>
            <a:off x="211015" y="1825625"/>
            <a:ext cx="4754879" cy="4351338"/>
          </a:xfrm>
        </p:spPr>
        <p:txBody>
          <a:bodyPr>
            <a:normAutofit lnSpcReduction="10000"/>
          </a:bodyPr>
          <a:lstStyle/>
          <a:p>
            <a:pPr marL="0" indent="0">
              <a:buNone/>
            </a:pPr>
            <a:r>
              <a:rPr lang="en-US" sz="2400" dirty="0"/>
              <a:t>Let's create another component. We're going to create a table. Make </a:t>
            </a:r>
            <a:r>
              <a:rPr lang="en-US" sz="2400" b="1" u="sng" dirty="0"/>
              <a:t>Table.js</a:t>
            </a:r>
            <a:r>
              <a:rPr lang="en-US" sz="2400" dirty="0"/>
              <a:t>, and fill it with the following data.</a:t>
            </a:r>
          </a:p>
          <a:p>
            <a:pPr marL="0" indent="0">
              <a:buNone/>
            </a:pPr>
            <a:endParaRPr lang="en-US" sz="2400" dirty="0"/>
          </a:p>
          <a:p>
            <a:pPr marL="0" indent="0">
              <a:buNone/>
            </a:pPr>
            <a:r>
              <a:rPr lang="en-US" sz="2400" dirty="0"/>
              <a:t>This component we created is a custom class component. </a:t>
            </a:r>
          </a:p>
          <a:p>
            <a:pPr marL="0" indent="0">
              <a:buNone/>
            </a:pPr>
            <a:r>
              <a:rPr lang="en-US" sz="2400" dirty="0"/>
              <a:t>We capitalize custom components to differentiate them from regular HTML elements. </a:t>
            </a:r>
          </a:p>
          <a:p>
            <a:pPr marL="0" indent="0">
              <a:buNone/>
            </a:pPr>
            <a:r>
              <a:rPr lang="en-US" sz="2400" dirty="0"/>
              <a:t>Back in </a:t>
            </a:r>
            <a:r>
              <a:rPr lang="en-US" sz="2400" b="1" u="sng" dirty="0"/>
              <a:t>App.js</a:t>
            </a:r>
            <a:r>
              <a:rPr lang="en-US" sz="2400" dirty="0"/>
              <a:t>, we can load in the Table, first by importing it in:</a:t>
            </a:r>
          </a:p>
        </p:txBody>
      </p:sp>
      <p:sp>
        <p:nvSpPr>
          <p:cNvPr id="6" name="TextBox 5">
            <a:extLst>
              <a:ext uri="{FF2B5EF4-FFF2-40B4-BE49-F238E27FC236}">
                <a16:creationId xmlns:a16="http://schemas.microsoft.com/office/drawing/2014/main" id="{F879E3F8-CD73-4684-9358-F1470DE35315}"/>
              </a:ext>
            </a:extLst>
          </p:cNvPr>
          <p:cNvSpPr txBox="1"/>
          <p:nvPr/>
        </p:nvSpPr>
        <p:spPr>
          <a:xfrm>
            <a:off x="6382045" y="490589"/>
            <a:ext cx="4501661" cy="6186309"/>
          </a:xfrm>
          <a:prstGeom prst="rect">
            <a:avLst/>
          </a:prstGeom>
          <a:solidFill>
            <a:srgbClr val="002060"/>
          </a:solidFill>
        </p:spPr>
        <p:txBody>
          <a:bodyPr wrap="square">
            <a:spAutoFit/>
          </a:bodyPr>
          <a:lstStyle/>
          <a:p>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React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Component</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from</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'react'</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Table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extends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Component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render</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table</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thead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th</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Name</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th</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th</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Job</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th</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thead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tbody</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Charlie</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Janitor</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Mac</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Bouncer</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Dee</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Aspiring actress</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Dennis</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r>
              <a:rPr lang="en-US" sz="1100" b="0" dirty="0">
                <a:solidFill>
                  <a:srgbClr val="D4D4D4"/>
                </a:solidFill>
                <a:effectLst/>
                <a:latin typeface="Consolas" panose="020B0609020204030204" pitchFamily="49" charset="0"/>
              </a:rPr>
              <a:t>Bartender</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td</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err="1">
                <a:solidFill>
                  <a:srgbClr val="569CD6"/>
                </a:solidFill>
                <a:effectLst/>
                <a:latin typeface="Consolas" panose="020B0609020204030204" pitchFamily="49" charset="0"/>
              </a:rPr>
              <a:t>tbody</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table</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C586C0"/>
                </a:solidFill>
                <a:effectLst/>
                <a:latin typeface="Consolas" panose="020B0609020204030204" pitchFamily="49" charset="0"/>
              </a:rPr>
              <a:t>export</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default</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Table</a:t>
            </a:r>
            <a:endParaRPr lang="en-US" sz="11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25EE6CAA-4075-458F-BC51-81667996AE2D}"/>
              </a:ext>
            </a:extLst>
          </p:cNvPr>
          <p:cNvSpPr txBox="1"/>
          <p:nvPr/>
        </p:nvSpPr>
        <p:spPr>
          <a:xfrm>
            <a:off x="6224954" y="121257"/>
            <a:ext cx="6119446" cy="369332"/>
          </a:xfrm>
          <a:prstGeom prst="rect">
            <a:avLst/>
          </a:prstGeom>
          <a:noFill/>
        </p:spPr>
        <p:txBody>
          <a:bodyPr wrap="square">
            <a:spAutoFit/>
          </a:bodyPr>
          <a:lstStyle/>
          <a:p>
            <a:r>
              <a:rPr lang="en-US" sz="1800" b="1" u="sng" dirty="0"/>
              <a:t>Table.js</a:t>
            </a:r>
            <a:endParaRPr lang="en-US" dirty="0"/>
          </a:p>
        </p:txBody>
      </p:sp>
      <p:sp>
        <p:nvSpPr>
          <p:cNvPr id="11" name="TextBox 10">
            <a:extLst>
              <a:ext uri="{FF2B5EF4-FFF2-40B4-BE49-F238E27FC236}">
                <a16:creationId xmlns:a16="http://schemas.microsoft.com/office/drawing/2014/main" id="{2A19B72D-9C64-47A1-8035-F6D8CB30BF0D}"/>
              </a:ext>
            </a:extLst>
          </p:cNvPr>
          <p:cNvSpPr txBox="1"/>
          <p:nvPr/>
        </p:nvSpPr>
        <p:spPr>
          <a:xfrm>
            <a:off x="322383" y="6176963"/>
            <a:ext cx="4532142" cy="369332"/>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'./Table'</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6607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BA18-FB95-4C43-ACC7-79EF7736D9C9}"/>
              </a:ext>
            </a:extLst>
          </p:cNvPr>
          <p:cNvSpPr>
            <a:spLocks noGrp="1"/>
          </p:cNvSpPr>
          <p:nvPr>
            <p:ph type="title"/>
          </p:nvPr>
        </p:nvSpPr>
        <p:spPr/>
        <p:txBody>
          <a:bodyPr/>
          <a:lstStyle/>
          <a:p>
            <a:r>
              <a:rPr lang="en-US" dirty="0"/>
              <a:t>Class Components</a:t>
            </a:r>
          </a:p>
        </p:txBody>
      </p:sp>
      <p:sp>
        <p:nvSpPr>
          <p:cNvPr id="3" name="Content Placeholder 2">
            <a:extLst>
              <a:ext uri="{FF2B5EF4-FFF2-40B4-BE49-F238E27FC236}">
                <a16:creationId xmlns:a16="http://schemas.microsoft.com/office/drawing/2014/main" id="{F01D4067-D086-477E-8549-4DFFB1E1BB00}"/>
              </a:ext>
            </a:extLst>
          </p:cNvPr>
          <p:cNvSpPr>
            <a:spLocks noGrp="1"/>
          </p:cNvSpPr>
          <p:nvPr>
            <p:ph idx="1"/>
          </p:nvPr>
        </p:nvSpPr>
        <p:spPr>
          <a:xfrm>
            <a:off x="599050" y="1431730"/>
            <a:ext cx="10515600" cy="776898"/>
          </a:xfrm>
        </p:spPr>
        <p:txBody>
          <a:bodyPr>
            <a:normAutofit fontScale="92500" lnSpcReduction="10000"/>
          </a:bodyPr>
          <a:lstStyle/>
          <a:p>
            <a:r>
              <a:rPr lang="en-US" dirty="0"/>
              <a:t>Then by loading it into the </a:t>
            </a:r>
            <a:r>
              <a:rPr lang="en-US" b="1" dirty="0"/>
              <a:t>render() </a:t>
            </a:r>
            <a:r>
              <a:rPr lang="en-US" dirty="0"/>
              <a:t>of </a:t>
            </a:r>
            <a:r>
              <a:rPr lang="en-US" b="1" dirty="0"/>
              <a:t>App</a:t>
            </a:r>
            <a:r>
              <a:rPr lang="en-US" dirty="0"/>
              <a:t>, where before we had </a:t>
            </a:r>
            <a:r>
              <a:rPr lang="en-US" dirty="0">
                <a:highlight>
                  <a:srgbClr val="FFFF00"/>
                </a:highlight>
              </a:rPr>
              <a:t>"Hello, React!". </a:t>
            </a:r>
            <a:r>
              <a:rPr lang="en-US" dirty="0"/>
              <a:t>I also changed the class of the outer container.</a:t>
            </a:r>
          </a:p>
        </p:txBody>
      </p:sp>
      <p:sp>
        <p:nvSpPr>
          <p:cNvPr id="6" name="TextBox 5">
            <a:extLst>
              <a:ext uri="{FF2B5EF4-FFF2-40B4-BE49-F238E27FC236}">
                <a16:creationId xmlns:a16="http://schemas.microsoft.com/office/drawing/2014/main" id="{0EDB6033-EB7A-4B3E-9E71-3C4F15C12DFB}"/>
              </a:ext>
            </a:extLst>
          </p:cNvPr>
          <p:cNvSpPr txBox="1"/>
          <p:nvPr/>
        </p:nvSpPr>
        <p:spPr>
          <a:xfrm>
            <a:off x="300109" y="2664214"/>
            <a:ext cx="5166362" cy="3970318"/>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'./Table'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"container"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export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App</a:t>
            </a:r>
            <a:endParaRPr lang="en-US"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7D23941-EC81-42B2-BAE7-E93418A8A1AF}"/>
              </a:ext>
            </a:extLst>
          </p:cNvPr>
          <p:cNvSpPr txBox="1"/>
          <p:nvPr/>
        </p:nvSpPr>
        <p:spPr>
          <a:xfrm>
            <a:off x="5717346" y="2748620"/>
            <a:ext cx="6098344" cy="646331"/>
          </a:xfrm>
          <a:prstGeom prst="rect">
            <a:avLst/>
          </a:prstGeom>
          <a:noFill/>
          <a:ln>
            <a:solidFill>
              <a:schemeClr val="accent1"/>
            </a:solidFill>
          </a:ln>
        </p:spPr>
        <p:txBody>
          <a:bodyPr wrap="square">
            <a:spAutoFit/>
          </a:bodyPr>
          <a:lstStyle/>
          <a:p>
            <a:r>
              <a:rPr lang="en-US" dirty="0"/>
              <a:t>If you check back on your live environment, you'll see the Table loaded in.</a:t>
            </a:r>
          </a:p>
        </p:txBody>
      </p:sp>
      <p:pic>
        <p:nvPicPr>
          <p:cNvPr id="4100" name="Picture 4" descr="Screen Shot 2018 08 18 at 6 10 55 PM">
            <a:extLst>
              <a:ext uri="{FF2B5EF4-FFF2-40B4-BE49-F238E27FC236}">
                <a16:creationId xmlns:a16="http://schemas.microsoft.com/office/drawing/2014/main" id="{263D0BC6-1E79-463E-8908-64E583D16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641" y="3495675"/>
            <a:ext cx="6191250" cy="33623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BAD5D33-1A7A-4E6A-964C-CEBD4C1D0E97}"/>
              </a:ext>
            </a:extLst>
          </p:cNvPr>
          <p:cNvSpPr txBox="1"/>
          <p:nvPr/>
        </p:nvSpPr>
        <p:spPr>
          <a:xfrm>
            <a:off x="359900" y="2230680"/>
            <a:ext cx="6119446" cy="369332"/>
          </a:xfrm>
          <a:prstGeom prst="rect">
            <a:avLst/>
          </a:prstGeom>
          <a:noFill/>
        </p:spPr>
        <p:txBody>
          <a:bodyPr wrap="square">
            <a:spAutoFit/>
          </a:bodyPr>
          <a:lstStyle/>
          <a:p>
            <a:r>
              <a:rPr lang="en-US" sz="1800" b="1" u="sng" dirty="0"/>
              <a:t>App.js</a:t>
            </a:r>
            <a:endParaRPr lang="en-US" dirty="0"/>
          </a:p>
        </p:txBody>
      </p:sp>
    </p:spTree>
    <p:extLst>
      <p:ext uri="{BB962C8B-B14F-4D97-AF65-F5344CB8AC3E}">
        <p14:creationId xmlns:p14="http://schemas.microsoft.com/office/powerpoint/2010/main" val="66063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53E8-091B-480B-BA73-1B2F72974B7F}"/>
              </a:ext>
            </a:extLst>
          </p:cNvPr>
          <p:cNvSpPr>
            <a:spLocks noGrp="1"/>
          </p:cNvSpPr>
          <p:nvPr>
            <p:ph type="title"/>
          </p:nvPr>
        </p:nvSpPr>
        <p:spPr/>
        <p:txBody>
          <a:bodyPr/>
          <a:lstStyle/>
          <a:p>
            <a:r>
              <a:rPr lang="en-US" dirty="0"/>
              <a:t>Class Components</a:t>
            </a:r>
          </a:p>
        </p:txBody>
      </p:sp>
      <p:sp>
        <p:nvSpPr>
          <p:cNvPr id="3" name="Content Placeholder 2">
            <a:extLst>
              <a:ext uri="{FF2B5EF4-FFF2-40B4-BE49-F238E27FC236}">
                <a16:creationId xmlns:a16="http://schemas.microsoft.com/office/drawing/2014/main" id="{A51F6F3B-9F23-4D05-9209-A36EAD9D4455}"/>
              </a:ext>
            </a:extLst>
          </p:cNvPr>
          <p:cNvSpPr>
            <a:spLocks noGrp="1"/>
          </p:cNvSpPr>
          <p:nvPr>
            <p:ph idx="1"/>
          </p:nvPr>
        </p:nvSpPr>
        <p:spPr/>
        <p:txBody>
          <a:bodyPr/>
          <a:lstStyle/>
          <a:p>
            <a:r>
              <a:rPr lang="en-US" b="0" i="0" dirty="0">
                <a:effectLst/>
                <a:latin typeface="DM Sans"/>
              </a:rPr>
              <a:t>Now we've seen what a custom class component is. We could reuse this component over and over. However, since the data is hard-coded into it, it wouldn't be too useful at the moment.</a:t>
            </a:r>
            <a:endParaRPr lang="en-US" dirty="0"/>
          </a:p>
        </p:txBody>
      </p:sp>
    </p:spTree>
    <p:extLst>
      <p:ext uri="{BB962C8B-B14F-4D97-AF65-F5344CB8AC3E}">
        <p14:creationId xmlns:p14="http://schemas.microsoft.com/office/powerpoint/2010/main" val="247963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8939-4E11-4F21-9A69-CB25E7DE8920}"/>
              </a:ext>
            </a:extLst>
          </p:cNvPr>
          <p:cNvSpPr>
            <a:spLocks noGrp="1"/>
          </p:cNvSpPr>
          <p:nvPr>
            <p:ph type="title"/>
          </p:nvPr>
        </p:nvSpPr>
        <p:spPr/>
        <p:txBody>
          <a:bodyPr/>
          <a:lstStyle/>
          <a:p>
            <a:r>
              <a:rPr lang="en-US" dirty="0"/>
              <a:t>Simple Components</a:t>
            </a:r>
          </a:p>
        </p:txBody>
      </p:sp>
      <p:sp>
        <p:nvSpPr>
          <p:cNvPr id="3" name="Content Placeholder 2">
            <a:extLst>
              <a:ext uri="{FF2B5EF4-FFF2-40B4-BE49-F238E27FC236}">
                <a16:creationId xmlns:a16="http://schemas.microsoft.com/office/drawing/2014/main" id="{D86D5F3D-6563-4718-9AA2-55C8F5B7C6D3}"/>
              </a:ext>
            </a:extLst>
          </p:cNvPr>
          <p:cNvSpPr>
            <a:spLocks noGrp="1"/>
          </p:cNvSpPr>
          <p:nvPr>
            <p:ph idx="1"/>
          </p:nvPr>
        </p:nvSpPr>
        <p:spPr/>
        <p:txBody>
          <a:bodyPr/>
          <a:lstStyle/>
          <a:p>
            <a:r>
              <a:rPr lang="en-US" dirty="0"/>
              <a:t>The other type of component in React is the simple component, which is a </a:t>
            </a:r>
            <a:r>
              <a:rPr lang="en-US" b="1" dirty="0"/>
              <a:t>function</a:t>
            </a:r>
            <a:r>
              <a:rPr lang="en-US" dirty="0"/>
              <a:t>. This component doesn't use the </a:t>
            </a:r>
            <a:r>
              <a:rPr lang="en-US" dirty="0">
                <a:highlight>
                  <a:srgbClr val="FFFF00"/>
                </a:highlight>
              </a:rPr>
              <a:t>class</a:t>
            </a:r>
            <a:r>
              <a:rPr lang="en-US" dirty="0"/>
              <a:t> keyword. Let's take our Table and make two simple components for it - a table header, and a table body.</a:t>
            </a:r>
          </a:p>
          <a:p>
            <a:endParaRPr lang="en-US" dirty="0"/>
          </a:p>
          <a:p>
            <a:r>
              <a:rPr lang="en-US" dirty="0"/>
              <a:t>We're going to use </a:t>
            </a:r>
            <a:r>
              <a:rPr lang="en-US" b="1" dirty="0"/>
              <a:t>ES6 arrow functions </a:t>
            </a:r>
            <a:r>
              <a:rPr lang="en-US" dirty="0"/>
              <a:t>to create these simple components. First, the table header.</a:t>
            </a:r>
          </a:p>
        </p:txBody>
      </p:sp>
    </p:spTree>
    <p:extLst>
      <p:ext uri="{BB962C8B-B14F-4D97-AF65-F5344CB8AC3E}">
        <p14:creationId xmlns:p14="http://schemas.microsoft.com/office/powerpoint/2010/main" val="178671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F531DE-7849-4C5F-8210-BE38680F3C46}"/>
              </a:ext>
            </a:extLst>
          </p:cNvPr>
          <p:cNvSpPr txBox="1"/>
          <p:nvPr/>
        </p:nvSpPr>
        <p:spPr>
          <a:xfrm>
            <a:off x="123092" y="601290"/>
            <a:ext cx="6098344" cy="3416320"/>
          </a:xfrm>
          <a:prstGeom prst="rect">
            <a:avLst/>
          </a:prstGeom>
          <a:solidFill>
            <a:srgbClr val="002060"/>
          </a:solid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TableHeader</a:t>
            </a:r>
            <a:r>
              <a:rPr lang="en-US" b="0" dirty="0">
                <a:solidFill>
                  <a:srgbClr val="D4D4D4"/>
                </a:solidFill>
                <a:effectLst/>
                <a:latin typeface="Consolas" panose="020B0609020204030204" pitchFamily="49" charset="0"/>
              </a:rPr>
              <a:t> =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Name</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Job</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3606F803-66E2-468B-8D25-CC5AACC57034}"/>
              </a:ext>
            </a:extLst>
          </p:cNvPr>
          <p:cNvSpPr txBox="1"/>
          <p:nvPr/>
        </p:nvSpPr>
        <p:spPr>
          <a:xfrm>
            <a:off x="7002193" y="567735"/>
            <a:ext cx="4688059" cy="6186309"/>
          </a:xfrm>
          <a:prstGeom prst="rect">
            <a:avLst/>
          </a:prstGeom>
          <a:solidFill>
            <a:srgbClr val="002060"/>
          </a:solid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TableBody</a:t>
            </a:r>
            <a:r>
              <a:rPr lang="en-US" b="0" dirty="0">
                <a:solidFill>
                  <a:srgbClr val="D4D4D4"/>
                </a:solidFill>
                <a:effectLst/>
                <a:latin typeface="Consolas" panose="020B0609020204030204" pitchFamily="49" charset="0"/>
              </a:rPr>
              <a:t> =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Charlie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Janitor</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Mac</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Bouncer</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Dee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Aspiring actress</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Dennis</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Bartender</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80730906-4291-40A8-A831-67427B1B2098}"/>
              </a:ext>
            </a:extLst>
          </p:cNvPr>
          <p:cNvSpPr txBox="1"/>
          <p:nvPr/>
        </p:nvSpPr>
        <p:spPr>
          <a:xfrm>
            <a:off x="123092" y="75366"/>
            <a:ext cx="6119446" cy="369332"/>
          </a:xfrm>
          <a:prstGeom prst="rect">
            <a:avLst/>
          </a:prstGeom>
          <a:noFill/>
        </p:spPr>
        <p:txBody>
          <a:bodyPr wrap="square">
            <a:spAutoFit/>
          </a:bodyPr>
          <a:lstStyle/>
          <a:p>
            <a:r>
              <a:rPr lang="en-US" sz="1800" b="1" u="sng" dirty="0"/>
              <a:t>Table1.js</a:t>
            </a:r>
            <a:endParaRPr lang="en-US" dirty="0"/>
          </a:p>
        </p:txBody>
      </p:sp>
      <p:sp>
        <p:nvSpPr>
          <p:cNvPr id="10" name="TextBox 9">
            <a:extLst>
              <a:ext uri="{FF2B5EF4-FFF2-40B4-BE49-F238E27FC236}">
                <a16:creationId xmlns:a16="http://schemas.microsoft.com/office/drawing/2014/main" id="{59676DE5-A3F0-4AA8-86EE-83C6801F0DCB}"/>
              </a:ext>
            </a:extLst>
          </p:cNvPr>
          <p:cNvSpPr txBox="1"/>
          <p:nvPr/>
        </p:nvSpPr>
        <p:spPr>
          <a:xfrm>
            <a:off x="5189808" y="4017610"/>
            <a:ext cx="2351651" cy="923330"/>
          </a:xfrm>
          <a:prstGeom prst="rect">
            <a:avLst/>
          </a:prstGeom>
          <a:noFill/>
        </p:spPr>
        <p:txBody>
          <a:bodyPr wrap="square">
            <a:spAutoFit/>
          </a:bodyPr>
          <a:lstStyle/>
          <a:p>
            <a:pPr algn="l"/>
            <a:r>
              <a:rPr lang="en-US" b="0" i="0" dirty="0">
                <a:effectLst/>
                <a:latin typeface="DM Sans"/>
              </a:rPr>
              <a:t>Then the body. </a:t>
            </a:r>
            <a:r>
              <a:rPr lang="en-US" b="0" i="0" dirty="0">
                <a:effectLst/>
                <a:latin typeface="DM Sans"/>
                <a:sym typeface="Wingdings" panose="05000000000000000000" pitchFamily="2" charset="2"/>
              </a:rPr>
              <a:t></a:t>
            </a:r>
            <a:endParaRPr lang="en-US" b="0" i="0" dirty="0">
              <a:effectLst/>
              <a:latin typeface="DM Sans"/>
            </a:endParaRPr>
          </a:p>
          <a:p>
            <a:br>
              <a:rPr lang="en-US" dirty="0"/>
            </a:br>
            <a:endParaRPr lang="en-US" dirty="0"/>
          </a:p>
        </p:txBody>
      </p:sp>
      <p:sp>
        <p:nvSpPr>
          <p:cNvPr id="13" name="TextBox 12">
            <a:extLst>
              <a:ext uri="{FF2B5EF4-FFF2-40B4-BE49-F238E27FC236}">
                <a16:creationId xmlns:a16="http://schemas.microsoft.com/office/drawing/2014/main" id="{E1490F21-8243-4F6B-8737-1DC6BEBCB810}"/>
              </a:ext>
            </a:extLst>
          </p:cNvPr>
          <p:cNvSpPr txBox="1"/>
          <p:nvPr/>
        </p:nvSpPr>
        <p:spPr>
          <a:xfrm>
            <a:off x="513471" y="5045836"/>
            <a:ext cx="6098344" cy="1200329"/>
          </a:xfrm>
          <a:prstGeom prst="rect">
            <a:avLst/>
          </a:prstGeom>
          <a:noFill/>
          <a:ln>
            <a:solidFill>
              <a:schemeClr val="accent1"/>
            </a:solidFill>
          </a:ln>
        </p:spPr>
        <p:txBody>
          <a:bodyPr wrap="square">
            <a:spAutoFit/>
          </a:bodyPr>
          <a:lstStyle/>
          <a:p>
            <a:r>
              <a:rPr lang="en-US" dirty="0"/>
              <a:t>Now our </a:t>
            </a:r>
            <a:r>
              <a:rPr lang="en-US" b="1" dirty="0"/>
              <a:t>Table1</a:t>
            </a:r>
            <a:r>
              <a:rPr lang="en-US" dirty="0"/>
              <a:t> file will look like this. Note that the </a:t>
            </a:r>
            <a:r>
              <a:rPr lang="en-US" dirty="0" err="1"/>
              <a:t>TableHeader</a:t>
            </a:r>
            <a:r>
              <a:rPr lang="en-US" dirty="0"/>
              <a:t> and </a:t>
            </a:r>
            <a:r>
              <a:rPr lang="en-US" dirty="0" err="1"/>
              <a:t>TableBody</a:t>
            </a:r>
            <a:r>
              <a:rPr lang="en-US" dirty="0"/>
              <a:t> components are all in the same file, and being used by the Table class component. </a:t>
            </a:r>
            <a:r>
              <a:rPr lang="en-US" b="1" dirty="0"/>
              <a:t>(</a:t>
            </a:r>
            <a:r>
              <a:rPr lang="en-US" b="1" dirty="0" err="1"/>
              <a:t>Goto</a:t>
            </a:r>
            <a:r>
              <a:rPr lang="en-US" b="1" dirty="0"/>
              <a:t> Next Slide)</a:t>
            </a:r>
          </a:p>
        </p:txBody>
      </p:sp>
    </p:spTree>
    <p:extLst>
      <p:ext uri="{BB962C8B-B14F-4D97-AF65-F5344CB8AC3E}">
        <p14:creationId xmlns:p14="http://schemas.microsoft.com/office/powerpoint/2010/main" val="303041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1740</Words>
  <Application>Microsoft Office PowerPoint</Application>
  <PresentationFormat>Widescreen</PresentationFormat>
  <Paragraphs>175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DM Sans</vt:lpstr>
      <vt:lpstr>Office Theme</vt:lpstr>
      <vt:lpstr>React Components</vt:lpstr>
      <vt:lpstr>Components</vt:lpstr>
      <vt:lpstr>Components</vt:lpstr>
      <vt:lpstr>Components</vt:lpstr>
      <vt:lpstr>Class Components</vt:lpstr>
      <vt:lpstr>Class Components</vt:lpstr>
      <vt:lpstr>Class Components</vt:lpstr>
      <vt:lpstr>Simple Components</vt:lpstr>
      <vt:lpstr>PowerPoint Presentation</vt:lpstr>
      <vt:lpstr>PowerPoint Presentation</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Components</dc:title>
  <dc:creator>Dr. Adeel Ansari</dc:creator>
  <cp:lastModifiedBy>Dr. Adeel Ansari</cp:lastModifiedBy>
  <cp:revision>29</cp:revision>
  <dcterms:created xsi:type="dcterms:W3CDTF">2021-05-04T16:49:49Z</dcterms:created>
  <dcterms:modified xsi:type="dcterms:W3CDTF">2021-05-04T17:54:34Z</dcterms:modified>
</cp:coreProperties>
</file>