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4" r:id="rId8"/>
    <p:sldId id="265" r:id="rId9"/>
    <p:sldId id="268" r:id="rId10"/>
    <p:sldId id="272" r:id="rId11"/>
    <p:sldId id="271" r:id="rId12"/>
    <p:sldId id="273" r:id="rId13"/>
    <p:sldId id="274" r:id="rId14"/>
    <p:sldId id="263" r:id="rId15"/>
    <p:sldId id="282" r:id="rId16"/>
    <p:sldId id="261" r:id="rId17"/>
    <p:sldId id="269" r:id="rId18"/>
    <p:sldId id="270" r:id="rId19"/>
    <p:sldId id="276" r:id="rId20"/>
    <p:sldId id="277" r:id="rId21"/>
    <p:sldId id="278" r:id="rId22"/>
    <p:sldId id="279" r:id="rId23"/>
    <p:sldId id="266" r:id="rId24"/>
    <p:sldId id="267" r:id="rId25"/>
    <p:sldId id="275" r:id="rId26"/>
    <p:sldId id="280" r:id="rId27"/>
    <p:sldId id="281"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60"/>
  </p:normalViewPr>
  <p:slideViewPr>
    <p:cSldViewPr snapToGrid="0">
      <p:cViewPr varScale="1">
        <p:scale>
          <a:sx n="68" d="100"/>
          <a:sy n="68" d="100"/>
        </p:scale>
        <p:origin x="8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71BC88-8303-43AD-BA8C-8A53A98A2F80}"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4B740-E845-457B-93A3-160C89A0C44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292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71BC88-8303-43AD-BA8C-8A53A98A2F80}"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4B740-E845-457B-93A3-160C89A0C44A}" type="slidenum">
              <a:rPr lang="en-US" smtClean="0"/>
              <a:t>‹#›</a:t>
            </a:fld>
            <a:endParaRPr lang="en-US"/>
          </a:p>
        </p:txBody>
      </p:sp>
    </p:spTree>
    <p:extLst>
      <p:ext uri="{BB962C8B-B14F-4D97-AF65-F5344CB8AC3E}">
        <p14:creationId xmlns:p14="http://schemas.microsoft.com/office/powerpoint/2010/main" val="1008320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71BC88-8303-43AD-BA8C-8A53A98A2F80}"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4B740-E845-457B-93A3-160C89A0C44A}" type="slidenum">
              <a:rPr lang="en-US" smtClean="0"/>
              <a:t>‹#›</a:t>
            </a:fld>
            <a:endParaRPr lang="en-US"/>
          </a:p>
        </p:txBody>
      </p:sp>
    </p:spTree>
    <p:extLst>
      <p:ext uri="{BB962C8B-B14F-4D97-AF65-F5344CB8AC3E}">
        <p14:creationId xmlns:p14="http://schemas.microsoft.com/office/powerpoint/2010/main" val="13149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71BC88-8303-43AD-BA8C-8A53A98A2F80}"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4B740-E845-457B-93A3-160C89A0C44A}" type="slidenum">
              <a:rPr lang="en-US" smtClean="0"/>
              <a:t>‹#›</a:t>
            </a:fld>
            <a:endParaRPr lang="en-US"/>
          </a:p>
        </p:txBody>
      </p:sp>
    </p:spTree>
    <p:extLst>
      <p:ext uri="{BB962C8B-B14F-4D97-AF65-F5344CB8AC3E}">
        <p14:creationId xmlns:p14="http://schemas.microsoft.com/office/powerpoint/2010/main" val="156051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71BC88-8303-43AD-BA8C-8A53A98A2F80}"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4B740-E845-457B-93A3-160C89A0C44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09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71BC88-8303-43AD-BA8C-8A53A98A2F80}"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4B740-E845-457B-93A3-160C89A0C44A}" type="slidenum">
              <a:rPr lang="en-US" smtClean="0"/>
              <a:t>‹#›</a:t>
            </a:fld>
            <a:endParaRPr lang="en-US"/>
          </a:p>
        </p:txBody>
      </p:sp>
    </p:spTree>
    <p:extLst>
      <p:ext uri="{BB962C8B-B14F-4D97-AF65-F5344CB8AC3E}">
        <p14:creationId xmlns:p14="http://schemas.microsoft.com/office/powerpoint/2010/main" val="4160442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71BC88-8303-43AD-BA8C-8A53A98A2F80}" type="datetimeFigureOut">
              <a:rPr lang="en-US" smtClean="0"/>
              <a:t>4/23/2021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4B740-E845-457B-93A3-160C89A0C44A}" type="slidenum">
              <a:rPr lang="en-US" smtClean="0"/>
              <a:t>‹#›</a:t>
            </a:fld>
            <a:endParaRPr lang="en-US"/>
          </a:p>
        </p:txBody>
      </p:sp>
    </p:spTree>
    <p:extLst>
      <p:ext uri="{BB962C8B-B14F-4D97-AF65-F5344CB8AC3E}">
        <p14:creationId xmlns:p14="http://schemas.microsoft.com/office/powerpoint/2010/main" val="36959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71BC88-8303-43AD-BA8C-8A53A98A2F80}" type="datetimeFigureOut">
              <a:rPr lang="en-US" smtClean="0"/>
              <a:t>4/23/2021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4B740-E845-457B-93A3-160C89A0C44A}" type="slidenum">
              <a:rPr lang="en-US" smtClean="0"/>
              <a:t>‹#›</a:t>
            </a:fld>
            <a:endParaRPr lang="en-US"/>
          </a:p>
        </p:txBody>
      </p:sp>
    </p:spTree>
    <p:extLst>
      <p:ext uri="{BB962C8B-B14F-4D97-AF65-F5344CB8AC3E}">
        <p14:creationId xmlns:p14="http://schemas.microsoft.com/office/powerpoint/2010/main" val="1566692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71BC88-8303-43AD-BA8C-8A53A98A2F80}" type="datetimeFigureOut">
              <a:rPr lang="en-US" smtClean="0"/>
              <a:t>4/23/2021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E04B740-E845-457B-93A3-160C89A0C44A}" type="slidenum">
              <a:rPr lang="en-US" smtClean="0"/>
              <a:t>‹#›</a:t>
            </a:fld>
            <a:endParaRPr lang="en-US"/>
          </a:p>
        </p:txBody>
      </p:sp>
    </p:spTree>
    <p:extLst>
      <p:ext uri="{BB962C8B-B14F-4D97-AF65-F5344CB8AC3E}">
        <p14:creationId xmlns:p14="http://schemas.microsoft.com/office/powerpoint/2010/main" val="367102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471BC88-8303-43AD-BA8C-8A53A98A2F80}" type="datetimeFigureOut">
              <a:rPr lang="en-US" smtClean="0"/>
              <a:t>4/23/2021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04B740-E845-457B-93A3-160C89A0C44A}" type="slidenum">
              <a:rPr lang="en-US" smtClean="0"/>
              <a:t>‹#›</a:t>
            </a:fld>
            <a:endParaRPr lang="en-US"/>
          </a:p>
        </p:txBody>
      </p:sp>
    </p:spTree>
    <p:extLst>
      <p:ext uri="{BB962C8B-B14F-4D97-AF65-F5344CB8AC3E}">
        <p14:creationId xmlns:p14="http://schemas.microsoft.com/office/powerpoint/2010/main" val="2906874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71BC88-8303-43AD-BA8C-8A53A98A2F80}"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4B740-E845-457B-93A3-160C89A0C44A}" type="slidenum">
              <a:rPr lang="en-US" smtClean="0"/>
              <a:t>‹#›</a:t>
            </a:fld>
            <a:endParaRPr lang="en-US"/>
          </a:p>
        </p:txBody>
      </p:sp>
    </p:spTree>
    <p:extLst>
      <p:ext uri="{BB962C8B-B14F-4D97-AF65-F5344CB8AC3E}">
        <p14:creationId xmlns:p14="http://schemas.microsoft.com/office/powerpoint/2010/main" val="1090864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471BC88-8303-43AD-BA8C-8A53A98A2F80}" type="datetimeFigureOut">
              <a:rPr lang="en-US" smtClean="0"/>
              <a:t>4/23/2021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E04B740-E845-457B-93A3-160C89A0C44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3574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8E12-EE41-4529-B078-FFD20488AC46}"/>
              </a:ext>
            </a:extLst>
          </p:cNvPr>
          <p:cNvSpPr>
            <a:spLocks noGrp="1"/>
          </p:cNvSpPr>
          <p:nvPr>
            <p:ph type="ctrTitle"/>
          </p:nvPr>
        </p:nvSpPr>
        <p:spPr/>
        <p:txBody>
          <a:bodyPr/>
          <a:lstStyle/>
          <a:p>
            <a:r>
              <a:rPr lang="en-US" dirty="0"/>
              <a:t>ReactJS</a:t>
            </a:r>
          </a:p>
        </p:txBody>
      </p:sp>
      <p:sp>
        <p:nvSpPr>
          <p:cNvPr id="3" name="Subtitle 2">
            <a:extLst>
              <a:ext uri="{FF2B5EF4-FFF2-40B4-BE49-F238E27FC236}">
                <a16:creationId xmlns:a16="http://schemas.microsoft.com/office/drawing/2014/main" id="{52286FAA-1FEC-4DF0-A07F-0174B5981664}"/>
              </a:ext>
            </a:extLst>
          </p:cNvPr>
          <p:cNvSpPr>
            <a:spLocks noGrp="1"/>
          </p:cNvSpPr>
          <p:nvPr>
            <p:ph type="subTitle" idx="1"/>
          </p:nvPr>
        </p:nvSpPr>
        <p:spPr/>
        <p:txBody>
          <a:bodyPr/>
          <a:lstStyle/>
          <a:p>
            <a:r>
              <a:rPr lang="en-US" dirty="0"/>
              <a:t>Dr. Adeel Ansari</a:t>
            </a:r>
          </a:p>
        </p:txBody>
      </p:sp>
      <p:pic>
        <p:nvPicPr>
          <p:cNvPr id="4" name="Picture 4">
            <a:extLst>
              <a:ext uri="{FF2B5EF4-FFF2-40B4-BE49-F238E27FC236}">
                <a16:creationId xmlns:a16="http://schemas.microsoft.com/office/drawing/2014/main" id="{17A71C6E-2079-49C3-8390-23056C977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69" y="-179509"/>
            <a:ext cx="304800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571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C47E-8288-4F22-BB78-9765A83FF120}"/>
              </a:ext>
            </a:extLst>
          </p:cNvPr>
          <p:cNvSpPr>
            <a:spLocks noGrp="1"/>
          </p:cNvSpPr>
          <p:nvPr>
            <p:ph type="title"/>
          </p:nvPr>
        </p:nvSpPr>
        <p:spPr/>
        <p:txBody>
          <a:bodyPr/>
          <a:lstStyle/>
          <a:p>
            <a:r>
              <a:rPr lang="en-US" dirty="0"/>
              <a:t>React Pipeline</a:t>
            </a:r>
          </a:p>
        </p:txBody>
      </p:sp>
      <p:sp>
        <p:nvSpPr>
          <p:cNvPr id="3" name="Content Placeholder 2">
            <a:extLst>
              <a:ext uri="{FF2B5EF4-FFF2-40B4-BE49-F238E27FC236}">
                <a16:creationId xmlns:a16="http://schemas.microsoft.com/office/drawing/2014/main" id="{1E72EA2C-2C25-42DA-9186-88129F5C25F4}"/>
              </a:ext>
            </a:extLst>
          </p:cNvPr>
          <p:cNvSpPr>
            <a:spLocks noGrp="1"/>
          </p:cNvSpPr>
          <p:nvPr>
            <p:ph idx="1"/>
          </p:nvPr>
        </p:nvSpPr>
        <p:spPr/>
        <p:txBody>
          <a:bodyPr/>
          <a:lstStyle/>
          <a:p>
            <a:pPr algn="just"/>
            <a:r>
              <a:rPr lang="en-US" b="0" i="0" dirty="0">
                <a:solidFill>
                  <a:srgbClr val="222222"/>
                </a:solidFill>
                <a:effectLst/>
                <a:latin typeface="Source Sans Pro" panose="020B0503030403020204" pitchFamily="34" charset="0"/>
              </a:rPr>
              <a:t>While React can be used without a build pipeline, we recommend setting it up so you can be more productive. A modern build pipeline typically consists of :</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 </a:t>
            </a:r>
            <a:r>
              <a:rPr lang="en-US" b="1" i="0" dirty="0">
                <a:solidFill>
                  <a:srgbClr val="222222"/>
                </a:solidFill>
                <a:effectLst/>
                <a:latin typeface="Source Sans Pro" panose="020B0503030403020204" pitchFamily="34" charset="0"/>
              </a:rPr>
              <a:t>package manager</a:t>
            </a:r>
            <a:r>
              <a:rPr lang="en-US" b="0" i="0" dirty="0">
                <a:solidFill>
                  <a:srgbClr val="222222"/>
                </a:solidFill>
                <a:effectLst/>
                <a:latin typeface="Source Sans Pro" panose="020B0503030403020204" pitchFamily="34" charset="0"/>
              </a:rPr>
              <a:t>, such as </a:t>
            </a:r>
            <a:r>
              <a:rPr lang="en-US" b="0" i="0" u="sng" dirty="0">
                <a:solidFill>
                  <a:srgbClr val="222222"/>
                </a:solidFill>
                <a:effectLst/>
                <a:latin typeface="Source Sans Pro" panose="020B0503030403020204" pitchFamily="34" charset="0"/>
              </a:rPr>
              <a:t>yarn</a:t>
            </a:r>
            <a:r>
              <a:rPr lang="en-US" b="0" i="0" dirty="0">
                <a:solidFill>
                  <a:srgbClr val="222222"/>
                </a:solidFill>
                <a:effectLst/>
                <a:latin typeface="Source Sans Pro" panose="020B0503030403020204" pitchFamily="34" charset="0"/>
              </a:rPr>
              <a:t> or </a:t>
            </a:r>
            <a:r>
              <a:rPr lang="en-US" b="0" i="0" u="sng" dirty="0" err="1">
                <a:solidFill>
                  <a:srgbClr val="222222"/>
                </a:solidFill>
                <a:effectLst/>
                <a:latin typeface="Source Sans Pro" panose="020B0503030403020204" pitchFamily="34" charset="0"/>
              </a:rPr>
              <a:t>npm</a:t>
            </a:r>
            <a:r>
              <a:rPr lang="en-US" b="0" i="0" dirty="0">
                <a:solidFill>
                  <a:srgbClr val="222222"/>
                </a:solidFill>
                <a:effectLst/>
                <a:latin typeface="Source Sans Pro" panose="020B0503030403020204" pitchFamily="34" charset="0"/>
              </a:rPr>
              <a:t>. It lets you take advantage of a vast ecosystem of third-party packages, and easily install or update them.</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 </a:t>
            </a:r>
            <a:r>
              <a:rPr lang="en-US" b="1" i="0" dirty="0">
                <a:solidFill>
                  <a:srgbClr val="222222"/>
                </a:solidFill>
                <a:effectLst/>
                <a:latin typeface="Source Sans Pro" panose="020B0503030403020204" pitchFamily="34" charset="0"/>
              </a:rPr>
              <a:t>bundler</a:t>
            </a:r>
            <a:r>
              <a:rPr lang="en-US" b="0" i="0" dirty="0">
                <a:solidFill>
                  <a:srgbClr val="222222"/>
                </a:solidFill>
                <a:effectLst/>
                <a:latin typeface="Source Sans Pro" panose="020B0503030403020204" pitchFamily="34" charset="0"/>
              </a:rPr>
              <a:t>, such as </a:t>
            </a:r>
            <a:r>
              <a:rPr lang="en-US" b="0" i="0" u="sng" dirty="0">
                <a:solidFill>
                  <a:srgbClr val="222222"/>
                </a:solidFill>
                <a:effectLst/>
                <a:latin typeface="Source Sans Pro" panose="020B0503030403020204" pitchFamily="34" charset="0"/>
              </a:rPr>
              <a:t>webpack</a:t>
            </a:r>
            <a:r>
              <a:rPr lang="en-US" b="0" i="0" dirty="0">
                <a:solidFill>
                  <a:srgbClr val="222222"/>
                </a:solidFill>
                <a:effectLst/>
                <a:latin typeface="Source Sans Pro" panose="020B0503030403020204" pitchFamily="34" charset="0"/>
              </a:rPr>
              <a:t> or </a:t>
            </a:r>
            <a:r>
              <a:rPr lang="en-US" b="0" i="0" u="sng" dirty="0" err="1">
                <a:solidFill>
                  <a:srgbClr val="222222"/>
                </a:solidFill>
                <a:effectLst/>
                <a:latin typeface="Source Sans Pro" panose="020B0503030403020204" pitchFamily="34" charset="0"/>
              </a:rPr>
              <a:t>Browserify</a:t>
            </a:r>
            <a:r>
              <a:rPr lang="en-US" b="0" i="0" dirty="0">
                <a:solidFill>
                  <a:srgbClr val="222222"/>
                </a:solidFill>
                <a:effectLst/>
                <a:latin typeface="Source Sans Pro" panose="020B0503030403020204" pitchFamily="34" charset="0"/>
              </a:rPr>
              <a:t>. It lets you write modular code and bundle it together into small packages to optimize load time.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 </a:t>
            </a:r>
            <a:r>
              <a:rPr lang="en-US" b="1" i="0" dirty="0">
                <a:solidFill>
                  <a:srgbClr val="222222"/>
                </a:solidFill>
                <a:effectLst/>
                <a:latin typeface="Source Sans Pro" panose="020B0503030403020204" pitchFamily="34" charset="0"/>
              </a:rPr>
              <a:t>compiler</a:t>
            </a:r>
            <a:r>
              <a:rPr lang="en-US" b="0" i="0" dirty="0">
                <a:solidFill>
                  <a:srgbClr val="222222"/>
                </a:solidFill>
                <a:effectLst/>
                <a:latin typeface="Source Sans Pro" panose="020B0503030403020204" pitchFamily="34" charset="0"/>
              </a:rPr>
              <a:t> such as </a:t>
            </a:r>
            <a:r>
              <a:rPr lang="en-US" b="0" i="0" u="sng" dirty="0">
                <a:solidFill>
                  <a:srgbClr val="222222"/>
                </a:solidFill>
                <a:effectLst/>
                <a:latin typeface="Source Sans Pro" panose="020B0503030403020204" pitchFamily="34" charset="0"/>
              </a:rPr>
              <a:t>Babel</a:t>
            </a:r>
            <a:r>
              <a:rPr lang="en-US" b="0" i="0" dirty="0">
                <a:solidFill>
                  <a:srgbClr val="222222"/>
                </a:solidFill>
                <a:effectLst/>
                <a:latin typeface="Source Sans Pro" panose="020B0503030403020204" pitchFamily="34" charset="0"/>
              </a:rPr>
              <a:t>. It lets you write modern JavaScript code that still works in older browsers.</a:t>
            </a:r>
          </a:p>
          <a:p>
            <a:endParaRPr lang="en-US" dirty="0"/>
          </a:p>
        </p:txBody>
      </p:sp>
    </p:spTree>
    <p:extLst>
      <p:ext uri="{BB962C8B-B14F-4D97-AF65-F5344CB8AC3E}">
        <p14:creationId xmlns:p14="http://schemas.microsoft.com/office/powerpoint/2010/main" val="65731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23E3E-075C-4126-9AEF-8E007214E86C}"/>
              </a:ext>
            </a:extLst>
          </p:cNvPr>
          <p:cNvSpPr>
            <a:spLocks noGrp="1"/>
          </p:cNvSpPr>
          <p:nvPr>
            <p:ph type="title"/>
          </p:nvPr>
        </p:nvSpPr>
        <p:spPr/>
        <p:txBody>
          <a:bodyPr/>
          <a:lstStyle/>
          <a:p>
            <a:r>
              <a:rPr lang="en-US" dirty="0"/>
              <a:t>ES5/ES6 ?</a:t>
            </a:r>
          </a:p>
        </p:txBody>
      </p:sp>
      <p:sp>
        <p:nvSpPr>
          <p:cNvPr id="3" name="Content Placeholder 2">
            <a:extLst>
              <a:ext uri="{FF2B5EF4-FFF2-40B4-BE49-F238E27FC236}">
                <a16:creationId xmlns:a16="http://schemas.microsoft.com/office/drawing/2014/main" id="{CE686AB3-B167-4C82-8297-24CBCC06594E}"/>
              </a:ext>
            </a:extLst>
          </p:cNvPr>
          <p:cNvSpPr>
            <a:spLocks noGrp="1"/>
          </p:cNvSpPr>
          <p:nvPr>
            <p:ph idx="1"/>
          </p:nvPr>
        </p:nvSpPr>
        <p:spPr>
          <a:xfrm>
            <a:off x="1097280" y="1845734"/>
            <a:ext cx="10058400" cy="4438952"/>
          </a:xfrm>
        </p:spPr>
        <p:txBody>
          <a:bodyPr>
            <a:normAutofit fontScale="92500"/>
          </a:bodyPr>
          <a:lstStyle/>
          <a:p>
            <a:r>
              <a:rPr lang="en-US" sz="2400" dirty="0">
                <a:solidFill>
                  <a:schemeClr val="tx1"/>
                </a:solidFill>
              </a:rPr>
              <a:t>In any cursory search on the Internet looking for React material, no doubt you have already run into the terms JSX, ES5, and ES6.</a:t>
            </a:r>
          </a:p>
          <a:p>
            <a:r>
              <a:rPr lang="en-US" sz="2400" dirty="0">
                <a:solidFill>
                  <a:schemeClr val="tx1"/>
                </a:solidFill>
              </a:rPr>
              <a:t>These opaque acronyms can get confusing quickly. ES5 (the ES stands for ECMAScript) is basically "regular JavaScript".</a:t>
            </a:r>
          </a:p>
          <a:p>
            <a:r>
              <a:rPr lang="en-US" sz="2400" dirty="0">
                <a:solidFill>
                  <a:schemeClr val="tx1"/>
                </a:solidFill>
              </a:rPr>
              <a:t>The 5th update to JavaScript, ES5 was finalized in 2009. It has been supported by all major browsers for several years. Therefore, if you've written or seen any JavaScript in the recent past, chances are it was ES5.</a:t>
            </a:r>
          </a:p>
          <a:p>
            <a:r>
              <a:rPr lang="en-US" sz="2400" dirty="0">
                <a:solidFill>
                  <a:schemeClr val="tx1"/>
                </a:solidFill>
              </a:rPr>
              <a:t>ES6 is a new version of JavaScript that adds some nice syntactical and functional additions. It was finalized in 2015. ES6 is almost fully supported by all major browsers. But it will be some time until older versions of web browsers are phased out of use.</a:t>
            </a:r>
          </a:p>
          <a:p>
            <a:r>
              <a:rPr lang="en-US" sz="2400" dirty="0">
                <a:solidFill>
                  <a:schemeClr val="tx1"/>
                </a:solidFill>
              </a:rPr>
              <a:t>For instance, Internet Explorer 11 does not support ES6, but has about 12% of the browser market share.</a:t>
            </a:r>
          </a:p>
        </p:txBody>
      </p:sp>
    </p:spTree>
    <p:extLst>
      <p:ext uri="{BB962C8B-B14F-4D97-AF65-F5344CB8AC3E}">
        <p14:creationId xmlns:p14="http://schemas.microsoft.com/office/powerpoint/2010/main" val="3719512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CB42A-2B26-4C75-8410-B96E62A63263}"/>
              </a:ext>
            </a:extLst>
          </p:cNvPr>
          <p:cNvSpPr>
            <a:spLocks noGrp="1"/>
          </p:cNvSpPr>
          <p:nvPr>
            <p:ph type="title"/>
          </p:nvPr>
        </p:nvSpPr>
        <p:spPr/>
        <p:txBody>
          <a:bodyPr/>
          <a:lstStyle/>
          <a:p>
            <a:r>
              <a:rPr lang="en-US" dirty="0"/>
              <a:t>JSX</a:t>
            </a:r>
          </a:p>
        </p:txBody>
      </p:sp>
      <p:sp>
        <p:nvSpPr>
          <p:cNvPr id="3" name="Content Placeholder 2">
            <a:extLst>
              <a:ext uri="{FF2B5EF4-FFF2-40B4-BE49-F238E27FC236}">
                <a16:creationId xmlns:a16="http://schemas.microsoft.com/office/drawing/2014/main" id="{A4AFF14E-2F9A-4A39-A4F0-E4B6A33EBADF}"/>
              </a:ext>
            </a:extLst>
          </p:cNvPr>
          <p:cNvSpPr>
            <a:spLocks noGrp="1"/>
          </p:cNvSpPr>
          <p:nvPr>
            <p:ph idx="1"/>
          </p:nvPr>
        </p:nvSpPr>
        <p:spPr/>
        <p:txBody>
          <a:bodyPr>
            <a:normAutofit/>
          </a:bodyPr>
          <a:lstStyle/>
          <a:p>
            <a:r>
              <a:rPr lang="en-US" sz="2800" b="0" i="0" dirty="0">
                <a:solidFill>
                  <a:srgbClr val="222222"/>
                </a:solidFill>
                <a:effectLst/>
                <a:latin typeface="Source Sans Pro" panose="020B0503030403020204" pitchFamily="34" charset="0"/>
              </a:rPr>
              <a:t>As we'll see, all of our React components have a render function that specifies what the HTML output of our React component will be. </a:t>
            </a:r>
            <a:r>
              <a:rPr lang="en-US" sz="2800" b="1" i="0" dirty="0">
                <a:solidFill>
                  <a:srgbClr val="0000FF"/>
                </a:solidFill>
                <a:effectLst/>
                <a:latin typeface="Source Sans Pro" panose="020B0503030403020204" pitchFamily="34" charset="0"/>
              </a:rPr>
              <a:t>J</a:t>
            </a:r>
            <a:r>
              <a:rPr lang="en-US" sz="2800" b="0" i="0" dirty="0">
                <a:solidFill>
                  <a:srgbClr val="222222"/>
                </a:solidFill>
                <a:effectLst/>
                <a:latin typeface="Source Sans Pro" panose="020B0503030403020204" pitchFamily="34" charset="0"/>
              </a:rPr>
              <a:t>ava</a:t>
            </a:r>
            <a:r>
              <a:rPr lang="en-US" sz="2800" b="1" i="0" dirty="0">
                <a:solidFill>
                  <a:srgbClr val="0000FF"/>
                </a:solidFill>
                <a:effectLst/>
                <a:latin typeface="Source Sans Pro" panose="020B0503030403020204" pitchFamily="34" charset="0"/>
              </a:rPr>
              <a:t>S</a:t>
            </a:r>
            <a:r>
              <a:rPr lang="en-US" sz="2800" b="0" i="0" dirty="0">
                <a:solidFill>
                  <a:srgbClr val="222222"/>
                </a:solidFill>
                <a:effectLst/>
                <a:latin typeface="Source Sans Pro" panose="020B0503030403020204" pitchFamily="34" charset="0"/>
              </a:rPr>
              <a:t>cript </a:t>
            </a:r>
            <a:r>
              <a:rPr lang="en-US" sz="2800" b="0" i="0" dirty="0" err="1">
                <a:solidFill>
                  <a:srgbClr val="222222"/>
                </a:solidFill>
                <a:effectLst/>
                <a:latin typeface="Source Sans Pro" panose="020B0503030403020204" pitchFamily="34" charset="0"/>
              </a:rPr>
              <a:t>e</a:t>
            </a:r>
            <a:r>
              <a:rPr lang="en-US" sz="2800" b="1" i="0" dirty="0" err="1">
                <a:solidFill>
                  <a:srgbClr val="0000FF"/>
                </a:solidFill>
                <a:effectLst/>
                <a:latin typeface="Source Sans Pro" panose="020B0503030403020204" pitchFamily="34" charset="0"/>
              </a:rPr>
              <a:t>X</a:t>
            </a:r>
            <a:r>
              <a:rPr lang="en-US" sz="2800" b="0" i="0" dirty="0" err="1">
                <a:solidFill>
                  <a:srgbClr val="222222"/>
                </a:solidFill>
                <a:effectLst/>
                <a:latin typeface="Source Sans Pro" panose="020B0503030403020204" pitchFamily="34" charset="0"/>
              </a:rPr>
              <a:t>tension</a:t>
            </a:r>
            <a:r>
              <a:rPr lang="en-US" sz="2800" b="0" i="0" dirty="0">
                <a:solidFill>
                  <a:srgbClr val="222222"/>
                </a:solidFill>
                <a:effectLst/>
                <a:latin typeface="Source Sans Pro" panose="020B0503030403020204" pitchFamily="34" charset="0"/>
              </a:rPr>
              <a:t>, or more commonly </a:t>
            </a:r>
            <a:r>
              <a:rPr lang="en-US" sz="2800" b="1" i="0" dirty="0">
                <a:solidFill>
                  <a:srgbClr val="0000FF"/>
                </a:solidFill>
                <a:effectLst/>
                <a:latin typeface="Source Sans Pro" panose="020B0503030403020204" pitchFamily="34" charset="0"/>
              </a:rPr>
              <a:t>JSX</a:t>
            </a:r>
            <a:r>
              <a:rPr lang="en-US" sz="2800" b="0" i="0" dirty="0">
                <a:solidFill>
                  <a:srgbClr val="222222"/>
                </a:solidFill>
                <a:effectLst/>
                <a:latin typeface="Source Sans Pro" panose="020B0503030403020204" pitchFamily="34" charset="0"/>
              </a:rPr>
              <a:t>, is a React extension that allows us to write JavaScript that looks like HTML.</a:t>
            </a:r>
            <a:endParaRPr lang="en-US" sz="2800" dirty="0"/>
          </a:p>
        </p:txBody>
      </p:sp>
      <p:sp>
        <p:nvSpPr>
          <p:cNvPr id="6" name="TextBox 5">
            <a:extLst>
              <a:ext uri="{FF2B5EF4-FFF2-40B4-BE49-F238E27FC236}">
                <a16:creationId xmlns:a16="http://schemas.microsoft.com/office/drawing/2014/main" id="{CC0E2ACE-802E-498E-9E9C-C147117627C6}"/>
              </a:ext>
            </a:extLst>
          </p:cNvPr>
          <p:cNvSpPr txBox="1"/>
          <p:nvPr/>
        </p:nvSpPr>
        <p:spPr>
          <a:xfrm>
            <a:off x="2351314" y="3946143"/>
            <a:ext cx="6096000" cy="2246769"/>
          </a:xfrm>
          <a:prstGeom prst="rect">
            <a:avLst/>
          </a:prstGeom>
          <a:solidFill>
            <a:schemeClr val="tx1"/>
          </a:solidFill>
        </p:spPr>
        <p:txBody>
          <a:bodyPr wrap="square">
            <a:spAutoFit/>
          </a:bodyPr>
          <a:lstStyle/>
          <a:p>
            <a:r>
              <a:rPr lang="en-US" sz="2000" dirty="0">
                <a:solidFill>
                  <a:srgbClr val="FF0000"/>
                </a:solidFill>
              </a:rPr>
              <a:t>class</a:t>
            </a:r>
            <a:r>
              <a:rPr lang="en-US" sz="2000" dirty="0">
                <a:solidFill>
                  <a:schemeClr val="bg1"/>
                </a:solidFill>
              </a:rPr>
              <a:t> HelloWorld </a:t>
            </a:r>
            <a:r>
              <a:rPr lang="en-US" sz="2000" dirty="0">
                <a:solidFill>
                  <a:srgbClr val="FF0000"/>
                </a:solidFill>
              </a:rPr>
              <a:t>extends</a:t>
            </a:r>
            <a:r>
              <a:rPr lang="en-US" sz="2000" dirty="0">
                <a:solidFill>
                  <a:schemeClr val="bg1"/>
                </a:solidFill>
              </a:rPr>
              <a:t> </a:t>
            </a:r>
            <a:r>
              <a:rPr lang="en-US" sz="2000" dirty="0" err="1">
                <a:solidFill>
                  <a:schemeClr val="bg1"/>
                </a:solidFill>
              </a:rPr>
              <a:t>React.Component</a:t>
            </a:r>
            <a:r>
              <a:rPr lang="en-US" sz="2000" dirty="0">
                <a:solidFill>
                  <a:schemeClr val="bg1"/>
                </a:solidFill>
              </a:rPr>
              <a:t> {</a:t>
            </a:r>
          </a:p>
          <a:p>
            <a:r>
              <a:rPr lang="en-US" sz="2000" dirty="0">
                <a:solidFill>
                  <a:schemeClr val="bg1"/>
                </a:solidFill>
              </a:rPr>
              <a:t>    </a:t>
            </a:r>
            <a:r>
              <a:rPr lang="en-US" sz="2000" dirty="0">
                <a:solidFill>
                  <a:srgbClr val="FF0000"/>
                </a:solidFill>
              </a:rPr>
              <a:t>render</a:t>
            </a:r>
            <a:r>
              <a:rPr lang="en-US" sz="2000" dirty="0">
                <a:solidFill>
                  <a:schemeClr val="bg1"/>
                </a:solidFill>
              </a:rPr>
              <a:t>() {</a:t>
            </a:r>
          </a:p>
          <a:p>
            <a:r>
              <a:rPr lang="en-US" sz="2000" dirty="0">
                <a:solidFill>
                  <a:schemeClr val="bg1"/>
                </a:solidFill>
              </a:rPr>
              <a:t>      </a:t>
            </a:r>
            <a:r>
              <a:rPr lang="en-US" sz="2000" dirty="0">
                <a:solidFill>
                  <a:srgbClr val="FF0000"/>
                </a:solidFill>
              </a:rPr>
              <a:t>return</a:t>
            </a:r>
            <a:r>
              <a:rPr lang="en-US" sz="2000" dirty="0">
                <a:solidFill>
                  <a:schemeClr val="bg1"/>
                </a:solidFill>
              </a:rPr>
              <a:t> (</a:t>
            </a:r>
          </a:p>
          <a:p>
            <a:r>
              <a:rPr lang="en-US" sz="2000" dirty="0">
                <a:solidFill>
                  <a:schemeClr val="bg1"/>
                </a:solidFill>
              </a:rPr>
              <a:t>        &lt;h1 </a:t>
            </a:r>
            <a:r>
              <a:rPr lang="en-US" sz="2000" dirty="0" err="1">
                <a:solidFill>
                  <a:schemeClr val="bg1"/>
                </a:solidFill>
              </a:rPr>
              <a:t>classname</a:t>
            </a:r>
            <a:r>
              <a:rPr lang="en-US" sz="2000" dirty="0">
                <a:solidFill>
                  <a:schemeClr val="bg1"/>
                </a:solidFill>
              </a:rPr>
              <a:t>="large"&gt;Hello World&lt;/h1&gt;</a:t>
            </a:r>
          </a:p>
          <a:p>
            <a:r>
              <a:rPr lang="en-US" sz="2000" dirty="0">
                <a:solidFill>
                  <a:schemeClr val="bg1"/>
                </a:solidFill>
              </a:rPr>
              <a:t>      );</a:t>
            </a:r>
          </a:p>
          <a:p>
            <a:r>
              <a:rPr lang="en-US" sz="2000" dirty="0">
                <a:solidFill>
                  <a:schemeClr val="bg1"/>
                </a:solidFill>
              </a:rPr>
              <a:t>    }</a:t>
            </a:r>
          </a:p>
          <a:p>
            <a:r>
              <a:rPr lang="en-US" sz="2000" dirty="0">
                <a:solidFill>
                  <a:schemeClr val="bg1"/>
                </a:solidFill>
              </a:rPr>
              <a:t>  }</a:t>
            </a:r>
          </a:p>
        </p:txBody>
      </p:sp>
    </p:spTree>
    <p:extLst>
      <p:ext uri="{BB962C8B-B14F-4D97-AF65-F5344CB8AC3E}">
        <p14:creationId xmlns:p14="http://schemas.microsoft.com/office/powerpoint/2010/main" val="1177871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9B59D-B42B-4EED-91A3-AFA3BF5F442D}"/>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JSX (Cont...)</a:t>
            </a:r>
            <a:endParaRPr lang="en-US" dirty="0"/>
          </a:p>
        </p:txBody>
      </p:sp>
      <p:sp>
        <p:nvSpPr>
          <p:cNvPr id="3" name="Content Placeholder 2">
            <a:extLst>
              <a:ext uri="{FF2B5EF4-FFF2-40B4-BE49-F238E27FC236}">
                <a16:creationId xmlns:a16="http://schemas.microsoft.com/office/drawing/2014/main" id="{DD44A55F-600E-4EA2-B818-668D278EA065}"/>
              </a:ext>
            </a:extLst>
          </p:cNvPr>
          <p:cNvSpPr>
            <a:spLocks noGrp="1"/>
          </p:cNvSpPr>
          <p:nvPr>
            <p:ph idx="1"/>
          </p:nvPr>
        </p:nvSpPr>
        <p:spPr/>
        <p:txBody>
          <a:bodyPr/>
          <a:lstStyle/>
          <a:p>
            <a:r>
              <a:rPr lang="en-US" dirty="0"/>
              <a:t>The render() function in the HelloWorld component looks like it's returning HTML, but this is actually JSX. The JSX is translated to regular JavaScript at runtime. That component, after translation, looks like this:</a:t>
            </a:r>
          </a:p>
        </p:txBody>
      </p:sp>
      <p:sp>
        <p:nvSpPr>
          <p:cNvPr id="8" name="TextBox 7">
            <a:extLst>
              <a:ext uri="{FF2B5EF4-FFF2-40B4-BE49-F238E27FC236}">
                <a16:creationId xmlns:a16="http://schemas.microsoft.com/office/drawing/2014/main" id="{70CDEF50-D00C-4487-9CF6-EDDB7E0CEDCC}"/>
              </a:ext>
            </a:extLst>
          </p:cNvPr>
          <p:cNvSpPr txBox="1"/>
          <p:nvPr/>
        </p:nvSpPr>
        <p:spPr>
          <a:xfrm>
            <a:off x="5059680" y="2517605"/>
            <a:ext cx="6096000" cy="3785652"/>
          </a:xfrm>
          <a:prstGeom prst="rect">
            <a:avLst/>
          </a:prstGeom>
          <a:solidFill>
            <a:schemeClr val="tx1"/>
          </a:solidFill>
        </p:spPr>
        <p:txBody>
          <a:bodyPr wrap="square">
            <a:spAutoFit/>
          </a:bodyPr>
          <a:lstStyle/>
          <a:p>
            <a:r>
              <a:rPr lang="en-US" sz="2000" dirty="0">
                <a:solidFill>
                  <a:schemeClr val="bg1"/>
                </a:solidFill>
              </a:rPr>
              <a:t>	</a:t>
            </a:r>
          </a:p>
          <a:p>
            <a:r>
              <a:rPr lang="en-US" sz="2000" dirty="0">
                <a:solidFill>
                  <a:srgbClr val="FF0000"/>
                </a:solidFill>
              </a:rPr>
              <a:t>class</a:t>
            </a:r>
            <a:r>
              <a:rPr lang="en-US" sz="2000" dirty="0">
                <a:solidFill>
                  <a:schemeClr val="bg1"/>
                </a:solidFill>
              </a:rPr>
              <a:t> HelloWorld </a:t>
            </a:r>
            <a:r>
              <a:rPr lang="en-US" sz="2000" dirty="0">
                <a:solidFill>
                  <a:srgbClr val="FF0000"/>
                </a:solidFill>
              </a:rPr>
              <a:t>extends</a:t>
            </a:r>
            <a:r>
              <a:rPr lang="en-US" sz="2000" dirty="0">
                <a:solidFill>
                  <a:schemeClr val="bg1"/>
                </a:solidFill>
              </a:rPr>
              <a:t> </a:t>
            </a:r>
            <a:r>
              <a:rPr lang="en-US" sz="2000" dirty="0" err="1">
                <a:solidFill>
                  <a:schemeClr val="bg1"/>
                </a:solidFill>
              </a:rPr>
              <a:t>React.Component</a:t>
            </a:r>
            <a:r>
              <a:rPr lang="en-US" sz="2000" dirty="0">
                <a:solidFill>
                  <a:schemeClr val="bg1"/>
                </a:solidFill>
              </a:rPr>
              <a:t> {</a:t>
            </a:r>
          </a:p>
          <a:p>
            <a:r>
              <a:rPr lang="en-US" sz="2000" dirty="0">
                <a:solidFill>
                  <a:schemeClr val="bg1"/>
                </a:solidFill>
              </a:rPr>
              <a:t>    </a:t>
            </a:r>
            <a:r>
              <a:rPr lang="en-US" sz="2000" dirty="0">
                <a:solidFill>
                  <a:srgbClr val="FF0000"/>
                </a:solidFill>
              </a:rPr>
              <a:t>render</a:t>
            </a:r>
            <a:r>
              <a:rPr lang="en-US" sz="2000" dirty="0">
                <a:solidFill>
                  <a:schemeClr val="bg1"/>
                </a:solidFill>
              </a:rPr>
              <a:t>() {</a:t>
            </a:r>
          </a:p>
          <a:p>
            <a:r>
              <a:rPr lang="en-US" sz="2000" dirty="0">
                <a:solidFill>
                  <a:schemeClr val="bg1"/>
                </a:solidFill>
              </a:rPr>
              <a:t>      </a:t>
            </a:r>
            <a:r>
              <a:rPr lang="en-US" sz="2000" dirty="0">
                <a:solidFill>
                  <a:srgbClr val="FF0000"/>
                </a:solidFill>
              </a:rPr>
              <a:t>return</a:t>
            </a:r>
            <a:r>
              <a:rPr lang="en-US" sz="2000" dirty="0">
                <a:solidFill>
                  <a:schemeClr val="bg1"/>
                </a:solidFill>
              </a:rPr>
              <a:t> (</a:t>
            </a:r>
          </a:p>
          <a:p>
            <a:r>
              <a:rPr lang="en-US" sz="2000" dirty="0">
                <a:solidFill>
                  <a:schemeClr val="bg1"/>
                </a:solidFill>
              </a:rPr>
              <a:t>        </a:t>
            </a:r>
            <a:r>
              <a:rPr lang="en-US" sz="2000" dirty="0" err="1">
                <a:solidFill>
                  <a:schemeClr val="bg1"/>
                </a:solidFill>
              </a:rPr>
              <a:t>React.createElement</a:t>
            </a:r>
            <a:r>
              <a:rPr lang="en-US" sz="2000" dirty="0">
                <a:solidFill>
                  <a:schemeClr val="bg1"/>
                </a:solidFill>
              </a:rPr>
              <a:t>(</a:t>
            </a:r>
          </a:p>
          <a:p>
            <a:r>
              <a:rPr lang="en-US" sz="2000" dirty="0">
                <a:solidFill>
                  <a:schemeClr val="bg1"/>
                </a:solidFill>
              </a:rPr>
              <a:t>          'h1',</a:t>
            </a:r>
          </a:p>
          <a:p>
            <a:r>
              <a:rPr lang="en-US" sz="2000" dirty="0">
                <a:solidFill>
                  <a:schemeClr val="bg1"/>
                </a:solidFill>
              </a:rPr>
              <a:t>          {</a:t>
            </a:r>
            <a:r>
              <a:rPr lang="en-US" sz="2000" dirty="0" err="1">
                <a:solidFill>
                  <a:schemeClr val="bg1"/>
                </a:solidFill>
              </a:rPr>
              <a:t>className</a:t>
            </a:r>
            <a:r>
              <a:rPr lang="en-US" sz="2000" dirty="0">
                <a:solidFill>
                  <a:schemeClr val="bg1"/>
                </a:solidFill>
              </a:rPr>
              <a:t>: 'large'},</a:t>
            </a:r>
          </a:p>
          <a:p>
            <a:r>
              <a:rPr lang="en-US" sz="2000" dirty="0">
                <a:solidFill>
                  <a:schemeClr val="bg1"/>
                </a:solidFill>
              </a:rPr>
              <a:t>          'Hello World'</a:t>
            </a:r>
          </a:p>
          <a:p>
            <a:r>
              <a:rPr lang="en-US" sz="2000" dirty="0">
                <a:solidFill>
                  <a:schemeClr val="bg1"/>
                </a:solidFill>
              </a:rPr>
              <a:t>        )</a:t>
            </a:r>
          </a:p>
          <a:p>
            <a:r>
              <a:rPr lang="en-US" sz="2000" dirty="0">
                <a:solidFill>
                  <a:schemeClr val="bg1"/>
                </a:solidFill>
              </a:rPr>
              <a:t>      );</a:t>
            </a:r>
          </a:p>
          <a:p>
            <a:r>
              <a:rPr lang="en-US" sz="2000" dirty="0">
                <a:solidFill>
                  <a:schemeClr val="bg1"/>
                </a:solidFill>
              </a:rPr>
              <a:t>    }</a:t>
            </a:r>
          </a:p>
          <a:p>
            <a:r>
              <a:rPr lang="en-US" sz="2000" dirty="0">
                <a:solidFill>
                  <a:schemeClr val="bg1"/>
                </a:solidFill>
              </a:rPr>
              <a:t>  }</a:t>
            </a:r>
          </a:p>
        </p:txBody>
      </p:sp>
    </p:spTree>
    <p:extLst>
      <p:ext uri="{BB962C8B-B14F-4D97-AF65-F5344CB8AC3E}">
        <p14:creationId xmlns:p14="http://schemas.microsoft.com/office/powerpoint/2010/main" val="2995010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542C-C8B5-442C-9A1C-AC242A3A546A}"/>
              </a:ext>
            </a:extLst>
          </p:cNvPr>
          <p:cNvSpPr>
            <a:spLocks noGrp="1"/>
          </p:cNvSpPr>
          <p:nvPr>
            <p:ph type="title"/>
          </p:nvPr>
        </p:nvSpPr>
        <p:spPr/>
        <p:txBody>
          <a:bodyPr/>
          <a:lstStyle/>
          <a:p>
            <a:r>
              <a:rPr lang="en-US" dirty="0"/>
              <a:t>How does React Work?</a:t>
            </a:r>
          </a:p>
        </p:txBody>
      </p:sp>
      <p:sp>
        <p:nvSpPr>
          <p:cNvPr id="3" name="Content Placeholder 2">
            <a:extLst>
              <a:ext uri="{FF2B5EF4-FFF2-40B4-BE49-F238E27FC236}">
                <a16:creationId xmlns:a16="http://schemas.microsoft.com/office/drawing/2014/main" id="{8CA21CD9-6825-4704-8AA9-1838F97628D4}"/>
              </a:ext>
            </a:extLst>
          </p:cNvPr>
          <p:cNvSpPr>
            <a:spLocks noGrp="1"/>
          </p:cNvSpPr>
          <p:nvPr>
            <p:ph idx="1"/>
          </p:nvPr>
        </p:nvSpPr>
        <p:spPr/>
        <p:txBody>
          <a:bodyPr>
            <a:normAutofit/>
          </a:bodyPr>
          <a:lstStyle/>
          <a:p>
            <a:r>
              <a:rPr lang="en-US" sz="2800" dirty="0"/>
              <a:t>React creates a </a:t>
            </a:r>
            <a:r>
              <a:rPr lang="en-US" sz="2800" b="1" dirty="0"/>
              <a:t>VIRTUAL DOM</a:t>
            </a:r>
            <a:r>
              <a:rPr lang="en-US" sz="2800" dirty="0"/>
              <a:t> in memory.</a:t>
            </a:r>
          </a:p>
          <a:p>
            <a:r>
              <a:rPr lang="en-US" sz="2800" dirty="0"/>
              <a:t>Instead of manipulating the browser's DOM directly, React creates a virtual DOM in memory, where it does all the necessary manipulating, before making the changes in the browser DOM.</a:t>
            </a:r>
          </a:p>
          <a:p>
            <a:r>
              <a:rPr lang="en-US" sz="2800" dirty="0"/>
              <a:t>React only changes what needs to be changed!</a:t>
            </a:r>
          </a:p>
          <a:p>
            <a:r>
              <a:rPr lang="en-US" sz="2800" dirty="0"/>
              <a:t>React finds out what changes have been made, and changes only what needs to be changed.</a:t>
            </a:r>
          </a:p>
          <a:p>
            <a:endParaRPr lang="en-US" sz="2800" dirty="0"/>
          </a:p>
        </p:txBody>
      </p:sp>
    </p:spTree>
    <p:extLst>
      <p:ext uri="{BB962C8B-B14F-4D97-AF65-F5344CB8AC3E}">
        <p14:creationId xmlns:p14="http://schemas.microsoft.com/office/powerpoint/2010/main" val="3443031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BC5E-6FC7-4174-A4A5-E42691F70878}"/>
              </a:ext>
            </a:extLst>
          </p:cNvPr>
          <p:cNvSpPr>
            <a:spLocks noGrp="1"/>
          </p:cNvSpPr>
          <p:nvPr>
            <p:ph type="title"/>
          </p:nvPr>
        </p:nvSpPr>
        <p:spPr/>
        <p:txBody>
          <a:bodyPr/>
          <a:lstStyle/>
          <a:p>
            <a:r>
              <a:rPr lang="en-US" dirty="0"/>
              <a:t>Declarative Paradigm</a:t>
            </a:r>
          </a:p>
        </p:txBody>
      </p:sp>
      <p:sp>
        <p:nvSpPr>
          <p:cNvPr id="3" name="Content Placeholder 2">
            <a:extLst>
              <a:ext uri="{FF2B5EF4-FFF2-40B4-BE49-F238E27FC236}">
                <a16:creationId xmlns:a16="http://schemas.microsoft.com/office/drawing/2014/main" id="{8FA7A8E6-DB4E-4C35-9F49-100788CAB15D}"/>
              </a:ext>
            </a:extLst>
          </p:cNvPr>
          <p:cNvSpPr>
            <a:spLocks noGrp="1"/>
          </p:cNvSpPr>
          <p:nvPr>
            <p:ph idx="1"/>
          </p:nvPr>
        </p:nvSpPr>
        <p:spPr/>
        <p:txBody>
          <a:bodyPr/>
          <a:lstStyle/>
          <a:p>
            <a:r>
              <a:rPr lang="en-US" b="1" i="0" dirty="0">
                <a:solidFill>
                  <a:srgbClr val="202124"/>
                </a:solidFill>
                <a:effectLst/>
                <a:latin typeface="arial" panose="020B0604020202020204" pitchFamily="34" charset="0"/>
              </a:rPr>
              <a:t>React is declarative</a:t>
            </a:r>
            <a:r>
              <a:rPr lang="en-US" b="0" i="0" dirty="0">
                <a:solidFill>
                  <a:srgbClr val="202124"/>
                </a:solidFill>
                <a:effectLst/>
                <a:latin typeface="arial" panose="020B0604020202020204" pitchFamily="34" charset="0"/>
              </a:rPr>
              <a:t> because we write the code that we want and </a:t>
            </a:r>
            <a:r>
              <a:rPr lang="en-US" b="1" i="0" dirty="0">
                <a:solidFill>
                  <a:srgbClr val="202124"/>
                </a:solidFill>
                <a:effectLst/>
                <a:latin typeface="arial" panose="020B0604020202020204" pitchFamily="34" charset="0"/>
              </a:rPr>
              <a:t>React</a:t>
            </a:r>
            <a:r>
              <a:rPr lang="en-US" b="0" i="0" dirty="0">
                <a:solidFill>
                  <a:srgbClr val="202124"/>
                </a:solidFill>
                <a:effectLst/>
                <a:latin typeface="arial" panose="020B0604020202020204" pitchFamily="34" charset="0"/>
              </a:rPr>
              <a:t> is in charge of taking our declared code and performing all of the JavaScript/DOM steps to get us to our desired result.</a:t>
            </a:r>
          </a:p>
          <a:p>
            <a:endParaRPr lang="en-US" dirty="0">
              <a:solidFill>
                <a:srgbClr val="202124"/>
              </a:solidFill>
              <a:latin typeface="arial" panose="020B0604020202020204" pitchFamily="34" charset="0"/>
            </a:endParaRPr>
          </a:p>
          <a:p>
            <a:r>
              <a:rPr lang="en-US" dirty="0">
                <a:solidFill>
                  <a:srgbClr val="202124"/>
                </a:solidFill>
                <a:latin typeface="arial" panose="020B0604020202020204" pitchFamily="34" charset="0"/>
              </a:rPr>
              <a:t>While </a:t>
            </a:r>
            <a:r>
              <a:rPr lang="en-US" b="1" dirty="0">
                <a:solidFill>
                  <a:srgbClr val="202124"/>
                </a:solidFill>
                <a:latin typeface="arial" panose="020B0604020202020204" pitchFamily="34" charset="0"/>
              </a:rPr>
              <a:t>Imperative</a:t>
            </a:r>
            <a:r>
              <a:rPr lang="en-US" dirty="0">
                <a:solidFill>
                  <a:srgbClr val="202124"/>
                </a:solidFill>
                <a:latin typeface="arial" panose="020B0604020202020204" pitchFamily="34" charset="0"/>
              </a:rPr>
              <a:t> code instructs JavaScript on how it should perform each step. With declarative code, we tell JavaScript what we want to be done, and let JavaScript take care of performing the steps</a:t>
            </a:r>
          </a:p>
          <a:p>
            <a:endParaRPr lang="en-US" dirty="0"/>
          </a:p>
        </p:txBody>
      </p:sp>
    </p:spTree>
    <p:extLst>
      <p:ext uri="{BB962C8B-B14F-4D97-AF65-F5344CB8AC3E}">
        <p14:creationId xmlns:p14="http://schemas.microsoft.com/office/powerpoint/2010/main" val="1199817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FC15-8AF3-4FF4-8A2B-2B640CEC5874}"/>
              </a:ext>
            </a:extLst>
          </p:cNvPr>
          <p:cNvSpPr>
            <a:spLocks noGrp="1"/>
          </p:cNvSpPr>
          <p:nvPr>
            <p:ph type="title"/>
          </p:nvPr>
        </p:nvSpPr>
        <p:spPr/>
        <p:txBody>
          <a:bodyPr/>
          <a:lstStyle/>
          <a:p>
            <a:r>
              <a:rPr lang="en-US" dirty="0"/>
              <a:t>Setup and Installation</a:t>
            </a:r>
          </a:p>
        </p:txBody>
      </p:sp>
      <p:sp>
        <p:nvSpPr>
          <p:cNvPr id="3" name="Content Placeholder 2">
            <a:extLst>
              <a:ext uri="{FF2B5EF4-FFF2-40B4-BE49-F238E27FC236}">
                <a16:creationId xmlns:a16="http://schemas.microsoft.com/office/drawing/2014/main" id="{27E3E44D-6432-43D6-8CE6-8685BD9AFC87}"/>
              </a:ext>
            </a:extLst>
          </p:cNvPr>
          <p:cNvSpPr>
            <a:spLocks noGrp="1"/>
          </p:cNvSpPr>
          <p:nvPr>
            <p:ph idx="1"/>
          </p:nvPr>
        </p:nvSpPr>
        <p:spPr>
          <a:xfrm>
            <a:off x="1097280" y="1845734"/>
            <a:ext cx="10058400" cy="4540076"/>
          </a:xfrm>
        </p:spPr>
        <p:txBody>
          <a:bodyPr>
            <a:normAutofit lnSpcReduction="10000"/>
          </a:bodyPr>
          <a:lstStyle/>
          <a:p>
            <a:pPr algn="l"/>
            <a:r>
              <a:rPr lang="en-US" sz="2400" b="0" i="0" dirty="0">
                <a:solidFill>
                  <a:srgbClr val="495057"/>
                </a:solidFill>
                <a:effectLst/>
                <a:latin typeface="DM Sans"/>
              </a:rPr>
              <a:t>There are a few ways to set up React, and I'll show you two so you get a good idea of how it works.</a:t>
            </a:r>
          </a:p>
          <a:p>
            <a:pPr algn="l"/>
            <a:r>
              <a:rPr lang="en-US" sz="2400" b="1" i="0" u="sng" dirty="0">
                <a:solidFill>
                  <a:srgbClr val="495057"/>
                </a:solidFill>
                <a:effectLst/>
                <a:latin typeface="DM Sans"/>
              </a:rPr>
              <a:t>Static HTML File</a:t>
            </a:r>
          </a:p>
          <a:p>
            <a:r>
              <a:rPr lang="en-US" sz="2400" dirty="0"/>
              <a:t>This first method is not a popular way to set up React and is not how we'll be doing the rest of our tutorial, but it will be familiar and easy to understand if you've ever used a library like jQuery, and it's the least scary way to get started if you're not familiar with Webpack, Babel, and Node.js.</a:t>
            </a:r>
          </a:p>
          <a:p>
            <a:r>
              <a:rPr lang="en-US" sz="2400" dirty="0"/>
              <a:t>Let's start by making a basic </a:t>
            </a:r>
            <a:r>
              <a:rPr lang="en-US" sz="2400" b="1" dirty="0">
                <a:highlight>
                  <a:srgbClr val="C0C0C0"/>
                </a:highlight>
              </a:rPr>
              <a:t>index.html </a:t>
            </a:r>
            <a:r>
              <a:rPr lang="en-US" sz="2400" dirty="0"/>
              <a:t>file. We're going to load in three CDNs in the </a:t>
            </a:r>
            <a:r>
              <a:rPr lang="en-US" sz="2400" b="1" dirty="0">
                <a:highlight>
                  <a:srgbClr val="C0C0C0"/>
                </a:highlight>
              </a:rPr>
              <a:t>head</a:t>
            </a:r>
            <a:r>
              <a:rPr lang="en-US" sz="2400" dirty="0"/>
              <a:t> - React, React DOM, and Babel. We're also going to make a </a:t>
            </a:r>
            <a:r>
              <a:rPr lang="en-US" sz="2400" dirty="0">
                <a:highlight>
                  <a:srgbClr val="C0C0C0"/>
                </a:highlight>
              </a:rPr>
              <a:t>div</a:t>
            </a:r>
            <a:r>
              <a:rPr lang="en-US" sz="2400" dirty="0"/>
              <a:t> with an id called root, and finally we'll create a </a:t>
            </a:r>
            <a:r>
              <a:rPr lang="en-US" sz="2400" dirty="0">
                <a:highlight>
                  <a:srgbClr val="C0C0C0"/>
                </a:highlight>
              </a:rPr>
              <a:t>script</a:t>
            </a:r>
            <a:r>
              <a:rPr lang="en-US" sz="2400" dirty="0"/>
              <a:t> tag where your custom code will live</a:t>
            </a:r>
            <a:br>
              <a:rPr lang="en-US" sz="2400" dirty="0"/>
            </a:br>
            <a:br>
              <a:rPr lang="en-US" sz="2400" dirty="0"/>
            </a:br>
            <a:endParaRPr lang="en-US" sz="2400" dirty="0"/>
          </a:p>
        </p:txBody>
      </p:sp>
    </p:spTree>
    <p:extLst>
      <p:ext uri="{BB962C8B-B14F-4D97-AF65-F5344CB8AC3E}">
        <p14:creationId xmlns:p14="http://schemas.microsoft.com/office/powerpoint/2010/main" val="1183658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50EEC-4F58-4DF5-9B96-3DE5577DCE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F84B73-B39C-4388-BC6B-50AF1849F462}"/>
              </a:ext>
            </a:extLst>
          </p:cNvPr>
          <p:cNvSpPr>
            <a:spLocks noGrp="1"/>
          </p:cNvSpPr>
          <p:nvPr>
            <p:ph idx="1"/>
          </p:nvPr>
        </p:nvSpPr>
        <p:spPr/>
        <p:txBody>
          <a:bodyPr/>
          <a:lstStyle/>
          <a:p>
            <a:endParaRPr lang="en-US" dirty="0"/>
          </a:p>
        </p:txBody>
      </p:sp>
      <p:sp>
        <p:nvSpPr>
          <p:cNvPr id="6" name="TextBox 5">
            <a:extLst>
              <a:ext uri="{FF2B5EF4-FFF2-40B4-BE49-F238E27FC236}">
                <a16:creationId xmlns:a16="http://schemas.microsoft.com/office/drawing/2014/main" id="{F2E8FCF1-5347-4AF6-88CE-3E7BF25A42BA}"/>
              </a:ext>
            </a:extLst>
          </p:cNvPr>
          <p:cNvSpPr txBox="1"/>
          <p:nvPr/>
        </p:nvSpPr>
        <p:spPr>
          <a:xfrm>
            <a:off x="420914" y="396304"/>
            <a:ext cx="10464800" cy="5632311"/>
          </a:xfrm>
          <a:prstGeom prst="rect">
            <a:avLst/>
          </a:prstGeom>
          <a:solidFill>
            <a:schemeClr val="tx1"/>
          </a:solidFill>
        </p:spPr>
        <p:txBody>
          <a:bodyPr wrap="square">
            <a:spAutoFit/>
          </a:bodyPr>
          <a:lstStyle/>
          <a:p>
            <a:r>
              <a:rPr lang="en-US" dirty="0">
                <a:solidFill>
                  <a:schemeClr val="bg1"/>
                </a:solidFill>
              </a:rPr>
              <a:t>&lt;!DOCTYPE html&gt;</a:t>
            </a:r>
          </a:p>
          <a:p>
            <a:r>
              <a:rPr lang="en-US" dirty="0">
                <a:solidFill>
                  <a:schemeClr val="bg1"/>
                </a:solidFill>
              </a:rPr>
              <a:t>&lt;</a:t>
            </a:r>
            <a:r>
              <a:rPr lang="en-US" dirty="0">
                <a:solidFill>
                  <a:schemeClr val="accent2"/>
                </a:solidFill>
              </a:rPr>
              <a:t>html</a:t>
            </a:r>
            <a:r>
              <a:rPr lang="en-US" dirty="0">
                <a:solidFill>
                  <a:schemeClr val="bg1"/>
                </a:solidFill>
              </a:rPr>
              <a:t>&gt;</a:t>
            </a:r>
          </a:p>
          <a:p>
            <a:r>
              <a:rPr lang="en-US" dirty="0">
                <a:solidFill>
                  <a:schemeClr val="bg1"/>
                </a:solidFill>
              </a:rPr>
              <a:t>  &lt;</a:t>
            </a:r>
            <a:r>
              <a:rPr lang="en-US" dirty="0">
                <a:solidFill>
                  <a:schemeClr val="accent2"/>
                </a:solidFill>
              </a:rPr>
              <a:t>head</a:t>
            </a:r>
            <a:r>
              <a:rPr lang="en-US" dirty="0">
                <a:solidFill>
                  <a:schemeClr val="bg1"/>
                </a:solidFill>
              </a:rPr>
              <a:t>&gt;</a:t>
            </a:r>
          </a:p>
          <a:p>
            <a:r>
              <a:rPr lang="en-US" dirty="0">
                <a:solidFill>
                  <a:schemeClr val="bg1"/>
                </a:solidFill>
              </a:rPr>
              <a:t>    &lt;</a:t>
            </a:r>
            <a:r>
              <a:rPr lang="en-US" dirty="0">
                <a:solidFill>
                  <a:schemeClr val="accent2"/>
                </a:solidFill>
              </a:rPr>
              <a:t>meta</a:t>
            </a:r>
            <a:r>
              <a:rPr lang="en-US" dirty="0">
                <a:solidFill>
                  <a:schemeClr val="bg1"/>
                </a:solidFill>
              </a:rPr>
              <a:t> </a:t>
            </a:r>
            <a:r>
              <a:rPr lang="en-US" dirty="0">
                <a:solidFill>
                  <a:srgbClr val="FFC000"/>
                </a:solidFill>
              </a:rPr>
              <a:t>charset</a:t>
            </a:r>
            <a:r>
              <a:rPr lang="en-US" dirty="0">
                <a:solidFill>
                  <a:schemeClr val="bg1"/>
                </a:solidFill>
              </a:rPr>
              <a:t>="utf-8" /&gt;</a:t>
            </a:r>
          </a:p>
          <a:p>
            <a:endParaRPr lang="en-US" dirty="0">
              <a:solidFill>
                <a:schemeClr val="bg1"/>
              </a:solidFill>
            </a:endParaRPr>
          </a:p>
          <a:p>
            <a:r>
              <a:rPr lang="en-US" dirty="0">
                <a:solidFill>
                  <a:schemeClr val="bg1"/>
                </a:solidFill>
              </a:rPr>
              <a:t>    &lt;</a:t>
            </a:r>
            <a:r>
              <a:rPr lang="en-US" dirty="0">
                <a:solidFill>
                  <a:schemeClr val="accent2"/>
                </a:solidFill>
              </a:rPr>
              <a:t>title</a:t>
            </a:r>
            <a:r>
              <a:rPr lang="en-US" dirty="0">
                <a:solidFill>
                  <a:schemeClr val="bg1"/>
                </a:solidFill>
              </a:rPr>
              <a:t>&gt;Hello React!&lt;/</a:t>
            </a:r>
            <a:r>
              <a:rPr lang="en-US" dirty="0">
                <a:solidFill>
                  <a:schemeClr val="accent2"/>
                </a:solidFill>
              </a:rPr>
              <a:t>title</a:t>
            </a:r>
            <a:r>
              <a:rPr lang="en-US" dirty="0">
                <a:solidFill>
                  <a:schemeClr val="bg1"/>
                </a:solidFill>
              </a:rPr>
              <a:t>&gt;</a:t>
            </a:r>
          </a:p>
          <a:p>
            <a:endParaRPr lang="en-US" dirty="0">
              <a:solidFill>
                <a:schemeClr val="bg1"/>
              </a:solidFill>
            </a:endParaRPr>
          </a:p>
          <a:p>
            <a:r>
              <a:rPr lang="en-US" dirty="0">
                <a:solidFill>
                  <a:schemeClr val="bg1"/>
                </a:solidFill>
              </a:rPr>
              <a:t>    &lt;</a:t>
            </a:r>
            <a:r>
              <a:rPr lang="en-US" dirty="0">
                <a:solidFill>
                  <a:schemeClr val="accent2"/>
                </a:solidFill>
              </a:rPr>
              <a:t>script</a:t>
            </a:r>
            <a:r>
              <a:rPr lang="en-US" dirty="0">
                <a:solidFill>
                  <a:schemeClr val="bg1"/>
                </a:solidFill>
              </a:rPr>
              <a:t> </a:t>
            </a:r>
            <a:r>
              <a:rPr lang="en-US" dirty="0" err="1">
                <a:solidFill>
                  <a:srgbClr val="FFC000"/>
                </a:solidFill>
              </a:rPr>
              <a:t>src</a:t>
            </a:r>
            <a:r>
              <a:rPr lang="en-US" dirty="0">
                <a:solidFill>
                  <a:schemeClr val="bg1"/>
                </a:solidFill>
              </a:rPr>
              <a:t>="</a:t>
            </a:r>
            <a:r>
              <a:rPr lang="en-US" dirty="0">
                <a:solidFill>
                  <a:srgbClr val="00B050"/>
                </a:solidFill>
              </a:rPr>
              <a:t>https://unpkg.com/react@^16/</a:t>
            </a:r>
            <a:r>
              <a:rPr lang="en-US" dirty="0" err="1">
                <a:solidFill>
                  <a:srgbClr val="00B050"/>
                </a:solidFill>
              </a:rPr>
              <a:t>umd</a:t>
            </a:r>
            <a:r>
              <a:rPr lang="en-US" dirty="0">
                <a:solidFill>
                  <a:srgbClr val="00B050"/>
                </a:solidFill>
              </a:rPr>
              <a:t>/react.production.min.js</a:t>
            </a:r>
            <a:r>
              <a:rPr lang="en-US" dirty="0">
                <a:solidFill>
                  <a:schemeClr val="bg1"/>
                </a:solidFill>
              </a:rPr>
              <a:t>"&gt;&lt;/</a:t>
            </a:r>
            <a:r>
              <a:rPr lang="en-US" dirty="0">
                <a:solidFill>
                  <a:schemeClr val="accent2"/>
                </a:solidFill>
              </a:rPr>
              <a:t>script</a:t>
            </a:r>
            <a:r>
              <a:rPr lang="en-US" dirty="0">
                <a:solidFill>
                  <a:schemeClr val="bg1"/>
                </a:solidFill>
              </a:rPr>
              <a:t>&gt;</a:t>
            </a:r>
          </a:p>
          <a:p>
            <a:r>
              <a:rPr lang="en-US" dirty="0">
                <a:solidFill>
                  <a:schemeClr val="bg1"/>
                </a:solidFill>
              </a:rPr>
              <a:t>    &lt;</a:t>
            </a:r>
            <a:r>
              <a:rPr lang="en-US" dirty="0">
                <a:solidFill>
                  <a:schemeClr val="accent2"/>
                </a:solidFill>
              </a:rPr>
              <a:t>script</a:t>
            </a:r>
            <a:r>
              <a:rPr lang="en-US" dirty="0">
                <a:solidFill>
                  <a:schemeClr val="bg1"/>
                </a:solidFill>
              </a:rPr>
              <a:t> </a:t>
            </a:r>
            <a:r>
              <a:rPr lang="en-US" dirty="0" err="1">
                <a:solidFill>
                  <a:srgbClr val="FFC000"/>
                </a:solidFill>
              </a:rPr>
              <a:t>src</a:t>
            </a:r>
            <a:r>
              <a:rPr lang="en-US" dirty="0">
                <a:solidFill>
                  <a:schemeClr val="bg1"/>
                </a:solidFill>
              </a:rPr>
              <a:t>="</a:t>
            </a:r>
            <a:r>
              <a:rPr lang="en-US" dirty="0">
                <a:solidFill>
                  <a:srgbClr val="00B050"/>
                </a:solidFill>
              </a:rPr>
              <a:t>https://unpkg.com/react-dom@16.13.0/</a:t>
            </a:r>
            <a:r>
              <a:rPr lang="en-US" dirty="0" err="1">
                <a:solidFill>
                  <a:srgbClr val="00B050"/>
                </a:solidFill>
              </a:rPr>
              <a:t>umd</a:t>
            </a:r>
            <a:r>
              <a:rPr lang="en-US" dirty="0">
                <a:solidFill>
                  <a:srgbClr val="00B050"/>
                </a:solidFill>
              </a:rPr>
              <a:t>/react-dom.production.min.js</a:t>
            </a:r>
            <a:r>
              <a:rPr lang="en-US" dirty="0">
                <a:solidFill>
                  <a:schemeClr val="bg1"/>
                </a:solidFill>
              </a:rPr>
              <a:t>"&gt;&lt;/</a:t>
            </a:r>
            <a:r>
              <a:rPr lang="en-US" dirty="0">
                <a:solidFill>
                  <a:schemeClr val="accent2"/>
                </a:solidFill>
              </a:rPr>
              <a:t>script</a:t>
            </a:r>
            <a:r>
              <a:rPr lang="en-US" dirty="0">
                <a:solidFill>
                  <a:schemeClr val="bg1"/>
                </a:solidFill>
              </a:rPr>
              <a:t>&gt;</a:t>
            </a:r>
          </a:p>
          <a:p>
            <a:r>
              <a:rPr lang="en-US" dirty="0">
                <a:solidFill>
                  <a:schemeClr val="bg1"/>
                </a:solidFill>
              </a:rPr>
              <a:t>    &lt;</a:t>
            </a:r>
            <a:r>
              <a:rPr lang="en-US" dirty="0">
                <a:solidFill>
                  <a:schemeClr val="accent2"/>
                </a:solidFill>
              </a:rPr>
              <a:t>script</a:t>
            </a:r>
            <a:r>
              <a:rPr lang="en-US" dirty="0">
                <a:solidFill>
                  <a:schemeClr val="bg1"/>
                </a:solidFill>
              </a:rPr>
              <a:t> </a:t>
            </a:r>
            <a:r>
              <a:rPr lang="en-US" dirty="0" err="1">
                <a:solidFill>
                  <a:srgbClr val="FFC000"/>
                </a:solidFill>
              </a:rPr>
              <a:t>src</a:t>
            </a:r>
            <a:r>
              <a:rPr lang="en-US" dirty="0">
                <a:solidFill>
                  <a:schemeClr val="bg1"/>
                </a:solidFill>
              </a:rPr>
              <a:t>="</a:t>
            </a:r>
            <a:r>
              <a:rPr lang="en-US" dirty="0">
                <a:solidFill>
                  <a:srgbClr val="00B050"/>
                </a:solidFill>
              </a:rPr>
              <a:t>https://unpkg.com/babel-standalone@6.26.0/babel.js</a:t>
            </a:r>
            <a:r>
              <a:rPr lang="en-US" dirty="0">
                <a:solidFill>
                  <a:schemeClr val="bg1"/>
                </a:solidFill>
              </a:rPr>
              <a:t>"&gt;&lt;/</a:t>
            </a:r>
            <a:r>
              <a:rPr lang="en-US" dirty="0">
                <a:solidFill>
                  <a:schemeClr val="accent2"/>
                </a:solidFill>
              </a:rPr>
              <a:t>script</a:t>
            </a:r>
            <a:r>
              <a:rPr lang="en-US" dirty="0">
                <a:solidFill>
                  <a:schemeClr val="bg1"/>
                </a:solidFill>
              </a:rPr>
              <a:t>&gt;</a:t>
            </a:r>
          </a:p>
          <a:p>
            <a:r>
              <a:rPr lang="en-US" dirty="0">
                <a:solidFill>
                  <a:schemeClr val="bg1"/>
                </a:solidFill>
              </a:rPr>
              <a:t>  &lt;/</a:t>
            </a:r>
            <a:r>
              <a:rPr lang="en-US" dirty="0">
                <a:solidFill>
                  <a:schemeClr val="accent2"/>
                </a:solidFill>
              </a:rPr>
              <a:t>head</a:t>
            </a:r>
            <a:r>
              <a:rPr lang="en-US" dirty="0">
                <a:solidFill>
                  <a:schemeClr val="bg1"/>
                </a:solidFill>
              </a:rPr>
              <a:t>&gt;</a:t>
            </a:r>
          </a:p>
          <a:p>
            <a:endParaRPr lang="en-US" dirty="0">
              <a:solidFill>
                <a:schemeClr val="bg1"/>
              </a:solidFill>
            </a:endParaRPr>
          </a:p>
          <a:p>
            <a:r>
              <a:rPr lang="en-US" dirty="0">
                <a:solidFill>
                  <a:schemeClr val="bg1"/>
                </a:solidFill>
              </a:rPr>
              <a:t>  &lt;</a:t>
            </a:r>
            <a:r>
              <a:rPr lang="en-US" dirty="0">
                <a:solidFill>
                  <a:schemeClr val="accent2"/>
                </a:solidFill>
              </a:rPr>
              <a:t>body</a:t>
            </a:r>
            <a:r>
              <a:rPr lang="en-US" dirty="0">
                <a:solidFill>
                  <a:schemeClr val="bg1"/>
                </a:solidFill>
              </a:rPr>
              <a:t>&gt;</a:t>
            </a:r>
          </a:p>
          <a:p>
            <a:r>
              <a:rPr lang="en-US" dirty="0">
                <a:solidFill>
                  <a:schemeClr val="bg1"/>
                </a:solidFill>
              </a:rPr>
              <a:t>    &lt;</a:t>
            </a:r>
            <a:r>
              <a:rPr lang="en-US" dirty="0">
                <a:solidFill>
                  <a:schemeClr val="accent2"/>
                </a:solidFill>
              </a:rPr>
              <a:t>div</a:t>
            </a:r>
            <a:r>
              <a:rPr lang="en-US" dirty="0">
                <a:solidFill>
                  <a:schemeClr val="bg1"/>
                </a:solidFill>
              </a:rPr>
              <a:t> </a:t>
            </a:r>
            <a:r>
              <a:rPr lang="en-US" dirty="0">
                <a:solidFill>
                  <a:srgbClr val="FFC000"/>
                </a:solidFill>
              </a:rPr>
              <a:t>id</a:t>
            </a:r>
            <a:r>
              <a:rPr lang="en-US" dirty="0">
                <a:solidFill>
                  <a:schemeClr val="bg1"/>
                </a:solidFill>
              </a:rPr>
              <a:t>="root"&gt;&lt;/</a:t>
            </a:r>
            <a:r>
              <a:rPr lang="en-US" dirty="0">
                <a:solidFill>
                  <a:schemeClr val="accent2"/>
                </a:solidFill>
              </a:rPr>
              <a:t>div</a:t>
            </a:r>
            <a:r>
              <a:rPr lang="en-US" dirty="0">
                <a:solidFill>
                  <a:schemeClr val="bg1"/>
                </a:solidFill>
              </a:rPr>
              <a:t>&gt;</a:t>
            </a:r>
          </a:p>
          <a:p>
            <a:endParaRPr lang="en-US" dirty="0">
              <a:solidFill>
                <a:schemeClr val="bg1"/>
              </a:solidFill>
            </a:endParaRPr>
          </a:p>
          <a:p>
            <a:r>
              <a:rPr lang="en-US" dirty="0">
                <a:solidFill>
                  <a:schemeClr val="bg1"/>
                </a:solidFill>
              </a:rPr>
              <a:t>    &lt;</a:t>
            </a:r>
            <a:r>
              <a:rPr lang="en-US" dirty="0">
                <a:solidFill>
                  <a:schemeClr val="accent2"/>
                </a:solidFill>
              </a:rPr>
              <a:t>script</a:t>
            </a:r>
            <a:r>
              <a:rPr lang="en-US" dirty="0">
                <a:solidFill>
                  <a:schemeClr val="bg1"/>
                </a:solidFill>
              </a:rPr>
              <a:t> </a:t>
            </a:r>
            <a:r>
              <a:rPr lang="en-US" dirty="0">
                <a:solidFill>
                  <a:srgbClr val="FFC000"/>
                </a:solidFill>
              </a:rPr>
              <a:t>type</a:t>
            </a:r>
            <a:r>
              <a:rPr lang="en-US" dirty="0">
                <a:solidFill>
                  <a:schemeClr val="bg1"/>
                </a:solidFill>
              </a:rPr>
              <a:t>="</a:t>
            </a:r>
            <a:r>
              <a:rPr lang="en-US" dirty="0">
                <a:solidFill>
                  <a:srgbClr val="00B050"/>
                </a:solidFill>
              </a:rPr>
              <a:t>text/babel</a:t>
            </a:r>
            <a:r>
              <a:rPr lang="en-US" dirty="0">
                <a:solidFill>
                  <a:schemeClr val="bg1"/>
                </a:solidFill>
              </a:rPr>
              <a:t>"&gt;</a:t>
            </a:r>
          </a:p>
          <a:p>
            <a:r>
              <a:rPr lang="en-US" dirty="0">
                <a:solidFill>
                  <a:schemeClr val="bg1">
                    <a:lumMod val="50000"/>
                  </a:schemeClr>
                </a:solidFill>
              </a:rPr>
              <a:t>      // React code will go here</a:t>
            </a:r>
          </a:p>
          <a:p>
            <a:r>
              <a:rPr lang="en-US" dirty="0">
                <a:solidFill>
                  <a:schemeClr val="bg1"/>
                </a:solidFill>
              </a:rPr>
              <a:t>    &lt;/</a:t>
            </a:r>
            <a:r>
              <a:rPr lang="en-US" dirty="0">
                <a:solidFill>
                  <a:schemeClr val="accent2"/>
                </a:solidFill>
              </a:rPr>
              <a:t>script</a:t>
            </a:r>
            <a:r>
              <a:rPr lang="en-US" dirty="0">
                <a:solidFill>
                  <a:schemeClr val="bg1"/>
                </a:solidFill>
              </a:rPr>
              <a:t>&gt;</a:t>
            </a:r>
          </a:p>
          <a:p>
            <a:r>
              <a:rPr lang="en-US" dirty="0">
                <a:solidFill>
                  <a:schemeClr val="bg1"/>
                </a:solidFill>
              </a:rPr>
              <a:t>  &lt;/</a:t>
            </a:r>
            <a:r>
              <a:rPr lang="en-US" dirty="0">
                <a:solidFill>
                  <a:schemeClr val="accent2"/>
                </a:solidFill>
              </a:rPr>
              <a:t>body</a:t>
            </a:r>
            <a:r>
              <a:rPr lang="en-US" dirty="0">
                <a:solidFill>
                  <a:schemeClr val="bg1"/>
                </a:solidFill>
              </a:rPr>
              <a:t>&gt;</a:t>
            </a:r>
          </a:p>
          <a:p>
            <a:r>
              <a:rPr lang="en-US" dirty="0">
                <a:solidFill>
                  <a:schemeClr val="bg1"/>
                </a:solidFill>
              </a:rPr>
              <a:t>&lt;/</a:t>
            </a:r>
            <a:r>
              <a:rPr lang="en-US" dirty="0">
                <a:solidFill>
                  <a:schemeClr val="accent2"/>
                </a:solidFill>
              </a:rPr>
              <a:t>html</a:t>
            </a:r>
            <a:r>
              <a:rPr lang="en-US" dirty="0">
                <a:solidFill>
                  <a:schemeClr val="bg1"/>
                </a:solidFill>
              </a:rPr>
              <a:t>&gt;</a:t>
            </a:r>
          </a:p>
        </p:txBody>
      </p:sp>
    </p:spTree>
    <p:extLst>
      <p:ext uri="{BB962C8B-B14F-4D97-AF65-F5344CB8AC3E}">
        <p14:creationId xmlns:p14="http://schemas.microsoft.com/office/powerpoint/2010/main" val="2244070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C2DF7-B20D-4351-AA0F-437B976AF80A}"/>
              </a:ext>
            </a:extLst>
          </p:cNvPr>
          <p:cNvSpPr>
            <a:spLocks noGrp="1"/>
          </p:cNvSpPr>
          <p:nvPr>
            <p:ph type="title"/>
          </p:nvPr>
        </p:nvSpPr>
        <p:spPr/>
        <p:txBody>
          <a:bodyPr/>
          <a:lstStyle/>
          <a:p>
            <a:r>
              <a:rPr lang="en-US" dirty="0"/>
              <a:t>Static HTML File</a:t>
            </a:r>
          </a:p>
        </p:txBody>
      </p:sp>
      <p:sp>
        <p:nvSpPr>
          <p:cNvPr id="3" name="Content Placeholder 2">
            <a:extLst>
              <a:ext uri="{FF2B5EF4-FFF2-40B4-BE49-F238E27FC236}">
                <a16:creationId xmlns:a16="http://schemas.microsoft.com/office/drawing/2014/main" id="{54FF5690-5FE0-4B34-A302-0DE30DC5D758}"/>
              </a:ext>
            </a:extLst>
          </p:cNvPr>
          <p:cNvSpPr>
            <a:spLocks noGrp="1"/>
          </p:cNvSpPr>
          <p:nvPr>
            <p:ph idx="1"/>
          </p:nvPr>
        </p:nvSpPr>
        <p:spPr/>
        <p:txBody>
          <a:bodyPr>
            <a:normAutofit/>
          </a:bodyPr>
          <a:lstStyle/>
          <a:p>
            <a:r>
              <a:rPr lang="en-US" sz="2400" b="1" dirty="0">
                <a:solidFill>
                  <a:schemeClr val="tx1"/>
                </a:solidFill>
              </a:rPr>
              <a:t>React</a:t>
            </a:r>
            <a:r>
              <a:rPr lang="en-US" sz="2400" dirty="0">
                <a:solidFill>
                  <a:schemeClr val="tx1"/>
                </a:solidFill>
              </a:rPr>
              <a:t> - the React top level API</a:t>
            </a:r>
          </a:p>
          <a:p>
            <a:r>
              <a:rPr lang="en-US" sz="2400" b="1" dirty="0">
                <a:solidFill>
                  <a:schemeClr val="tx1"/>
                </a:solidFill>
              </a:rPr>
              <a:t>React DOM </a:t>
            </a:r>
            <a:r>
              <a:rPr lang="en-US" sz="2400" dirty="0">
                <a:solidFill>
                  <a:schemeClr val="tx1"/>
                </a:solidFill>
              </a:rPr>
              <a:t>- adds DOM-specific methods</a:t>
            </a:r>
          </a:p>
          <a:p>
            <a:r>
              <a:rPr lang="en-US" sz="2400" b="1" dirty="0">
                <a:solidFill>
                  <a:schemeClr val="tx1"/>
                </a:solidFill>
              </a:rPr>
              <a:t>Babel</a:t>
            </a:r>
            <a:r>
              <a:rPr lang="en-US" sz="2400" dirty="0">
                <a:solidFill>
                  <a:schemeClr val="tx1"/>
                </a:solidFill>
              </a:rPr>
              <a:t> - a JavaScript compiler that lets us use ES6+ in old browsers</a:t>
            </a:r>
          </a:p>
          <a:p>
            <a:r>
              <a:rPr lang="en-US" sz="2400" dirty="0">
                <a:solidFill>
                  <a:schemeClr val="tx1"/>
                </a:solidFill>
              </a:rPr>
              <a:t>The entry point for our app will be the </a:t>
            </a:r>
            <a:r>
              <a:rPr lang="en-US" sz="2400" dirty="0">
                <a:solidFill>
                  <a:schemeClr val="tx1"/>
                </a:solidFill>
                <a:highlight>
                  <a:srgbClr val="C0C0C0"/>
                </a:highlight>
              </a:rPr>
              <a:t>root</a:t>
            </a:r>
            <a:r>
              <a:rPr lang="en-US" sz="2400" dirty="0">
                <a:solidFill>
                  <a:schemeClr val="tx1"/>
                </a:solidFill>
              </a:rPr>
              <a:t> div element, which is named by convention. You'll also notice the </a:t>
            </a:r>
            <a:r>
              <a:rPr lang="en-US" sz="2400" dirty="0">
                <a:solidFill>
                  <a:schemeClr val="tx1"/>
                </a:solidFill>
                <a:highlight>
                  <a:srgbClr val="C0C0C0"/>
                </a:highlight>
              </a:rPr>
              <a:t>text/babel </a:t>
            </a:r>
            <a:r>
              <a:rPr lang="en-US" sz="2400" dirty="0">
                <a:solidFill>
                  <a:schemeClr val="tx1"/>
                </a:solidFill>
              </a:rPr>
              <a:t>script type, which is mandatory for using Babel.</a:t>
            </a:r>
          </a:p>
          <a:p>
            <a:r>
              <a:rPr lang="en-US" sz="2400" dirty="0">
                <a:solidFill>
                  <a:schemeClr val="tx1"/>
                </a:solidFill>
              </a:rPr>
              <a:t>Now, let's write our first code block of React. We're going to use ES6 classes to create a React component called </a:t>
            </a:r>
            <a:r>
              <a:rPr lang="en-US" sz="2400" dirty="0">
                <a:solidFill>
                  <a:schemeClr val="tx1"/>
                </a:solidFill>
                <a:highlight>
                  <a:srgbClr val="C0C0C0"/>
                </a:highlight>
              </a:rPr>
              <a:t>App</a:t>
            </a:r>
            <a:r>
              <a:rPr lang="en-US" sz="2400" dirty="0">
                <a:solidFill>
                  <a:schemeClr val="tx1"/>
                </a:solidFill>
              </a:rPr>
              <a:t>.</a:t>
            </a:r>
          </a:p>
        </p:txBody>
      </p:sp>
    </p:spTree>
    <p:extLst>
      <p:ext uri="{BB962C8B-B14F-4D97-AF65-F5344CB8AC3E}">
        <p14:creationId xmlns:p14="http://schemas.microsoft.com/office/powerpoint/2010/main" val="2510610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77AA-4A88-4505-8439-E47D568B00DF}"/>
              </a:ext>
            </a:extLst>
          </p:cNvPr>
          <p:cNvSpPr>
            <a:spLocks noGrp="1"/>
          </p:cNvSpPr>
          <p:nvPr>
            <p:ph type="title"/>
          </p:nvPr>
        </p:nvSpPr>
        <p:spPr/>
        <p:txBody>
          <a:bodyPr/>
          <a:lstStyle/>
          <a:p>
            <a:r>
              <a:rPr lang="en-US" dirty="0"/>
              <a:t>Static HTML File</a:t>
            </a:r>
          </a:p>
        </p:txBody>
      </p:sp>
      <p:sp>
        <p:nvSpPr>
          <p:cNvPr id="3" name="Content Placeholder 2">
            <a:extLst>
              <a:ext uri="{FF2B5EF4-FFF2-40B4-BE49-F238E27FC236}">
                <a16:creationId xmlns:a16="http://schemas.microsoft.com/office/drawing/2014/main" id="{66AFAB27-A64F-41BE-993C-1E0FBEEF0333}"/>
              </a:ext>
            </a:extLst>
          </p:cNvPr>
          <p:cNvSpPr>
            <a:spLocks noGrp="1"/>
          </p:cNvSpPr>
          <p:nvPr>
            <p:ph idx="1"/>
          </p:nvPr>
        </p:nvSpPr>
        <p:spPr>
          <a:xfrm>
            <a:off x="1097280" y="2996239"/>
            <a:ext cx="10058400" cy="661183"/>
          </a:xfrm>
        </p:spPr>
        <p:txBody>
          <a:bodyPr/>
          <a:lstStyle/>
          <a:p>
            <a:r>
              <a:rPr lang="en-US" dirty="0">
                <a:solidFill>
                  <a:schemeClr val="tx1"/>
                </a:solidFill>
              </a:rPr>
              <a:t>Now we'll add the </a:t>
            </a:r>
            <a:r>
              <a:rPr lang="en-US" b="1" dirty="0">
                <a:solidFill>
                  <a:srgbClr val="009A46"/>
                </a:solidFill>
              </a:rPr>
              <a:t>render() </a:t>
            </a:r>
            <a:r>
              <a:rPr lang="en-US" dirty="0">
                <a:solidFill>
                  <a:schemeClr val="tx1"/>
                </a:solidFill>
              </a:rPr>
              <a:t>method, the only required method in a class component, which is used to render DOM nodes.</a:t>
            </a:r>
          </a:p>
        </p:txBody>
      </p:sp>
      <p:sp>
        <p:nvSpPr>
          <p:cNvPr id="8" name="Rectangle 3">
            <a:extLst>
              <a:ext uri="{FF2B5EF4-FFF2-40B4-BE49-F238E27FC236}">
                <a16:creationId xmlns:a16="http://schemas.microsoft.com/office/drawing/2014/main" id="{3962FE59-B754-4881-BF20-BE534F3E2FE4}"/>
              </a:ext>
            </a:extLst>
          </p:cNvPr>
          <p:cNvSpPr>
            <a:spLocks noChangeArrowheads="1"/>
          </p:cNvSpPr>
          <p:nvPr/>
        </p:nvSpPr>
        <p:spPr bwMode="auto">
          <a:xfrm>
            <a:off x="3657599" y="1829156"/>
            <a:ext cx="4152227" cy="1138773"/>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var(--code-font-family)"/>
              </a:rPr>
              <a:t>class App extends </a:t>
            </a:r>
            <a:r>
              <a:rPr kumimoji="0" lang="en-US" altLang="en-US" sz="2000" b="0" i="0" u="none" strike="noStrike" cap="none" normalizeH="0" baseline="0" dirty="0" err="1">
                <a:ln>
                  <a:noFill/>
                </a:ln>
                <a:solidFill>
                  <a:schemeClr val="bg1"/>
                </a:solidFill>
                <a:effectLst/>
                <a:latin typeface="var(--code-font-family)"/>
              </a:rPr>
              <a:t>React.Component</a:t>
            </a:r>
            <a:r>
              <a:rPr kumimoji="0" lang="en-US" altLang="en-US" sz="2000" b="0" i="0" u="none" strike="noStrike" cap="none" normalizeH="0" baseline="0" dirty="0">
                <a:ln>
                  <a:noFill/>
                </a:ln>
                <a:solidFill>
                  <a:schemeClr val="bg1"/>
                </a:solidFill>
                <a:effectLst/>
                <a:latin typeface="var(--code-font-family)"/>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var(--code-font-family)"/>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var(--code-font-family)"/>
              </a:rPr>
              <a:t>}</a:t>
            </a:r>
            <a:r>
              <a:rPr kumimoji="0" lang="en-US" altLang="en-US" sz="2800" b="0" i="0" u="none" strike="noStrike" cap="none" normalizeH="0" baseline="0" dirty="0">
                <a:ln>
                  <a:noFill/>
                </a:ln>
                <a:solidFill>
                  <a:schemeClr val="bg1"/>
                </a:solidFill>
                <a:effectLst/>
              </a:rPr>
              <a:t> </a:t>
            </a:r>
            <a:endParaRPr kumimoji="0" lang="en-US" altLang="en-US" sz="4400" b="0" i="0" u="none" strike="noStrike" cap="none" normalizeH="0" baseline="0" dirty="0">
              <a:ln>
                <a:noFill/>
              </a:ln>
              <a:solidFill>
                <a:schemeClr val="bg1"/>
              </a:solidFill>
              <a:effectLst/>
              <a:latin typeface="Arial" panose="020B0604020202020204" pitchFamily="34" charset="0"/>
            </a:endParaRPr>
          </a:p>
        </p:txBody>
      </p:sp>
      <p:sp>
        <p:nvSpPr>
          <p:cNvPr id="11" name="TextBox 10">
            <a:extLst>
              <a:ext uri="{FF2B5EF4-FFF2-40B4-BE49-F238E27FC236}">
                <a16:creationId xmlns:a16="http://schemas.microsoft.com/office/drawing/2014/main" id="{9CAABF42-F995-4125-94B5-1C805B11CB9B}"/>
              </a:ext>
            </a:extLst>
          </p:cNvPr>
          <p:cNvSpPr txBox="1"/>
          <p:nvPr/>
        </p:nvSpPr>
        <p:spPr>
          <a:xfrm>
            <a:off x="2861523" y="3792916"/>
            <a:ext cx="6468954" cy="2246769"/>
          </a:xfrm>
          <a:prstGeom prst="rect">
            <a:avLst/>
          </a:prstGeom>
          <a:solidFill>
            <a:schemeClr val="tx1"/>
          </a:solidFill>
        </p:spPr>
        <p:txBody>
          <a:bodyPr wrap="square">
            <a:spAutoFit/>
          </a:bodyPr>
          <a:lstStyle/>
          <a:p>
            <a:r>
              <a:rPr lang="en-US" sz="2000" dirty="0">
                <a:solidFill>
                  <a:schemeClr val="bg1"/>
                </a:solidFill>
              </a:rPr>
              <a:t>class App extends </a:t>
            </a:r>
            <a:r>
              <a:rPr lang="en-US" sz="2000" dirty="0" err="1">
                <a:solidFill>
                  <a:schemeClr val="bg1"/>
                </a:solidFill>
              </a:rPr>
              <a:t>React.Component</a:t>
            </a:r>
            <a:r>
              <a:rPr lang="en-US" sz="2000" dirty="0">
                <a:solidFill>
                  <a:schemeClr val="bg1"/>
                </a:solidFill>
              </a:rPr>
              <a:t> {</a:t>
            </a:r>
          </a:p>
          <a:p>
            <a:r>
              <a:rPr lang="en-US" sz="2000" dirty="0">
                <a:solidFill>
                  <a:schemeClr val="bg1"/>
                </a:solidFill>
              </a:rPr>
              <a:t>  render() {</a:t>
            </a:r>
          </a:p>
          <a:p>
            <a:r>
              <a:rPr lang="en-US" sz="2000" dirty="0">
                <a:solidFill>
                  <a:schemeClr val="bg1"/>
                </a:solidFill>
              </a:rPr>
              <a:t>      return (</a:t>
            </a:r>
          </a:p>
          <a:p>
            <a:r>
              <a:rPr lang="en-US" sz="2000" dirty="0">
                <a:solidFill>
                  <a:schemeClr val="bg1"/>
                </a:solidFill>
              </a:rPr>
              <a:t>          //...</a:t>
            </a:r>
          </a:p>
          <a:p>
            <a:r>
              <a:rPr lang="en-US" sz="2000" dirty="0">
                <a:solidFill>
                  <a:schemeClr val="bg1"/>
                </a:solidFill>
              </a:rPr>
              <a:t>      );</a:t>
            </a:r>
          </a:p>
          <a:p>
            <a:r>
              <a:rPr lang="en-US" sz="2000" dirty="0">
                <a:solidFill>
                  <a:schemeClr val="bg1"/>
                </a:solidFill>
              </a:rPr>
              <a:t>  }</a:t>
            </a:r>
          </a:p>
          <a:p>
            <a:r>
              <a:rPr lang="en-US" sz="2000" dirty="0">
                <a:solidFill>
                  <a:schemeClr val="bg1"/>
                </a:solidFill>
              </a:rPr>
              <a:t>}</a:t>
            </a:r>
          </a:p>
        </p:txBody>
      </p:sp>
    </p:spTree>
    <p:extLst>
      <p:ext uri="{BB962C8B-B14F-4D97-AF65-F5344CB8AC3E}">
        <p14:creationId xmlns:p14="http://schemas.microsoft.com/office/powerpoint/2010/main" val="409301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4EAF-293D-4073-9C46-0771817AE748}"/>
              </a:ext>
            </a:extLst>
          </p:cNvPr>
          <p:cNvSpPr>
            <a:spLocks noGrp="1"/>
          </p:cNvSpPr>
          <p:nvPr>
            <p:ph type="title"/>
          </p:nvPr>
        </p:nvSpPr>
        <p:spPr/>
        <p:txBody>
          <a:bodyPr/>
          <a:lstStyle/>
          <a:p>
            <a:r>
              <a:rPr lang="en-US" dirty="0"/>
              <a:t>Prerequisites</a:t>
            </a:r>
          </a:p>
        </p:txBody>
      </p:sp>
      <p:sp>
        <p:nvSpPr>
          <p:cNvPr id="3" name="Content Placeholder 2">
            <a:extLst>
              <a:ext uri="{FF2B5EF4-FFF2-40B4-BE49-F238E27FC236}">
                <a16:creationId xmlns:a16="http://schemas.microsoft.com/office/drawing/2014/main" id="{C9B447A2-0551-42D0-B277-E02A70F4BCA4}"/>
              </a:ext>
            </a:extLst>
          </p:cNvPr>
          <p:cNvSpPr>
            <a:spLocks noGrp="1"/>
          </p:cNvSpPr>
          <p:nvPr>
            <p:ph idx="1"/>
          </p:nvPr>
        </p:nvSpPr>
        <p:spPr/>
        <p:txBody>
          <a:bodyPr/>
          <a:lstStyle/>
          <a:p>
            <a:pPr algn="l"/>
            <a:r>
              <a:rPr lang="en-US" b="0" i="0" dirty="0">
                <a:solidFill>
                  <a:srgbClr val="495057"/>
                </a:solidFill>
                <a:effectLst/>
                <a:latin typeface="DM Sans"/>
              </a:rPr>
              <a:t>There are a few things you should know in advance before you start playing around with React. If you've never used JavaScript or the DOM at all before, for example, I would get more familiar with those before trying to tackle React.</a:t>
            </a:r>
          </a:p>
          <a:p>
            <a:pPr algn="l"/>
            <a:r>
              <a:rPr lang="en-US" b="0" i="0" dirty="0">
                <a:solidFill>
                  <a:srgbClr val="495057"/>
                </a:solidFill>
                <a:effectLst/>
                <a:latin typeface="DM Sans"/>
              </a:rPr>
              <a:t>Here are what I consider to be React prerequisites.</a:t>
            </a:r>
          </a:p>
          <a:p>
            <a:pPr algn="l">
              <a:buFont typeface="Arial" panose="020B0604020202020204" pitchFamily="34" charset="0"/>
              <a:buChar char="•"/>
            </a:pPr>
            <a:r>
              <a:rPr lang="en-US" b="0" i="0" dirty="0">
                <a:solidFill>
                  <a:srgbClr val="495057"/>
                </a:solidFill>
                <a:effectLst/>
                <a:latin typeface="DM Sans"/>
              </a:rPr>
              <a:t>Basic familiarity with </a:t>
            </a:r>
            <a:r>
              <a:rPr lang="en-US" b="1" i="0" u="none" strike="noStrike" dirty="0">
                <a:solidFill>
                  <a:srgbClr val="495057"/>
                </a:solidFill>
                <a:effectLst/>
                <a:latin typeface="DM Sans"/>
              </a:rPr>
              <a:t>HTML &amp; CSS</a:t>
            </a:r>
            <a:r>
              <a:rPr lang="en-US" b="0" i="0" dirty="0">
                <a:solidFill>
                  <a:srgbClr val="495057"/>
                </a:solidFill>
                <a:effectLst/>
                <a:latin typeface="DM Sans"/>
              </a:rPr>
              <a:t>.</a:t>
            </a:r>
          </a:p>
          <a:p>
            <a:pPr algn="l">
              <a:buFont typeface="Arial" panose="020B0604020202020204" pitchFamily="34" charset="0"/>
              <a:buChar char="•"/>
            </a:pPr>
            <a:r>
              <a:rPr lang="en-US" b="0" i="0" dirty="0">
                <a:solidFill>
                  <a:srgbClr val="495057"/>
                </a:solidFill>
                <a:effectLst/>
                <a:latin typeface="DM Sans"/>
              </a:rPr>
              <a:t>Basic knowledge of </a:t>
            </a:r>
            <a:r>
              <a:rPr lang="en-US" b="1" i="0" u="none" strike="noStrike" dirty="0">
                <a:solidFill>
                  <a:srgbClr val="495057"/>
                </a:solidFill>
                <a:effectLst/>
                <a:latin typeface="DM Sans"/>
              </a:rPr>
              <a:t>JavaScript</a:t>
            </a:r>
            <a:r>
              <a:rPr lang="en-US" b="0" i="0" dirty="0">
                <a:solidFill>
                  <a:srgbClr val="495057"/>
                </a:solidFill>
                <a:effectLst/>
                <a:latin typeface="DM Sans"/>
              </a:rPr>
              <a:t> and programming.</a:t>
            </a:r>
          </a:p>
          <a:p>
            <a:pPr algn="l">
              <a:buFont typeface="Arial" panose="020B0604020202020204" pitchFamily="34" charset="0"/>
              <a:buChar char="•"/>
            </a:pPr>
            <a:r>
              <a:rPr lang="en-US" b="0" i="0" dirty="0">
                <a:solidFill>
                  <a:srgbClr val="495057"/>
                </a:solidFill>
                <a:effectLst/>
                <a:latin typeface="DM Sans"/>
              </a:rPr>
              <a:t>Basic understanding of </a:t>
            </a:r>
            <a:r>
              <a:rPr lang="en-US" b="1" i="0" u="none" strike="noStrike" dirty="0">
                <a:solidFill>
                  <a:srgbClr val="495057"/>
                </a:solidFill>
                <a:effectLst/>
                <a:latin typeface="DM Sans"/>
              </a:rPr>
              <a:t>the DOM</a:t>
            </a:r>
            <a:r>
              <a:rPr lang="en-US" b="0" i="0" dirty="0">
                <a:solidFill>
                  <a:srgbClr val="495057"/>
                </a:solidFill>
                <a:effectLst/>
                <a:latin typeface="DM Sans"/>
              </a:rPr>
              <a:t>.</a:t>
            </a:r>
          </a:p>
          <a:p>
            <a:pPr algn="l">
              <a:buFont typeface="Arial" panose="020B0604020202020204" pitchFamily="34" charset="0"/>
              <a:buChar char="•"/>
            </a:pPr>
            <a:r>
              <a:rPr lang="en-US" b="0" i="0" dirty="0">
                <a:solidFill>
                  <a:srgbClr val="495057"/>
                </a:solidFill>
                <a:effectLst/>
                <a:latin typeface="DM Sans"/>
              </a:rPr>
              <a:t>Familiarity with </a:t>
            </a:r>
            <a:r>
              <a:rPr lang="en-US" b="1" i="0" u="none" strike="noStrike" dirty="0">
                <a:solidFill>
                  <a:srgbClr val="495057"/>
                </a:solidFill>
                <a:effectLst/>
                <a:latin typeface="DM Sans"/>
              </a:rPr>
              <a:t>ES6 syntax and features</a:t>
            </a:r>
            <a:r>
              <a:rPr lang="en-US" b="0" i="0" dirty="0">
                <a:solidFill>
                  <a:srgbClr val="495057"/>
                </a:solidFill>
                <a:effectLst/>
                <a:latin typeface="DM Sans"/>
              </a:rPr>
              <a:t>.</a:t>
            </a:r>
          </a:p>
          <a:p>
            <a:pPr algn="l">
              <a:buFont typeface="Arial" panose="020B0604020202020204" pitchFamily="34" charset="0"/>
              <a:buChar char="•"/>
            </a:pPr>
            <a:r>
              <a:rPr lang="en-US" b="1" i="0" u="none" strike="noStrike" dirty="0">
                <a:solidFill>
                  <a:srgbClr val="495057"/>
                </a:solidFill>
                <a:effectLst/>
                <a:latin typeface="DM Sans"/>
              </a:rPr>
              <a:t>Node.js and </a:t>
            </a:r>
            <a:r>
              <a:rPr lang="en-US" b="1" i="0" u="none" strike="noStrike" dirty="0" err="1">
                <a:solidFill>
                  <a:srgbClr val="495057"/>
                </a:solidFill>
                <a:effectLst/>
                <a:latin typeface="DM Sans"/>
              </a:rPr>
              <a:t>npm</a:t>
            </a:r>
            <a:r>
              <a:rPr lang="en-US" b="0" i="0" dirty="0">
                <a:solidFill>
                  <a:srgbClr val="495057"/>
                </a:solidFill>
                <a:effectLst/>
                <a:latin typeface="DM Sans"/>
              </a:rPr>
              <a:t> installed globally.</a:t>
            </a:r>
          </a:p>
          <a:p>
            <a:endParaRPr lang="en-US" dirty="0"/>
          </a:p>
        </p:txBody>
      </p:sp>
    </p:spTree>
    <p:extLst>
      <p:ext uri="{BB962C8B-B14F-4D97-AF65-F5344CB8AC3E}">
        <p14:creationId xmlns:p14="http://schemas.microsoft.com/office/powerpoint/2010/main" val="4226973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E5959-A097-43D8-8EA4-4A3364CB63FD}"/>
              </a:ext>
            </a:extLst>
          </p:cNvPr>
          <p:cNvSpPr>
            <a:spLocks noGrp="1"/>
          </p:cNvSpPr>
          <p:nvPr>
            <p:ph type="title"/>
          </p:nvPr>
        </p:nvSpPr>
        <p:spPr/>
        <p:txBody>
          <a:bodyPr/>
          <a:lstStyle/>
          <a:p>
            <a:r>
              <a:rPr lang="en-US" dirty="0"/>
              <a:t>Static HTML File</a:t>
            </a:r>
          </a:p>
        </p:txBody>
      </p:sp>
      <p:sp>
        <p:nvSpPr>
          <p:cNvPr id="3" name="Content Placeholder 2">
            <a:extLst>
              <a:ext uri="{FF2B5EF4-FFF2-40B4-BE49-F238E27FC236}">
                <a16:creationId xmlns:a16="http://schemas.microsoft.com/office/drawing/2014/main" id="{6EB15858-9E79-4429-B7CB-C879DAA4EB96}"/>
              </a:ext>
            </a:extLst>
          </p:cNvPr>
          <p:cNvSpPr>
            <a:spLocks noGrp="1"/>
          </p:cNvSpPr>
          <p:nvPr>
            <p:ph idx="1"/>
          </p:nvPr>
        </p:nvSpPr>
        <p:spPr/>
        <p:txBody>
          <a:bodyPr/>
          <a:lstStyle/>
          <a:p>
            <a:r>
              <a:rPr lang="en-US" dirty="0">
                <a:solidFill>
                  <a:schemeClr val="tx1"/>
                </a:solidFill>
              </a:rPr>
              <a:t>Inside the return, we're going to put what looks like a simple HTML element. Note that we're not returning a string here, so don't use quotes around the element. This is called JSX, and we'll learn more about it soon.</a:t>
            </a:r>
          </a:p>
        </p:txBody>
      </p:sp>
      <p:sp>
        <p:nvSpPr>
          <p:cNvPr id="6" name="TextBox 5">
            <a:extLst>
              <a:ext uri="{FF2B5EF4-FFF2-40B4-BE49-F238E27FC236}">
                <a16:creationId xmlns:a16="http://schemas.microsoft.com/office/drawing/2014/main" id="{DCB7784C-CBE0-4330-918B-F03BEC009794}"/>
              </a:ext>
            </a:extLst>
          </p:cNvPr>
          <p:cNvSpPr txBox="1"/>
          <p:nvPr/>
        </p:nvSpPr>
        <p:spPr>
          <a:xfrm>
            <a:off x="3077308" y="2767818"/>
            <a:ext cx="6098344" cy="1631216"/>
          </a:xfrm>
          <a:prstGeom prst="rect">
            <a:avLst/>
          </a:prstGeom>
          <a:solidFill>
            <a:schemeClr val="tx1"/>
          </a:solidFill>
        </p:spPr>
        <p:txBody>
          <a:bodyPr wrap="square">
            <a:spAutoFit/>
          </a:bodyPr>
          <a:lstStyle>
            <a:defPPr>
              <a:defRPr lang="en-US"/>
            </a:defPPr>
            <a:lvl1pPr>
              <a:defRPr sz="2000">
                <a:solidFill>
                  <a:schemeClr val="bg1"/>
                </a:solidFill>
              </a:defRPr>
            </a:lvl1pPr>
          </a:lstStyle>
          <a:p>
            <a:r>
              <a:rPr lang="en-US" dirty="0"/>
              <a:t>class App extends </a:t>
            </a:r>
            <a:r>
              <a:rPr lang="en-US" dirty="0" err="1"/>
              <a:t>React.Component</a:t>
            </a:r>
            <a:r>
              <a:rPr lang="en-US" dirty="0"/>
              <a:t> {</a:t>
            </a:r>
          </a:p>
          <a:p>
            <a:r>
              <a:rPr lang="en-US" dirty="0"/>
              <a:t>  render() {</a:t>
            </a:r>
          </a:p>
          <a:p>
            <a:r>
              <a:rPr lang="en-US" dirty="0"/>
              <a:t>    return &lt;h1&gt;Hello world!&lt;/h1&gt;</a:t>
            </a:r>
          </a:p>
          <a:p>
            <a:r>
              <a:rPr lang="en-US" dirty="0"/>
              <a:t>  }</a:t>
            </a:r>
          </a:p>
          <a:p>
            <a:r>
              <a:rPr lang="en-US" dirty="0"/>
              <a:t>}</a:t>
            </a:r>
          </a:p>
        </p:txBody>
      </p:sp>
      <p:sp>
        <p:nvSpPr>
          <p:cNvPr id="8" name="TextBox 7">
            <a:extLst>
              <a:ext uri="{FF2B5EF4-FFF2-40B4-BE49-F238E27FC236}">
                <a16:creationId xmlns:a16="http://schemas.microsoft.com/office/drawing/2014/main" id="{A7EE3251-663B-485E-8865-2CC6466F0B52}"/>
              </a:ext>
            </a:extLst>
          </p:cNvPr>
          <p:cNvSpPr txBox="1"/>
          <p:nvPr/>
        </p:nvSpPr>
        <p:spPr>
          <a:xfrm>
            <a:off x="1036320" y="4507408"/>
            <a:ext cx="4393809" cy="923330"/>
          </a:xfrm>
          <a:prstGeom prst="rect">
            <a:avLst/>
          </a:prstGeom>
          <a:noFill/>
          <a:ln>
            <a:solidFill>
              <a:schemeClr val="accent1"/>
            </a:solidFill>
          </a:ln>
        </p:spPr>
        <p:txBody>
          <a:bodyPr wrap="square">
            <a:spAutoFit/>
          </a:bodyPr>
          <a:lstStyle/>
          <a:p>
            <a:r>
              <a:rPr lang="en-US" dirty="0"/>
              <a:t>Finally, we're going to use the React DOM render() method to render the App class we created into the root div in our HTML.</a:t>
            </a:r>
          </a:p>
        </p:txBody>
      </p:sp>
      <p:sp>
        <p:nvSpPr>
          <p:cNvPr id="10" name="TextBox 9">
            <a:extLst>
              <a:ext uri="{FF2B5EF4-FFF2-40B4-BE49-F238E27FC236}">
                <a16:creationId xmlns:a16="http://schemas.microsoft.com/office/drawing/2014/main" id="{CEBFA768-A9B0-472F-B4AF-9FF378B53942}"/>
              </a:ext>
            </a:extLst>
          </p:cNvPr>
          <p:cNvSpPr txBox="1"/>
          <p:nvPr/>
        </p:nvSpPr>
        <p:spPr>
          <a:xfrm>
            <a:off x="2433711" y="5738615"/>
            <a:ext cx="7315200" cy="400110"/>
          </a:xfrm>
          <a:prstGeom prst="rect">
            <a:avLst/>
          </a:prstGeom>
          <a:solidFill>
            <a:schemeClr val="tx1"/>
          </a:solidFill>
        </p:spPr>
        <p:txBody>
          <a:bodyPr wrap="square">
            <a:spAutoFit/>
          </a:bodyPr>
          <a:lstStyle>
            <a:defPPr>
              <a:defRPr lang="en-US"/>
            </a:defPPr>
            <a:lvl1pPr>
              <a:defRPr sz="2000">
                <a:solidFill>
                  <a:schemeClr val="bg1"/>
                </a:solidFill>
              </a:defRPr>
            </a:lvl1pPr>
          </a:lstStyle>
          <a:p>
            <a:r>
              <a:rPr lang="en-US" dirty="0"/>
              <a:t>ReactDOM.render(&lt;App /&gt;, document.getElementById('root'))</a:t>
            </a:r>
          </a:p>
        </p:txBody>
      </p:sp>
    </p:spTree>
    <p:extLst>
      <p:ext uri="{BB962C8B-B14F-4D97-AF65-F5344CB8AC3E}">
        <p14:creationId xmlns:p14="http://schemas.microsoft.com/office/powerpoint/2010/main" val="2374394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9D2C7-B0A1-48A8-BBA6-139180D04D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83771F-CE79-4B99-9F46-D9C02A1AB4CE}"/>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810F465C-EDB9-4B01-AE80-93F8BC1D4AB7}"/>
              </a:ext>
            </a:extLst>
          </p:cNvPr>
          <p:cNvSpPr txBox="1"/>
          <p:nvPr/>
        </p:nvSpPr>
        <p:spPr>
          <a:xfrm>
            <a:off x="657568" y="181957"/>
            <a:ext cx="10498112" cy="6494085"/>
          </a:xfrm>
          <a:prstGeom prst="rect">
            <a:avLst/>
          </a:prstGeom>
          <a:solidFill>
            <a:schemeClr val="tx1"/>
          </a:solidFill>
        </p:spPr>
        <p:txBody>
          <a:bodyPr wrap="square">
            <a:spAutoFit/>
          </a:bodyPr>
          <a:lstStyle/>
          <a:p>
            <a:r>
              <a:rPr lang="en-US" sz="1600" dirty="0">
                <a:solidFill>
                  <a:schemeClr val="bg1"/>
                </a:solidFill>
              </a:rPr>
              <a:t>&lt;!DOCTYPE html&gt;</a:t>
            </a:r>
          </a:p>
          <a:p>
            <a:r>
              <a:rPr lang="en-US" sz="1600" dirty="0">
                <a:solidFill>
                  <a:schemeClr val="bg1"/>
                </a:solidFill>
              </a:rPr>
              <a:t>&lt;html&gt;</a:t>
            </a:r>
          </a:p>
          <a:p>
            <a:r>
              <a:rPr lang="en-US" sz="1600" dirty="0">
                <a:solidFill>
                  <a:schemeClr val="bg1"/>
                </a:solidFill>
              </a:rPr>
              <a:t>  &lt;head&gt;</a:t>
            </a:r>
          </a:p>
          <a:p>
            <a:r>
              <a:rPr lang="en-US" sz="1600" dirty="0">
                <a:solidFill>
                  <a:schemeClr val="bg1"/>
                </a:solidFill>
              </a:rPr>
              <a:t>    &lt;</a:t>
            </a:r>
            <a:r>
              <a:rPr lang="en-US" sz="1600" dirty="0">
                <a:solidFill>
                  <a:schemeClr val="accent1"/>
                </a:solidFill>
              </a:rPr>
              <a:t>meta</a:t>
            </a:r>
            <a:r>
              <a:rPr lang="en-US" sz="1600" dirty="0">
                <a:solidFill>
                  <a:schemeClr val="bg1"/>
                </a:solidFill>
              </a:rPr>
              <a:t> charset="</a:t>
            </a:r>
            <a:r>
              <a:rPr lang="en-US" sz="1600" dirty="0">
                <a:solidFill>
                  <a:srgbClr val="00B050"/>
                </a:solidFill>
              </a:rPr>
              <a:t>utf-8</a:t>
            </a:r>
            <a:r>
              <a:rPr lang="en-US" sz="1600" dirty="0">
                <a:solidFill>
                  <a:schemeClr val="bg1"/>
                </a:solidFill>
              </a:rPr>
              <a:t>" /&gt;</a:t>
            </a:r>
          </a:p>
          <a:p>
            <a:endParaRPr lang="en-US" sz="1600" dirty="0">
              <a:solidFill>
                <a:schemeClr val="bg1"/>
              </a:solidFill>
            </a:endParaRPr>
          </a:p>
          <a:p>
            <a:r>
              <a:rPr lang="en-US" sz="1600" dirty="0">
                <a:solidFill>
                  <a:schemeClr val="bg1"/>
                </a:solidFill>
              </a:rPr>
              <a:t>    &lt;</a:t>
            </a:r>
            <a:r>
              <a:rPr lang="en-US" sz="1600" dirty="0">
                <a:solidFill>
                  <a:schemeClr val="accent1"/>
                </a:solidFill>
              </a:rPr>
              <a:t>title</a:t>
            </a:r>
            <a:r>
              <a:rPr lang="en-US" sz="1600" dirty="0">
                <a:solidFill>
                  <a:schemeClr val="bg1"/>
                </a:solidFill>
              </a:rPr>
              <a:t>&gt;Hello React!&lt;/</a:t>
            </a:r>
            <a:r>
              <a:rPr lang="en-US" sz="1600" dirty="0">
                <a:solidFill>
                  <a:schemeClr val="accent1"/>
                </a:solidFill>
              </a:rPr>
              <a:t>title</a:t>
            </a:r>
            <a:r>
              <a:rPr lang="en-US" sz="1600" dirty="0">
                <a:solidFill>
                  <a:schemeClr val="bg1"/>
                </a:solidFill>
              </a:rPr>
              <a:t>&gt;</a:t>
            </a:r>
          </a:p>
          <a:p>
            <a:endParaRPr lang="en-US" sz="1600" dirty="0">
              <a:solidFill>
                <a:schemeClr val="bg1"/>
              </a:solidFill>
            </a:endParaRPr>
          </a:p>
          <a:p>
            <a:r>
              <a:rPr lang="en-US" sz="1600" dirty="0">
                <a:solidFill>
                  <a:schemeClr val="bg1"/>
                </a:solidFill>
              </a:rPr>
              <a:t>    &lt;script </a:t>
            </a:r>
            <a:r>
              <a:rPr lang="en-US" sz="1600" dirty="0" err="1">
                <a:solidFill>
                  <a:schemeClr val="bg1"/>
                </a:solidFill>
              </a:rPr>
              <a:t>src</a:t>
            </a:r>
            <a:r>
              <a:rPr lang="en-US" sz="1600" dirty="0">
                <a:solidFill>
                  <a:schemeClr val="bg1"/>
                </a:solidFill>
              </a:rPr>
              <a:t>="</a:t>
            </a:r>
            <a:r>
              <a:rPr lang="en-US" sz="1600" dirty="0">
                <a:solidFill>
                  <a:srgbClr val="00B050"/>
                </a:solidFill>
              </a:rPr>
              <a:t>https://unpkg.com/react@16/</a:t>
            </a:r>
            <a:r>
              <a:rPr lang="en-US" sz="1600" dirty="0" err="1">
                <a:solidFill>
                  <a:srgbClr val="00B050"/>
                </a:solidFill>
              </a:rPr>
              <a:t>umd</a:t>
            </a:r>
            <a:r>
              <a:rPr lang="en-US" sz="1600" dirty="0">
                <a:solidFill>
                  <a:srgbClr val="00B050"/>
                </a:solidFill>
              </a:rPr>
              <a:t>/react.development.js</a:t>
            </a:r>
            <a:r>
              <a:rPr lang="en-US" sz="1600" dirty="0">
                <a:solidFill>
                  <a:schemeClr val="bg1"/>
                </a:solidFill>
              </a:rPr>
              <a:t>"&gt;&lt;/</a:t>
            </a:r>
            <a:r>
              <a:rPr lang="en-US" sz="1600" dirty="0">
                <a:solidFill>
                  <a:schemeClr val="accent1"/>
                </a:solidFill>
              </a:rPr>
              <a:t>script</a:t>
            </a:r>
            <a:r>
              <a:rPr lang="en-US" sz="1600" dirty="0">
                <a:solidFill>
                  <a:schemeClr val="bg1"/>
                </a:solidFill>
              </a:rPr>
              <a:t>&gt;</a:t>
            </a:r>
          </a:p>
          <a:p>
            <a:r>
              <a:rPr lang="en-US" sz="1600" dirty="0">
                <a:solidFill>
                  <a:schemeClr val="bg1"/>
                </a:solidFill>
              </a:rPr>
              <a:t>    &lt;</a:t>
            </a:r>
            <a:r>
              <a:rPr lang="en-US" sz="1600" dirty="0">
                <a:solidFill>
                  <a:schemeClr val="accent1"/>
                </a:solidFill>
              </a:rPr>
              <a:t>script</a:t>
            </a:r>
            <a:r>
              <a:rPr lang="en-US" sz="1600" dirty="0">
                <a:solidFill>
                  <a:schemeClr val="bg1"/>
                </a:solidFill>
              </a:rPr>
              <a:t> </a:t>
            </a:r>
            <a:r>
              <a:rPr lang="en-US" sz="1600" dirty="0" err="1">
                <a:solidFill>
                  <a:schemeClr val="bg1"/>
                </a:solidFill>
              </a:rPr>
              <a:t>src</a:t>
            </a:r>
            <a:r>
              <a:rPr lang="en-US" sz="1600" dirty="0">
                <a:solidFill>
                  <a:schemeClr val="bg1"/>
                </a:solidFill>
              </a:rPr>
              <a:t>="</a:t>
            </a:r>
            <a:r>
              <a:rPr lang="en-US" sz="1600" dirty="0">
                <a:solidFill>
                  <a:srgbClr val="00B050"/>
                </a:solidFill>
              </a:rPr>
              <a:t>https://unpkg.com/react-dom@16/</a:t>
            </a:r>
            <a:r>
              <a:rPr lang="en-US" sz="1600" dirty="0" err="1">
                <a:solidFill>
                  <a:srgbClr val="00B050"/>
                </a:solidFill>
              </a:rPr>
              <a:t>umd</a:t>
            </a:r>
            <a:r>
              <a:rPr lang="en-US" sz="1600" dirty="0">
                <a:solidFill>
                  <a:srgbClr val="00B050"/>
                </a:solidFill>
              </a:rPr>
              <a:t>/react-dom.development.js</a:t>
            </a:r>
            <a:r>
              <a:rPr lang="en-US" sz="1600" dirty="0">
                <a:solidFill>
                  <a:schemeClr val="bg1"/>
                </a:solidFill>
              </a:rPr>
              <a:t>"&gt;&lt;/</a:t>
            </a:r>
            <a:r>
              <a:rPr lang="en-US" sz="1600" dirty="0">
                <a:solidFill>
                  <a:schemeClr val="accent1"/>
                </a:solidFill>
              </a:rPr>
              <a:t>script</a:t>
            </a:r>
            <a:r>
              <a:rPr lang="en-US" sz="1600" dirty="0">
                <a:solidFill>
                  <a:schemeClr val="bg1"/>
                </a:solidFill>
              </a:rPr>
              <a:t>&gt;</a:t>
            </a:r>
          </a:p>
          <a:p>
            <a:r>
              <a:rPr lang="en-US" sz="1600" dirty="0">
                <a:solidFill>
                  <a:schemeClr val="bg1"/>
                </a:solidFill>
              </a:rPr>
              <a:t>    &lt;</a:t>
            </a:r>
            <a:r>
              <a:rPr lang="en-US" sz="1600" dirty="0">
                <a:solidFill>
                  <a:schemeClr val="accent1"/>
                </a:solidFill>
              </a:rPr>
              <a:t>script</a:t>
            </a:r>
            <a:r>
              <a:rPr lang="en-US" sz="1600" dirty="0">
                <a:solidFill>
                  <a:schemeClr val="bg1"/>
                </a:solidFill>
              </a:rPr>
              <a:t> </a:t>
            </a:r>
            <a:r>
              <a:rPr lang="en-US" sz="1600" dirty="0" err="1">
                <a:solidFill>
                  <a:schemeClr val="bg1"/>
                </a:solidFill>
              </a:rPr>
              <a:t>src</a:t>
            </a:r>
            <a:r>
              <a:rPr lang="en-US" sz="1600" dirty="0">
                <a:solidFill>
                  <a:schemeClr val="bg1"/>
                </a:solidFill>
              </a:rPr>
              <a:t>="</a:t>
            </a:r>
            <a:r>
              <a:rPr lang="en-US" sz="1600" dirty="0">
                <a:solidFill>
                  <a:srgbClr val="00B050"/>
                </a:solidFill>
              </a:rPr>
              <a:t>https://unpkg.com/babel-standalone@6.26.0/babel.js</a:t>
            </a:r>
            <a:r>
              <a:rPr lang="en-US" sz="1600" dirty="0">
                <a:solidFill>
                  <a:schemeClr val="bg1"/>
                </a:solidFill>
              </a:rPr>
              <a:t>"&gt;&lt;/</a:t>
            </a:r>
            <a:r>
              <a:rPr lang="en-US" sz="1600" dirty="0">
                <a:solidFill>
                  <a:schemeClr val="accent1"/>
                </a:solidFill>
              </a:rPr>
              <a:t>script</a:t>
            </a:r>
            <a:r>
              <a:rPr lang="en-US" sz="1600" dirty="0">
                <a:solidFill>
                  <a:schemeClr val="bg1"/>
                </a:solidFill>
              </a:rPr>
              <a:t>&gt;</a:t>
            </a:r>
          </a:p>
          <a:p>
            <a:r>
              <a:rPr lang="en-US" sz="1600" dirty="0">
                <a:solidFill>
                  <a:schemeClr val="bg1"/>
                </a:solidFill>
              </a:rPr>
              <a:t>  &lt;/</a:t>
            </a:r>
            <a:r>
              <a:rPr lang="en-US" sz="1600" dirty="0">
                <a:solidFill>
                  <a:schemeClr val="accent1"/>
                </a:solidFill>
              </a:rPr>
              <a:t>head</a:t>
            </a:r>
            <a:r>
              <a:rPr lang="en-US" sz="1600" dirty="0">
                <a:solidFill>
                  <a:schemeClr val="bg1"/>
                </a:solidFill>
              </a:rPr>
              <a:t>&gt;</a:t>
            </a:r>
          </a:p>
          <a:p>
            <a:endParaRPr lang="en-US" sz="1600" dirty="0">
              <a:solidFill>
                <a:schemeClr val="bg1"/>
              </a:solidFill>
            </a:endParaRPr>
          </a:p>
          <a:p>
            <a:r>
              <a:rPr lang="en-US" sz="1600" dirty="0">
                <a:solidFill>
                  <a:schemeClr val="bg1"/>
                </a:solidFill>
              </a:rPr>
              <a:t>  &lt;</a:t>
            </a:r>
            <a:r>
              <a:rPr lang="en-US" sz="1600" dirty="0">
                <a:solidFill>
                  <a:schemeClr val="accent1"/>
                </a:solidFill>
              </a:rPr>
              <a:t>body</a:t>
            </a:r>
            <a:r>
              <a:rPr lang="en-US" sz="1600" dirty="0">
                <a:solidFill>
                  <a:schemeClr val="bg1"/>
                </a:solidFill>
              </a:rPr>
              <a:t>&gt;</a:t>
            </a:r>
          </a:p>
          <a:p>
            <a:r>
              <a:rPr lang="en-US" sz="1600" dirty="0">
                <a:solidFill>
                  <a:schemeClr val="bg1"/>
                </a:solidFill>
              </a:rPr>
              <a:t>    &lt;</a:t>
            </a:r>
            <a:r>
              <a:rPr lang="en-US" sz="1600" dirty="0">
                <a:solidFill>
                  <a:schemeClr val="accent1"/>
                </a:solidFill>
              </a:rPr>
              <a:t>div</a:t>
            </a:r>
            <a:r>
              <a:rPr lang="en-US" sz="1600" dirty="0">
                <a:solidFill>
                  <a:schemeClr val="bg1"/>
                </a:solidFill>
              </a:rPr>
              <a:t> id="</a:t>
            </a:r>
            <a:r>
              <a:rPr lang="en-US" sz="1600" dirty="0">
                <a:solidFill>
                  <a:srgbClr val="00B050"/>
                </a:solidFill>
              </a:rPr>
              <a:t>root</a:t>
            </a:r>
            <a:r>
              <a:rPr lang="en-US" sz="1600" dirty="0">
                <a:solidFill>
                  <a:schemeClr val="bg1"/>
                </a:solidFill>
              </a:rPr>
              <a:t>"&gt;&lt;/</a:t>
            </a:r>
            <a:r>
              <a:rPr lang="en-US" sz="1600" dirty="0">
                <a:solidFill>
                  <a:schemeClr val="accent1"/>
                </a:solidFill>
              </a:rPr>
              <a:t>div</a:t>
            </a:r>
            <a:r>
              <a:rPr lang="en-US" sz="1600" dirty="0">
                <a:solidFill>
                  <a:schemeClr val="bg1"/>
                </a:solidFill>
              </a:rPr>
              <a:t>&gt;</a:t>
            </a:r>
          </a:p>
          <a:p>
            <a:endParaRPr lang="en-US" sz="1600" dirty="0">
              <a:solidFill>
                <a:schemeClr val="bg1"/>
              </a:solidFill>
            </a:endParaRPr>
          </a:p>
          <a:p>
            <a:r>
              <a:rPr lang="en-US" sz="1600" dirty="0">
                <a:solidFill>
                  <a:schemeClr val="bg1"/>
                </a:solidFill>
              </a:rPr>
              <a:t>    &lt;</a:t>
            </a:r>
            <a:r>
              <a:rPr lang="en-US" sz="1600" dirty="0">
                <a:solidFill>
                  <a:schemeClr val="accent1"/>
                </a:solidFill>
              </a:rPr>
              <a:t>script </a:t>
            </a:r>
            <a:r>
              <a:rPr lang="en-US" sz="1600" dirty="0">
                <a:solidFill>
                  <a:schemeClr val="bg1"/>
                </a:solidFill>
              </a:rPr>
              <a:t>type="</a:t>
            </a:r>
            <a:r>
              <a:rPr lang="en-US" sz="1600" dirty="0">
                <a:solidFill>
                  <a:srgbClr val="00B050"/>
                </a:solidFill>
              </a:rPr>
              <a:t>text/babel</a:t>
            </a:r>
            <a:r>
              <a:rPr lang="en-US" sz="1600" dirty="0">
                <a:solidFill>
                  <a:schemeClr val="bg1"/>
                </a:solidFill>
              </a:rPr>
              <a:t>"&gt;</a:t>
            </a:r>
          </a:p>
          <a:p>
            <a:r>
              <a:rPr lang="en-US" sz="1600" dirty="0">
                <a:solidFill>
                  <a:schemeClr val="bg1"/>
                </a:solidFill>
              </a:rPr>
              <a:t>      class App extends </a:t>
            </a:r>
            <a:r>
              <a:rPr lang="en-US" sz="1600" dirty="0" err="1">
                <a:solidFill>
                  <a:schemeClr val="bg1"/>
                </a:solidFill>
              </a:rPr>
              <a:t>React.Component</a:t>
            </a:r>
            <a:r>
              <a:rPr lang="en-US" sz="1600" dirty="0">
                <a:solidFill>
                  <a:schemeClr val="bg1"/>
                </a:solidFill>
              </a:rPr>
              <a:t> {</a:t>
            </a:r>
          </a:p>
          <a:p>
            <a:r>
              <a:rPr lang="en-US" sz="1600" dirty="0">
                <a:solidFill>
                  <a:schemeClr val="bg1"/>
                </a:solidFill>
              </a:rPr>
              <a:t>        </a:t>
            </a:r>
            <a:r>
              <a:rPr lang="en-US" sz="1600" dirty="0">
                <a:solidFill>
                  <a:srgbClr val="00B050"/>
                </a:solidFill>
              </a:rPr>
              <a:t>render</a:t>
            </a:r>
            <a:r>
              <a:rPr lang="en-US" sz="1600" dirty="0">
                <a:solidFill>
                  <a:schemeClr val="bg1"/>
                </a:solidFill>
              </a:rPr>
              <a:t>() {</a:t>
            </a:r>
          </a:p>
          <a:p>
            <a:r>
              <a:rPr lang="en-US" sz="1600" dirty="0">
                <a:solidFill>
                  <a:schemeClr val="bg1"/>
                </a:solidFill>
              </a:rPr>
              <a:t>          return &lt;h1&gt;Hello world!&lt;/h1&gt;</a:t>
            </a:r>
          </a:p>
          <a:p>
            <a:r>
              <a:rPr lang="en-US" sz="1600" dirty="0">
                <a:solidFill>
                  <a:schemeClr val="bg1"/>
                </a:solidFill>
              </a:rPr>
              <a:t>        }</a:t>
            </a:r>
          </a:p>
          <a:p>
            <a:r>
              <a:rPr lang="en-US" sz="1600" dirty="0">
                <a:solidFill>
                  <a:schemeClr val="bg1"/>
                </a:solidFill>
              </a:rPr>
              <a:t>      }</a:t>
            </a:r>
          </a:p>
          <a:p>
            <a:endParaRPr lang="en-US" sz="1600" dirty="0">
              <a:solidFill>
                <a:schemeClr val="bg1"/>
              </a:solidFill>
            </a:endParaRPr>
          </a:p>
          <a:p>
            <a:r>
              <a:rPr lang="en-US" sz="1600" dirty="0">
                <a:solidFill>
                  <a:schemeClr val="bg1"/>
                </a:solidFill>
              </a:rPr>
              <a:t>      </a:t>
            </a:r>
            <a:r>
              <a:rPr lang="en-US" sz="1600" dirty="0" err="1">
                <a:solidFill>
                  <a:schemeClr val="bg1"/>
                </a:solidFill>
              </a:rPr>
              <a:t>ReactDOM.render</a:t>
            </a:r>
            <a:r>
              <a:rPr lang="en-US" sz="1600" dirty="0">
                <a:solidFill>
                  <a:schemeClr val="bg1"/>
                </a:solidFill>
              </a:rPr>
              <a:t>(&lt;App /&gt;, </a:t>
            </a:r>
            <a:r>
              <a:rPr lang="en-US" sz="1600" dirty="0" err="1">
                <a:solidFill>
                  <a:schemeClr val="bg1"/>
                </a:solidFill>
              </a:rPr>
              <a:t>document.getElementById</a:t>
            </a:r>
            <a:r>
              <a:rPr lang="en-US" sz="1600" dirty="0">
                <a:solidFill>
                  <a:schemeClr val="bg1"/>
                </a:solidFill>
              </a:rPr>
              <a:t>('root'))</a:t>
            </a:r>
          </a:p>
          <a:p>
            <a:r>
              <a:rPr lang="en-US" sz="1600" dirty="0">
                <a:solidFill>
                  <a:schemeClr val="bg1"/>
                </a:solidFill>
              </a:rPr>
              <a:t>    &lt;/</a:t>
            </a:r>
            <a:r>
              <a:rPr lang="en-US" sz="1600" dirty="0">
                <a:solidFill>
                  <a:schemeClr val="accent1"/>
                </a:solidFill>
              </a:rPr>
              <a:t>script</a:t>
            </a:r>
            <a:r>
              <a:rPr lang="en-US" sz="1600" dirty="0">
                <a:solidFill>
                  <a:schemeClr val="bg1"/>
                </a:solidFill>
              </a:rPr>
              <a:t>&gt;</a:t>
            </a:r>
          </a:p>
          <a:p>
            <a:r>
              <a:rPr lang="en-US" sz="1600" dirty="0">
                <a:solidFill>
                  <a:schemeClr val="bg1"/>
                </a:solidFill>
              </a:rPr>
              <a:t>  &lt;/</a:t>
            </a:r>
            <a:r>
              <a:rPr lang="en-US" sz="1600" dirty="0">
                <a:solidFill>
                  <a:schemeClr val="accent1"/>
                </a:solidFill>
              </a:rPr>
              <a:t>body</a:t>
            </a:r>
            <a:r>
              <a:rPr lang="en-US" sz="1600" dirty="0">
                <a:solidFill>
                  <a:schemeClr val="bg1"/>
                </a:solidFill>
              </a:rPr>
              <a:t>&gt;</a:t>
            </a:r>
          </a:p>
          <a:p>
            <a:r>
              <a:rPr lang="en-US" sz="1600" dirty="0">
                <a:solidFill>
                  <a:schemeClr val="bg1"/>
                </a:solidFill>
              </a:rPr>
              <a:t>&lt;/</a:t>
            </a:r>
            <a:r>
              <a:rPr lang="en-US" sz="1600" dirty="0">
                <a:solidFill>
                  <a:schemeClr val="accent1"/>
                </a:solidFill>
              </a:rPr>
              <a:t>html</a:t>
            </a:r>
            <a:r>
              <a:rPr lang="en-US" sz="1600" dirty="0">
                <a:solidFill>
                  <a:schemeClr val="bg1"/>
                </a:solidFill>
              </a:rPr>
              <a:t>&gt;</a:t>
            </a:r>
          </a:p>
        </p:txBody>
      </p:sp>
      <p:sp>
        <p:nvSpPr>
          <p:cNvPr id="7" name="TextBox 6">
            <a:extLst>
              <a:ext uri="{FF2B5EF4-FFF2-40B4-BE49-F238E27FC236}">
                <a16:creationId xmlns:a16="http://schemas.microsoft.com/office/drawing/2014/main" id="{F5FD8EC6-5C38-4528-8B17-10AF2936FBDE}"/>
              </a:ext>
            </a:extLst>
          </p:cNvPr>
          <p:cNvSpPr txBox="1"/>
          <p:nvPr/>
        </p:nvSpPr>
        <p:spPr>
          <a:xfrm>
            <a:off x="8468522" y="2116532"/>
            <a:ext cx="3384029" cy="1200329"/>
          </a:xfrm>
          <a:prstGeom prst="rect">
            <a:avLst/>
          </a:prstGeom>
          <a:solidFill>
            <a:schemeClr val="bg1"/>
          </a:solidFill>
          <a:ln>
            <a:solidFill>
              <a:schemeClr val="accent1"/>
            </a:solidFill>
          </a:ln>
        </p:spPr>
        <p:txBody>
          <a:bodyPr wrap="square">
            <a:spAutoFit/>
          </a:bodyPr>
          <a:lstStyle/>
          <a:p>
            <a:r>
              <a:rPr lang="en-US" dirty="0"/>
              <a:t>Now if you view your </a:t>
            </a:r>
            <a:r>
              <a:rPr lang="en-US" dirty="0">
                <a:highlight>
                  <a:srgbClr val="C0C0C0"/>
                </a:highlight>
              </a:rPr>
              <a:t>index.html </a:t>
            </a:r>
            <a:r>
              <a:rPr lang="en-US" dirty="0"/>
              <a:t>in the browser, you'll see the </a:t>
            </a:r>
            <a:r>
              <a:rPr lang="en-US" dirty="0">
                <a:highlight>
                  <a:srgbClr val="C0C0C0"/>
                </a:highlight>
              </a:rPr>
              <a:t>h1</a:t>
            </a:r>
            <a:r>
              <a:rPr lang="en-US" dirty="0"/>
              <a:t> tag we created rendered to the DOM.</a:t>
            </a:r>
          </a:p>
        </p:txBody>
      </p:sp>
      <p:pic>
        <p:nvPicPr>
          <p:cNvPr id="2050" name="Picture 2" descr="Screen Shot 2018 08 18 at 10 34 09 AM">
            <a:extLst>
              <a:ext uri="{FF2B5EF4-FFF2-40B4-BE49-F238E27FC236}">
                <a16:creationId xmlns:a16="http://schemas.microsoft.com/office/drawing/2014/main" id="{3C032CE1-987E-44D8-B00E-03BEEDE98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4949" y="3615989"/>
            <a:ext cx="5117051" cy="3164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242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6BCF-EFAE-489D-9321-F59BC66AB57A}"/>
              </a:ext>
            </a:extLst>
          </p:cNvPr>
          <p:cNvSpPr>
            <a:spLocks noGrp="1"/>
          </p:cNvSpPr>
          <p:nvPr>
            <p:ph type="title"/>
          </p:nvPr>
        </p:nvSpPr>
        <p:spPr/>
        <p:txBody>
          <a:bodyPr/>
          <a:lstStyle/>
          <a:p>
            <a:r>
              <a:rPr lang="en-US" dirty="0"/>
              <a:t>Create React App</a:t>
            </a:r>
          </a:p>
        </p:txBody>
      </p:sp>
      <p:sp>
        <p:nvSpPr>
          <p:cNvPr id="3" name="Content Placeholder 2">
            <a:extLst>
              <a:ext uri="{FF2B5EF4-FFF2-40B4-BE49-F238E27FC236}">
                <a16:creationId xmlns:a16="http://schemas.microsoft.com/office/drawing/2014/main" id="{504F26B4-6BDD-4983-B1B5-B47F8DEDB2C6}"/>
              </a:ext>
            </a:extLst>
          </p:cNvPr>
          <p:cNvSpPr>
            <a:spLocks noGrp="1"/>
          </p:cNvSpPr>
          <p:nvPr>
            <p:ph idx="1"/>
          </p:nvPr>
        </p:nvSpPr>
        <p:spPr/>
        <p:txBody>
          <a:bodyPr/>
          <a:lstStyle/>
          <a:p>
            <a:r>
              <a:rPr lang="en-US" b="0" i="0" dirty="0">
                <a:solidFill>
                  <a:schemeClr val="tx1"/>
                </a:solidFill>
                <a:effectLst/>
                <a:latin typeface="DM Sans"/>
              </a:rPr>
              <a:t>The method we just used of loading JavaScript libraries into a static HTML page and rendering the React and Babel on the fly is not very efficient, and is hard to maintain.</a:t>
            </a:r>
          </a:p>
          <a:p>
            <a:r>
              <a:rPr lang="en-US" dirty="0">
                <a:solidFill>
                  <a:schemeClr val="tx1"/>
                </a:solidFill>
              </a:rPr>
              <a:t>Fortunately, Facebook has created Create React App, an environment that comes pre-configured with everything you need to build a React app. </a:t>
            </a:r>
          </a:p>
          <a:p>
            <a:r>
              <a:rPr lang="en-US" dirty="0">
                <a:solidFill>
                  <a:schemeClr val="tx1"/>
                </a:solidFill>
              </a:rPr>
              <a:t>It will create a live development server, use Webpack to automatically compile React, JSX, and ES6, auto-prefix CSS files, and use </a:t>
            </a:r>
            <a:r>
              <a:rPr lang="en-US" dirty="0" err="1">
                <a:solidFill>
                  <a:schemeClr val="tx1"/>
                </a:solidFill>
              </a:rPr>
              <a:t>ESLint</a:t>
            </a:r>
            <a:r>
              <a:rPr lang="en-US" dirty="0">
                <a:solidFill>
                  <a:schemeClr val="tx1"/>
                </a:solidFill>
              </a:rPr>
              <a:t> to test and warn about mistakes in the code.</a:t>
            </a:r>
          </a:p>
        </p:txBody>
      </p:sp>
    </p:spTree>
    <p:extLst>
      <p:ext uri="{BB962C8B-B14F-4D97-AF65-F5344CB8AC3E}">
        <p14:creationId xmlns:p14="http://schemas.microsoft.com/office/powerpoint/2010/main" val="2318209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FF03-ABE7-45A8-A5DC-BA123980565A}"/>
              </a:ext>
            </a:extLst>
          </p:cNvPr>
          <p:cNvSpPr>
            <a:spLocks noGrp="1"/>
          </p:cNvSpPr>
          <p:nvPr>
            <p:ph type="title"/>
          </p:nvPr>
        </p:nvSpPr>
        <p:spPr/>
        <p:txBody>
          <a:bodyPr/>
          <a:lstStyle/>
          <a:p>
            <a:r>
              <a:rPr lang="en-US" dirty="0"/>
              <a:t>Setting up a React Environment &amp; Getting Started</a:t>
            </a:r>
          </a:p>
        </p:txBody>
      </p:sp>
      <p:sp>
        <p:nvSpPr>
          <p:cNvPr id="3" name="Content Placeholder 2">
            <a:extLst>
              <a:ext uri="{FF2B5EF4-FFF2-40B4-BE49-F238E27FC236}">
                <a16:creationId xmlns:a16="http://schemas.microsoft.com/office/drawing/2014/main" id="{C1280930-80A7-46AD-AA1D-D5588CBA1504}"/>
              </a:ext>
            </a:extLst>
          </p:cNvPr>
          <p:cNvSpPr>
            <a:spLocks noGrp="1"/>
          </p:cNvSpPr>
          <p:nvPr>
            <p:ph idx="1"/>
          </p:nvPr>
        </p:nvSpPr>
        <p:spPr/>
        <p:txBody>
          <a:bodyPr>
            <a:normAutofit lnSpcReduction="10000"/>
          </a:bodyPr>
          <a:lstStyle/>
          <a:p>
            <a:pPr algn="l"/>
            <a:r>
              <a:rPr lang="en-US" b="0" i="0" dirty="0">
                <a:solidFill>
                  <a:srgbClr val="000000"/>
                </a:solidFill>
                <a:effectLst/>
                <a:latin typeface="Verdana" panose="020B0604030504040204" pitchFamily="34" charset="0"/>
              </a:rPr>
              <a:t>If you have NPM and Node.js installed, you can create a React application by first installing the create-react-app.</a:t>
            </a:r>
          </a:p>
          <a:p>
            <a:pPr algn="l"/>
            <a:r>
              <a:rPr lang="en-US" b="0" i="0" dirty="0">
                <a:solidFill>
                  <a:srgbClr val="000000"/>
                </a:solidFill>
                <a:effectLst/>
                <a:latin typeface="Verdana" panose="020B0604030504040204" pitchFamily="34" charset="0"/>
              </a:rPr>
              <a:t>Install create-react-app by running this command in your terminal:</a:t>
            </a:r>
          </a:p>
          <a:p>
            <a:pPr algn="l"/>
            <a:endParaRPr lang="en-US" dirty="0">
              <a:solidFill>
                <a:srgbClr val="000000"/>
              </a:solidFill>
              <a:latin typeface="Verdana" panose="020B0604030504040204" pitchFamily="34" charset="0"/>
            </a:endParaRPr>
          </a:p>
          <a:p>
            <a:pPr algn="l"/>
            <a:r>
              <a:rPr lang="en-US" b="0" i="0" dirty="0">
                <a:solidFill>
                  <a:srgbClr val="000000"/>
                </a:solidFill>
                <a:effectLst/>
                <a:latin typeface="Verdana" panose="020B0604030504040204" pitchFamily="34" charset="0"/>
              </a:rPr>
              <a:t>Then you are able to create a React application, let's create one called </a:t>
            </a:r>
            <a:r>
              <a:rPr lang="en-US" b="1" i="0" dirty="0" err="1">
                <a:solidFill>
                  <a:srgbClr val="000000"/>
                </a:solidFill>
                <a:effectLst/>
                <a:latin typeface="Verdana" panose="020B0604030504040204" pitchFamily="34" charset="0"/>
              </a:rPr>
              <a:t>myfirstApp</a:t>
            </a:r>
            <a:r>
              <a:rPr lang="en-US" b="0" i="0" dirty="0">
                <a:solidFill>
                  <a:srgbClr val="000000"/>
                </a:solidFill>
                <a:effectLst/>
                <a:latin typeface="Verdana" panose="020B0604030504040204" pitchFamily="34" charset="0"/>
              </a:rPr>
              <a:t>.</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Run this command to create a React application named </a:t>
            </a:r>
            <a:r>
              <a:rPr lang="en-US" b="1" i="0" dirty="0" err="1">
                <a:solidFill>
                  <a:srgbClr val="000000"/>
                </a:solidFill>
                <a:effectLst/>
                <a:latin typeface="Verdana" panose="020B0604030504040204" pitchFamily="34" charset="0"/>
              </a:rPr>
              <a:t>myfirstApp</a:t>
            </a:r>
            <a:r>
              <a:rPr lang="en-US" b="0" i="0" dirty="0">
                <a:solidFill>
                  <a:srgbClr val="000000"/>
                </a:solidFill>
                <a:effectLst/>
                <a:latin typeface="Verdana" panose="020B0604030504040204" pitchFamily="34" charset="0"/>
              </a:rPr>
              <a:t>:</a:t>
            </a:r>
          </a:p>
          <a:p>
            <a:br>
              <a:rPr lang="en-US" b="0" i="0" dirty="0">
                <a:solidFill>
                  <a:srgbClr val="000000"/>
                </a:solidFill>
                <a:effectLst/>
                <a:latin typeface="Verdana" panose="020B0604030504040204" pitchFamily="34" charset="0"/>
              </a:rPr>
            </a:br>
            <a:br>
              <a:rPr lang="en-US" b="0" i="0" dirty="0">
                <a:solidFill>
                  <a:srgbClr val="000000"/>
                </a:solidFill>
                <a:effectLst/>
                <a:latin typeface="Verdana" panose="020B0604030504040204" pitchFamily="34" charset="0"/>
              </a:rPr>
            </a:br>
            <a:endParaRPr lang="en-US" dirty="0"/>
          </a:p>
        </p:txBody>
      </p:sp>
      <p:sp>
        <p:nvSpPr>
          <p:cNvPr id="5" name="TextBox 4">
            <a:extLst>
              <a:ext uri="{FF2B5EF4-FFF2-40B4-BE49-F238E27FC236}">
                <a16:creationId xmlns:a16="http://schemas.microsoft.com/office/drawing/2014/main" id="{BA3A57FF-60C7-46A0-9D4B-CD242C7DA775}"/>
              </a:ext>
            </a:extLst>
          </p:cNvPr>
          <p:cNvSpPr txBox="1"/>
          <p:nvPr/>
        </p:nvSpPr>
        <p:spPr>
          <a:xfrm>
            <a:off x="2477750" y="2967335"/>
            <a:ext cx="7236500" cy="1015663"/>
          </a:xfrm>
          <a:prstGeom prst="rect">
            <a:avLst/>
          </a:prstGeom>
          <a:noFill/>
        </p:spPr>
        <p:txBody>
          <a:bodyPr wrap="square">
            <a:spAutoFit/>
          </a:bodyPr>
          <a:lstStyle/>
          <a:p>
            <a:pPr algn="l"/>
            <a:r>
              <a:rPr lang="en-US" sz="2000" b="0" i="0" dirty="0">
                <a:solidFill>
                  <a:srgbClr val="FFFFFF"/>
                </a:solidFill>
                <a:effectLst/>
                <a:highlight>
                  <a:srgbClr val="000000"/>
                </a:highlight>
                <a:latin typeface="Consolas" panose="020B0609020204030204" pitchFamily="49" charset="0"/>
              </a:rPr>
              <a:t>C:\Users\</a:t>
            </a:r>
            <a:r>
              <a:rPr lang="en-US" sz="2000" b="0" i="1" dirty="0">
                <a:solidFill>
                  <a:srgbClr val="FFFFFF"/>
                </a:solidFill>
                <a:effectLst/>
                <a:highlight>
                  <a:srgbClr val="000000"/>
                </a:highlight>
                <a:latin typeface="Consolas" panose="020B0609020204030204" pitchFamily="49" charset="0"/>
              </a:rPr>
              <a:t>Your Name</a:t>
            </a:r>
            <a:r>
              <a:rPr lang="en-US" sz="2000" b="0" i="0" dirty="0">
                <a:solidFill>
                  <a:srgbClr val="FFFFFF"/>
                </a:solidFill>
                <a:effectLst/>
                <a:highlight>
                  <a:srgbClr val="000000"/>
                </a:highlight>
                <a:latin typeface="Consolas" panose="020B0609020204030204" pitchFamily="49" charset="0"/>
              </a:rPr>
              <a:t>&gt;</a:t>
            </a:r>
            <a:r>
              <a:rPr lang="en-US" sz="2000" b="0" i="0" dirty="0" err="1">
                <a:solidFill>
                  <a:srgbClr val="FFFFFF"/>
                </a:solidFill>
                <a:effectLst/>
                <a:highlight>
                  <a:srgbClr val="000000"/>
                </a:highlight>
                <a:latin typeface="Consolas" panose="020B0609020204030204" pitchFamily="49" charset="0"/>
              </a:rPr>
              <a:t>npm</a:t>
            </a:r>
            <a:r>
              <a:rPr lang="en-US" sz="2000" b="0" i="0" dirty="0">
                <a:solidFill>
                  <a:srgbClr val="FFFFFF"/>
                </a:solidFill>
                <a:effectLst/>
                <a:highlight>
                  <a:srgbClr val="000000"/>
                </a:highlight>
                <a:latin typeface="Consolas" panose="020B0609020204030204" pitchFamily="49" charset="0"/>
              </a:rPr>
              <a:t> install -g create-react-app</a:t>
            </a:r>
          </a:p>
          <a:p>
            <a:br>
              <a:rPr lang="en-US" sz="2000" dirty="0">
                <a:highlight>
                  <a:srgbClr val="000000"/>
                </a:highlight>
              </a:rPr>
            </a:br>
            <a:endParaRPr lang="en-US" sz="2000" dirty="0">
              <a:highlight>
                <a:srgbClr val="000000"/>
              </a:highlight>
            </a:endParaRPr>
          </a:p>
        </p:txBody>
      </p:sp>
      <p:sp>
        <p:nvSpPr>
          <p:cNvPr id="7" name="TextBox 6">
            <a:extLst>
              <a:ext uri="{FF2B5EF4-FFF2-40B4-BE49-F238E27FC236}">
                <a16:creationId xmlns:a16="http://schemas.microsoft.com/office/drawing/2014/main" id="{AF0E7320-2A68-4E32-B1BE-74F75F3F9CDA}"/>
              </a:ext>
            </a:extLst>
          </p:cNvPr>
          <p:cNvSpPr txBox="1"/>
          <p:nvPr/>
        </p:nvSpPr>
        <p:spPr>
          <a:xfrm>
            <a:off x="3620750" y="3999039"/>
            <a:ext cx="6093500" cy="400110"/>
          </a:xfrm>
          <a:prstGeom prst="rect">
            <a:avLst/>
          </a:prstGeom>
          <a:noFill/>
        </p:spPr>
        <p:txBody>
          <a:bodyPr wrap="square">
            <a:spAutoFit/>
          </a:bodyPr>
          <a:lstStyle/>
          <a:p>
            <a:r>
              <a:rPr lang="en-US" sz="2000" dirty="0" err="1">
                <a:solidFill>
                  <a:schemeClr val="bg1"/>
                </a:solidFill>
                <a:highlight>
                  <a:srgbClr val="000000"/>
                </a:highlight>
              </a:rPr>
              <a:t>npx</a:t>
            </a:r>
            <a:r>
              <a:rPr lang="en-US" sz="2000" dirty="0">
                <a:solidFill>
                  <a:schemeClr val="bg1"/>
                </a:solidFill>
                <a:highlight>
                  <a:srgbClr val="000000"/>
                </a:highlight>
              </a:rPr>
              <a:t> create-react-app </a:t>
            </a:r>
            <a:r>
              <a:rPr lang="en-US" sz="2000" dirty="0" err="1">
                <a:solidFill>
                  <a:schemeClr val="bg1"/>
                </a:solidFill>
                <a:highlight>
                  <a:srgbClr val="000000"/>
                </a:highlight>
              </a:rPr>
              <a:t>myfirstApp</a:t>
            </a:r>
            <a:endParaRPr lang="en-US" sz="2000" dirty="0">
              <a:solidFill>
                <a:schemeClr val="bg1"/>
              </a:solidFill>
              <a:highlight>
                <a:srgbClr val="000000"/>
              </a:highlight>
            </a:endParaRPr>
          </a:p>
        </p:txBody>
      </p:sp>
      <p:sp>
        <p:nvSpPr>
          <p:cNvPr id="10" name="TextBox 9">
            <a:extLst>
              <a:ext uri="{FF2B5EF4-FFF2-40B4-BE49-F238E27FC236}">
                <a16:creationId xmlns:a16="http://schemas.microsoft.com/office/drawing/2014/main" id="{7EA6D0BC-7C9C-4595-B975-014FE503F425}"/>
              </a:ext>
            </a:extLst>
          </p:cNvPr>
          <p:cNvSpPr txBox="1"/>
          <p:nvPr/>
        </p:nvSpPr>
        <p:spPr>
          <a:xfrm>
            <a:off x="4685052" y="5684428"/>
            <a:ext cx="6093500" cy="400110"/>
          </a:xfrm>
          <a:prstGeom prst="rect">
            <a:avLst/>
          </a:prstGeom>
          <a:noFill/>
        </p:spPr>
        <p:txBody>
          <a:bodyPr wrap="square">
            <a:spAutoFit/>
          </a:bodyPr>
          <a:lstStyle/>
          <a:p>
            <a:r>
              <a:rPr lang="en-US" sz="2000" b="0" i="0" dirty="0" err="1">
                <a:solidFill>
                  <a:schemeClr val="bg1"/>
                </a:solidFill>
                <a:effectLst/>
                <a:highlight>
                  <a:srgbClr val="000000"/>
                </a:highlight>
                <a:latin typeface="Consolas" panose="020B0609020204030204" pitchFamily="49" charset="0"/>
              </a:rPr>
              <a:t>npm</a:t>
            </a:r>
            <a:r>
              <a:rPr lang="en-US" sz="2000" b="0" i="0" dirty="0">
                <a:solidFill>
                  <a:schemeClr val="bg1"/>
                </a:solidFill>
                <a:effectLst/>
                <a:highlight>
                  <a:srgbClr val="000000"/>
                </a:highlight>
                <a:latin typeface="Consolas" panose="020B0609020204030204" pitchFamily="49" charset="0"/>
              </a:rPr>
              <a:t> start</a:t>
            </a:r>
            <a:endParaRPr lang="en-US" sz="2000" dirty="0">
              <a:solidFill>
                <a:schemeClr val="bg1"/>
              </a:solidFill>
              <a:highlight>
                <a:srgbClr val="000000"/>
              </a:highlight>
            </a:endParaRPr>
          </a:p>
        </p:txBody>
      </p:sp>
      <p:sp>
        <p:nvSpPr>
          <p:cNvPr id="13" name="TextBox 12">
            <a:extLst>
              <a:ext uri="{FF2B5EF4-FFF2-40B4-BE49-F238E27FC236}">
                <a16:creationId xmlns:a16="http://schemas.microsoft.com/office/drawing/2014/main" id="{6AEE7241-8DA7-4776-97D0-16A7944BAFB3}"/>
              </a:ext>
            </a:extLst>
          </p:cNvPr>
          <p:cNvSpPr txBox="1"/>
          <p:nvPr/>
        </p:nvSpPr>
        <p:spPr>
          <a:xfrm>
            <a:off x="1097280" y="5104599"/>
            <a:ext cx="8616970" cy="400110"/>
          </a:xfrm>
          <a:prstGeom prst="rect">
            <a:avLst/>
          </a:prstGeom>
          <a:noFill/>
        </p:spPr>
        <p:txBody>
          <a:bodyPr wrap="square">
            <a:spAutoFit/>
          </a:bodyPr>
          <a:lstStyle/>
          <a:p>
            <a:r>
              <a:rPr lang="en-US" sz="2000" dirty="0"/>
              <a:t>Run this command to run the React application </a:t>
            </a:r>
            <a:r>
              <a:rPr lang="en-US" sz="2000" b="1" dirty="0" err="1"/>
              <a:t>myfirstApp</a:t>
            </a:r>
            <a:r>
              <a:rPr lang="en-US" sz="2000" dirty="0"/>
              <a:t>:</a:t>
            </a:r>
          </a:p>
        </p:txBody>
      </p:sp>
      <p:sp>
        <p:nvSpPr>
          <p:cNvPr id="14" name="Rectangle 3">
            <a:extLst>
              <a:ext uri="{FF2B5EF4-FFF2-40B4-BE49-F238E27FC236}">
                <a16:creationId xmlns:a16="http://schemas.microsoft.com/office/drawing/2014/main" id="{31A74275-88B0-442B-9FC4-6477A3B8539C}"/>
              </a:ext>
            </a:extLst>
          </p:cNvPr>
          <p:cNvSpPr>
            <a:spLocks noChangeArrowheads="1"/>
          </p:cNvSpPr>
          <p:nvPr/>
        </p:nvSpPr>
        <p:spPr bwMode="auto">
          <a:xfrm>
            <a:off x="7731802" y="4898380"/>
            <a:ext cx="3977453" cy="1323439"/>
          </a:xfrm>
          <a:prstGeom prst="rect">
            <a:avLst/>
          </a:prstGeom>
          <a:solidFill>
            <a:schemeClr val="accent1">
              <a:lumMod val="20000"/>
              <a:lumOff val="80000"/>
            </a:schemeClr>
          </a:solidFill>
          <a:ln>
            <a:solidFill>
              <a:schemeClr val="accent1"/>
            </a:solid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Verdana" panose="020B0604030504040204" pitchFamily="34" charset="0"/>
              </a:rPr>
              <a:t>A new browser window will pop up with your newly created React App! If not, open your browser and type </a:t>
            </a:r>
            <a:r>
              <a:rPr kumimoji="0" lang="en-US" altLang="en-US" sz="1600" b="0" i="0" u="none" strike="noStrike" cap="none" normalizeH="0" baseline="0">
                <a:ln>
                  <a:noFill/>
                </a:ln>
                <a:solidFill>
                  <a:srgbClr val="DC143C"/>
                </a:solidFill>
                <a:effectLst/>
                <a:latin typeface="Consolas" panose="020B0609020204030204" pitchFamily="49" charset="0"/>
              </a:rPr>
              <a:t>localhost:3000</a:t>
            </a:r>
            <a:r>
              <a:rPr kumimoji="0" lang="en-US" altLang="en-US" sz="1600" b="0" i="0" u="none" strike="noStrike" cap="none" normalizeH="0" baseline="0">
                <a:ln>
                  <a:noFill/>
                </a:ln>
                <a:solidFill>
                  <a:srgbClr val="000000"/>
                </a:solidFill>
                <a:effectLst/>
                <a:latin typeface="Verdana" panose="020B0604030504040204" pitchFamily="34" charset="0"/>
              </a:rPr>
              <a:t> in the address bar.</a:t>
            </a:r>
            <a:r>
              <a:rPr kumimoji="0" lang="en-US" altLang="en-US" sz="1600" b="0" i="0" u="none" strike="noStrike" cap="none" normalizeH="0" baseline="0">
                <a:ln>
                  <a:noFill/>
                </a:ln>
                <a:solidFill>
                  <a:schemeClr val="tx1"/>
                </a:solidFill>
                <a:effectLst/>
              </a:rPr>
              <a:t>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261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69B528-4005-4584-A7B3-12A4CFA14D55}"/>
              </a:ext>
            </a:extLst>
          </p:cNvPr>
          <p:cNvPicPr>
            <a:picLocks noChangeAspect="1"/>
          </p:cNvPicPr>
          <p:nvPr/>
        </p:nvPicPr>
        <p:blipFill>
          <a:blip r:embed="rId2"/>
          <a:stretch>
            <a:fillRect/>
          </a:stretch>
        </p:blipFill>
        <p:spPr>
          <a:xfrm>
            <a:off x="1708165" y="167355"/>
            <a:ext cx="8775670" cy="6523289"/>
          </a:xfrm>
          <a:prstGeom prst="rect">
            <a:avLst/>
          </a:prstGeom>
        </p:spPr>
      </p:pic>
    </p:spTree>
    <p:extLst>
      <p:ext uri="{BB962C8B-B14F-4D97-AF65-F5344CB8AC3E}">
        <p14:creationId xmlns:p14="http://schemas.microsoft.com/office/powerpoint/2010/main" val="2141996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B496-7F39-46BC-B3C6-927B2F866C83}"/>
              </a:ext>
            </a:extLst>
          </p:cNvPr>
          <p:cNvSpPr>
            <a:spLocks noGrp="1"/>
          </p:cNvSpPr>
          <p:nvPr>
            <p:ph type="title"/>
          </p:nvPr>
        </p:nvSpPr>
        <p:spPr/>
        <p:txBody>
          <a:bodyPr/>
          <a:lstStyle/>
          <a:p>
            <a:r>
              <a:rPr lang="en-US" dirty="0"/>
              <a:t>Project Structure</a:t>
            </a:r>
          </a:p>
        </p:txBody>
      </p:sp>
      <p:sp>
        <p:nvSpPr>
          <p:cNvPr id="3" name="Content Placeholder 2">
            <a:extLst>
              <a:ext uri="{FF2B5EF4-FFF2-40B4-BE49-F238E27FC236}">
                <a16:creationId xmlns:a16="http://schemas.microsoft.com/office/drawing/2014/main" id="{26EB53CB-1D7B-47EA-942B-03F134F8203F}"/>
              </a:ext>
            </a:extLst>
          </p:cNvPr>
          <p:cNvSpPr>
            <a:spLocks noGrp="1"/>
          </p:cNvSpPr>
          <p:nvPr>
            <p:ph idx="1"/>
          </p:nvPr>
        </p:nvSpPr>
        <p:spPr/>
        <p:txBody>
          <a:bodyPr/>
          <a:lstStyle/>
          <a:p>
            <a:r>
              <a:rPr lang="en-US" dirty="0"/>
              <a:t>If you look into the project structure, you'll see a </a:t>
            </a:r>
            <a:r>
              <a:rPr lang="en-US" dirty="0">
                <a:highlight>
                  <a:srgbClr val="C0C0C0"/>
                </a:highlight>
              </a:rPr>
              <a:t>/public </a:t>
            </a:r>
            <a:r>
              <a:rPr lang="en-US" dirty="0"/>
              <a:t>and </a:t>
            </a:r>
            <a:r>
              <a:rPr lang="en-US" dirty="0">
                <a:highlight>
                  <a:srgbClr val="C0C0C0"/>
                </a:highlight>
              </a:rPr>
              <a:t>/</a:t>
            </a:r>
            <a:r>
              <a:rPr lang="en-US" dirty="0" err="1">
                <a:highlight>
                  <a:srgbClr val="C0C0C0"/>
                </a:highlight>
              </a:rPr>
              <a:t>src</a:t>
            </a:r>
            <a:r>
              <a:rPr lang="en-US" dirty="0">
                <a:highlight>
                  <a:srgbClr val="C0C0C0"/>
                </a:highlight>
              </a:rPr>
              <a:t> </a:t>
            </a:r>
            <a:r>
              <a:rPr lang="en-US" dirty="0"/>
              <a:t>directory, along with the regular </a:t>
            </a:r>
            <a:r>
              <a:rPr lang="en-US" dirty="0" err="1">
                <a:highlight>
                  <a:srgbClr val="C0C0C0"/>
                </a:highlight>
              </a:rPr>
              <a:t>node_modules</a:t>
            </a:r>
            <a:r>
              <a:rPr lang="en-US" dirty="0">
                <a:highlight>
                  <a:srgbClr val="C0C0C0"/>
                </a:highlight>
              </a:rPr>
              <a:t>, .</a:t>
            </a:r>
            <a:r>
              <a:rPr lang="en-US" dirty="0" err="1">
                <a:highlight>
                  <a:srgbClr val="C0C0C0"/>
                </a:highlight>
              </a:rPr>
              <a:t>gitignore</a:t>
            </a:r>
            <a:r>
              <a:rPr lang="en-US" dirty="0"/>
              <a:t>, </a:t>
            </a:r>
            <a:r>
              <a:rPr lang="en-US" dirty="0">
                <a:highlight>
                  <a:srgbClr val="C0C0C0"/>
                </a:highlight>
              </a:rPr>
              <a:t>README.md</a:t>
            </a:r>
            <a:r>
              <a:rPr lang="en-US" dirty="0"/>
              <a:t>, and </a:t>
            </a:r>
            <a:r>
              <a:rPr lang="en-US" dirty="0" err="1">
                <a:highlight>
                  <a:srgbClr val="C0C0C0"/>
                </a:highlight>
              </a:rPr>
              <a:t>package.json</a:t>
            </a:r>
            <a:r>
              <a:rPr lang="en-US" dirty="0"/>
              <a:t>.</a:t>
            </a:r>
          </a:p>
          <a:p>
            <a:r>
              <a:rPr lang="en-US" dirty="0"/>
              <a:t>In </a:t>
            </a:r>
            <a:r>
              <a:rPr lang="en-US" dirty="0">
                <a:highlight>
                  <a:srgbClr val="C0C0C0"/>
                </a:highlight>
              </a:rPr>
              <a:t>/public</a:t>
            </a:r>
            <a:r>
              <a:rPr lang="en-US" dirty="0"/>
              <a:t>, our important file is </a:t>
            </a:r>
            <a:r>
              <a:rPr lang="en-US" dirty="0">
                <a:highlight>
                  <a:srgbClr val="C0C0C0"/>
                </a:highlight>
              </a:rPr>
              <a:t>index.html</a:t>
            </a:r>
            <a:r>
              <a:rPr lang="en-US" dirty="0"/>
              <a:t>, which is very similar to the static </a:t>
            </a:r>
            <a:r>
              <a:rPr lang="en-US" dirty="0">
                <a:highlight>
                  <a:srgbClr val="C0C0C0"/>
                </a:highlight>
              </a:rPr>
              <a:t>index.html </a:t>
            </a:r>
            <a:r>
              <a:rPr lang="en-US" dirty="0"/>
              <a:t>file we made earlier - just a </a:t>
            </a:r>
            <a:r>
              <a:rPr lang="en-US" dirty="0">
                <a:highlight>
                  <a:srgbClr val="C0C0C0"/>
                </a:highlight>
              </a:rPr>
              <a:t>root</a:t>
            </a:r>
            <a:r>
              <a:rPr lang="en-US" dirty="0"/>
              <a:t> div. This time, no libraries or scripts are being loaded in. </a:t>
            </a:r>
          </a:p>
          <a:p>
            <a:r>
              <a:rPr lang="en-US" dirty="0"/>
              <a:t>The </a:t>
            </a:r>
            <a:r>
              <a:rPr lang="en-US" dirty="0">
                <a:highlight>
                  <a:srgbClr val="C0C0C0"/>
                </a:highlight>
              </a:rPr>
              <a:t>/</a:t>
            </a:r>
            <a:r>
              <a:rPr lang="en-US" dirty="0" err="1">
                <a:highlight>
                  <a:srgbClr val="C0C0C0"/>
                </a:highlight>
              </a:rPr>
              <a:t>src</a:t>
            </a:r>
            <a:r>
              <a:rPr lang="en-US" dirty="0"/>
              <a:t> directory will contain all our React code.</a:t>
            </a:r>
          </a:p>
          <a:p>
            <a:r>
              <a:rPr lang="en-US" dirty="0"/>
              <a:t>Go ahead and delete all the files out of the </a:t>
            </a:r>
            <a:r>
              <a:rPr lang="en-US" dirty="0">
                <a:highlight>
                  <a:srgbClr val="C0C0C0"/>
                </a:highlight>
              </a:rPr>
              <a:t>/</a:t>
            </a:r>
            <a:r>
              <a:rPr lang="en-US" dirty="0" err="1">
                <a:highlight>
                  <a:srgbClr val="C0C0C0"/>
                </a:highlight>
              </a:rPr>
              <a:t>src</a:t>
            </a:r>
            <a:r>
              <a:rPr lang="en-US" dirty="0">
                <a:highlight>
                  <a:srgbClr val="C0C0C0"/>
                </a:highlight>
              </a:rPr>
              <a:t> </a:t>
            </a:r>
            <a:r>
              <a:rPr lang="en-US" dirty="0"/>
              <a:t>directory, and we'll create our own boilerplate file without any bloat. We'll just keep </a:t>
            </a:r>
            <a:r>
              <a:rPr lang="en-US" dirty="0">
                <a:highlight>
                  <a:srgbClr val="C0C0C0"/>
                </a:highlight>
              </a:rPr>
              <a:t>index.css </a:t>
            </a:r>
            <a:r>
              <a:rPr lang="en-US" dirty="0"/>
              <a:t>and </a:t>
            </a:r>
            <a:r>
              <a:rPr lang="en-US" dirty="0">
                <a:highlight>
                  <a:srgbClr val="C0C0C0"/>
                </a:highlight>
              </a:rPr>
              <a:t>index.js</a:t>
            </a:r>
            <a:r>
              <a:rPr lang="en-US" dirty="0"/>
              <a:t>.</a:t>
            </a:r>
          </a:p>
        </p:txBody>
      </p:sp>
    </p:spTree>
    <p:extLst>
      <p:ext uri="{BB962C8B-B14F-4D97-AF65-F5344CB8AC3E}">
        <p14:creationId xmlns:p14="http://schemas.microsoft.com/office/powerpoint/2010/main" val="3187510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B505F-9C3E-4DDC-A848-FF9AA92AF2F8}"/>
              </a:ext>
            </a:extLst>
          </p:cNvPr>
          <p:cNvSpPr>
            <a:spLocks noGrp="1"/>
          </p:cNvSpPr>
          <p:nvPr>
            <p:ph idx="1"/>
          </p:nvPr>
        </p:nvSpPr>
        <p:spPr>
          <a:xfrm>
            <a:off x="1097280" y="46916"/>
            <a:ext cx="10058400" cy="598620"/>
          </a:xfrm>
        </p:spPr>
        <p:txBody>
          <a:bodyPr/>
          <a:lstStyle/>
          <a:p>
            <a:r>
              <a:rPr lang="en-US" dirty="0">
                <a:solidFill>
                  <a:schemeClr val="tx1"/>
                </a:solidFill>
              </a:rPr>
              <a:t>Now in </a:t>
            </a:r>
            <a:r>
              <a:rPr lang="en-US" dirty="0">
                <a:solidFill>
                  <a:schemeClr val="tx1"/>
                </a:solidFill>
                <a:highlight>
                  <a:srgbClr val="C0C0C0"/>
                </a:highlight>
              </a:rPr>
              <a:t>index.js</a:t>
            </a:r>
            <a:r>
              <a:rPr lang="en-US" dirty="0">
                <a:solidFill>
                  <a:schemeClr val="tx1"/>
                </a:solidFill>
              </a:rPr>
              <a:t>, we're importing </a:t>
            </a:r>
            <a:r>
              <a:rPr lang="en-US" b="1" dirty="0">
                <a:solidFill>
                  <a:schemeClr val="tx1"/>
                </a:solidFill>
              </a:rPr>
              <a:t>React, </a:t>
            </a:r>
            <a:r>
              <a:rPr lang="en-US" b="1" dirty="0" err="1">
                <a:solidFill>
                  <a:schemeClr val="tx1"/>
                </a:solidFill>
              </a:rPr>
              <a:t>ReactDOM</a:t>
            </a:r>
            <a:r>
              <a:rPr lang="en-US" dirty="0">
                <a:solidFill>
                  <a:schemeClr val="tx1"/>
                </a:solidFill>
              </a:rPr>
              <a:t>, and the </a:t>
            </a:r>
            <a:r>
              <a:rPr lang="en-US" b="1" dirty="0">
                <a:solidFill>
                  <a:schemeClr val="tx1"/>
                </a:solidFill>
              </a:rPr>
              <a:t>CSS</a:t>
            </a:r>
            <a:r>
              <a:rPr lang="en-US" dirty="0">
                <a:solidFill>
                  <a:schemeClr val="tx1"/>
                </a:solidFill>
              </a:rPr>
              <a:t> file.</a:t>
            </a:r>
          </a:p>
        </p:txBody>
      </p:sp>
      <p:sp>
        <p:nvSpPr>
          <p:cNvPr id="7" name="TextBox 6">
            <a:extLst>
              <a:ext uri="{FF2B5EF4-FFF2-40B4-BE49-F238E27FC236}">
                <a16:creationId xmlns:a16="http://schemas.microsoft.com/office/drawing/2014/main" id="{74E2243F-86B7-473D-9D27-0AAC4E91FE16}"/>
              </a:ext>
            </a:extLst>
          </p:cNvPr>
          <p:cNvSpPr txBox="1"/>
          <p:nvPr/>
        </p:nvSpPr>
        <p:spPr>
          <a:xfrm>
            <a:off x="2806908" y="1014868"/>
            <a:ext cx="6093500" cy="923330"/>
          </a:xfrm>
          <a:prstGeom prst="rect">
            <a:avLst/>
          </a:prstGeom>
          <a:solidFill>
            <a:schemeClr val="tx1"/>
          </a:solidFill>
        </p:spPr>
        <p:txBody>
          <a:bodyPr wrap="square">
            <a:spAutoFit/>
          </a:bodyPr>
          <a:lstStyle/>
          <a:p>
            <a:r>
              <a:rPr lang="en-US" dirty="0">
                <a:solidFill>
                  <a:schemeClr val="bg1"/>
                </a:solidFill>
              </a:rPr>
              <a:t>import React from 'react'</a:t>
            </a:r>
          </a:p>
          <a:p>
            <a:r>
              <a:rPr lang="en-US" dirty="0">
                <a:solidFill>
                  <a:schemeClr val="bg1"/>
                </a:solidFill>
              </a:rPr>
              <a:t>import </a:t>
            </a:r>
            <a:r>
              <a:rPr lang="en-US" dirty="0" err="1">
                <a:solidFill>
                  <a:schemeClr val="bg1"/>
                </a:solidFill>
              </a:rPr>
              <a:t>ReactDOM</a:t>
            </a:r>
            <a:r>
              <a:rPr lang="en-US" dirty="0">
                <a:solidFill>
                  <a:schemeClr val="bg1"/>
                </a:solidFill>
              </a:rPr>
              <a:t> from 'react-</a:t>
            </a:r>
            <a:r>
              <a:rPr lang="en-US" dirty="0" err="1">
                <a:solidFill>
                  <a:schemeClr val="bg1"/>
                </a:solidFill>
              </a:rPr>
              <a:t>dom</a:t>
            </a:r>
            <a:r>
              <a:rPr lang="en-US" dirty="0">
                <a:solidFill>
                  <a:schemeClr val="bg1"/>
                </a:solidFill>
              </a:rPr>
              <a:t>'</a:t>
            </a:r>
          </a:p>
          <a:p>
            <a:r>
              <a:rPr lang="en-US" dirty="0">
                <a:solidFill>
                  <a:schemeClr val="bg1"/>
                </a:solidFill>
              </a:rPr>
              <a:t>import './index.css'</a:t>
            </a:r>
          </a:p>
        </p:txBody>
      </p:sp>
      <p:sp>
        <p:nvSpPr>
          <p:cNvPr id="8" name="TextBox 7">
            <a:extLst>
              <a:ext uri="{FF2B5EF4-FFF2-40B4-BE49-F238E27FC236}">
                <a16:creationId xmlns:a16="http://schemas.microsoft.com/office/drawing/2014/main" id="{C70A3724-3AED-4B54-9B8D-B8D87EF977DD}"/>
              </a:ext>
            </a:extLst>
          </p:cNvPr>
          <p:cNvSpPr txBox="1"/>
          <p:nvPr/>
        </p:nvSpPr>
        <p:spPr>
          <a:xfrm>
            <a:off x="4861838" y="645536"/>
            <a:ext cx="1264642" cy="369332"/>
          </a:xfrm>
          <a:prstGeom prst="rect">
            <a:avLst/>
          </a:prstGeom>
          <a:noFill/>
        </p:spPr>
        <p:txBody>
          <a:bodyPr wrap="none" rtlCol="0">
            <a:spAutoFit/>
          </a:bodyPr>
          <a:lstStyle/>
          <a:p>
            <a:r>
              <a:rPr lang="en-US" dirty="0" err="1"/>
              <a:t>src</a:t>
            </a:r>
            <a:r>
              <a:rPr lang="en-US" dirty="0"/>
              <a:t>/index.js</a:t>
            </a:r>
          </a:p>
        </p:txBody>
      </p:sp>
      <p:sp>
        <p:nvSpPr>
          <p:cNvPr id="11" name="TextBox 10">
            <a:extLst>
              <a:ext uri="{FF2B5EF4-FFF2-40B4-BE49-F238E27FC236}">
                <a16:creationId xmlns:a16="http://schemas.microsoft.com/office/drawing/2014/main" id="{90D804AB-60CD-4ACE-85BC-17318047C575}"/>
              </a:ext>
            </a:extLst>
          </p:cNvPr>
          <p:cNvSpPr txBox="1"/>
          <p:nvPr/>
        </p:nvSpPr>
        <p:spPr>
          <a:xfrm>
            <a:off x="223104" y="2118382"/>
            <a:ext cx="11745792" cy="923330"/>
          </a:xfrm>
          <a:prstGeom prst="rect">
            <a:avLst/>
          </a:prstGeom>
          <a:noFill/>
        </p:spPr>
        <p:txBody>
          <a:bodyPr wrap="square">
            <a:spAutoFit/>
          </a:bodyPr>
          <a:lstStyle/>
          <a:p>
            <a:r>
              <a:rPr lang="en-US" dirty="0"/>
              <a:t>Let's create our </a:t>
            </a:r>
            <a:r>
              <a:rPr lang="en-US" b="1" dirty="0"/>
              <a:t>App </a:t>
            </a:r>
            <a:r>
              <a:rPr lang="en-US" dirty="0"/>
              <a:t>component again. Before, we just had an </a:t>
            </a:r>
            <a:r>
              <a:rPr lang="en-US" dirty="0">
                <a:highlight>
                  <a:srgbClr val="C0C0C0"/>
                </a:highlight>
              </a:rPr>
              <a:t>&lt;h1&gt;, </a:t>
            </a:r>
            <a:r>
              <a:rPr lang="en-US" dirty="0"/>
              <a:t>but now I'm adding in a div element with a class as well. You'll notice that we use </a:t>
            </a:r>
            <a:r>
              <a:rPr lang="en-US" dirty="0" err="1">
                <a:highlight>
                  <a:srgbClr val="C0C0C0"/>
                </a:highlight>
              </a:rPr>
              <a:t>className</a:t>
            </a:r>
            <a:r>
              <a:rPr lang="en-US" dirty="0"/>
              <a:t> instead of </a:t>
            </a:r>
            <a:r>
              <a:rPr lang="en-US" dirty="0">
                <a:highlight>
                  <a:srgbClr val="C0C0C0"/>
                </a:highlight>
              </a:rPr>
              <a:t>class</a:t>
            </a:r>
            <a:r>
              <a:rPr lang="en-US" dirty="0"/>
              <a:t>. This is our first hint that the code being written here is JavaScript, and not actually HTML.</a:t>
            </a:r>
          </a:p>
        </p:txBody>
      </p:sp>
      <p:sp>
        <p:nvSpPr>
          <p:cNvPr id="13" name="TextBox 12">
            <a:extLst>
              <a:ext uri="{FF2B5EF4-FFF2-40B4-BE49-F238E27FC236}">
                <a16:creationId xmlns:a16="http://schemas.microsoft.com/office/drawing/2014/main" id="{E55A514C-9C8A-47D8-9433-55946675E0AE}"/>
              </a:ext>
            </a:extLst>
          </p:cNvPr>
          <p:cNvSpPr txBox="1"/>
          <p:nvPr/>
        </p:nvSpPr>
        <p:spPr>
          <a:xfrm>
            <a:off x="2815902" y="3221896"/>
            <a:ext cx="6100996" cy="2585323"/>
          </a:xfrm>
          <a:prstGeom prst="rect">
            <a:avLst/>
          </a:prstGeom>
          <a:solidFill>
            <a:schemeClr val="tx1"/>
          </a:solidFill>
        </p:spPr>
        <p:txBody>
          <a:bodyPr wrap="square">
            <a:spAutoFit/>
          </a:bodyPr>
          <a:lstStyle/>
          <a:p>
            <a:r>
              <a:rPr lang="en-US" dirty="0">
                <a:solidFill>
                  <a:schemeClr val="bg1"/>
                </a:solidFill>
              </a:rPr>
              <a:t>class App extends </a:t>
            </a:r>
            <a:r>
              <a:rPr lang="en-US" dirty="0" err="1">
                <a:solidFill>
                  <a:schemeClr val="bg1"/>
                </a:solidFill>
              </a:rPr>
              <a:t>React.Component</a:t>
            </a:r>
            <a:r>
              <a:rPr lang="en-US" dirty="0">
                <a:solidFill>
                  <a:schemeClr val="bg1"/>
                </a:solidFill>
              </a:rPr>
              <a:t> {</a:t>
            </a:r>
          </a:p>
          <a:p>
            <a:r>
              <a:rPr lang="en-US" dirty="0">
                <a:solidFill>
                  <a:schemeClr val="bg1"/>
                </a:solidFill>
              </a:rPr>
              <a:t>  render() {</a:t>
            </a:r>
          </a:p>
          <a:p>
            <a:r>
              <a:rPr lang="en-US" dirty="0">
                <a:solidFill>
                  <a:schemeClr val="bg1"/>
                </a:solidFill>
              </a:rPr>
              <a:t>    return (</a:t>
            </a:r>
          </a:p>
          <a:p>
            <a:r>
              <a:rPr lang="en-US" dirty="0">
                <a:solidFill>
                  <a:schemeClr val="bg1"/>
                </a:solidFill>
              </a:rPr>
              <a:t>      &lt;div </a:t>
            </a:r>
            <a:r>
              <a:rPr lang="en-US" dirty="0" err="1">
                <a:solidFill>
                  <a:schemeClr val="bg1"/>
                </a:solidFill>
              </a:rPr>
              <a:t>className</a:t>
            </a:r>
            <a:r>
              <a:rPr lang="en-US" dirty="0">
                <a:solidFill>
                  <a:schemeClr val="bg1"/>
                </a:solidFill>
              </a:rPr>
              <a:t>="App"&gt;</a:t>
            </a:r>
          </a:p>
          <a:p>
            <a:r>
              <a:rPr lang="en-US" dirty="0">
                <a:solidFill>
                  <a:schemeClr val="bg1"/>
                </a:solidFill>
              </a:rPr>
              <a:t>        &lt;h1&gt;Hello, React!&lt;/h1&gt;</a:t>
            </a:r>
          </a:p>
          <a:p>
            <a:r>
              <a:rPr lang="en-US" dirty="0">
                <a:solidFill>
                  <a:schemeClr val="bg1"/>
                </a:solidFill>
              </a:rPr>
              <a:t>      &lt;/div&gt;</a:t>
            </a:r>
          </a:p>
          <a:p>
            <a:r>
              <a:rPr lang="en-US" dirty="0">
                <a:solidFill>
                  <a:schemeClr val="bg1"/>
                </a:solidFill>
              </a:rPr>
              <a:t>    )</a:t>
            </a:r>
          </a:p>
          <a:p>
            <a:r>
              <a:rPr lang="en-US" dirty="0">
                <a:solidFill>
                  <a:schemeClr val="bg1"/>
                </a:solidFill>
              </a:rPr>
              <a:t>  }</a:t>
            </a:r>
          </a:p>
          <a:p>
            <a:r>
              <a:rPr lang="en-US" dirty="0">
                <a:solidFill>
                  <a:schemeClr val="bg1"/>
                </a:solidFill>
              </a:rPr>
              <a:t>}</a:t>
            </a:r>
          </a:p>
        </p:txBody>
      </p:sp>
      <p:sp>
        <p:nvSpPr>
          <p:cNvPr id="14" name="TextBox 13">
            <a:extLst>
              <a:ext uri="{FF2B5EF4-FFF2-40B4-BE49-F238E27FC236}">
                <a16:creationId xmlns:a16="http://schemas.microsoft.com/office/drawing/2014/main" id="{B42FF0D6-73F8-499F-A01B-05D445ACA6E9}"/>
              </a:ext>
            </a:extLst>
          </p:cNvPr>
          <p:cNvSpPr txBox="1"/>
          <p:nvPr/>
        </p:nvSpPr>
        <p:spPr>
          <a:xfrm>
            <a:off x="5104179" y="2880580"/>
            <a:ext cx="1264642" cy="369332"/>
          </a:xfrm>
          <a:prstGeom prst="rect">
            <a:avLst/>
          </a:prstGeom>
          <a:noFill/>
        </p:spPr>
        <p:txBody>
          <a:bodyPr wrap="none" rtlCol="0">
            <a:spAutoFit/>
          </a:bodyPr>
          <a:lstStyle/>
          <a:p>
            <a:r>
              <a:rPr lang="en-US" dirty="0" err="1"/>
              <a:t>src</a:t>
            </a:r>
            <a:r>
              <a:rPr lang="en-US" dirty="0"/>
              <a:t>/index.js</a:t>
            </a:r>
          </a:p>
        </p:txBody>
      </p:sp>
    </p:spTree>
    <p:extLst>
      <p:ext uri="{BB962C8B-B14F-4D97-AF65-F5344CB8AC3E}">
        <p14:creationId xmlns:p14="http://schemas.microsoft.com/office/powerpoint/2010/main" val="2658807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CB0B7A1-7461-45E8-9894-9DD019BDA985}"/>
              </a:ext>
            </a:extLst>
          </p:cNvPr>
          <p:cNvSpPr>
            <a:spLocks noChangeArrowheads="1"/>
          </p:cNvSpPr>
          <p:nvPr/>
        </p:nvSpPr>
        <p:spPr bwMode="auto">
          <a:xfrm>
            <a:off x="1253584" y="114501"/>
            <a:ext cx="5354479"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2000">
                <a:latin typeface="DM Sans"/>
              </a:rPr>
              <a:t>Finally, we'll render the App to the root as before.</a:t>
            </a:r>
          </a:p>
          <a:p>
            <a:pPr lvl="0" defTabSz="914400" eaLnBrk="0" fontAlgn="base" hangingPunct="0">
              <a:spcBef>
                <a:spcPct val="0"/>
              </a:spcBef>
              <a:spcAft>
                <a:spcPct val="0"/>
              </a:spcAft>
            </a:pPr>
            <a:endParaRPr lang="en-US" altLang="en-US" sz="2000">
              <a:latin typeface="DM Sans"/>
            </a:endParaRPr>
          </a:p>
        </p:txBody>
      </p:sp>
      <p:sp>
        <p:nvSpPr>
          <p:cNvPr id="7" name="TextBox 6">
            <a:extLst>
              <a:ext uri="{FF2B5EF4-FFF2-40B4-BE49-F238E27FC236}">
                <a16:creationId xmlns:a16="http://schemas.microsoft.com/office/drawing/2014/main" id="{00087F96-6724-4BCA-B219-CB47450F6BDC}"/>
              </a:ext>
            </a:extLst>
          </p:cNvPr>
          <p:cNvSpPr txBox="1"/>
          <p:nvPr/>
        </p:nvSpPr>
        <p:spPr>
          <a:xfrm>
            <a:off x="2492114" y="822387"/>
            <a:ext cx="7956029" cy="400110"/>
          </a:xfrm>
          <a:prstGeom prst="rect">
            <a:avLst/>
          </a:prstGeom>
          <a:solidFill>
            <a:schemeClr val="tx1"/>
          </a:solidFill>
        </p:spPr>
        <p:txBody>
          <a:bodyPr wrap="square">
            <a:spAutoFit/>
          </a:bodyPr>
          <a:lstStyle/>
          <a:p>
            <a:r>
              <a:rPr lang="en-US" sz="2000" dirty="0" err="1">
                <a:solidFill>
                  <a:schemeClr val="bg1"/>
                </a:solidFill>
              </a:rPr>
              <a:t>ReactDOM.render</a:t>
            </a:r>
            <a:r>
              <a:rPr lang="en-US" sz="2000" dirty="0">
                <a:solidFill>
                  <a:schemeClr val="bg1"/>
                </a:solidFill>
              </a:rPr>
              <a:t>(&lt;App /&gt;, </a:t>
            </a:r>
            <a:r>
              <a:rPr lang="en-US" sz="2000" dirty="0" err="1">
                <a:solidFill>
                  <a:schemeClr val="bg1"/>
                </a:solidFill>
              </a:rPr>
              <a:t>document.getElementById</a:t>
            </a:r>
            <a:r>
              <a:rPr lang="en-US" sz="2000" dirty="0">
                <a:solidFill>
                  <a:schemeClr val="bg1"/>
                </a:solidFill>
              </a:rPr>
              <a:t>('root'))</a:t>
            </a:r>
          </a:p>
        </p:txBody>
      </p:sp>
      <p:sp>
        <p:nvSpPr>
          <p:cNvPr id="10" name="TextBox 9">
            <a:extLst>
              <a:ext uri="{FF2B5EF4-FFF2-40B4-BE49-F238E27FC236}">
                <a16:creationId xmlns:a16="http://schemas.microsoft.com/office/drawing/2014/main" id="{66B162A2-05FA-402D-AE4F-F9A7D7473E21}"/>
              </a:ext>
            </a:extLst>
          </p:cNvPr>
          <p:cNvSpPr txBox="1"/>
          <p:nvPr/>
        </p:nvSpPr>
        <p:spPr>
          <a:xfrm>
            <a:off x="475625" y="1764373"/>
            <a:ext cx="11240749" cy="646331"/>
          </a:xfrm>
          <a:prstGeom prst="rect">
            <a:avLst/>
          </a:prstGeom>
          <a:noFill/>
        </p:spPr>
        <p:txBody>
          <a:bodyPr wrap="square">
            <a:spAutoFit/>
          </a:bodyPr>
          <a:lstStyle/>
          <a:p>
            <a:r>
              <a:rPr lang="en-US" dirty="0"/>
              <a:t>Here's our full </a:t>
            </a:r>
            <a:r>
              <a:rPr lang="en-US" dirty="0">
                <a:highlight>
                  <a:srgbClr val="C0C0C0"/>
                </a:highlight>
              </a:rPr>
              <a:t>index.js</a:t>
            </a:r>
            <a:r>
              <a:rPr lang="en-US" dirty="0"/>
              <a:t>. This time, we're loading the </a:t>
            </a:r>
            <a:r>
              <a:rPr lang="en-US" dirty="0">
                <a:highlight>
                  <a:srgbClr val="C0C0C0"/>
                </a:highlight>
              </a:rPr>
              <a:t>Component</a:t>
            </a:r>
            <a:r>
              <a:rPr lang="en-US" dirty="0"/>
              <a:t> as a property of React, so we no longer need to extend </a:t>
            </a:r>
            <a:r>
              <a:rPr lang="en-US" dirty="0" err="1">
                <a:highlight>
                  <a:srgbClr val="C0C0C0"/>
                </a:highlight>
              </a:rPr>
              <a:t>React.Component</a:t>
            </a:r>
            <a:r>
              <a:rPr lang="en-US" dirty="0"/>
              <a:t>.</a:t>
            </a:r>
          </a:p>
        </p:txBody>
      </p:sp>
      <p:sp>
        <p:nvSpPr>
          <p:cNvPr id="14" name="TextBox 13">
            <a:extLst>
              <a:ext uri="{FF2B5EF4-FFF2-40B4-BE49-F238E27FC236}">
                <a16:creationId xmlns:a16="http://schemas.microsoft.com/office/drawing/2014/main" id="{BDA4DA96-2E02-4D8E-96D5-5A1C03E9A68F}"/>
              </a:ext>
            </a:extLst>
          </p:cNvPr>
          <p:cNvSpPr txBox="1"/>
          <p:nvPr/>
        </p:nvSpPr>
        <p:spPr>
          <a:xfrm>
            <a:off x="2492114" y="2323638"/>
            <a:ext cx="7686207" cy="4247317"/>
          </a:xfrm>
          <a:prstGeom prst="rect">
            <a:avLst/>
          </a:prstGeom>
          <a:solidFill>
            <a:schemeClr val="tx1"/>
          </a:solidFill>
        </p:spPr>
        <p:txBody>
          <a:bodyPr wrap="square">
            <a:spAutoFit/>
          </a:bodyPr>
          <a:lstStyle/>
          <a:p>
            <a:r>
              <a:rPr lang="en-US" dirty="0">
                <a:solidFill>
                  <a:schemeClr val="bg1"/>
                </a:solidFill>
              </a:rPr>
              <a:t>import React, {Component} from 'react'</a:t>
            </a:r>
          </a:p>
          <a:p>
            <a:r>
              <a:rPr lang="en-US" dirty="0">
                <a:solidFill>
                  <a:schemeClr val="bg1"/>
                </a:solidFill>
              </a:rPr>
              <a:t>import </a:t>
            </a:r>
            <a:r>
              <a:rPr lang="en-US" dirty="0" err="1">
                <a:solidFill>
                  <a:schemeClr val="bg1"/>
                </a:solidFill>
              </a:rPr>
              <a:t>ReactDOM</a:t>
            </a:r>
            <a:r>
              <a:rPr lang="en-US" dirty="0">
                <a:solidFill>
                  <a:schemeClr val="bg1"/>
                </a:solidFill>
              </a:rPr>
              <a:t> from 'react-</a:t>
            </a:r>
            <a:r>
              <a:rPr lang="en-US" dirty="0" err="1">
                <a:solidFill>
                  <a:schemeClr val="bg1"/>
                </a:solidFill>
              </a:rPr>
              <a:t>dom</a:t>
            </a:r>
            <a:r>
              <a:rPr lang="en-US" dirty="0">
                <a:solidFill>
                  <a:schemeClr val="bg1"/>
                </a:solidFill>
              </a:rPr>
              <a:t>'</a:t>
            </a:r>
          </a:p>
          <a:p>
            <a:r>
              <a:rPr lang="en-US" dirty="0">
                <a:solidFill>
                  <a:schemeClr val="bg1"/>
                </a:solidFill>
              </a:rPr>
              <a:t>import './index.css'</a:t>
            </a:r>
          </a:p>
          <a:p>
            <a:endParaRPr lang="en-US" dirty="0">
              <a:solidFill>
                <a:schemeClr val="bg1"/>
              </a:solidFill>
            </a:endParaRPr>
          </a:p>
          <a:p>
            <a:r>
              <a:rPr lang="en-US" dirty="0">
                <a:solidFill>
                  <a:schemeClr val="bg1"/>
                </a:solidFill>
              </a:rPr>
              <a:t>class App extends Component {</a:t>
            </a:r>
          </a:p>
          <a:p>
            <a:r>
              <a:rPr lang="en-US" dirty="0">
                <a:solidFill>
                  <a:schemeClr val="bg1"/>
                </a:solidFill>
              </a:rPr>
              <a:t>  render() {</a:t>
            </a:r>
          </a:p>
          <a:p>
            <a:r>
              <a:rPr lang="en-US" dirty="0">
                <a:solidFill>
                  <a:schemeClr val="bg1"/>
                </a:solidFill>
              </a:rPr>
              <a:t>    return (</a:t>
            </a:r>
          </a:p>
          <a:p>
            <a:r>
              <a:rPr lang="en-US" dirty="0">
                <a:solidFill>
                  <a:schemeClr val="bg1"/>
                </a:solidFill>
              </a:rPr>
              <a:t>      &lt;div </a:t>
            </a:r>
            <a:r>
              <a:rPr lang="en-US" dirty="0" err="1">
                <a:solidFill>
                  <a:schemeClr val="bg1"/>
                </a:solidFill>
              </a:rPr>
              <a:t>className</a:t>
            </a:r>
            <a:r>
              <a:rPr lang="en-US" dirty="0">
                <a:solidFill>
                  <a:schemeClr val="bg1"/>
                </a:solidFill>
              </a:rPr>
              <a:t>="App"&gt;</a:t>
            </a:r>
          </a:p>
          <a:p>
            <a:r>
              <a:rPr lang="en-US" dirty="0">
                <a:solidFill>
                  <a:schemeClr val="bg1"/>
                </a:solidFill>
              </a:rPr>
              <a:t>        &lt;h1&gt;Hello, React!&lt;/h1&gt;</a:t>
            </a:r>
          </a:p>
          <a:p>
            <a:r>
              <a:rPr lang="en-US" dirty="0">
                <a:solidFill>
                  <a:schemeClr val="bg1"/>
                </a:solidFill>
              </a:rPr>
              <a:t>      &lt;/div&gt;</a:t>
            </a:r>
          </a:p>
          <a:p>
            <a:r>
              <a:rPr lang="en-US" dirty="0">
                <a:solidFill>
                  <a:schemeClr val="bg1"/>
                </a:solidFill>
              </a:rPr>
              <a:t>    )</a:t>
            </a:r>
          </a:p>
          <a:p>
            <a:r>
              <a:rPr lang="en-US" dirty="0">
                <a:solidFill>
                  <a:schemeClr val="bg1"/>
                </a:solidFill>
              </a:rPr>
              <a:t>  }</a:t>
            </a:r>
          </a:p>
          <a:p>
            <a:r>
              <a:rPr lang="en-US" dirty="0">
                <a:solidFill>
                  <a:schemeClr val="bg1"/>
                </a:solidFill>
              </a:rPr>
              <a:t>}</a:t>
            </a:r>
          </a:p>
          <a:p>
            <a:endParaRPr lang="en-US" dirty="0">
              <a:solidFill>
                <a:schemeClr val="bg1"/>
              </a:solidFill>
            </a:endParaRPr>
          </a:p>
          <a:p>
            <a:r>
              <a:rPr lang="en-US" dirty="0" err="1">
                <a:solidFill>
                  <a:schemeClr val="bg1"/>
                </a:solidFill>
              </a:rPr>
              <a:t>ReactDOM.render</a:t>
            </a:r>
            <a:r>
              <a:rPr lang="en-US" dirty="0">
                <a:solidFill>
                  <a:schemeClr val="bg1"/>
                </a:solidFill>
              </a:rPr>
              <a:t>(&lt;App /&gt;, </a:t>
            </a:r>
            <a:r>
              <a:rPr lang="en-US" dirty="0" err="1">
                <a:solidFill>
                  <a:schemeClr val="bg1"/>
                </a:solidFill>
              </a:rPr>
              <a:t>document.getElementById</a:t>
            </a:r>
            <a:r>
              <a:rPr lang="en-US" dirty="0">
                <a:solidFill>
                  <a:schemeClr val="bg1"/>
                </a:solidFill>
              </a:rPr>
              <a:t>('root'))</a:t>
            </a:r>
          </a:p>
        </p:txBody>
      </p:sp>
      <p:sp>
        <p:nvSpPr>
          <p:cNvPr id="17" name="TextBox 16">
            <a:extLst>
              <a:ext uri="{FF2B5EF4-FFF2-40B4-BE49-F238E27FC236}">
                <a16:creationId xmlns:a16="http://schemas.microsoft.com/office/drawing/2014/main" id="{916BFF28-A38B-4801-A373-FD48136D6233}"/>
              </a:ext>
            </a:extLst>
          </p:cNvPr>
          <p:cNvSpPr txBox="1"/>
          <p:nvPr/>
        </p:nvSpPr>
        <p:spPr>
          <a:xfrm>
            <a:off x="7932920" y="4106428"/>
            <a:ext cx="3533931" cy="1200329"/>
          </a:xfrm>
          <a:prstGeom prst="rect">
            <a:avLst/>
          </a:prstGeom>
          <a:solidFill>
            <a:schemeClr val="bg1"/>
          </a:solidFill>
          <a:ln>
            <a:solidFill>
              <a:schemeClr val="accent1"/>
            </a:solidFill>
          </a:ln>
        </p:spPr>
        <p:txBody>
          <a:bodyPr wrap="square">
            <a:spAutoFit/>
          </a:bodyPr>
          <a:lstStyle/>
          <a:p>
            <a:r>
              <a:rPr lang="en-US" dirty="0"/>
              <a:t>If you go back to localhost:3000, you'll see "Hello, React!" just like before. We have the beginnings of a React app now.</a:t>
            </a:r>
          </a:p>
        </p:txBody>
      </p:sp>
    </p:spTree>
    <p:extLst>
      <p:ext uri="{BB962C8B-B14F-4D97-AF65-F5344CB8AC3E}">
        <p14:creationId xmlns:p14="http://schemas.microsoft.com/office/powerpoint/2010/main" val="3142198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84979-8D7D-4658-97FC-62684A1FCC68}"/>
              </a:ext>
            </a:extLst>
          </p:cNvPr>
          <p:cNvSpPr>
            <a:spLocks noGrp="1"/>
          </p:cNvSpPr>
          <p:nvPr>
            <p:ph type="ctrTitle"/>
          </p:nvPr>
        </p:nvSpPr>
        <p:spPr/>
        <p:txBody>
          <a:bodyPr/>
          <a:lstStyle/>
          <a:p>
            <a:r>
              <a:rPr lang="en-US" dirty="0"/>
              <a:t>End of Introduction</a:t>
            </a:r>
          </a:p>
        </p:txBody>
      </p:sp>
      <p:sp>
        <p:nvSpPr>
          <p:cNvPr id="5" name="Subtitle 4">
            <a:extLst>
              <a:ext uri="{FF2B5EF4-FFF2-40B4-BE49-F238E27FC236}">
                <a16:creationId xmlns:a16="http://schemas.microsoft.com/office/drawing/2014/main" id="{BC258947-3624-400A-A397-B6C23F5BC11A}"/>
              </a:ext>
            </a:extLst>
          </p:cNvPr>
          <p:cNvSpPr>
            <a:spLocks noGrp="1"/>
          </p:cNvSpPr>
          <p:nvPr>
            <p:ph type="subTitle" idx="1"/>
          </p:nvPr>
        </p:nvSpPr>
        <p:spPr/>
        <p:txBody>
          <a:bodyPr/>
          <a:lstStyle/>
          <a:p>
            <a:endParaRPr lang="en-US"/>
          </a:p>
        </p:txBody>
      </p:sp>
      <p:pic>
        <p:nvPicPr>
          <p:cNvPr id="6" name="Picture 4">
            <a:extLst>
              <a:ext uri="{FF2B5EF4-FFF2-40B4-BE49-F238E27FC236}">
                <a16:creationId xmlns:a16="http://schemas.microsoft.com/office/drawing/2014/main" id="{D036E70B-26D8-4531-81F7-1BDE26A2F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69" y="-179509"/>
            <a:ext cx="304800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058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130C-EF22-43E8-BE71-ADCBD22F58D6}"/>
              </a:ext>
            </a:extLst>
          </p:cNvPr>
          <p:cNvSpPr>
            <a:spLocks noGrp="1"/>
          </p:cNvSpPr>
          <p:nvPr>
            <p:ph type="title"/>
          </p:nvPr>
        </p:nvSpPr>
        <p:spPr/>
        <p:txBody>
          <a:bodyPr/>
          <a:lstStyle/>
          <a:p>
            <a:r>
              <a:rPr lang="en-US" b="0" i="0" dirty="0">
                <a:solidFill>
                  <a:srgbClr val="495057"/>
                </a:solidFill>
                <a:effectLst/>
                <a:latin typeface="DM Sans"/>
              </a:rPr>
              <a:t>The </a:t>
            </a:r>
            <a:r>
              <a:rPr lang="en-US" b="1" i="0" dirty="0">
                <a:solidFill>
                  <a:srgbClr val="495057"/>
                </a:solidFill>
                <a:effectLst/>
                <a:latin typeface="DM Sans"/>
              </a:rPr>
              <a:t>Document Object Model</a:t>
            </a:r>
            <a:endParaRPr lang="en-US" dirty="0"/>
          </a:p>
        </p:txBody>
      </p:sp>
      <p:sp>
        <p:nvSpPr>
          <p:cNvPr id="3" name="Content Placeholder 2">
            <a:extLst>
              <a:ext uri="{FF2B5EF4-FFF2-40B4-BE49-F238E27FC236}">
                <a16:creationId xmlns:a16="http://schemas.microsoft.com/office/drawing/2014/main" id="{17364807-49B0-4335-8D1A-137886985E95}"/>
              </a:ext>
            </a:extLst>
          </p:cNvPr>
          <p:cNvSpPr>
            <a:spLocks noGrp="1"/>
          </p:cNvSpPr>
          <p:nvPr>
            <p:ph idx="1"/>
          </p:nvPr>
        </p:nvSpPr>
        <p:spPr/>
        <p:txBody>
          <a:bodyPr/>
          <a:lstStyle/>
          <a:p>
            <a:pPr algn="just"/>
            <a:r>
              <a:rPr lang="en-US" dirty="0"/>
              <a:t>The Document Object Model, usually referred to as the DOM, is an essential part of making websites interactive. It is an interface that allows a programming language to manipulate the content, structure, and style of a website. JavaScript is the client-side scripting language that connects to the DOM in an internet browser.</a:t>
            </a:r>
          </a:p>
          <a:p>
            <a:pPr algn="just"/>
            <a:endParaRPr lang="en-US" dirty="0"/>
          </a:p>
          <a:p>
            <a:pPr algn="just"/>
            <a:r>
              <a:rPr lang="en-US" dirty="0"/>
              <a:t>Almost any time a website performs an action, such as rotating between a slideshow of images, displaying an error when a user attempts to submit an incomplete form, or toggling a navigation menu, it is the result of JavaScript accessing and manipulating the DOM. In this article, we will learn what the DOM is, how to work with the document object, and the difference between HTML source code and the DOM.</a:t>
            </a:r>
          </a:p>
        </p:txBody>
      </p:sp>
      <p:sp>
        <p:nvSpPr>
          <p:cNvPr id="6" name="TextBox 5">
            <a:extLst>
              <a:ext uri="{FF2B5EF4-FFF2-40B4-BE49-F238E27FC236}">
                <a16:creationId xmlns:a16="http://schemas.microsoft.com/office/drawing/2014/main" id="{BEBDA8F4-3F6F-478B-A421-273E390C5BD2}"/>
              </a:ext>
            </a:extLst>
          </p:cNvPr>
          <p:cNvSpPr txBox="1"/>
          <p:nvPr/>
        </p:nvSpPr>
        <p:spPr>
          <a:xfrm>
            <a:off x="1097280" y="5608136"/>
            <a:ext cx="6093500" cy="369332"/>
          </a:xfrm>
          <a:prstGeom prst="rect">
            <a:avLst/>
          </a:prstGeom>
          <a:noFill/>
        </p:spPr>
        <p:txBody>
          <a:bodyPr wrap="square">
            <a:spAutoFit/>
          </a:bodyPr>
          <a:lstStyle/>
          <a:p>
            <a:r>
              <a:rPr lang="en-US" dirty="0"/>
              <a:t>https://www.taniarascia.com/introduction-to-the-dom/</a:t>
            </a:r>
          </a:p>
        </p:txBody>
      </p:sp>
    </p:spTree>
    <p:extLst>
      <p:ext uri="{BB962C8B-B14F-4D97-AF65-F5344CB8AC3E}">
        <p14:creationId xmlns:p14="http://schemas.microsoft.com/office/powerpoint/2010/main" val="3093802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5F72-573F-4C31-83A7-F26B0A41DFD5}"/>
              </a:ext>
            </a:extLst>
          </p:cNvPr>
          <p:cNvSpPr>
            <a:spLocks noGrp="1"/>
          </p:cNvSpPr>
          <p:nvPr>
            <p:ph type="title"/>
          </p:nvPr>
        </p:nvSpPr>
        <p:spPr/>
        <p:txBody>
          <a:bodyPr>
            <a:normAutofit/>
          </a:bodyPr>
          <a:lstStyle/>
          <a:p>
            <a:r>
              <a:rPr lang="en-US" dirty="0"/>
              <a:t>What is the Difference Between the DOM and HTML Source Code?</a:t>
            </a:r>
          </a:p>
        </p:txBody>
      </p:sp>
      <p:sp>
        <p:nvSpPr>
          <p:cNvPr id="3" name="Content Placeholder 2">
            <a:extLst>
              <a:ext uri="{FF2B5EF4-FFF2-40B4-BE49-F238E27FC236}">
                <a16:creationId xmlns:a16="http://schemas.microsoft.com/office/drawing/2014/main" id="{F2F0DA61-4481-458F-BF7D-FDC7E0471FB2}"/>
              </a:ext>
            </a:extLst>
          </p:cNvPr>
          <p:cNvSpPr>
            <a:spLocks noGrp="1"/>
          </p:cNvSpPr>
          <p:nvPr>
            <p:ph idx="1"/>
          </p:nvPr>
        </p:nvSpPr>
        <p:spPr/>
        <p:txBody>
          <a:bodyPr/>
          <a:lstStyle/>
          <a:p>
            <a:pPr algn="l"/>
            <a:r>
              <a:rPr lang="en-US" b="0" i="0" dirty="0">
                <a:solidFill>
                  <a:srgbClr val="495057"/>
                </a:solidFill>
                <a:effectLst/>
                <a:latin typeface="DM Sans"/>
              </a:rPr>
              <a:t>There are two instances in which the browser-generated DOM will be different than HTML source code:</a:t>
            </a:r>
          </a:p>
          <a:p>
            <a:pPr algn="l">
              <a:buFont typeface="Arial" panose="020B0604020202020204" pitchFamily="34" charset="0"/>
              <a:buChar char="•"/>
            </a:pPr>
            <a:r>
              <a:rPr lang="en-US" b="0" i="0" dirty="0">
                <a:solidFill>
                  <a:srgbClr val="495057"/>
                </a:solidFill>
                <a:effectLst/>
                <a:latin typeface="DM Sans"/>
              </a:rPr>
              <a:t>The DOM is modified by client-side JavaScript</a:t>
            </a:r>
          </a:p>
          <a:p>
            <a:pPr algn="l">
              <a:buFont typeface="Arial" panose="020B0604020202020204" pitchFamily="34" charset="0"/>
              <a:buChar char="•"/>
            </a:pPr>
            <a:r>
              <a:rPr lang="en-US" b="0" i="0" dirty="0">
                <a:solidFill>
                  <a:srgbClr val="495057"/>
                </a:solidFill>
                <a:effectLst/>
                <a:latin typeface="DM Sans"/>
              </a:rPr>
              <a:t>The browser automatically fixes errors in the source code</a:t>
            </a:r>
          </a:p>
          <a:p>
            <a:endParaRPr lang="en-US" dirty="0"/>
          </a:p>
        </p:txBody>
      </p:sp>
      <p:sp>
        <p:nvSpPr>
          <p:cNvPr id="4" name="TextBox 3">
            <a:extLst>
              <a:ext uri="{FF2B5EF4-FFF2-40B4-BE49-F238E27FC236}">
                <a16:creationId xmlns:a16="http://schemas.microsoft.com/office/drawing/2014/main" id="{A66F14E5-E133-4B5F-B397-106863A54705}"/>
              </a:ext>
            </a:extLst>
          </p:cNvPr>
          <p:cNvSpPr txBox="1"/>
          <p:nvPr/>
        </p:nvSpPr>
        <p:spPr>
          <a:xfrm>
            <a:off x="1097280" y="5608136"/>
            <a:ext cx="6093500" cy="369332"/>
          </a:xfrm>
          <a:prstGeom prst="rect">
            <a:avLst/>
          </a:prstGeom>
          <a:noFill/>
        </p:spPr>
        <p:txBody>
          <a:bodyPr wrap="square">
            <a:spAutoFit/>
          </a:bodyPr>
          <a:lstStyle/>
          <a:p>
            <a:r>
              <a:rPr lang="en-US" dirty="0"/>
              <a:t>https://www.taniarascia.com/introduction-to-the-dom/</a:t>
            </a:r>
          </a:p>
        </p:txBody>
      </p:sp>
    </p:spTree>
    <p:extLst>
      <p:ext uri="{BB962C8B-B14F-4D97-AF65-F5344CB8AC3E}">
        <p14:creationId xmlns:p14="http://schemas.microsoft.com/office/powerpoint/2010/main" val="313513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6EB6B-DA1B-4474-9570-9CB96EDA442B}"/>
              </a:ext>
            </a:extLst>
          </p:cNvPr>
          <p:cNvSpPr>
            <a:spLocks noGrp="1"/>
          </p:cNvSpPr>
          <p:nvPr>
            <p:ph type="title"/>
          </p:nvPr>
        </p:nvSpPr>
        <p:spPr/>
        <p:txBody>
          <a:bodyPr/>
          <a:lstStyle/>
          <a:p>
            <a:r>
              <a:rPr lang="en-US" dirty="0"/>
              <a:t>What is React?</a:t>
            </a:r>
          </a:p>
        </p:txBody>
      </p:sp>
      <p:sp>
        <p:nvSpPr>
          <p:cNvPr id="3" name="Content Placeholder 2">
            <a:extLst>
              <a:ext uri="{FF2B5EF4-FFF2-40B4-BE49-F238E27FC236}">
                <a16:creationId xmlns:a16="http://schemas.microsoft.com/office/drawing/2014/main" id="{59456999-6533-4200-A51B-5E03219F2852}"/>
              </a:ext>
            </a:extLst>
          </p:cNvPr>
          <p:cNvSpPr>
            <a:spLocks noGrp="1"/>
          </p:cNvSpPr>
          <p:nvPr>
            <p:ph idx="1"/>
          </p:nvPr>
        </p:nvSpPr>
        <p:spPr/>
        <p:txBody>
          <a:bodyPr/>
          <a:lstStyle/>
          <a:p>
            <a:pPr algn="l">
              <a:buFont typeface="Arial" panose="020B0604020202020204" pitchFamily="34" charset="0"/>
              <a:buChar char="•"/>
            </a:pPr>
            <a:r>
              <a:rPr lang="en-US" b="0" i="0" dirty="0">
                <a:solidFill>
                  <a:srgbClr val="495057"/>
                </a:solidFill>
                <a:effectLst/>
                <a:latin typeface="DM Sans"/>
              </a:rPr>
              <a:t>React is a JavaScript library - one of the most popular ones, with </a:t>
            </a:r>
            <a:r>
              <a:rPr lang="en-US" b="1" i="0" u="none" strike="noStrike" dirty="0">
                <a:solidFill>
                  <a:srgbClr val="495057"/>
                </a:solidFill>
                <a:effectLst/>
                <a:latin typeface="DM Sans"/>
              </a:rPr>
              <a:t>over 100,000 stars on GitHub</a:t>
            </a:r>
            <a:r>
              <a:rPr lang="en-US" b="0" i="0" dirty="0">
                <a:solidFill>
                  <a:srgbClr val="495057"/>
                </a:solidFill>
                <a:effectLst/>
                <a:latin typeface="DM Sans"/>
              </a:rPr>
              <a:t>.</a:t>
            </a:r>
          </a:p>
          <a:p>
            <a:pPr algn="l">
              <a:buFont typeface="Arial" panose="020B0604020202020204" pitchFamily="34" charset="0"/>
              <a:buChar char="•"/>
            </a:pPr>
            <a:r>
              <a:rPr lang="en-US" b="0" i="0" dirty="0">
                <a:solidFill>
                  <a:srgbClr val="495057"/>
                </a:solidFill>
                <a:effectLst/>
                <a:latin typeface="DM Sans"/>
              </a:rPr>
              <a:t>React is not a framework (unlike Angular, which is more opinionated).</a:t>
            </a:r>
          </a:p>
          <a:p>
            <a:pPr algn="l">
              <a:buFont typeface="Arial" panose="020B0604020202020204" pitchFamily="34" charset="0"/>
              <a:buChar char="•"/>
            </a:pPr>
            <a:r>
              <a:rPr lang="en-US" b="0" i="0" dirty="0">
                <a:solidFill>
                  <a:srgbClr val="495057"/>
                </a:solidFill>
                <a:effectLst/>
                <a:latin typeface="DM Sans"/>
              </a:rPr>
              <a:t>React is an open-source project created by Facebook.</a:t>
            </a:r>
          </a:p>
          <a:p>
            <a:pPr algn="l">
              <a:buFont typeface="Arial" panose="020B0604020202020204" pitchFamily="34" charset="0"/>
              <a:buChar char="•"/>
            </a:pPr>
            <a:r>
              <a:rPr lang="en-US" b="0" i="0" dirty="0">
                <a:solidFill>
                  <a:srgbClr val="495057"/>
                </a:solidFill>
                <a:effectLst/>
                <a:latin typeface="DM Sans"/>
              </a:rPr>
              <a:t>React is used to build user interfaces (UI) on the front end.</a:t>
            </a:r>
          </a:p>
          <a:p>
            <a:pPr algn="l">
              <a:buFont typeface="Arial" panose="020B0604020202020204" pitchFamily="34" charset="0"/>
              <a:buChar char="•"/>
            </a:pPr>
            <a:r>
              <a:rPr lang="en-US" b="0" i="0" dirty="0">
                <a:solidFill>
                  <a:srgbClr val="495057"/>
                </a:solidFill>
                <a:effectLst/>
                <a:latin typeface="DM Sans"/>
              </a:rPr>
              <a:t>React is the </a:t>
            </a:r>
            <a:r>
              <a:rPr lang="en-US" b="1" i="0" dirty="0">
                <a:solidFill>
                  <a:srgbClr val="495057"/>
                </a:solidFill>
                <a:effectLst/>
                <a:latin typeface="DM Sans"/>
              </a:rPr>
              <a:t>view</a:t>
            </a:r>
            <a:r>
              <a:rPr lang="en-US" b="0" i="0" dirty="0">
                <a:solidFill>
                  <a:srgbClr val="495057"/>
                </a:solidFill>
                <a:effectLst/>
                <a:latin typeface="DM Sans"/>
              </a:rPr>
              <a:t> layer of an MVC application (Model View Controller)</a:t>
            </a:r>
          </a:p>
          <a:p>
            <a:r>
              <a:rPr lang="en-US" b="0" i="0" dirty="0">
                <a:solidFill>
                  <a:srgbClr val="495057"/>
                </a:solidFill>
                <a:effectLst/>
                <a:latin typeface="DM Sans"/>
              </a:rPr>
              <a:t>One of the most important aspects of React is the fact that you can create </a:t>
            </a:r>
            <a:r>
              <a:rPr lang="en-US" b="1" i="0" dirty="0">
                <a:solidFill>
                  <a:srgbClr val="495057"/>
                </a:solidFill>
                <a:effectLst/>
                <a:latin typeface="DM Sans"/>
              </a:rPr>
              <a:t>components</a:t>
            </a:r>
            <a:r>
              <a:rPr lang="en-US" b="0" i="0" dirty="0">
                <a:solidFill>
                  <a:srgbClr val="495057"/>
                </a:solidFill>
                <a:effectLst/>
                <a:latin typeface="DM Sans"/>
              </a:rPr>
              <a:t>, which are like custom, reusable HTML elements, to quickly and efficiently build user interfaces. </a:t>
            </a:r>
          </a:p>
          <a:p>
            <a:r>
              <a:rPr lang="en-US" b="0" i="0" dirty="0">
                <a:solidFill>
                  <a:srgbClr val="495057"/>
                </a:solidFill>
                <a:effectLst/>
                <a:latin typeface="DM Sans"/>
              </a:rPr>
              <a:t>React also streamlines how data is stored and handled, using </a:t>
            </a:r>
            <a:r>
              <a:rPr lang="en-US" b="1" i="0" dirty="0">
                <a:solidFill>
                  <a:srgbClr val="495057"/>
                </a:solidFill>
                <a:effectLst/>
                <a:latin typeface="DM Sans"/>
              </a:rPr>
              <a:t>state</a:t>
            </a:r>
            <a:r>
              <a:rPr lang="en-US" b="0" i="0" dirty="0">
                <a:solidFill>
                  <a:srgbClr val="495057"/>
                </a:solidFill>
                <a:effectLst/>
                <a:latin typeface="DM Sans"/>
              </a:rPr>
              <a:t> and </a:t>
            </a:r>
            <a:r>
              <a:rPr lang="en-US" b="1" i="0" dirty="0">
                <a:solidFill>
                  <a:srgbClr val="495057"/>
                </a:solidFill>
                <a:effectLst/>
                <a:latin typeface="DM Sans"/>
              </a:rPr>
              <a:t>props</a:t>
            </a:r>
            <a:r>
              <a:rPr lang="en-US" b="0" i="0" dirty="0">
                <a:solidFill>
                  <a:srgbClr val="495057"/>
                </a:solidFill>
                <a:effectLst/>
                <a:latin typeface="DM Sans"/>
              </a:rPr>
              <a:t>.</a:t>
            </a:r>
            <a:endParaRPr lang="en-US" dirty="0"/>
          </a:p>
        </p:txBody>
      </p:sp>
    </p:spTree>
    <p:extLst>
      <p:ext uri="{BB962C8B-B14F-4D97-AF65-F5344CB8AC3E}">
        <p14:creationId xmlns:p14="http://schemas.microsoft.com/office/powerpoint/2010/main" val="1198588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A2CEF-6233-4AA1-9FCD-95B9C9AB0A5E}"/>
              </a:ext>
            </a:extLst>
          </p:cNvPr>
          <p:cNvSpPr>
            <a:spLocks noGrp="1"/>
          </p:cNvSpPr>
          <p:nvPr>
            <p:ph type="title"/>
          </p:nvPr>
        </p:nvSpPr>
        <p:spPr/>
        <p:txBody>
          <a:bodyPr/>
          <a:lstStyle/>
          <a:p>
            <a:r>
              <a:rPr lang="en-US" dirty="0"/>
              <a:t>What is React?</a:t>
            </a:r>
          </a:p>
        </p:txBody>
      </p:sp>
      <p:sp>
        <p:nvSpPr>
          <p:cNvPr id="4" name="Content Placeholder 2">
            <a:extLst>
              <a:ext uri="{FF2B5EF4-FFF2-40B4-BE49-F238E27FC236}">
                <a16:creationId xmlns:a16="http://schemas.microsoft.com/office/drawing/2014/main" id="{8C9C906B-541B-4F52-A200-5FA11C9079A8}"/>
              </a:ext>
            </a:extLst>
          </p:cNvPr>
          <p:cNvSpPr txBox="1">
            <a:spLocks/>
          </p:cNvSpPr>
          <p:nvPr/>
        </p:nvSpPr>
        <p:spPr>
          <a:xfrm>
            <a:off x="271973" y="1845734"/>
            <a:ext cx="5383239" cy="437518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dirty="0">
                <a:solidFill>
                  <a:schemeClr val="tx1"/>
                </a:solidFill>
              </a:rPr>
              <a:t>React is a declarative, efficient, and flexible JavaScript library for building user interfaces. </a:t>
            </a:r>
          </a:p>
          <a:p>
            <a:pPr algn="just"/>
            <a:r>
              <a:rPr lang="en-US" dirty="0">
                <a:solidFill>
                  <a:schemeClr val="tx1"/>
                </a:solidFill>
              </a:rPr>
              <a:t>It lets you compose complex UIs from small and isolated pieces of code called “components”.</a:t>
            </a:r>
          </a:p>
          <a:p>
            <a:pPr algn="just"/>
            <a:r>
              <a:rPr lang="en-US" dirty="0">
                <a:solidFill>
                  <a:schemeClr val="tx1"/>
                </a:solidFill>
                <a:latin typeface="-apple-system"/>
              </a:rPr>
              <a:t>We use components to tell React what we want to see on the screen. When our data changes, React will efficiently update and re-render our components.</a:t>
            </a:r>
          </a:p>
          <a:p>
            <a:pPr algn="just"/>
            <a:r>
              <a:rPr lang="en-US" dirty="0">
                <a:solidFill>
                  <a:schemeClr val="tx1"/>
                </a:solidFill>
              </a:rPr>
              <a:t>Here, </a:t>
            </a:r>
            <a:r>
              <a:rPr lang="en-US" dirty="0" err="1">
                <a:solidFill>
                  <a:schemeClr val="tx1"/>
                </a:solidFill>
              </a:rPr>
              <a:t>ShoppingList</a:t>
            </a:r>
            <a:r>
              <a:rPr lang="en-US" dirty="0">
                <a:solidFill>
                  <a:schemeClr val="tx1"/>
                </a:solidFill>
              </a:rPr>
              <a:t> is a </a:t>
            </a:r>
            <a:r>
              <a:rPr lang="en-US" b="1" dirty="0">
                <a:solidFill>
                  <a:schemeClr val="tx1"/>
                </a:solidFill>
              </a:rPr>
              <a:t>React component </a:t>
            </a:r>
            <a:r>
              <a:rPr lang="en-US" dirty="0">
                <a:solidFill>
                  <a:schemeClr val="tx1"/>
                </a:solidFill>
              </a:rPr>
              <a:t>class, or </a:t>
            </a:r>
            <a:r>
              <a:rPr lang="en-US" b="1" dirty="0">
                <a:solidFill>
                  <a:schemeClr val="tx1"/>
                </a:solidFill>
              </a:rPr>
              <a:t>React component type</a:t>
            </a:r>
            <a:r>
              <a:rPr lang="en-US" dirty="0">
                <a:solidFill>
                  <a:schemeClr val="tx1"/>
                </a:solidFill>
              </a:rPr>
              <a:t>. A component takes in parameters, called </a:t>
            </a:r>
            <a:r>
              <a:rPr lang="en-US" b="1" dirty="0">
                <a:solidFill>
                  <a:schemeClr val="tx1"/>
                </a:solidFill>
              </a:rPr>
              <a:t>props</a:t>
            </a:r>
            <a:r>
              <a:rPr lang="en-US" dirty="0">
                <a:solidFill>
                  <a:schemeClr val="tx1"/>
                </a:solidFill>
              </a:rPr>
              <a:t> (short for “properties”), and returns a hierarchy of views to display via the render method.</a:t>
            </a:r>
          </a:p>
        </p:txBody>
      </p:sp>
      <p:sp>
        <p:nvSpPr>
          <p:cNvPr id="5" name="TextBox 4">
            <a:extLst>
              <a:ext uri="{FF2B5EF4-FFF2-40B4-BE49-F238E27FC236}">
                <a16:creationId xmlns:a16="http://schemas.microsoft.com/office/drawing/2014/main" id="{E44CA289-555C-4605-94C2-DF01ACCFDB62}"/>
              </a:ext>
            </a:extLst>
          </p:cNvPr>
          <p:cNvSpPr txBox="1"/>
          <p:nvPr/>
        </p:nvSpPr>
        <p:spPr>
          <a:xfrm>
            <a:off x="5821683" y="675482"/>
            <a:ext cx="6098344" cy="646331"/>
          </a:xfrm>
          <a:prstGeom prst="rect">
            <a:avLst/>
          </a:prstGeom>
          <a:noFill/>
        </p:spPr>
        <p:txBody>
          <a:bodyPr wrap="square">
            <a:spAutoFit/>
          </a:bodyPr>
          <a:lstStyle/>
          <a:p>
            <a:r>
              <a:rPr lang="en-US" dirty="0"/>
              <a:t>React has a few different kinds of components, but we’ll start with </a:t>
            </a:r>
            <a:r>
              <a:rPr lang="en-US" dirty="0" err="1">
                <a:solidFill>
                  <a:srgbClr val="FF0000"/>
                </a:solidFill>
              </a:rPr>
              <a:t>React.Component</a:t>
            </a:r>
            <a:r>
              <a:rPr lang="en-US" dirty="0">
                <a:solidFill>
                  <a:srgbClr val="FF0000"/>
                </a:solidFill>
              </a:rPr>
              <a:t> </a:t>
            </a:r>
            <a:r>
              <a:rPr lang="en-US" dirty="0"/>
              <a:t>subclasses:</a:t>
            </a:r>
          </a:p>
        </p:txBody>
      </p:sp>
      <p:sp>
        <p:nvSpPr>
          <p:cNvPr id="6" name="Rectangle 4">
            <a:extLst>
              <a:ext uri="{FF2B5EF4-FFF2-40B4-BE49-F238E27FC236}">
                <a16:creationId xmlns:a16="http://schemas.microsoft.com/office/drawing/2014/main" id="{A3C40CD8-9508-456A-8E28-A8E213EEF6D4}"/>
              </a:ext>
            </a:extLst>
          </p:cNvPr>
          <p:cNvSpPr>
            <a:spLocks noChangeArrowheads="1"/>
          </p:cNvSpPr>
          <p:nvPr/>
        </p:nvSpPr>
        <p:spPr bwMode="auto">
          <a:xfrm>
            <a:off x="5821683" y="2140772"/>
            <a:ext cx="6121932" cy="3016210"/>
          </a:xfrm>
          <a:prstGeom prst="rect">
            <a:avLst/>
          </a:prstGeom>
          <a:solidFill>
            <a:schemeClr val="tx1"/>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5A5C5"/>
                </a:solidFill>
                <a:effectLst/>
                <a:latin typeface="source-code-pro"/>
              </a:rPr>
              <a:t>class</a:t>
            </a:r>
            <a:r>
              <a:rPr kumimoji="0" lang="en-US" altLang="en-US" sz="1400" b="0" i="0" u="none" strike="noStrike" cap="none" normalizeH="0" baseline="0" dirty="0">
                <a:ln>
                  <a:noFill/>
                </a:ln>
                <a:solidFill>
                  <a:srgbClr val="FFFFFF"/>
                </a:solidFill>
                <a:effectLst/>
                <a:latin typeface="source-code-pro"/>
              </a:rPr>
              <a:t> </a:t>
            </a:r>
            <a:r>
              <a:rPr kumimoji="0" lang="en-US" altLang="en-US" sz="1400" b="0" i="0" u="none" strike="noStrike" cap="none" normalizeH="0" baseline="0" dirty="0" err="1">
                <a:ln>
                  <a:noFill/>
                </a:ln>
                <a:solidFill>
                  <a:srgbClr val="FAC863"/>
                </a:solidFill>
                <a:effectLst/>
                <a:latin typeface="source-code-pro"/>
              </a:rPr>
              <a:t>ShoppingList</a:t>
            </a:r>
            <a:r>
              <a:rPr kumimoji="0" lang="en-US" altLang="en-US" sz="1400" b="0" i="0" u="none" strike="noStrike" cap="none" normalizeH="0" baseline="0" dirty="0">
                <a:ln>
                  <a:noFill/>
                </a:ln>
                <a:solidFill>
                  <a:srgbClr val="FFFFFF"/>
                </a:solidFill>
                <a:effectLst/>
                <a:latin typeface="source-code-pro"/>
              </a:rPr>
              <a:t> </a:t>
            </a:r>
            <a:r>
              <a:rPr kumimoji="0" lang="en-US" altLang="en-US" sz="1400" b="0" i="0" u="none" strike="noStrike" cap="none" normalizeH="0" baseline="0" dirty="0">
                <a:ln>
                  <a:noFill/>
                </a:ln>
                <a:solidFill>
                  <a:srgbClr val="C5A5C5"/>
                </a:solidFill>
                <a:effectLst/>
                <a:latin typeface="source-code-pro"/>
              </a:rPr>
              <a:t>extends</a:t>
            </a:r>
            <a:r>
              <a:rPr kumimoji="0" lang="en-US" altLang="en-US" sz="1400" b="0" i="0" u="none" strike="noStrike" cap="none" normalizeH="0" baseline="0" dirty="0">
                <a:ln>
                  <a:noFill/>
                </a:ln>
                <a:solidFill>
                  <a:srgbClr val="FFFFFF"/>
                </a:solidFill>
                <a:effectLst/>
                <a:latin typeface="source-code-pro"/>
              </a:rPr>
              <a:t> </a:t>
            </a:r>
            <a:r>
              <a:rPr kumimoji="0" lang="en-US" altLang="en-US" sz="1400" b="0" i="0" u="none" strike="noStrike" cap="none" normalizeH="0" baseline="0" dirty="0" err="1">
                <a:ln>
                  <a:noFill/>
                </a:ln>
                <a:solidFill>
                  <a:srgbClr val="FAC863"/>
                </a:solidFill>
                <a:effectLst/>
                <a:latin typeface="source-code-pro"/>
              </a:rPr>
              <a:t>React</a:t>
            </a:r>
            <a:r>
              <a:rPr kumimoji="0" lang="en-US" altLang="en-US" sz="1400" b="0" i="0" u="none" strike="noStrike" cap="none" normalizeH="0" baseline="0" dirty="0" err="1">
                <a:ln>
                  <a:noFill/>
                </a:ln>
                <a:solidFill>
                  <a:srgbClr val="88C6BE"/>
                </a:solidFill>
                <a:effectLst/>
                <a:latin typeface="source-code-pro"/>
              </a:rPr>
              <a:t>.</a:t>
            </a:r>
            <a:r>
              <a:rPr kumimoji="0" lang="en-US" altLang="en-US" sz="1400" b="0" i="0" u="none" strike="noStrike" cap="none" normalizeH="0" baseline="0" dirty="0" err="1">
                <a:ln>
                  <a:noFill/>
                </a:ln>
                <a:solidFill>
                  <a:srgbClr val="FAC863"/>
                </a:solidFill>
                <a:effectLst/>
                <a:latin typeface="source-code-pro"/>
              </a:rPr>
              <a:t>Component</a:t>
            </a:r>
            <a:r>
              <a:rPr kumimoji="0" lang="en-US" altLang="en-US" sz="1400" b="0" i="0" u="none" strike="noStrike" cap="none" normalizeH="0" baseline="0" dirty="0">
                <a:ln>
                  <a:noFill/>
                </a:ln>
                <a:solidFill>
                  <a:srgbClr val="FFFFFF"/>
                </a:solidFill>
                <a:effectLst/>
                <a:latin typeface="source-code-pro"/>
              </a:rPr>
              <a:t> </a:t>
            </a:r>
            <a:r>
              <a:rPr kumimoji="0" lang="en-US" altLang="en-US" sz="1400" b="0" i="0" u="none" strike="noStrike" cap="none" normalizeH="0" baseline="0" dirty="0">
                <a:ln>
                  <a:noFill/>
                </a:ln>
                <a:solidFill>
                  <a:srgbClr val="88C6BE"/>
                </a:solidFill>
                <a:effectLst/>
                <a:latin typeface="source-code-pr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88C6BE"/>
                </a:solidFill>
                <a:latin typeface="source-code-pro"/>
              </a:rPr>
              <a:t>	</a:t>
            </a:r>
            <a:r>
              <a:rPr kumimoji="0" lang="en-US" altLang="en-US" sz="1400" b="0" i="0" u="none" strike="noStrike" cap="none" normalizeH="0" baseline="0" dirty="0">
                <a:ln>
                  <a:noFill/>
                </a:ln>
                <a:solidFill>
                  <a:srgbClr val="FFFFFF"/>
                </a:solidFill>
                <a:effectLst/>
                <a:latin typeface="source-code-pro"/>
              </a:rPr>
              <a:t> </a:t>
            </a:r>
            <a:r>
              <a:rPr kumimoji="0" lang="en-US" altLang="en-US" sz="1400" b="0" i="0" u="none" strike="noStrike" cap="none" normalizeH="0" baseline="0" dirty="0">
                <a:ln>
                  <a:noFill/>
                </a:ln>
                <a:solidFill>
                  <a:srgbClr val="79B6F2"/>
                </a:solidFill>
                <a:effectLst/>
                <a:latin typeface="source-code-pro"/>
              </a:rPr>
              <a:t>render</a:t>
            </a:r>
            <a:r>
              <a:rPr kumimoji="0" lang="en-US" altLang="en-US" sz="1400" b="0" i="0" u="none" strike="noStrike" cap="none" normalizeH="0" baseline="0" dirty="0">
                <a:ln>
                  <a:noFill/>
                </a:ln>
                <a:solidFill>
                  <a:srgbClr val="88C6BE"/>
                </a:solidFill>
                <a:effectLst/>
                <a:latin typeface="source-code-pro"/>
              </a:rPr>
              <a:t>()</a:t>
            </a:r>
            <a:r>
              <a:rPr kumimoji="0" lang="en-US" altLang="en-US" sz="1400" b="0" i="0" u="none" strike="noStrike" cap="none" normalizeH="0" baseline="0" dirty="0">
                <a:ln>
                  <a:noFill/>
                </a:ln>
                <a:solidFill>
                  <a:srgbClr val="FFFFFF"/>
                </a:solidFill>
                <a:effectLst/>
                <a:latin typeface="source-code-pro"/>
              </a:rPr>
              <a:t> </a:t>
            </a:r>
            <a:r>
              <a:rPr kumimoji="0" lang="en-US" altLang="en-US" sz="1400" b="0" i="0" u="none" strike="noStrike" cap="none" normalizeH="0" baseline="0" dirty="0">
                <a:ln>
                  <a:noFill/>
                </a:ln>
                <a:solidFill>
                  <a:srgbClr val="88C6BE"/>
                </a:solidFill>
                <a:effectLst/>
                <a:latin typeface="source-code-pr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88C6BE"/>
                </a:solidFill>
                <a:latin typeface="source-code-pro"/>
              </a:rPr>
              <a:t>	</a:t>
            </a:r>
            <a:r>
              <a:rPr kumimoji="0" lang="en-US" altLang="en-US" sz="1400" b="0" i="0" u="none" strike="noStrike" cap="none" normalizeH="0" baseline="0" dirty="0">
                <a:ln>
                  <a:noFill/>
                </a:ln>
                <a:solidFill>
                  <a:srgbClr val="FFFFFF"/>
                </a:solidFill>
                <a:effectLst/>
                <a:latin typeface="source-code-pro"/>
              </a:rPr>
              <a:t> </a:t>
            </a:r>
            <a:r>
              <a:rPr kumimoji="0" lang="en-US" altLang="en-US" sz="1400" b="0" i="0" u="none" strike="noStrike" cap="none" normalizeH="0" baseline="0" dirty="0">
                <a:ln>
                  <a:noFill/>
                </a:ln>
                <a:solidFill>
                  <a:srgbClr val="C5A5C5"/>
                </a:solidFill>
                <a:effectLst/>
                <a:latin typeface="source-code-pro"/>
              </a:rPr>
              <a:t>return</a:t>
            </a:r>
            <a:r>
              <a:rPr kumimoji="0" lang="en-US" altLang="en-US" sz="1400" b="0" i="0" u="none" strike="noStrike" cap="none" normalizeH="0" baseline="0" dirty="0">
                <a:ln>
                  <a:noFill/>
                </a:ln>
                <a:solidFill>
                  <a:srgbClr val="FFFFFF"/>
                </a:solidFill>
                <a:effectLst/>
                <a:latin typeface="source-code-pro"/>
              </a:rPr>
              <a:t> </a:t>
            </a:r>
            <a:r>
              <a:rPr kumimoji="0" lang="en-US" altLang="en-US" sz="1400" b="0" i="0" u="none" strike="noStrike" cap="none" normalizeH="0" baseline="0" dirty="0">
                <a:ln>
                  <a:noFill/>
                </a:ln>
                <a:solidFill>
                  <a:srgbClr val="88C6BE"/>
                </a:solidFill>
                <a:effectLst/>
                <a:latin typeface="source-code-pro"/>
              </a:rPr>
              <a:t>(</a:t>
            </a:r>
            <a:r>
              <a:rPr kumimoji="0" lang="en-US" altLang="en-US" sz="1400" b="0" i="0" u="none" strike="noStrike" cap="none" normalizeH="0" baseline="0" dirty="0">
                <a:ln>
                  <a:noFill/>
                </a:ln>
                <a:solidFill>
                  <a:srgbClr val="FFFFFF"/>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FFFFFF"/>
                </a:solidFill>
                <a:latin typeface="source-code-pro"/>
              </a:rPr>
              <a:t>		</a:t>
            </a:r>
            <a:r>
              <a:rPr kumimoji="0" lang="en-US" altLang="en-US" sz="1400" b="0" i="0" u="none" strike="noStrike" cap="none" normalizeH="0" baseline="0" dirty="0">
                <a:ln>
                  <a:noFill/>
                </a:ln>
                <a:solidFill>
                  <a:srgbClr val="88C6BE"/>
                </a:solidFill>
                <a:effectLst/>
                <a:latin typeface="source-code-pro"/>
              </a:rPr>
              <a:t>&lt;</a:t>
            </a:r>
            <a:r>
              <a:rPr kumimoji="0" lang="en-US" altLang="en-US" sz="1400" b="0" i="0" u="none" strike="noStrike" cap="none" normalizeH="0" baseline="0" dirty="0">
                <a:ln>
                  <a:noFill/>
                </a:ln>
                <a:solidFill>
                  <a:srgbClr val="FC929E"/>
                </a:solidFill>
                <a:effectLst/>
                <a:latin typeface="source-code-pro"/>
              </a:rPr>
              <a:t>div </a:t>
            </a:r>
            <a:r>
              <a:rPr kumimoji="0" lang="en-US" altLang="en-US" sz="1400" b="0" i="0" u="none" strike="noStrike" cap="none" normalizeH="0" baseline="0" dirty="0" err="1">
                <a:ln>
                  <a:noFill/>
                </a:ln>
                <a:solidFill>
                  <a:srgbClr val="C5A5C5"/>
                </a:solidFill>
                <a:effectLst/>
                <a:latin typeface="source-code-pro"/>
              </a:rPr>
              <a:t>className</a:t>
            </a:r>
            <a:r>
              <a:rPr kumimoji="0" lang="en-US" altLang="en-US" sz="1400" b="0" i="0" u="none" strike="noStrike" cap="none" normalizeH="0" baseline="0" dirty="0">
                <a:ln>
                  <a:noFill/>
                </a:ln>
                <a:solidFill>
                  <a:srgbClr val="88C6BE"/>
                </a:solidFill>
                <a:effectLst/>
                <a:latin typeface="source-code-pro"/>
              </a:rPr>
              <a:t>="</a:t>
            </a:r>
            <a:r>
              <a:rPr kumimoji="0" lang="en-US" altLang="en-US" sz="1400" b="0" i="0" u="none" strike="noStrike" cap="none" normalizeH="0" baseline="0" dirty="0">
                <a:ln>
                  <a:noFill/>
                </a:ln>
                <a:solidFill>
                  <a:srgbClr val="8DC891"/>
                </a:solidFill>
                <a:effectLst/>
                <a:latin typeface="source-code-pro"/>
              </a:rPr>
              <a:t>shopping-list</a:t>
            </a:r>
            <a:r>
              <a:rPr kumimoji="0" lang="en-US" altLang="en-US" sz="1400" b="0" i="0" u="none" strike="noStrike" cap="none" normalizeH="0" baseline="0" dirty="0">
                <a:ln>
                  <a:noFill/>
                </a:ln>
                <a:solidFill>
                  <a:srgbClr val="88C6BE"/>
                </a:solidFill>
                <a:effectLst/>
                <a:latin typeface="source-code-pro"/>
              </a:rPr>
              <a:t>"&gt;</a:t>
            </a:r>
            <a:r>
              <a:rPr kumimoji="0" lang="en-US" altLang="en-US" sz="1400" b="0" i="0" u="none" strike="noStrike" cap="none" normalizeH="0" baseline="0" dirty="0">
                <a:ln>
                  <a:noFill/>
                </a:ln>
                <a:solidFill>
                  <a:srgbClr val="FFFFFF"/>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FFFFFF"/>
                </a:solidFill>
                <a:latin typeface="source-code-pro"/>
              </a:rPr>
              <a:t>			</a:t>
            </a:r>
            <a:r>
              <a:rPr kumimoji="0" lang="en-US" altLang="en-US" sz="1400" b="0" i="0" u="none" strike="noStrike" cap="none" normalizeH="0" baseline="0" dirty="0">
                <a:ln>
                  <a:noFill/>
                </a:ln>
                <a:solidFill>
                  <a:srgbClr val="88C6BE"/>
                </a:solidFill>
                <a:effectLst/>
                <a:latin typeface="source-code-pro"/>
              </a:rPr>
              <a:t>&lt;</a:t>
            </a:r>
            <a:r>
              <a:rPr kumimoji="0" lang="en-US" altLang="en-US" sz="1400" b="0" i="0" u="none" strike="noStrike" cap="none" normalizeH="0" baseline="0" dirty="0">
                <a:ln>
                  <a:noFill/>
                </a:ln>
                <a:solidFill>
                  <a:srgbClr val="FC929E"/>
                </a:solidFill>
                <a:effectLst/>
                <a:latin typeface="source-code-pro"/>
              </a:rPr>
              <a:t>h1</a:t>
            </a:r>
            <a:r>
              <a:rPr kumimoji="0" lang="en-US" altLang="en-US" sz="1400" b="0" i="0" u="none" strike="noStrike" cap="none" normalizeH="0" baseline="0" dirty="0">
                <a:ln>
                  <a:noFill/>
                </a:ln>
                <a:solidFill>
                  <a:srgbClr val="88C6BE"/>
                </a:solidFill>
                <a:effectLst/>
                <a:latin typeface="source-code-pro"/>
              </a:rPr>
              <a:t>&gt;</a:t>
            </a:r>
            <a:r>
              <a:rPr kumimoji="0" lang="en-US" altLang="en-US" sz="1400" b="0" i="0" u="none" strike="noStrike" cap="none" normalizeH="0" baseline="0" dirty="0">
                <a:ln>
                  <a:noFill/>
                </a:ln>
                <a:solidFill>
                  <a:srgbClr val="FFFFFF"/>
                </a:solidFill>
                <a:effectLst/>
                <a:latin typeface="source-code-pro"/>
              </a:rPr>
              <a:t>Shopping List for </a:t>
            </a:r>
            <a:r>
              <a:rPr kumimoji="0" lang="en-US" altLang="en-US" sz="1400" b="0" i="0" u="none" strike="noStrike" cap="none" normalizeH="0" baseline="0" dirty="0">
                <a:ln>
                  <a:noFill/>
                </a:ln>
                <a:solidFill>
                  <a:srgbClr val="88C6BE"/>
                </a:solidFill>
                <a:effectLst/>
                <a:latin typeface="source-code-pro"/>
              </a:rPr>
              <a:t>{</a:t>
            </a:r>
            <a:r>
              <a:rPr kumimoji="0" lang="en-US" altLang="en-US" sz="1400" b="0" i="0" u="none" strike="noStrike" cap="none" normalizeH="0" baseline="0" dirty="0">
                <a:ln>
                  <a:noFill/>
                </a:ln>
                <a:solidFill>
                  <a:srgbClr val="C5A5C5"/>
                </a:solidFill>
                <a:effectLst/>
                <a:latin typeface="source-code-pro"/>
              </a:rPr>
              <a:t>this</a:t>
            </a:r>
            <a:r>
              <a:rPr kumimoji="0" lang="en-US" altLang="en-US" sz="1400" b="0" i="0" u="none" strike="noStrike" cap="none" normalizeH="0" baseline="0" dirty="0">
                <a:ln>
                  <a:noFill/>
                </a:ln>
                <a:solidFill>
                  <a:srgbClr val="88C6BE"/>
                </a:solidFill>
                <a:effectLst/>
                <a:latin typeface="source-code-pro"/>
              </a:rPr>
              <a:t>.</a:t>
            </a:r>
            <a:r>
              <a:rPr kumimoji="0" lang="en-US" altLang="en-US" sz="1400" b="0" i="0" u="none" strike="noStrike" cap="none" normalizeH="0" baseline="0" dirty="0">
                <a:ln>
                  <a:noFill/>
                </a:ln>
                <a:solidFill>
                  <a:srgbClr val="FFFFFF"/>
                </a:solidFill>
                <a:effectLst/>
                <a:latin typeface="source-code-pro"/>
              </a:rPr>
              <a:t>props</a:t>
            </a:r>
            <a:r>
              <a:rPr kumimoji="0" lang="en-US" altLang="en-US" sz="1400" b="0" i="0" u="none" strike="noStrike" cap="none" normalizeH="0" baseline="0" dirty="0">
                <a:ln>
                  <a:noFill/>
                </a:ln>
                <a:solidFill>
                  <a:srgbClr val="88C6BE"/>
                </a:solidFill>
                <a:effectLst/>
                <a:latin typeface="source-code-pro"/>
              </a:rPr>
              <a:t>.</a:t>
            </a:r>
            <a:r>
              <a:rPr kumimoji="0" lang="en-US" altLang="en-US" sz="1400" b="0" i="0" u="none" strike="noStrike" cap="none" normalizeH="0" baseline="0" dirty="0">
                <a:ln>
                  <a:noFill/>
                </a:ln>
                <a:solidFill>
                  <a:srgbClr val="FFFFFF"/>
                </a:solidFill>
                <a:effectLst/>
                <a:latin typeface="source-code-pro"/>
              </a:rPr>
              <a:t>name</a:t>
            </a:r>
            <a:r>
              <a:rPr kumimoji="0" lang="en-US" altLang="en-US" sz="1400" b="0" i="0" u="none" strike="noStrike" cap="none" normalizeH="0" baseline="0" dirty="0">
                <a:ln>
                  <a:noFill/>
                </a:ln>
                <a:solidFill>
                  <a:srgbClr val="88C6BE"/>
                </a:solidFill>
                <a:effectLst/>
                <a:latin typeface="source-code-pro"/>
              </a:rPr>
              <a:t>}&lt;/</a:t>
            </a:r>
            <a:r>
              <a:rPr kumimoji="0" lang="en-US" altLang="en-US" sz="1400" b="0" i="0" u="none" strike="noStrike" cap="none" normalizeH="0" baseline="0" dirty="0">
                <a:ln>
                  <a:noFill/>
                </a:ln>
                <a:solidFill>
                  <a:srgbClr val="FC929E"/>
                </a:solidFill>
                <a:effectLst/>
                <a:latin typeface="source-code-pro"/>
              </a:rPr>
              <a:t>h1</a:t>
            </a:r>
            <a:r>
              <a:rPr kumimoji="0" lang="en-US" altLang="en-US" sz="1400" b="0" i="0" u="none" strike="noStrike" cap="none" normalizeH="0" baseline="0" dirty="0">
                <a:ln>
                  <a:noFill/>
                </a:ln>
                <a:solidFill>
                  <a:srgbClr val="88C6BE"/>
                </a:solidFill>
                <a:effectLst/>
                <a:latin typeface="source-code-pro"/>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88C6BE"/>
                </a:solidFill>
                <a:latin typeface="source-code-pro"/>
              </a:rPr>
              <a:t>			</a:t>
            </a:r>
            <a:r>
              <a:rPr kumimoji="0" lang="en-US" altLang="en-US" sz="1400" b="0" i="0" u="none" strike="noStrike" cap="none" normalizeH="0" baseline="0" dirty="0">
                <a:ln>
                  <a:noFill/>
                </a:ln>
                <a:solidFill>
                  <a:srgbClr val="FFFFFF"/>
                </a:solidFill>
                <a:effectLst/>
                <a:latin typeface="source-code-pro"/>
              </a:rPr>
              <a:t> </a:t>
            </a:r>
            <a:r>
              <a:rPr kumimoji="0" lang="en-US" altLang="en-US" sz="1400" b="0" i="0" u="none" strike="noStrike" cap="none" normalizeH="0" baseline="0" dirty="0">
                <a:ln>
                  <a:noFill/>
                </a:ln>
                <a:solidFill>
                  <a:srgbClr val="88C6BE"/>
                </a:solidFill>
                <a:effectLst/>
                <a:latin typeface="source-code-pro"/>
              </a:rPr>
              <a:t>&lt;</a:t>
            </a:r>
            <a:r>
              <a:rPr kumimoji="0" lang="en-US" altLang="en-US" sz="1400" b="0" i="0" u="none" strike="noStrike" cap="none" normalizeH="0" baseline="0" dirty="0">
                <a:ln>
                  <a:noFill/>
                </a:ln>
                <a:solidFill>
                  <a:srgbClr val="FC929E"/>
                </a:solidFill>
                <a:effectLst/>
                <a:latin typeface="source-code-pro"/>
              </a:rPr>
              <a:t>ul</a:t>
            </a:r>
            <a:r>
              <a:rPr kumimoji="0" lang="en-US" altLang="en-US" sz="1400" b="0" i="0" u="none" strike="noStrike" cap="none" normalizeH="0" baseline="0" dirty="0">
                <a:ln>
                  <a:noFill/>
                </a:ln>
                <a:solidFill>
                  <a:srgbClr val="88C6BE"/>
                </a:solidFill>
                <a:effectLst/>
                <a:latin typeface="source-code-pro"/>
              </a:rPr>
              <a:t>&gt;</a:t>
            </a:r>
            <a:r>
              <a:rPr kumimoji="0" lang="en-US" altLang="en-US" sz="1400" b="0" i="0" u="none" strike="noStrike" cap="none" normalizeH="0" baseline="0" dirty="0">
                <a:ln>
                  <a:noFill/>
                </a:ln>
                <a:solidFill>
                  <a:srgbClr val="FFFFFF"/>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FFFFFF"/>
                </a:solidFill>
                <a:latin typeface="source-code-pro"/>
              </a:rPr>
              <a:t>			      </a:t>
            </a:r>
            <a:r>
              <a:rPr kumimoji="0" lang="en-US" altLang="en-US" sz="1400" b="0" i="0" u="none" strike="noStrike" cap="none" normalizeH="0" baseline="0" dirty="0">
                <a:ln>
                  <a:noFill/>
                </a:ln>
                <a:solidFill>
                  <a:srgbClr val="88C6BE"/>
                </a:solidFill>
                <a:effectLst/>
                <a:latin typeface="source-code-pro"/>
              </a:rPr>
              <a:t>&lt;</a:t>
            </a:r>
            <a:r>
              <a:rPr kumimoji="0" lang="en-US" altLang="en-US" sz="1400" b="0" i="0" u="none" strike="noStrike" cap="none" normalizeH="0" baseline="0" dirty="0">
                <a:ln>
                  <a:noFill/>
                </a:ln>
                <a:solidFill>
                  <a:srgbClr val="FC929E"/>
                </a:solidFill>
                <a:effectLst/>
                <a:latin typeface="source-code-pro"/>
              </a:rPr>
              <a:t>li</a:t>
            </a:r>
            <a:r>
              <a:rPr kumimoji="0" lang="en-US" altLang="en-US" sz="1400" b="0" i="0" u="none" strike="noStrike" cap="none" normalizeH="0" baseline="0" dirty="0">
                <a:ln>
                  <a:noFill/>
                </a:ln>
                <a:solidFill>
                  <a:srgbClr val="88C6BE"/>
                </a:solidFill>
                <a:effectLst/>
                <a:latin typeface="source-code-pro"/>
              </a:rPr>
              <a:t>&gt;</a:t>
            </a:r>
            <a:r>
              <a:rPr kumimoji="0" lang="en-US" altLang="en-US" sz="1400" b="0" i="0" u="none" strike="noStrike" cap="none" normalizeH="0" baseline="0" dirty="0">
                <a:ln>
                  <a:noFill/>
                </a:ln>
                <a:solidFill>
                  <a:srgbClr val="FFFFFF"/>
                </a:solidFill>
                <a:effectLst/>
                <a:latin typeface="source-code-pro"/>
              </a:rPr>
              <a:t>Instagram</a:t>
            </a:r>
            <a:r>
              <a:rPr kumimoji="0" lang="en-US" altLang="en-US" sz="1400" b="0" i="0" u="none" strike="noStrike" cap="none" normalizeH="0" baseline="0" dirty="0">
                <a:ln>
                  <a:noFill/>
                </a:ln>
                <a:solidFill>
                  <a:srgbClr val="88C6BE"/>
                </a:solidFill>
                <a:effectLst/>
                <a:latin typeface="source-code-pro"/>
              </a:rPr>
              <a:t>&lt;/</a:t>
            </a:r>
            <a:r>
              <a:rPr kumimoji="0" lang="en-US" altLang="en-US" sz="1400" b="0" i="0" u="none" strike="noStrike" cap="none" normalizeH="0" baseline="0" dirty="0">
                <a:ln>
                  <a:noFill/>
                </a:ln>
                <a:solidFill>
                  <a:srgbClr val="FC929E"/>
                </a:solidFill>
                <a:effectLst/>
                <a:latin typeface="source-code-pro"/>
              </a:rPr>
              <a:t>li</a:t>
            </a:r>
            <a:r>
              <a:rPr kumimoji="0" lang="en-US" altLang="en-US" sz="1400" b="0" i="0" u="none" strike="noStrike" cap="none" normalizeH="0" baseline="0" dirty="0">
                <a:ln>
                  <a:noFill/>
                </a:ln>
                <a:solidFill>
                  <a:srgbClr val="88C6BE"/>
                </a:solidFill>
                <a:effectLst/>
                <a:latin typeface="source-code-pro"/>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88C6BE"/>
                </a:solidFill>
                <a:latin typeface="source-code-pro"/>
              </a:rPr>
              <a:t>			      </a:t>
            </a:r>
            <a:r>
              <a:rPr kumimoji="0" lang="en-US" altLang="en-US" sz="1400" b="0" i="0" u="none" strike="noStrike" cap="none" normalizeH="0" baseline="0" dirty="0">
                <a:ln>
                  <a:noFill/>
                </a:ln>
                <a:solidFill>
                  <a:srgbClr val="88C6BE"/>
                </a:solidFill>
                <a:effectLst/>
                <a:latin typeface="source-code-pro"/>
              </a:rPr>
              <a:t>&lt;</a:t>
            </a:r>
            <a:r>
              <a:rPr kumimoji="0" lang="en-US" altLang="en-US" sz="1400" b="0" i="0" u="none" strike="noStrike" cap="none" normalizeH="0" baseline="0" dirty="0">
                <a:ln>
                  <a:noFill/>
                </a:ln>
                <a:solidFill>
                  <a:srgbClr val="FC929E"/>
                </a:solidFill>
                <a:effectLst/>
                <a:latin typeface="source-code-pro"/>
              </a:rPr>
              <a:t>li</a:t>
            </a:r>
            <a:r>
              <a:rPr kumimoji="0" lang="en-US" altLang="en-US" sz="1400" b="0" i="0" u="none" strike="noStrike" cap="none" normalizeH="0" baseline="0" dirty="0">
                <a:ln>
                  <a:noFill/>
                </a:ln>
                <a:solidFill>
                  <a:srgbClr val="88C6BE"/>
                </a:solidFill>
                <a:effectLst/>
                <a:latin typeface="source-code-pro"/>
              </a:rPr>
              <a:t>&gt;</a:t>
            </a:r>
            <a:r>
              <a:rPr kumimoji="0" lang="en-US" altLang="en-US" sz="1400" b="0" i="0" u="none" strike="noStrike" cap="none" normalizeH="0" baseline="0" dirty="0">
                <a:ln>
                  <a:noFill/>
                </a:ln>
                <a:solidFill>
                  <a:srgbClr val="FFFFFF"/>
                </a:solidFill>
                <a:effectLst/>
                <a:latin typeface="source-code-pro"/>
              </a:rPr>
              <a:t>WhatsApp</a:t>
            </a:r>
            <a:r>
              <a:rPr kumimoji="0" lang="en-US" altLang="en-US" sz="1400" b="0" i="0" u="none" strike="noStrike" cap="none" normalizeH="0" baseline="0" dirty="0">
                <a:ln>
                  <a:noFill/>
                </a:ln>
                <a:solidFill>
                  <a:srgbClr val="88C6BE"/>
                </a:solidFill>
                <a:effectLst/>
                <a:latin typeface="source-code-pro"/>
              </a:rPr>
              <a:t>&lt;/</a:t>
            </a:r>
            <a:r>
              <a:rPr kumimoji="0" lang="en-US" altLang="en-US" sz="1400" b="0" i="0" u="none" strike="noStrike" cap="none" normalizeH="0" baseline="0" dirty="0">
                <a:ln>
                  <a:noFill/>
                </a:ln>
                <a:solidFill>
                  <a:srgbClr val="FC929E"/>
                </a:solidFill>
                <a:effectLst/>
                <a:latin typeface="source-code-pro"/>
              </a:rPr>
              <a:t>li</a:t>
            </a:r>
            <a:r>
              <a:rPr kumimoji="0" lang="en-US" altLang="en-US" sz="1400" b="0" i="0" u="none" strike="noStrike" cap="none" normalizeH="0" baseline="0" dirty="0">
                <a:ln>
                  <a:noFill/>
                </a:ln>
                <a:solidFill>
                  <a:srgbClr val="88C6BE"/>
                </a:solidFill>
                <a:effectLst/>
                <a:latin typeface="source-code-pro"/>
              </a:rPr>
              <a:t>&gt;</a:t>
            </a:r>
            <a:r>
              <a:rPr kumimoji="0" lang="en-US" altLang="en-US" sz="1400" b="0" i="0" u="none" strike="noStrike" cap="none" normalizeH="0" baseline="0" dirty="0">
                <a:ln>
                  <a:noFill/>
                </a:ln>
                <a:solidFill>
                  <a:srgbClr val="FFFFFF"/>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FFFFFF"/>
                </a:solidFill>
                <a:latin typeface="source-code-pro"/>
              </a:rPr>
              <a:t>			      </a:t>
            </a:r>
            <a:r>
              <a:rPr kumimoji="0" lang="en-US" altLang="en-US" sz="1400" b="0" i="0" u="none" strike="noStrike" cap="none" normalizeH="0" baseline="0" dirty="0">
                <a:ln>
                  <a:noFill/>
                </a:ln>
                <a:solidFill>
                  <a:srgbClr val="88C6BE"/>
                </a:solidFill>
                <a:effectLst/>
                <a:latin typeface="source-code-pro"/>
              </a:rPr>
              <a:t>&lt;</a:t>
            </a:r>
            <a:r>
              <a:rPr kumimoji="0" lang="en-US" altLang="en-US" sz="1400" b="0" i="0" u="none" strike="noStrike" cap="none" normalizeH="0" baseline="0" dirty="0">
                <a:ln>
                  <a:noFill/>
                </a:ln>
                <a:solidFill>
                  <a:srgbClr val="FC929E"/>
                </a:solidFill>
                <a:effectLst/>
                <a:latin typeface="source-code-pro"/>
              </a:rPr>
              <a:t>li</a:t>
            </a:r>
            <a:r>
              <a:rPr kumimoji="0" lang="en-US" altLang="en-US" sz="1400" b="0" i="0" u="none" strike="noStrike" cap="none" normalizeH="0" baseline="0" dirty="0">
                <a:ln>
                  <a:noFill/>
                </a:ln>
                <a:solidFill>
                  <a:srgbClr val="88C6BE"/>
                </a:solidFill>
                <a:effectLst/>
                <a:latin typeface="source-code-pro"/>
              </a:rPr>
              <a:t>&gt;</a:t>
            </a:r>
            <a:r>
              <a:rPr kumimoji="0" lang="en-US" altLang="en-US" sz="1400" b="0" i="0" u="none" strike="noStrike" cap="none" normalizeH="0" baseline="0" dirty="0">
                <a:ln>
                  <a:noFill/>
                </a:ln>
                <a:solidFill>
                  <a:srgbClr val="FFFFFF"/>
                </a:solidFill>
                <a:effectLst/>
                <a:latin typeface="source-code-pro"/>
              </a:rPr>
              <a:t>Oculus</a:t>
            </a:r>
            <a:r>
              <a:rPr kumimoji="0" lang="en-US" altLang="en-US" sz="1400" b="0" i="0" u="none" strike="noStrike" cap="none" normalizeH="0" baseline="0" dirty="0">
                <a:ln>
                  <a:noFill/>
                </a:ln>
                <a:solidFill>
                  <a:srgbClr val="88C6BE"/>
                </a:solidFill>
                <a:effectLst/>
                <a:latin typeface="source-code-pro"/>
              </a:rPr>
              <a:t>&lt;/</a:t>
            </a:r>
            <a:r>
              <a:rPr kumimoji="0" lang="en-US" altLang="en-US" sz="1400" b="0" i="0" u="none" strike="noStrike" cap="none" normalizeH="0" baseline="0" dirty="0">
                <a:ln>
                  <a:noFill/>
                </a:ln>
                <a:solidFill>
                  <a:srgbClr val="FC929E"/>
                </a:solidFill>
                <a:effectLst/>
                <a:latin typeface="source-code-pro"/>
              </a:rPr>
              <a:t>li</a:t>
            </a:r>
            <a:r>
              <a:rPr kumimoji="0" lang="en-US" altLang="en-US" sz="1400" b="0" i="0" u="none" strike="noStrike" cap="none" normalizeH="0" baseline="0" dirty="0">
                <a:ln>
                  <a:noFill/>
                </a:ln>
                <a:solidFill>
                  <a:srgbClr val="88C6BE"/>
                </a:solidFill>
                <a:effectLst/>
                <a:latin typeface="source-code-pro"/>
              </a:rPr>
              <a:t>&gt;</a:t>
            </a:r>
            <a:r>
              <a:rPr kumimoji="0" lang="en-US" altLang="en-US" sz="1400" b="0" i="0" u="none" strike="noStrike" cap="none" normalizeH="0" baseline="0" dirty="0">
                <a:ln>
                  <a:noFill/>
                </a:ln>
                <a:solidFill>
                  <a:srgbClr val="FFFFFF"/>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FFFFFF"/>
                </a:solidFill>
                <a:latin typeface="source-code-pro"/>
              </a:rPr>
              <a:t>			</a:t>
            </a:r>
            <a:r>
              <a:rPr kumimoji="0" lang="en-US" altLang="en-US" sz="1400" b="0" i="0" u="none" strike="noStrike" cap="none" normalizeH="0" baseline="0" dirty="0">
                <a:ln>
                  <a:noFill/>
                </a:ln>
                <a:solidFill>
                  <a:srgbClr val="88C6BE"/>
                </a:solidFill>
                <a:effectLst/>
                <a:latin typeface="source-code-pro"/>
              </a:rPr>
              <a:t>&lt;/</a:t>
            </a:r>
            <a:r>
              <a:rPr kumimoji="0" lang="en-US" altLang="en-US" sz="1400" b="0" i="0" u="none" strike="noStrike" cap="none" normalizeH="0" baseline="0" dirty="0">
                <a:ln>
                  <a:noFill/>
                </a:ln>
                <a:solidFill>
                  <a:srgbClr val="FC929E"/>
                </a:solidFill>
                <a:effectLst/>
                <a:latin typeface="source-code-pro"/>
              </a:rPr>
              <a:t>ul</a:t>
            </a:r>
            <a:r>
              <a:rPr kumimoji="0" lang="en-US" altLang="en-US" sz="1400" b="0" i="0" u="none" strike="noStrike" cap="none" normalizeH="0" baseline="0" dirty="0">
                <a:ln>
                  <a:noFill/>
                </a:ln>
                <a:solidFill>
                  <a:srgbClr val="88C6BE"/>
                </a:solidFill>
                <a:effectLst/>
                <a:latin typeface="source-code-pro"/>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88C6BE"/>
                </a:solidFill>
                <a:latin typeface="source-code-pro"/>
              </a:rPr>
              <a:t>		</a:t>
            </a:r>
            <a:r>
              <a:rPr kumimoji="0" lang="en-US" altLang="en-US" sz="1400" b="0" i="0" u="none" strike="noStrike" cap="none" normalizeH="0" baseline="0" dirty="0">
                <a:ln>
                  <a:noFill/>
                </a:ln>
                <a:solidFill>
                  <a:srgbClr val="88C6BE"/>
                </a:solidFill>
                <a:effectLst/>
                <a:latin typeface="source-code-pro"/>
              </a:rPr>
              <a:t>&lt;/</a:t>
            </a:r>
            <a:r>
              <a:rPr kumimoji="0" lang="en-US" altLang="en-US" sz="1400" b="0" i="0" u="none" strike="noStrike" cap="none" normalizeH="0" baseline="0" dirty="0">
                <a:ln>
                  <a:noFill/>
                </a:ln>
                <a:solidFill>
                  <a:srgbClr val="FC929E"/>
                </a:solidFill>
                <a:effectLst/>
                <a:latin typeface="source-code-pro"/>
              </a:rPr>
              <a:t>div</a:t>
            </a:r>
            <a:r>
              <a:rPr kumimoji="0" lang="en-US" altLang="en-US" sz="1400" b="0" i="0" u="none" strike="noStrike" cap="none" normalizeH="0" baseline="0" dirty="0">
                <a:ln>
                  <a:noFill/>
                </a:ln>
                <a:solidFill>
                  <a:srgbClr val="88C6BE"/>
                </a:solidFill>
                <a:effectLst/>
                <a:latin typeface="source-code-pro"/>
              </a:rPr>
              <a:t>&gt;</a:t>
            </a:r>
            <a:r>
              <a:rPr kumimoji="0" lang="en-US" altLang="en-US" sz="1400" b="0" i="0" u="none" strike="noStrike" cap="none" normalizeH="0" baseline="0" dirty="0">
                <a:ln>
                  <a:noFill/>
                </a:ln>
                <a:solidFill>
                  <a:srgbClr val="FFFFFF"/>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FFFFFF"/>
                </a:solidFill>
                <a:latin typeface="source-code-pro"/>
              </a:rPr>
              <a:t>		</a:t>
            </a:r>
            <a:r>
              <a:rPr kumimoji="0" lang="en-US" altLang="en-US" sz="1400" b="0" i="0" u="none" strike="noStrike" cap="none" normalizeH="0" baseline="0" dirty="0">
                <a:ln>
                  <a:noFill/>
                </a:ln>
                <a:solidFill>
                  <a:srgbClr val="88C6BE"/>
                </a:solidFill>
                <a:effectLst/>
                <a:latin typeface="source-code-pr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88C6BE"/>
                </a:solidFill>
                <a:latin typeface="source-code-pro"/>
              </a:rPr>
              <a:t>	</a:t>
            </a:r>
            <a:r>
              <a:rPr kumimoji="0" lang="en-US" altLang="en-US" sz="1400" b="0" i="0" u="none" strike="noStrike" cap="none" normalizeH="0" baseline="0" dirty="0">
                <a:ln>
                  <a:noFill/>
                </a:ln>
                <a:solidFill>
                  <a:srgbClr val="88C6BE"/>
                </a:solidFill>
                <a:effectLst/>
                <a:latin typeface="source-code-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source-code-pro"/>
              </a:rPr>
              <a:t> </a:t>
            </a:r>
            <a:r>
              <a:rPr kumimoji="0" lang="en-US" altLang="en-US" sz="1400" b="0" i="0" u="none" strike="noStrike" cap="none" normalizeH="0" baseline="0" dirty="0">
                <a:ln>
                  <a:noFill/>
                </a:ln>
                <a:solidFill>
                  <a:srgbClr val="88C6BE"/>
                </a:solidFill>
                <a:effectLst/>
                <a:latin typeface="source-code-pro"/>
              </a:rPr>
              <a:t>}</a:t>
            </a:r>
            <a:r>
              <a:rPr kumimoji="0" lang="en-US" altLang="en-US" sz="1400" b="0" i="0" u="none" strike="noStrike" cap="none" normalizeH="0" baseline="0" dirty="0">
                <a:ln>
                  <a:noFill/>
                </a:ln>
                <a:solidFill>
                  <a:srgbClr val="FFFFFF"/>
                </a:solidFill>
                <a:effectLst/>
                <a:latin typeface="source-code-pro"/>
              </a:rPr>
              <a:t> </a:t>
            </a:r>
            <a:r>
              <a:rPr kumimoji="0" lang="en-US" altLang="en-US" sz="1400" b="0" i="0" u="none" strike="noStrike" cap="none" normalizeH="0" baseline="0" dirty="0">
                <a:ln>
                  <a:noFill/>
                </a:ln>
                <a:solidFill>
                  <a:srgbClr val="B2B2B2"/>
                </a:solidFill>
                <a:effectLst/>
                <a:latin typeface="source-code-pro"/>
              </a:rPr>
              <a:t>// Example usage: &lt;</a:t>
            </a:r>
            <a:r>
              <a:rPr kumimoji="0" lang="en-US" altLang="en-US" sz="1400" b="0" i="0" u="none" strike="noStrike" cap="none" normalizeH="0" baseline="0" dirty="0" err="1">
                <a:ln>
                  <a:noFill/>
                </a:ln>
                <a:solidFill>
                  <a:srgbClr val="B2B2B2"/>
                </a:solidFill>
                <a:effectLst/>
                <a:latin typeface="source-code-pro"/>
              </a:rPr>
              <a:t>ShoppingList</a:t>
            </a:r>
            <a:r>
              <a:rPr kumimoji="0" lang="en-US" altLang="en-US" sz="1400" b="0" i="0" u="none" strike="noStrike" cap="none" normalizeH="0" baseline="0" dirty="0">
                <a:ln>
                  <a:noFill/>
                </a:ln>
                <a:solidFill>
                  <a:srgbClr val="B2B2B2"/>
                </a:solidFill>
                <a:effectLst/>
                <a:latin typeface="source-code-pro"/>
              </a:rPr>
              <a:t> name="Mark" /&gt;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225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A98F-F403-4A46-95C4-DEEC553B7679}"/>
              </a:ext>
            </a:extLst>
          </p:cNvPr>
          <p:cNvSpPr>
            <a:spLocks noGrp="1"/>
          </p:cNvSpPr>
          <p:nvPr>
            <p:ph type="title"/>
          </p:nvPr>
        </p:nvSpPr>
        <p:spPr/>
        <p:txBody>
          <a:bodyPr/>
          <a:lstStyle/>
          <a:p>
            <a:r>
              <a:rPr lang="en-US" dirty="0"/>
              <a:t>What is React?</a:t>
            </a:r>
          </a:p>
        </p:txBody>
      </p:sp>
      <p:sp>
        <p:nvSpPr>
          <p:cNvPr id="3" name="Content Placeholder 2">
            <a:extLst>
              <a:ext uri="{FF2B5EF4-FFF2-40B4-BE49-F238E27FC236}">
                <a16:creationId xmlns:a16="http://schemas.microsoft.com/office/drawing/2014/main" id="{1DD9FBDC-222E-4221-AF65-8D7391899211}"/>
              </a:ext>
            </a:extLst>
          </p:cNvPr>
          <p:cNvSpPr>
            <a:spLocks noGrp="1"/>
          </p:cNvSpPr>
          <p:nvPr>
            <p:ph idx="1"/>
          </p:nvPr>
        </p:nvSpPr>
        <p:spPr/>
        <p:txBody>
          <a:bodyPr/>
          <a:lstStyle/>
          <a:p>
            <a:pPr algn="just"/>
            <a:r>
              <a:rPr lang="en-US" dirty="0">
                <a:solidFill>
                  <a:schemeClr val="tx1"/>
                </a:solidFill>
              </a:rPr>
              <a:t>The </a:t>
            </a:r>
            <a:r>
              <a:rPr lang="en-US" b="1" dirty="0">
                <a:solidFill>
                  <a:schemeClr val="tx1"/>
                </a:solidFill>
              </a:rPr>
              <a:t>render</a:t>
            </a:r>
            <a:r>
              <a:rPr lang="en-US" dirty="0">
                <a:solidFill>
                  <a:schemeClr val="tx1"/>
                </a:solidFill>
              </a:rPr>
              <a:t> method returns a description of what you want to see on the screen. </a:t>
            </a:r>
          </a:p>
          <a:p>
            <a:pPr algn="just"/>
            <a:r>
              <a:rPr lang="en-US" dirty="0">
                <a:solidFill>
                  <a:schemeClr val="tx1"/>
                </a:solidFill>
              </a:rPr>
              <a:t>React takes the </a:t>
            </a:r>
            <a:r>
              <a:rPr lang="en-US" b="1" dirty="0">
                <a:solidFill>
                  <a:schemeClr val="tx1"/>
                </a:solidFill>
              </a:rPr>
              <a:t>description</a:t>
            </a:r>
            <a:r>
              <a:rPr lang="en-US" dirty="0">
                <a:solidFill>
                  <a:schemeClr val="tx1"/>
                </a:solidFill>
              </a:rPr>
              <a:t> and displays the result. </a:t>
            </a:r>
          </a:p>
          <a:p>
            <a:pPr algn="just"/>
            <a:r>
              <a:rPr lang="en-US" dirty="0">
                <a:solidFill>
                  <a:schemeClr val="tx1"/>
                </a:solidFill>
              </a:rPr>
              <a:t>In particular, </a:t>
            </a:r>
            <a:r>
              <a:rPr lang="en-US" b="1" dirty="0">
                <a:solidFill>
                  <a:schemeClr val="tx1"/>
                </a:solidFill>
              </a:rPr>
              <a:t>render</a:t>
            </a:r>
            <a:r>
              <a:rPr lang="en-US" dirty="0">
                <a:solidFill>
                  <a:schemeClr val="tx1"/>
                </a:solidFill>
              </a:rPr>
              <a:t> returns a </a:t>
            </a:r>
            <a:r>
              <a:rPr lang="en-US" b="1" dirty="0">
                <a:solidFill>
                  <a:schemeClr val="tx1"/>
                </a:solidFill>
              </a:rPr>
              <a:t>React element</a:t>
            </a:r>
            <a:r>
              <a:rPr lang="en-US" dirty="0">
                <a:solidFill>
                  <a:schemeClr val="tx1"/>
                </a:solidFill>
              </a:rPr>
              <a:t>, which is a lightweight description of what to render. </a:t>
            </a:r>
          </a:p>
          <a:p>
            <a:pPr algn="just"/>
            <a:r>
              <a:rPr lang="en-US" dirty="0">
                <a:solidFill>
                  <a:schemeClr val="tx1"/>
                </a:solidFill>
              </a:rPr>
              <a:t>Most React developers use a special syntax called “JSX” which makes these structures easier to write. </a:t>
            </a:r>
          </a:p>
          <a:p>
            <a:pPr algn="just"/>
            <a:r>
              <a:rPr lang="en-US" dirty="0">
                <a:solidFill>
                  <a:schemeClr val="tx1"/>
                </a:solidFill>
              </a:rPr>
              <a:t>The &lt;div /&gt; syntax is transformed at build time to </a:t>
            </a:r>
            <a:r>
              <a:rPr lang="en-US" dirty="0" err="1">
                <a:solidFill>
                  <a:schemeClr val="tx1"/>
                </a:solidFill>
              </a:rPr>
              <a:t>React.createElement</a:t>
            </a:r>
            <a:r>
              <a:rPr lang="en-US" dirty="0">
                <a:solidFill>
                  <a:schemeClr val="tx1"/>
                </a:solidFill>
              </a:rPr>
              <a:t>('div’). </a:t>
            </a:r>
            <a:r>
              <a:rPr lang="en-US" b="0" i="0" dirty="0">
                <a:solidFill>
                  <a:schemeClr val="tx1"/>
                </a:solidFill>
                <a:effectLst/>
                <a:latin typeface="-apple-system"/>
              </a:rPr>
              <a:t>The example above is equivalent to:</a:t>
            </a:r>
            <a:endParaRPr lang="en-US" dirty="0">
              <a:solidFill>
                <a:schemeClr val="tx1"/>
              </a:solidFill>
            </a:endParaRPr>
          </a:p>
        </p:txBody>
      </p:sp>
      <p:pic>
        <p:nvPicPr>
          <p:cNvPr id="6" name="Picture 5">
            <a:extLst>
              <a:ext uri="{FF2B5EF4-FFF2-40B4-BE49-F238E27FC236}">
                <a16:creationId xmlns:a16="http://schemas.microsoft.com/office/drawing/2014/main" id="{C104BDFA-33C8-4304-AABA-DDBF4F67DD40}"/>
              </a:ext>
            </a:extLst>
          </p:cNvPr>
          <p:cNvPicPr>
            <a:picLocks noChangeAspect="1"/>
          </p:cNvPicPr>
          <p:nvPr/>
        </p:nvPicPr>
        <p:blipFill>
          <a:blip r:embed="rId2"/>
          <a:stretch>
            <a:fillRect/>
          </a:stretch>
        </p:blipFill>
        <p:spPr>
          <a:xfrm>
            <a:off x="896937" y="4796367"/>
            <a:ext cx="10307394" cy="1450757"/>
          </a:xfrm>
          <a:prstGeom prst="rect">
            <a:avLst/>
          </a:prstGeom>
        </p:spPr>
      </p:pic>
    </p:spTree>
    <p:extLst>
      <p:ext uri="{BB962C8B-B14F-4D97-AF65-F5344CB8AC3E}">
        <p14:creationId xmlns:p14="http://schemas.microsoft.com/office/powerpoint/2010/main" val="186631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06E9-C3C9-4519-8035-B76593CA6C5C}"/>
              </a:ext>
            </a:extLst>
          </p:cNvPr>
          <p:cNvSpPr>
            <a:spLocks noGrp="1"/>
          </p:cNvSpPr>
          <p:nvPr>
            <p:ph type="title"/>
          </p:nvPr>
        </p:nvSpPr>
        <p:spPr/>
        <p:txBody>
          <a:bodyPr/>
          <a:lstStyle/>
          <a:p>
            <a:r>
              <a:rPr lang="en-US" dirty="0"/>
              <a:t>What is React?</a:t>
            </a:r>
          </a:p>
        </p:txBody>
      </p:sp>
      <p:sp>
        <p:nvSpPr>
          <p:cNvPr id="3" name="Content Placeholder 2">
            <a:extLst>
              <a:ext uri="{FF2B5EF4-FFF2-40B4-BE49-F238E27FC236}">
                <a16:creationId xmlns:a16="http://schemas.microsoft.com/office/drawing/2014/main" id="{FE79C18C-C880-4AA4-9663-6557DD00C9C4}"/>
              </a:ext>
            </a:extLst>
          </p:cNvPr>
          <p:cNvSpPr>
            <a:spLocks noGrp="1"/>
          </p:cNvSpPr>
          <p:nvPr>
            <p:ph idx="1"/>
          </p:nvPr>
        </p:nvSpPr>
        <p:spPr/>
        <p:txBody>
          <a:bodyPr>
            <a:normAutofit/>
          </a:bodyPr>
          <a:lstStyle/>
          <a:p>
            <a:r>
              <a:rPr lang="en-US" sz="2400" b="1" dirty="0"/>
              <a:t>JSX </a:t>
            </a:r>
            <a:r>
              <a:rPr lang="en-US" sz="2400" dirty="0"/>
              <a:t>comes with the full power of JavaScript. You can put any JavaScript expressions within braces inside JSX. </a:t>
            </a:r>
          </a:p>
          <a:p>
            <a:r>
              <a:rPr lang="en-US" sz="2400" dirty="0"/>
              <a:t>Each React element is a JavaScript object that you can store in a variable or pass around in your program.</a:t>
            </a:r>
          </a:p>
          <a:p>
            <a:r>
              <a:rPr lang="en-US" sz="2400" dirty="0"/>
              <a:t>The </a:t>
            </a:r>
            <a:r>
              <a:rPr lang="en-US" sz="2400" b="1" dirty="0" err="1"/>
              <a:t>ShoppingList</a:t>
            </a:r>
            <a:r>
              <a:rPr lang="en-US" sz="2400" dirty="0"/>
              <a:t> component above only renders built-in DOM components like </a:t>
            </a:r>
            <a:r>
              <a:rPr lang="en-US" sz="2400" b="1" dirty="0"/>
              <a:t>&lt;div /&gt; and &lt;li /&gt;</a:t>
            </a:r>
            <a:r>
              <a:rPr lang="en-US" sz="2400" dirty="0"/>
              <a:t>. But you can compose and render custom React components too. For example, we can now refer to the whole shopping list by writing </a:t>
            </a:r>
            <a:r>
              <a:rPr lang="en-US" sz="2400" b="1" dirty="0"/>
              <a:t>&lt;</a:t>
            </a:r>
            <a:r>
              <a:rPr lang="en-US" sz="2400" b="1" dirty="0" err="1"/>
              <a:t>ShoppingList</a:t>
            </a:r>
            <a:r>
              <a:rPr lang="en-US" sz="2400" b="1" dirty="0"/>
              <a:t> /&gt;</a:t>
            </a:r>
            <a:r>
              <a:rPr lang="en-US" sz="2400" dirty="0"/>
              <a:t>. Each React component is encapsulated and can operate independently; this allows you to build complex UIs from simple components.</a:t>
            </a:r>
          </a:p>
          <a:p>
            <a:endParaRPr lang="en-US" sz="2400" dirty="0"/>
          </a:p>
          <a:p>
            <a:endParaRPr lang="en-US" sz="2400" dirty="0"/>
          </a:p>
        </p:txBody>
      </p:sp>
    </p:spTree>
    <p:extLst>
      <p:ext uri="{BB962C8B-B14F-4D97-AF65-F5344CB8AC3E}">
        <p14:creationId xmlns:p14="http://schemas.microsoft.com/office/powerpoint/2010/main" val="1739684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85D3-2883-4258-B38E-2C8D0981C80F}"/>
              </a:ext>
            </a:extLst>
          </p:cNvPr>
          <p:cNvSpPr>
            <a:spLocks noGrp="1"/>
          </p:cNvSpPr>
          <p:nvPr>
            <p:ph type="title"/>
          </p:nvPr>
        </p:nvSpPr>
        <p:spPr/>
        <p:txBody>
          <a:bodyPr/>
          <a:lstStyle/>
          <a:p>
            <a:r>
              <a:rPr lang="en-US" dirty="0"/>
              <a:t>What is React?</a:t>
            </a:r>
          </a:p>
        </p:txBody>
      </p:sp>
      <p:sp>
        <p:nvSpPr>
          <p:cNvPr id="3" name="Content Placeholder 2">
            <a:extLst>
              <a:ext uri="{FF2B5EF4-FFF2-40B4-BE49-F238E27FC236}">
                <a16:creationId xmlns:a16="http://schemas.microsoft.com/office/drawing/2014/main" id="{C60A2F5C-58D7-4DCD-BFBC-BBA42CB872B2}"/>
              </a:ext>
            </a:extLst>
          </p:cNvPr>
          <p:cNvSpPr>
            <a:spLocks noGrp="1"/>
          </p:cNvSpPr>
          <p:nvPr>
            <p:ph idx="1"/>
          </p:nvPr>
        </p:nvSpPr>
        <p:spPr/>
        <p:txBody>
          <a:bodyPr>
            <a:normAutofit/>
          </a:bodyPr>
          <a:lstStyle/>
          <a:p>
            <a:pPr>
              <a:buFont typeface="Wingdings" panose="05000000000000000000" pitchFamily="2" charset="2"/>
              <a:buChar char="§"/>
            </a:pPr>
            <a:r>
              <a:rPr lang="en-US" sz="2800" dirty="0"/>
              <a:t>At the heart of all React applications are components.</a:t>
            </a:r>
          </a:p>
          <a:p>
            <a:pPr>
              <a:buFont typeface="Wingdings" panose="05000000000000000000" pitchFamily="2" charset="2"/>
              <a:buChar char="§"/>
            </a:pPr>
            <a:r>
              <a:rPr lang="en-US" sz="2800" dirty="0"/>
              <a:t>A component is a self-contained module that renders some output.</a:t>
            </a:r>
          </a:p>
          <a:p>
            <a:pPr>
              <a:buFont typeface="Wingdings" panose="05000000000000000000" pitchFamily="2" charset="2"/>
              <a:buChar char="§"/>
            </a:pPr>
            <a:r>
              <a:rPr lang="en-US" sz="2800" dirty="0"/>
              <a:t>We can write interface elements like a button or an input field as a React component.</a:t>
            </a:r>
          </a:p>
          <a:p>
            <a:pPr>
              <a:buFont typeface="Wingdings" panose="05000000000000000000" pitchFamily="2" charset="2"/>
              <a:buChar char="§"/>
            </a:pPr>
            <a:r>
              <a:rPr lang="en-US" sz="2800" dirty="0"/>
              <a:t>Components are composable.</a:t>
            </a:r>
          </a:p>
          <a:p>
            <a:pPr>
              <a:buFont typeface="Wingdings" panose="05000000000000000000" pitchFamily="2" charset="2"/>
              <a:buChar char="§"/>
            </a:pPr>
            <a:r>
              <a:rPr lang="en-US" sz="2800" dirty="0"/>
              <a:t>A component might include one or more other components in its output.</a:t>
            </a:r>
          </a:p>
        </p:txBody>
      </p:sp>
    </p:spTree>
    <p:extLst>
      <p:ext uri="{BB962C8B-B14F-4D97-AF65-F5344CB8AC3E}">
        <p14:creationId xmlns:p14="http://schemas.microsoft.com/office/powerpoint/2010/main" val="176354599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750</TotalTime>
  <Words>2942</Words>
  <Application>Microsoft Office PowerPoint</Application>
  <PresentationFormat>Widescreen</PresentationFormat>
  <Paragraphs>245</Paragraphs>
  <Slides>28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-apple-system</vt:lpstr>
      <vt:lpstr>Arial</vt:lpstr>
      <vt:lpstr>Arial</vt:lpstr>
      <vt:lpstr>Calibri</vt:lpstr>
      <vt:lpstr>Calibri Light</vt:lpstr>
      <vt:lpstr>Consolas</vt:lpstr>
      <vt:lpstr>DM Sans</vt:lpstr>
      <vt:lpstr>Source Sans Pro</vt:lpstr>
      <vt:lpstr>source-code-pro</vt:lpstr>
      <vt:lpstr>var(--code-font-family)</vt:lpstr>
      <vt:lpstr>Verdana</vt:lpstr>
      <vt:lpstr>Wingdings</vt:lpstr>
      <vt:lpstr>Retrospect</vt:lpstr>
      <vt:lpstr>ReactJS</vt:lpstr>
      <vt:lpstr>Prerequisites</vt:lpstr>
      <vt:lpstr>The Document Object Model</vt:lpstr>
      <vt:lpstr>What is the Difference Between the DOM and HTML Source Code?</vt:lpstr>
      <vt:lpstr>What is React?</vt:lpstr>
      <vt:lpstr>What is React?</vt:lpstr>
      <vt:lpstr>What is React?</vt:lpstr>
      <vt:lpstr>What is React?</vt:lpstr>
      <vt:lpstr>What is React?</vt:lpstr>
      <vt:lpstr>React Pipeline</vt:lpstr>
      <vt:lpstr>ES5/ES6 ?</vt:lpstr>
      <vt:lpstr>JSX</vt:lpstr>
      <vt:lpstr>JSX (Cont...)</vt:lpstr>
      <vt:lpstr>How does React Work?</vt:lpstr>
      <vt:lpstr>Declarative Paradigm</vt:lpstr>
      <vt:lpstr>Setup and Installation</vt:lpstr>
      <vt:lpstr>PowerPoint Presentation</vt:lpstr>
      <vt:lpstr>Static HTML File</vt:lpstr>
      <vt:lpstr>Static HTML File</vt:lpstr>
      <vt:lpstr>Static HTML File</vt:lpstr>
      <vt:lpstr>PowerPoint Presentation</vt:lpstr>
      <vt:lpstr>Create React App</vt:lpstr>
      <vt:lpstr>Setting up a React Environment &amp; Getting Started</vt:lpstr>
      <vt:lpstr>PowerPoint Presentation</vt:lpstr>
      <vt:lpstr>Project Structure</vt:lpstr>
      <vt:lpstr>PowerPoint Presentation</vt:lpstr>
      <vt:lpstr>PowerPoint Presentation</vt:lpstr>
      <vt:lpstr>End of Introduction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Dr. Adeel Ansari</dc:creator>
  <cp:lastModifiedBy>Dr. Adeel Ansari</cp:lastModifiedBy>
  <cp:revision>26</cp:revision>
  <dcterms:created xsi:type="dcterms:W3CDTF">2021-04-21T20:10:14Z</dcterms:created>
  <dcterms:modified xsi:type="dcterms:W3CDTF">2021-04-23T04:40:35Z</dcterms:modified>
</cp:coreProperties>
</file>