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xboroughCF" charset="1" panose="000005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Raleway Bold" charset="1" panose="00000000000000000000"/>
      <p:regular r:id="rId22"/>
    </p:embeddedFont>
    <p:embeddedFont>
      <p:font typeface="Poppins Extra-Light" charset="1" panose="00000300000000000000"/>
      <p:regular r:id="rId23"/>
    </p:embeddedFont>
    <p:embeddedFont>
      <p:font typeface="Fira Sans" charset="1" panose="020B0503050000020004"/>
      <p:regular r:id="rId24"/>
    </p:embeddedFont>
    <p:embeddedFont>
      <p:font typeface="Fira Sans Bold" charset="1" panose="020B0803050000020004"/>
      <p:regular r:id="rId25"/>
    </p:embeddedFont>
    <p:embeddedFont>
      <p:font typeface="Raleway" charset="1" panose="00000000000000000000"/>
      <p:regular r:id="rId26"/>
    </p:embeddedFont>
    <p:embeddedFont>
      <p:font typeface="Fira Sans Medium" charset="1" panose="020B0603050000020004"/>
      <p:regular r:id="rId27"/>
    </p:embeddedFont>
    <p:embeddedFont>
      <p:font typeface="Raleway Semi-Bold" charset="1" panose="00000000000000000000"/>
      <p:regular r:id="rId28"/>
    </p:embeddedFont>
    <p:embeddedFont>
      <p:font typeface="Poppins" charset="1" panose="00000500000000000000"/>
      <p:regular r:id="rId29"/>
    </p:embeddedFont>
    <p:embeddedFont>
      <p:font typeface="Fira Sans Italics" charset="1" panose="020B05030500000200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11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67397" y="-4492656"/>
            <a:ext cx="12546574" cy="12546574"/>
          </a:xfrm>
          <a:custGeom>
            <a:avLst/>
            <a:gdLst/>
            <a:ahLst/>
            <a:cxnLst/>
            <a:rect r="r" b="b" t="t" l="l"/>
            <a:pathLst>
              <a:path h="12546574" w="12546574">
                <a:moveTo>
                  <a:pt x="0" y="0"/>
                </a:moveTo>
                <a:lnTo>
                  <a:pt x="12546574" y="0"/>
                </a:lnTo>
                <a:lnTo>
                  <a:pt x="12546574" y="12546574"/>
                </a:lnTo>
                <a:lnTo>
                  <a:pt x="0" y="1254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3877445"/>
            <a:ext cx="8689192" cy="320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5"/>
              </a:lnSpc>
            </a:pPr>
            <a:r>
              <a:rPr lang="en-US" sz="6767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Advancing Glaucoma Detection  and Progression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413773" y="6571087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6" y="0"/>
                </a:lnTo>
                <a:lnTo>
                  <a:pt x="10316936" y="10316935"/>
                </a:lnTo>
                <a:lnTo>
                  <a:pt x="0" y="10316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05890" y="1780631"/>
            <a:ext cx="5457553" cy="545755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DEFA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49608" y="3578406"/>
            <a:ext cx="5043351" cy="50433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DEFA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26771" y="2214154"/>
            <a:ext cx="5668191" cy="566819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blipFill>
              <a:blip r:embed="rId6"/>
              <a:stretch>
                <a:fillRect l="-25000" t="0" r="-25000" b="0"/>
              </a:stretch>
            </a:blipFill>
            <a:ln w="38100" cap="sq">
              <a:solidFill>
                <a:srgbClr val="5EDEFA"/>
              </a:solidFill>
              <a:prstDash val="solid"/>
              <a:miter/>
            </a:ln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483318" y="-1086684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6913106">
            <a:off x="-2266569" y="8251371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7058" y="399193"/>
            <a:ext cx="1963284" cy="1381438"/>
          </a:xfrm>
          <a:custGeom>
            <a:avLst/>
            <a:gdLst/>
            <a:ahLst/>
            <a:cxnLst/>
            <a:rect r="r" b="b" t="t" l="l"/>
            <a:pathLst>
              <a:path h="1381438" w="1963284">
                <a:moveTo>
                  <a:pt x="0" y="0"/>
                </a:moveTo>
                <a:lnTo>
                  <a:pt x="1963284" y="0"/>
                </a:lnTo>
                <a:lnTo>
                  <a:pt x="1963284" y="1381438"/>
                </a:lnTo>
                <a:lnTo>
                  <a:pt x="0" y="13814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75090" y="-4355099"/>
            <a:ext cx="10849791" cy="10849791"/>
          </a:xfrm>
          <a:custGeom>
            <a:avLst/>
            <a:gdLst/>
            <a:ahLst/>
            <a:cxnLst/>
            <a:rect r="r" b="b" t="t" l="l"/>
            <a:pathLst>
              <a:path h="10849791" w="10849791">
                <a:moveTo>
                  <a:pt x="0" y="0"/>
                </a:moveTo>
                <a:lnTo>
                  <a:pt x="10849791" y="0"/>
                </a:lnTo>
                <a:lnTo>
                  <a:pt x="10849791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91008" y="3911760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59985">
            <a:off x="13160553" y="-2845670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0"/>
                </a:lnTo>
                <a:lnTo>
                  <a:pt x="0" y="5691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8856" y="103965"/>
            <a:ext cx="3175112" cy="448485"/>
          </a:xfrm>
          <a:custGeom>
            <a:avLst/>
            <a:gdLst/>
            <a:ahLst/>
            <a:cxnLst/>
            <a:rect r="r" b="b" t="t" l="l"/>
            <a:pathLst>
              <a:path h="448485" w="3175112">
                <a:moveTo>
                  <a:pt x="0" y="0"/>
                </a:moveTo>
                <a:lnTo>
                  <a:pt x="3175112" y="0"/>
                </a:lnTo>
                <a:lnTo>
                  <a:pt x="3175112" y="448485"/>
                </a:lnTo>
                <a:lnTo>
                  <a:pt x="0" y="448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05756" y="9561942"/>
            <a:ext cx="3175112" cy="448485"/>
          </a:xfrm>
          <a:custGeom>
            <a:avLst/>
            <a:gdLst/>
            <a:ahLst/>
            <a:cxnLst/>
            <a:rect r="r" b="b" t="t" l="l"/>
            <a:pathLst>
              <a:path h="448485" w="3175112">
                <a:moveTo>
                  <a:pt x="0" y="0"/>
                </a:moveTo>
                <a:lnTo>
                  <a:pt x="3175112" y="0"/>
                </a:lnTo>
                <a:lnTo>
                  <a:pt x="3175112" y="448485"/>
                </a:lnTo>
                <a:lnTo>
                  <a:pt x="0" y="448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3940" y="9786185"/>
            <a:ext cx="3175112" cy="448485"/>
          </a:xfrm>
          <a:custGeom>
            <a:avLst/>
            <a:gdLst/>
            <a:ahLst/>
            <a:cxnLst/>
            <a:rect r="r" b="b" t="t" l="l"/>
            <a:pathLst>
              <a:path h="448485" w="3175112">
                <a:moveTo>
                  <a:pt x="0" y="0"/>
                </a:moveTo>
                <a:lnTo>
                  <a:pt x="3175112" y="0"/>
                </a:lnTo>
                <a:lnTo>
                  <a:pt x="3175112" y="448484"/>
                </a:lnTo>
                <a:lnTo>
                  <a:pt x="0" y="4484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3616" y="5675472"/>
            <a:ext cx="4992817" cy="81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</a:pPr>
            <a:r>
              <a:rPr lang="en-US" sz="2311" b="true">
                <a:solidFill>
                  <a:srgbClr val="5EDEFA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Liability Risks</a:t>
            </a:r>
          </a:p>
          <a:p>
            <a:pPr algn="l">
              <a:lnSpc>
                <a:spcPts val="3236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190207" y="6174763"/>
            <a:ext cx="5978188" cy="3435688"/>
            <a:chOff x="0" y="0"/>
            <a:chExt cx="1574502" cy="9048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4502" cy="904873"/>
            </a:xfrm>
            <a:custGeom>
              <a:avLst/>
              <a:gdLst/>
              <a:ahLst/>
              <a:cxnLst/>
              <a:rect r="r" b="b" t="t" l="l"/>
              <a:pathLst>
                <a:path h="904873" w="1574502">
                  <a:moveTo>
                    <a:pt x="25901" y="0"/>
                  </a:moveTo>
                  <a:lnTo>
                    <a:pt x="1548602" y="0"/>
                  </a:lnTo>
                  <a:cubicBezTo>
                    <a:pt x="1562906" y="0"/>
                    <a:pt x="1574502" y="11596"/>
                    <a:pt x="1574502" y="25901"/>
                  </a:cubicBezTo>
                  <a:lnTo>
                    <a:pt x="1574502" y="878972"/>
                  </a:lnTo>
                  <a:cubicBezTo>
                    <a:pt x="1574502" y="885841"/>
                    <a:pt x="1571773" y="892429"/>
                    <a:pt x="1566916" y="897287"/>
                  </a:cubicBezTo>
                  <a:cubicBezTo>
                    <a:pt x="1562059" y="902144"/>
                    <a:pt x="1555471" y="904873"/>
                    <a:pt x="1548602" y="904873"/>
                  </a:cubicBezTo>
                  <a:lnTo>
                    <a:pt x="25901" y="904873"/>
                  </a:lnTo>
                  <a:cubicBezTo>
                    <a:pt x="11596" y="904873"/>
                    <a:pt x="0" y="893276"/>
                    <a:pt x="0" y="878972"/>
                  </a:cubicBezTo>
                  <a:lnTo>
                    <a:pt x="0" y="25901"/>
                  </a:lnTo>
                  <a:cubicBezTo>
                    <a:pt x="0" y="11596"/>
                    <a:pt x="11596" y="0"/>
                    <a:pt x="259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499FA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4502" cy="94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450798" y="2490713"/>
            <a:ext cx="5124464" cy="318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Lack of access to diverse and representative OCT datasets. </a:t>
            </a:r>
          </a:p>
          <a:p>
            <a:pPr algn="just">
              <a:lnSpc>
                <a:spcPts val="2590"/>
              </a:lnSpc>
            </a:pPr>
            <a:r>
              <a:rPr lang="en-US" sz="185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Mitigation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algn="just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Partn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er with research institutions, hospitals, and organizations for data-sharing agreements. </a:t>
            </a:r>
          </a:p>
          <a:p>
            <a:pPr algn="just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Ens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ure datasets are anonymized to address privacy concerns. </a:t>
            </a:r>
          </a:p>
          <a:p>
            <a:pPr algn="just">
              <a:lnSpc>
                <a:spcPts val="2239"/>
              </a:lnSpc>
            </a:pPr>
          </a:p>
          <a:p>
            <a:pPr algn="just">
              <a:lnSpc>
                <a:spcPts val="2689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8000912" y="2205654"/>
            <a:ext cx="5978188" cy="3435688"/>
            <a:chOff x="0" y="0"/>
            <a:chExt cx="1574502" cy="9048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74502" cy="904873"/>
            </a:xfrm>
            <a:custGeom>
              <a:avLst/>
              <a:gdLst/>
              <a:ahLst/>
              <a:cxnLst/>
              <a:rect r="r" b="b" t="t" l="l"/>
              <a:pathLst>
                <a:path h="904873" w="1574502">
                  <a:moveTo>
                    <a:pt x="25901" y="0"/>
                  </a:moveTo>
                  <a:lnTo>
                    <a:pt x="1548602" y="0"/>
                  </a:lnTo>
                  <a:cubicBezTo>
                    <a:pt x="1562906" y="0"/>
                    <a:pt x="1574502" y="11596"/>
                    <a:pt x="1574502" y="25901"/>
                  </a:cubicBezTo>
                  <a:lnTo>
                    <a:pt x="1574502" y="878972"/>
                  </a:lnTo>
                  <a:cubicBezTo>
                    <a:pt x="1574502" y="885841"/>
                    <a:pt x="1571773" y="892429"/>
                    <a:pt x="1566916" y="897287"/>
                  </a:cubicBezTo>
                  <a:cubicBezTo>
                    <a:pt x="1562059" y="902144"/>
                    <a:pt x="1555471" y="904873"/>
                    <a:pt x="1548602" y="904873"/>
                  </a:cubicBezTo>
                  <a:lnTo>
                    <a:pt x="25901" y="904873"/>
                  </a:lnTo>
                  <a:cubicBezTo>
                    <a:pt x="11596" y="904873"/>
                    <a:pt x="0" y="893276"/>
                    <a:pt x="0" y="878972"/>
                  </a:cubicBezTo>
                  <a:lnTo>
                    <a:pt x="0" y="25901"/>
                  </a:lnTo>
                  <a:cubicBezTo>
                    <a:pt x="0" y="11596"/>
                    <a:pt x="11596" y="0"/>
                    <a:pt x="259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499FA4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74502" cy="94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90207" y="2205654"/>
            <a:ext cx="5978188" cy="3435688"/>
            <a:chOff x="0" y="0"/>
            <a:chExt cx="1574502" cy="90487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74502" cy="904873"/>
            </a:xfrm>
            <a:custGeom>
              <a:avLst/>
              <a:gdLst/>
              <a:ahLst/>
              <a:cxnLst/>
              <a:rect r="r" b="b" t="t" l="l"/>
              <a:pathLst>
                <a:path h="904873" w="1574502">
                  <a:moveTo>
                    <a:pt x="25901" y="0"/>
                  </a:moveTo>
                  <a:lnTo>
                    <a:pt x="1548602" y="0"/>
                  </a:lnTo>
                  <a:cubicBezTo>
                    <a:pt x="1562906" y="0"/>
                    <a:pt x="1574502" y="11596"/>
                    <a:pt x="1574502" y="25901"/>
                  </a:cubicBezTo>
                  <a:lnTo>
                    <a:pt x="1574502" y="878972"/>
                  </a:lnTo>
                  <a:cubicBezTo>
                    <a:pt x="1574502" y="885841"/>
                    <a:pt x="1571773" y="892429"/>
                    <a:pt x="1566916" y="897287"/>
                  </a:cubicBezTo>
                  <a:cubicBezTo>
                    <a:pt x="1562059" y="902144"/>
                    <a:pt x="1555471" y="904873"/>
                    <a:pt x="1548602" y="904873"/>
                  </a:cubicBezTo>
                  <a:lnTo>
                    <a:pt x="25901" y="904873"/>
                  </a:lnTo>
                  <a:cubicBezTo>
                    <a:pt x="11596" y="904873"/>
                    <a:pt x="0" y="893276"/>
                    <a:pt x="0" y="878972"/>
                  </a:cubicBezTo>
                  <a:lnTo>
                    <a:pt x="0" y="25901"/>
                  </a:lnTo>
                  <a:cubicBezTo>
                    <a:pt x="0" y="11596"/>
                    <a:pt x="11596" y="0"/>
                    <a:pt x="259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499FA4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74502" cy="94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23616" y="617725"/>
            <a:ext cx="13194467" cy="113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4"/>
              </a:lnSpc>
            </a:pPr>
            <a:r>
              <a:rPr lang="en-US" sz="72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Risks and Mitigation Strategies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3616" y="1761393"/>
            <a:ext cx="2845147" cy="40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</a:pPr>
            <a:r>
              <a:rPr lang="en-US" b="true" sz="2311">
                <a:solidFill>
                  <a:srgbClr val="5EDEFA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Technological Risks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44484" y="1761393"/>
            <a:ext cx="3365470" cy="40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</a:pPr>
            <a:r>
              <a:rPr lang="en-US" b="true" sz="2311">
                <a:solidFill>
                  <a:srgbClr val="5EDEFA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Challenges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144484" y="5718244"/>
            <a:ext cx="3365470" cy="81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</a:pPr>
            <a:r>
              <a:rPr lang="en-US" sz="2311" b="true">
                <a:solidFill>
                  <a:srgbClr val="5EDEFA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Market Competition</a:t>
            </a:r>
          </a:p>
          <a:p>
            <a:pPr algn="l">
              <a:lnSpc>
                <a:spcPts val="3236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57997" y="6399237"/>
            <a:ext cx="5267694" cy="392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Errors in diagnosis leading to legal challenges.</a:t>
            </a:r>
          </a:p>
          <a:p>
            <a:pPr algn="just">
              <a:lnSpc>
                <a:spcPts val="2590"/>
              </a:lnSpc>
            </a:pPr>
          </a:p>
          <a:p>
            <a:pPr algn="just">
              <a:lnSpc>
                <a:spcPts val="2590"/>
              </a:lnSpc>
            </a:pPr>
            <a:r>
              <a:rPr lang="en-US" sz="185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Mitigation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399565" indent="-199782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Position AI as a decision-support tool with clinician oversight and final say.</a:t>
            </a:r>
          </a:p>
          <a:p>
            <a:pPr algn="just" marL="399565" indent="-199782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Align AI solutions with healthcare regulations to reduce compliance risks</a:t>
            </a:r>
          </a:p>
          <a:p>
            <a:pPr algn="just">
              <a:lnSpc>
                <a:spcPts val="2590"/>
              </a:lnSpc>
            </a:pPr>
          </a:p>
          <a:p>
            <a:pPr algn="just">
              <a:lnSpc>
                <a:spcPts val="2590"/>
              </a:lnSpc>
            </a:pPr>
          </a:p>
          <a:p>
            <a:pPr algn="just">
              <a:lnSpc>
                <a:spcPts val="2590"/>
              </a:lnSpc>
            </a:pPr>
          </a:p>
          <a:p>
            <a:pPr algn="just">
              <a:lnSpc>
                <a:spcPts val="2590"/>
              </a:lnSpc>
            </a:pPr>
          </a:p>
          <a:p>
            <a:pPr algn="just">
              <a:lnSpc>
                <a:spcPts val="3112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450798" y="6251758"/>
            <a:ext cx="5267694" cy="32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Existing software in the market may already have established trust and familiarity among doctors, making it difficult for them to switch unless the new solution is cost-effective or significantly superior.</a:t>
            </a:r>
          </a:p>
          <a:p>
            <a:pPr algn="just">
              <a:lnSpc>
                <a:spcPts val="2590"/>
              </a:lnSpc>
            </a:pPr>
            <a:r>
              <a:rPr lang="en-US" sz="185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Mitigation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algn="just" marL="399565" indent="-199782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Offer competitive pricing models </a:t>
            </a:r>
          </a:p>
          <a:p>
            <a:pPr algn="just" marL="399565" indent="-199782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Improved User Experience</a:t>
            </a:r>
          </a:p>
          <a:p>
            <a:pPr algn="just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  <a:p>
            <a:pPr algn="just">
              <a:lnSpc>
                <a:spcPts val="3112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11732" y="2409340"/>
            <a:ext cx="5535137" cy="365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False negatives are a significant risk as they can lead to untreated glaucoma, potentially resulting in blindness for the patient.</a:t>
            </a:r>
          </a:p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Mitigation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Optimize model sensitivity to minimize false negatives, even at the cost of a few more false positives.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output gives different degrees instead of a binary yes or no</a:t>
            </a:r>
          </a:p>
          <a:p>
            <a:pPr algn="l">
              <a:lnSpc>
                <a:spcPts val="2659"/>
              </a:lnSpc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7962976" y="6174763"/>
            <a:ext cx="5978188" cy="3435688"/>
            <a:chOff x="0" y="0"/>
            <a:chExt cx="1574502" cy="90487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74502" cy="904873"/>
            </a:xfrm>
            <a:custGeom>
              <a:avLst/>
              <a:gdLst/>
              <a:ahLst/>
              <a:cxnLst/>
              <a:rect r="r" b="b" t="t" l="l"/>
              <a:pathLst>
                <a:path h="904873" w="1574502">
                  <a:moveTo>
                    <a:pt x="25901" y="0"/>
                  </a:moveTo>
                  <a:lnTo>
                    <a:pt x="1548602" y="0"/>
                  </a:lnTo>
                  <a:cubicBezTo>
                    <a:pt x="1562906" y="0"/>
                    <a:pt x="1574502" y="11596"/>
                    <a:pt x="1574502" y="25901"/>
                  </a:cubicBezTo>
                  <a:lnTo>
                    <a:pt x="1574502" y="878972"/>
                  </a:lnTo>
                  <a:cubicBezTo>
                    <a:pt x="1574502" y="885841"/>
                    <a:pt x="1571773" y="892429"/>
                    <a:pt x="1566916" y="897287"/>
                  </a:cubicBezTo>
                  <a:cubicBezTo>
                    <a:pt x="1562059" y="902144"/>
                    <a:pt x="1555471" y="904873"/>
                    <a:pt x="1548602" y="904873"/>
                  </a:cubicBezTo>
                  <a:lnTo>
                    <a:pt x="25901" y="904873"/>
                  </a:lnTo>
                  <a:cubicBezTo>
                    <a:pt x="11596" y="904873"/>
                    <a:pt x="0" y="893276"/>
                    <a:pt x="0" y="878972"/>
                  </a:cubicBezTo>
                  <a:lnTo>
                    <a:pt x="0" y="25901"/>
                  </a:lnTo>
                  <a:cubicBezTo>
                    <a:pt x="0" y="11596"/>
                    <a:pt x="11596" y="0"/>
                    <a:pt x="259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499FA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74502" cy="94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21791" y="-4549143"/>
            <a:ext cx="10849791" cy="10849791"/>
          </a:xfrm>
          <a:custGeom>
            <a:avLst/>
            <a:gdLst/>
            <a:ahLst/>
            <a:cxnLst/>
            <a:rect r="r" b="b" t="t" l="l"/>
            <a:pathLst>
              <a:path h="10849791" w="10849791">
                <a:moveTo>
                  <a:pt x="0" y="0"/>
                </a:moveTo>
                <a:lnTo>
                  <a:pt x="10849791" y="0"/>
                </a:lnTo>
                <a:lnTo>
                  <a:pt x="10849791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59985">
            <a:off x="14324751" y="-304450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74111" y="4938032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5" y="0"/>
                </a:lnTo>
                <a:lnTo>
                  <a:pt x="10316935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670522" y="5143500"/>
            <a:ext cx="5715949" cy="6834009"/>
            <a:chOff x="0" y="0"/>
            <a:chExt cx="698500" cy="8351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35129"/>
            </a:xfrm>
            <a:custGeom>
              <a:avLst/>
              <a:gdLst/>
              <a:ahLst/>
              <a:cxnLst/>
              <a:rect r="r" b="b" t="t" l="l"/>
              <a:pathLst>
                <a:path h="835129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31929"/>
                  </a:lnTo>
                  <a:lnTo>
                    <a:pt x="349250" y="835129"/>
                  </a:lnTo>
                  <a:lnTo>
                    <a:pt x="0" y="631929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8"/>
              <a:stretch>
                <a:fillRect l="-39726" t="0" r="-3972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89287" y="2821783"/>
            <a:ext cx="4232672" cy="1183008"/>
            <a:chOff x="0" y="0"/>
            <a:chExt cx="5643563" cy="157734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022556" y="105806"/>
              <a:ext cx="4621007" cy="1471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56"/>
                </a:lnSpc>
              </a:pPr>
              <a:r>
                <a:rPr lang="en-US" sz="2111" b="true">
                  <a:solidFill>
                    <a:srgbClr val="6ED0E5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Human-Centered Approach</a:t>
              </a:r>
            </a:p>
            <a:p>
              <a:pPr algn="l">
                <a:lnSpc>
                  <a:spcPts val="2956"/>
                </a:lnSpc>
              </a:pP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0"/>
              <a:ext cx="734321" cy="73432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74675" y="0"/>
                    </a:moveTo>
                    <a:lnTo>
                      <a:pt x="812800" y="238125"/>
                    </a:lnTo>
                    <a:lnTo>
                      <a:pt x="812800" y="574675"/>
                    </a:lnTo>
                    <a:lnTo>
                      <a:pt x="574675" y="812800"/>
                    </a:lnTo>
                    <a:lnTo>
                      <a:pt x="238125" y="812800"/>
                    </a:lnTo>
                    <a:lnTo>
                      <a:pt x="0" y="574675"/>
                    </a:lnTo>
                    <a:lnTo>
                      <a:pt x="0" y="238125"/>
                    </a:lnTo>
                    <a:lnTo>
                      <a:pt x="238125" y="0"/>
                    </a:lnTo>
                    <a:lnTo>
                      <a:pt x="574675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63500" y="15875"/>
                <a:ext cx="685800" cy="733425"/>
              </a:xfrm>
              <a:prstGeom prst="rect">
                <a:avLst/>
              </a:prstGeom>
            </p:spPr>
            <p:txBody>
              <a:bodyPr anchor="ctr" rtlCol="false" tIns="43581" lIns="43581" bIns="43581" rIns="43581"/>
              <a:lstStyle/>
              <a:p>
                <a:pPr algn="ctr">
                  <a:lnSpc>
                    <a:spcPts val="2513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3143" y="23787"/>
              <a:ext cx="661178" cy="542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6ED0E5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1.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9401" y="6960326"/>
            <a:ext cx="4232672" cy="811533"/>
            <a:chOff x="0" y="0"/>
            <a:chExt cx="5643563" cy="108204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022556" y="105806"/>
              <a:ext cx="4621007" cy="976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56"/>
                </a:lnSpc>
              </a:pPr>
              <a:r>
                <a:rPr lang="en-US" sz="2111" b="true">
                  <a:solidFill>
                    <a:srgbClr val="6ED0E5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Patient Autonomy</a:t>
              </a:r>
            </a:p>
            <a:p>
              <a:pPr algn="l">
                <a:lnSpc>
                  <a:spcPts val="2956"/>
                </a:lnSpc>
              </a:pP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734321" cy="734321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74675" y="0"/>
                    </a:moveTo>
                    <a:lnTo>
                      <a:pt x="812800" y="238125"/>
                    </a:lnTo>
                    <a:lnTo>
                      <a:pt x="812800" y="574675"/>
                    </a:lnTo>
                    <a:lnTo>
                      <a:pt x="574675" y="812800"/>
                    </a:lnTo>
                    <a:lnTo>
                      <a:pt x="238125" y="812800"/>
                    </a:lnTo>
                    <a:lnTo>
                      <a:pt x="0" y="574675"/>
                    </a:lnTo>
                    <a:lnTo>
                      <a:pt x="0" y="238125"/>
                    </a:lnTo>
                    <a:lnTo>
                      <a:pt x="238125" y="0"/>
                    </a:lnTo>
                    <a:lnTo>
                      <a:pt x="574675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63500" y="15875"/>
                <a:ext cx="685800" cy="733425"/>
              </a:xfrm>
              <a:prstGeom prst="rect">
                <a:avLst/>
              </a:prstGeom>
            </p:spPr>
            <p:txBody>
              <a:bodyPr anchor="ctr" rtlCol="false" tIns="43581" lIns="43581" bIns="43581" rIns="43581"/>
              <a:lstStyle/>
              <a:p>
                <a:pPr algn="ctr">
                  <a:lnSpc>
                    <a:spcPts val="2513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73143" y="23787"/>
              <a:ext cx="661178" cy="542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6ED0E5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2.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965410" y="2821783"/>
            <a:ext cx="4232672" cy="550740"/>
            <a:chOff x="0" y="0"/>
            <a:chExt cx="5643563" cy="73432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1022556" y="105806"/>
              <a:ext cx="4621007" cy="480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56"/>
                </a:lnSpc>
              </a:pPr>
              <a:r>
                <a:rPr lang="en-US" b="true" sz="2111">
                  <a:solidFill>
                    <a:srgbClr val="6ED0E5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Data privacy 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0" y="0"/>
              <a:ext cx="734321" cy="73432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574675" y="0"/>
                    </a:moveTo>
                    <a:lnTo>
                      <a:pt x="812800" y="238125"/>
                    </a:lnTo>
                    <a:lnTo>
                      <a:pt x="812800" y="574675"/>
                    </a:lnTo>
                    <a:lnTo>
                      <a:pt x="574675" y="812800"/>
                    </a:lnTo>
                    <a:lnTo>
                      <a:pt x="238125" y="812800"/>
                    </a:lnTo>
                    <a:lnTo>
                      <a:pt x="0" y="574675"/>
                    </a:lnTo>
                    <a:lnTo>
                      <a:pt x="0" y="238125"/>
                    </a:lnTo>
                    <a:lnTo>
                      <a:pt x="238125" y="0"/>
                    </a:lnTo>
                    <a:lnTo>
                      <a:pt x="574675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63500" y="15875"/>
                <a:ext cx="685800" cy="733425"/>
              </a:xfrm>
              <a:prstGeom prst="rect">
                <a:avLst/>
              </a:prstGeom>
            </p:spPr>
            <p:txBody>
              <a:bodyPr anchor="ctr" rtlCol="false" tIns="43581" lIns="43581" bIns="43581" rIns="43581"/>
              <a:lstStyle/>
              <a:p>
                <a:pPr algn="ctr">
                  <a:lnSpc>
                    <a:spcPts val="2513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73143" y="23787"/>
              <a:ext cx="661178" cy="542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6ED0E5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3.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49401" y="423038"/>
            <a:ext cx="10132388" cy="194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7"/>
              </a:lnSpc>
            </a:pPr>
            <a:r>
              <a:rPr lang="en-US" sz="6160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Ethical Considerations and Regulatory Frameworks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9401" y="3585509"/>
            <a:ext cx="4125929" cy="3320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646" spc="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Replacing human clinicians entirely with AI can depersonalize care, which might be unethical or lead to poor patient outcomes. We should ensure AI is used as a support tool, and an aid, not the final judge, preserving the the human element and human understanding in disease detection</a:t>
            </a:r>
          </a:p>
          <a:p>
            <a:pPr algn="just">
              <a:lnSpc>
                <a:spcPts val="2683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256144" y="7549423"/>
            <a:ext cx="4019187" cy="254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9"/>
              </a:lnSpc>
            </a:pPr>
            <a:r>
              <a:rPr lang="en-US" sz="1650" spc="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Patients may feel uncertain or mistrustful if they are unaware of AI involvement, which might violate their autonomy. For this we have to build trust through transparency.</a:t>
            </a:r>
          </a:p>
          <a:p>
            <a:pPr algn="l">
              <a:lnSpc>
                <a:spcPts val="2194"/>
              </a:lnSpc>
            </a:pPr>
          </a:p>
          <a:p>
            <a:pPr algn="l">
              <a:lnSpc>
                <a:spcPts val="2194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6965410" y="3585509"/>
            <a:ext cx="4019187" cy="1653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3"/>
              </a:lnSpc>
            </a:pPr>
            <a:r>
              <a:rPr lang="en-US" sz="1646" spc="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Ensure patient anonymity is protected and no identifiers are included in the model or anywhere outside the doctor’s office.</a:t>
            </a:r>
          </a:p>
          <a:p>
            <a:pPr algn="just">
              <a:lnSpc>
                <a:spcPts val="268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559985">
            <a:off x="14324751" y="-304450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74111" y="4938032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5" y="0"/>
                </a:lnTo>
                <a:lnTo>
                  <a:pt x="10316935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692566"/>
            <a:ext cx="16230586" cy="93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i="true">
                <a:solidFill>
                  <a:srgbClr val="FFFFFF"/>
                </a:solidFill>
                <a:latin typeface="Fira Sans Italics"/>
                <a:ea typeface="Fira Sans Italics"/>
                <a:cs typeface="Fira Sans Italics"/>
                <a:sym typeface="Fira Sans Italics"/>
              </a:rPr>
              <a:t>This model is the only one in Canada tracking glaucoma progression, in a statistically sound manner and offers doctors greater help in effective treatment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4070511"/>
            <a:ext cx="16230586" cy="2223278"/>
            <a:chOff x="0" y="0"/>
            <a:chExt cx="4274722" cy="5855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2" cy="585555"/>
            </a:xfrm>
            <a:custGeom>
              <a:avLst/>
              <a:gdLst/>
              <a:ahLst/>
              <a:cxnLst/>
              <a:rect r="r" b="b" t="t" l="l"/>
              <a:pathLst>
                <a:path h="585555" w="4274722">
                  <a:moveTo>
                    <a:pt x="9540" y="0"/>
                  </a:moveTo>
                  <a:lnTo>
                    <a:pt x="4265183" y="0"/>
                  </a:lnTo>
                  <a:cubicBezTo>
                    <a:pt x="4270451" y="0"/>
                    <a:pt x="4274722" y="4271"/>
                    <a:pt x="4274722" y="9540"/>
                  </a:cubicBezTo>
                  <a:lnTo>
                    <a:pt x="4274722" y="576015"/>
                  </a:lnTo>
                  <a:cubicBezTo>
                    <a:pt x="4274722" y="581284"/>
                    <a:pt x="4270451" y="585555"/>
                    <a:pt x="4265183" y="585555"/>
                  </a:cubicBezTo>
                  <a:lnTo>
                    <a:pt x="9540" y="585555"/>
                  </a:lnTo>
                  <a:cubicBezTo>
                    <a:pt x="7010" y="585555"/>
                    <a:pt x="4583" y="584550"/>
                    <a:pt x="2794" y="582761"/>
                  </a:cubicBezTo>
                  <a:cubicBezTo>
                    <a:pt x="1005" y="580971"/>
                    <a:pt x="0" y="578545"/>
                    <a:pt x="0" y="576015"/>
                  </a:cubicBezTo>
                  <a:lnTo>
                    <a:pt x="0" y="9540"/>
                  </a:lnTo>
                  <a:cubicBezTo>
                    <a:pt x="0" y="7010"/>
                    <a:pt x="1005" y="4583"/>
                    <a:pt x="2794" y="2794"/>
                  </a:cubicBezTo>
                  <a:cubicBezTo>
                    <a:pt x="4583" y="1005"/>
                    <a:pt x="7010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499F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2" cy="623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14985" y="-4015196"/>
            <a:ext cx="14150855" cy="14150855"/>
          </a:xfrm>
          <a:custGeom>
            <a:avLst/>
            <a:gdLst/>
            <a:ahLst/>
            <a:cxnLst/>
            <a:rect r="r" b="b" t="t" l="l"/>
            <a:pathLst>
              <a:path h="14150855" w="14150855">
                <a:moveTo>
                  <a:pt x="0" y="0"/>
                </a:moveTo>
                <a:lnTo>
                  <a:pt x="14150855" y="0"/>
                </a:lnTo>
                <a:lnTo>
                  <a:pt x="14150855" y="14150855"/>
                </a:lnTo>
                <a:lnTo>
                  <a:pt x="0" y="14150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34759" y="1526848"/>
            <a:ext cx="14150855" cy="14150855"/>
          </a:xfrm>
          <a:custGeom>
            <a:avLst/>
            <a:gdLst/>
            <a:ahLst/>
            <a:cxnLst/>
            <a:rect r="r" b="b" t="t" l="l"/>
            <a:pathLst>
              <a:path h="14150855" w="14150855">
                <a:moveTo>
                  <a:pt x="0" y="0"/>
                </a:moveTo>
                <a:lnTo>
                  <a:pt x="14150855" y="0"/>
                </a:lnTo>
                <a:lnTo>
                  <a:pt x="14150855" y="14150854"/>
                </a:lnTo>
                <a:lnTo>
                  <a:pt x="0" y="14150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308498">
            <a:off x="12801935" y="6597316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308498">
            <a:off x="-3898007" y="7823983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23449" y="1526848"/>
            <a:ext cx="6241102" cy="6202095"/>
          </a:xfrm>
          <a:custGeom>
            <a:avLst/>
            <a:gdLst/>
            <a:ahLst/>
            <a:cxnLst/>
            <a:rect r="r" b="b" t="t" l="l"/>
            <a:pathLst>
              <a:path h="6202095" w="6241102">
                <a:moveTo>
                  <a:pt x="0" y="0"/>
                </a:moveTo>
                <a:lnTo>
                  <a:pt x="6241102" y="0"/>
                </a:lnTo>
                <a:lnTo>
                  <a:pt x="6241102" y="6202095"/>
                </a:lnTo>
                <a:lnTo>
                  <a:pt x="0" y="62020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9087" y="608309"/>
            <a:ext cx="5723205" cy="8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5216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PEPPA PIG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73937" y="2603194"/>
            <a:ext cx="6097386" cy="3045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</a:pPr>
            <a:r>
              <a:rPr lang="en-US" sz="288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PEPPA HAS FOUR EYES. WHAT IS HER CHANCE OF GLAUCOMA?</a:t>
            </a:r>
          </a:p>
          <a:p>
            <a:pPr algn="ctr">
              <a:lnSpc>
                <a:spcPts val="4038"/>
              </a:lnSpc>
            </a:pPr>
          </a:p>
          <a:p>
            <a:pPr algn="ctr">
              <a:lnSpc>
                <a:spcPts val="4038"/>
              </a:lnSpc>
            </a:pPr>
          </a:p>
          <a:p>
            <a:pPr algn="ctr">
              <a:lnSpc>
                <a:spcPts val="4038"/>
              </a:lnSpc>
            </a:pPr>
          </a:p>
          <a:p>
            <a:pPr algn="ctr">
              <a:lnSpc>
                <a:spcPts val="403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61121" y="4304363"/>
            <a:ext cx="40591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NONE, SHE IS A PIG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75090" y="-4355099"/>
            <a:ext cx="10849791" cy="10849791"/>
          </a:xfrm>
          <a:custGeom>
            <a:avLst/>
            <a:gdLst/>
            <a:ahLst/>
            <a:cxnLst/>
            <a:rect r="r" b="b" t="t" l="l"/>
            <a:pathLst>
              <a:path h="10849791" w="10849791">
                <a:moveTo>
                  <a:pt x="0" y="0"/>
                </a:moveTo>
                <a:lnTo>
                  <a:pt x="10849791" y="0"/>
                </a:lnTo>
                <a:lnTo>
                  <a:pt x="10849791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0006" y="5128532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45961" y="-2120827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699916">
            <a:off x="-2339117" y="8293706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94572" y="8826359"/>
            <a:ext cx="1227740" cy="863882"/>
          </a:xfrm>
          <a:custGeom>
            <a:avLst/>
            <a:gdLst/>
            <a:ahLst/>
            <a:cxnLst/>
            <a:rect r="r" b="b" t="t" l="l"/>
            <a:pathLst>
              <a:path h="863882" w="1227740">
                <a:moveTo>
                  <a:pt x="0" y="0"/>
                </a:moveTo>
                <a:lnTo>
                  <a:pt x="1227740" y="0"/>
                </a:lnTo>
                <a:lnTo>
                  <a:pt x="1227740" y="863882"/>
                </a:lnTo>
                <a:lnTo>
                  <a:pt x="0" y="863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51584" y="2162195"/>
            <a:ext cx="8188753" cy="5962610"/>
          </a:xfrm>
          <a:custGeom>
            <a:avLst/>
            <a:gdLst/>
            <a:ahLst/>
            <a:cxnLst/>
            <a:rect r="r" b="b" t="t" l="l"/>
            <a:pathLst>
              <a:path h="5962610" w="8188753">
                <a:moveTo>
                  <a:pt x="0" y="0"/>
                </a:moveTo>
                <a:lnTo>
                  <a:pt x="8188753" y="0"/>
                </a:lnTo>
                <a:lnTo>
                  <a:pt x="8188753" y="5962610"/>
                </a:lnTo>
                <a:lnTo>
                  <a:pt x="0" y="59626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542" t="0" r="-454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41222"/>
            <a:ext cx="10303876" cy="92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What is Glaucoma?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95213"/>
            <a:ext cx="6982730" cy="502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sz="25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Glaucoma is the leading cause of blindness in the world. More than 1 in 30 adults above the age of 40 suffer from glaucoma worldwide. </a:t>
            </a:r>
          </a:p>
          <a:p>
            <a:pPr algn="l">
              <a:lnSpc>
                <a:spcPts val="3617"/>
              </a:lnSpc>
            </a:pPr>
          </a:p>
          <a:p>
            <a:pPr algn="l">
              <a:lnSpc>
                <a:spcPts val="3617"/>
              </a:lnSpc>
            </a:pPr>
            <a:r>
              <a:rPr lang="en-US" sz="25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Anywhere between 10% and 33% of blindness is due to glaucoma, depending on country.</a:t>
            </a:r>
          </a:p>
          <a:p>
            <a:pPr algn="l">
              <a:lnSpc>
                <a:spcPts val="3617"/>
              </a:lnSpc>
            </a:pPr>
          </a:p>
          <a:p>
            <a:pPr algn="l">
              <a:lnSpc>
                <a:spcPts val="3617"/>
              </a:lnSpc>
              <a:spcBef>
                <a:spcPct val="0"/>
              </a:spcBef>
            </a:pPr>
            <a:r>
              <a:rPr lang="en-US" sz="25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Somewhere from 5-10% of glaucoma patients have rapidly progressing disease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75090" y="-4355099"/>
            <a:ext cx="10849791" cy="10849791"/>
          </a:xfrm>
          <a:custGeom>
            <a:avLst/>
            <a:gdLst/>
            <a:ahLst/>
            <a:cxnLst/>
            <a:rect r="r" b="b" t="t" l="l"/>
            <a:pathLst>
              <a:path h="10849791" w="10849791">
                <a:moveTo>
                  <a:pt x="0" y="0"/>
                </a:moveTo>
                <a:lnTo>
                  <a:pt x="10849791" y="0"/>
                </a:lnTo>
                <a:lnTo>
                  <a:pt x="10849791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0006" y="5128532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45961" y="-2120827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394572" y="8826359"/>
            <a:ext cx="1227740" cy="863882"/>
          </a:xfrm>
          <a:custGeom>
            <a:avLst/>
            <a:gdLst/>
            <a:ahLst/>
            <a:cxnLst/>
            <a:rect r="r" b="b" t="t" l="l"/>
            <a:pathLst>
              <a:path h="863882" w="1227740">
                <a:moveTo>
                  <a:pt x="0" y="0"/>
                </a:moveTo>
                <a:lnTo>
                  <a:pt x="1227740" y="0"/>
                </a:lnTo>
                <a:lnTo>
                  <a:pt x="1227740" y="863882"/>
                </a:lnTo>
                <a:lnTo>
                  <a:pt x="0" y="863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0105" y="1958029"/>
            <a:ext cx="9625495" cy="788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0"/>
              </a:lnSpc>
            </a:pPr>
          </a:p>
          <a:p>
            <a:pPr algn="l">
              <a:lnSpc>
                <a:spcPts val="3489"/>
              </a:lnSpc>
            </a:pPr>
            <a:r>
              <a:rPr lang="en-US" sz="249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Treatment and Challenges</a:t>
            </a:r>
          </a:p>
          <a:p>
            <a:pPr algn="l">
              <a:lnSpc>
                <a:spcPts val="3489"/>
              </a:lnSpc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Vision loss from glaucoma can be prevented if treatment is started on time</a:t>
            </a:r>
          </a:p>
          <a:p>
            <a:pPr algn="l">
              <a:lnSpc>
                <a:spcPts val="3489"/>
              </a:lnSpc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Unfortunately, most glaucoma patients do not realize their condition until it is too late</a:t>
            </a:r>
          </a:p>
          <a:p>
            <a:pPr algn="l">
              <a:lnSpc>
                <a:spcPts val="3489"/>
              </a:lnSpc>
            </a:pPr>
          </a:p>
          <a:p>
            <a:pPr algn="l">
              <a:lnSpc>
                <a:spcPts val="3489"/>
              </a:lnSpc>
            </a:pPr>
            <a:r>
              <a:rPr lang="en-US" sz="249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Diagnosis</a:t>
            </a:r>
          </a:p>
          <a:p>
            <a:pPr algn="l">
              <a:lnSpc>
                <a:spcPts val="3489"/>
              </a:lnSpc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Historically patients were checked for Glaucoma using 2D scans of their eyes.</a:t>
            </a:r>
          </a:p>
          <a:p>
            <a:pPr algn="l">
              <a:lnSpc>
                <a:spcPts val="3489"/>
              </a:lnSpc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Recently, getting 3D scans using an optical coherence tomography machine has become  the new standard</a:t>
            </a:r>
          </a:p>
          <a:p>
            <a:pPr algn="l">
              <a:lnSpc>
                <a:spcPts val="3489"/>
              </a:lnSpc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provides a more detailed view of the eye in order to detect glaucoma</a:t>
            </a:r>
          </a:p>
          <a:p>
            <a:pPr algn="l">
              <a:lnSpc>
                <a:spcPts val="3489"/>
              </a:lnSpc>
            </a:pPr>
          </a:p>
          <a:p>
            <a:pPr algn="l">
              <a:lnSpc>
                <a:spcPts val="3489"/>
              </a:lnSpc>
            </a:pPr>
            <a:r>
              <a:rPr lang="en-US" sz="249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Tracking Progression</a:t>
            </a:r>
          </a:p>
          <a:p>
            <a:pPr algn="l">
              <a:lnSpc>
                <a:spcPts val="3489"/>
              </a:lnSpc>
              <a:spcBef>
                <a:spcPct val="0"/>
              </a:spcBef>
            </a:pPr>
            <a:r>
              <a:rPr lang="en-US" sz="24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Progression is currently tracked linearly, simply  whether or not the disease has progressed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313741" y="0"/>
            <a:ext cx="9219307" cy="10577266"/>
            <a:chOff x="0" y="0"/>
            <a:chExt cx="1428312" cy="16386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8312" cy="1638695"/>
            </a:xfrm>
            <a:custGeom>
              <a:avLst/>
              <a:gdLst/>
              <a:ahLst/>
              <a:cxnLst/>
              <a:rect r="r" b="b" t="t" l="l"/>
              <a:pathLst>
                <a:path h="1638695" w="1428312">
                  <a:moveTo>
                    <a:pt x="0" y="0"/>
                  </a:moveTo>
                  <a:lnTo>
                    <a:pt x="1428312" y="0"/>
                  </a:lnTo>
                  <a:lnTo>
                    <a:pt x="1428312" y="1638695"/>
                  </a:lnTo>
                  <a:lnTo>
                    <a:pt x="0" y="1638695"/>
                  </a:lnTo>
                  <a:close/>
                </a:path>
              </a:pathLst>
            </a:custGeom>
            <a:blipFill>
              <a:blip r:embed="rId10"/>
              <a:stretch>
                <a:fillRect l="-36203" t="0" r="-36203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58563" y="143665"/>
            <a:ext cx="8599627" cy="186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Current State of Glaucoma Detection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35248" y="-3297400"/>
            <a:ext cx="10849791" cy="10849791"/>
          </a:xfrm>
          <a:custGeom>
            <a:avLst/>
            <a:gdLst/>
            <a:ahLst/>
            <a:cxnLst/>
            <a:rect r="r" b="b" t="t" l="l"/>
            <a:pathLst>
              <a:path h="10849791" w="10849791">
                <a:moveTo>
                  <a:pt x="0" y="0"/>
                </a:moveTo>
                <a:lnTo>
                  <a:pt x="10849792" y="0"/>
                </a:lnTo>
                <a:lnTo>
                  <a:pt x="10849792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228" y="551347"/>
            <a:ext cx="16450795" cy="92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Machine Learning in Glaucoma Detection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953984" y="8665753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31847" y="-2394125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7" y="0"/>
                </a:lnTo>
                <a:lnTo>
                  <a:pt x="6177847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65537" y="1542390"/>
            <a:ext cx="585105" cy="5851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46301" lIns="46301" bIns="46301" rIns="46301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062319" y="1542390"/>
            <a:ext cx="585105" cy="58510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46301" lIns="46301" bIns="46301" rIns="46301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173896" y="8665753"/>
            <a:ext cx="1227740" cy="863882"/>
          </a:xfrm>
          <a:custGeom>
            <a:avLst/>
            <a:gdLst/>
            <a:ahLst/>
            <a:cxnLst/>
            <a:rect r="r" b="b" t="t" l="l"/>
            <a:pathLst>
              <a:path h="863882" w="1227740">
                <a:moveTo>
                  <a:pt x="0" y="0"/>
                </a:moveTo>
                <a:lnTo>
                  <a:pt x="1227740" y="0"/>
                </a:lnTo>
                <a:lnTo>
                  <a:pt x="1227740" y="863882"/>
                </a:lnTo>
                <a:lnTo>
                  <a:pt x="0" y="863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879224" y="7712549"/>
            <a:ext cx="585105" cy="58510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46301" lIns="46301" bIns="46301" rIns="46301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457359" y="7677823"/>
            <a:ext cx="585105" cy="58510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46301" lIns="46301" bIns="46301" rIns="46301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80308" y="1624608"/>
            <a:ext cx="3682011" cy="121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9"/>
              </a:lnSpc>
            </a:pPr>
            <a:r>
              <a:rPr lang="en-US" sz="2349" b="true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Integrating AI with OCT Machines</a:t>
            </a:r>
          </a:p>
          <a:p>
            <a:pPr algn="l">
              <a:lnSpc>
                <a:spcPts val="328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23817" y="1540205"/>
            <a:ext cx="526826" cy="45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b="true" sz="2549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1.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80308" y="2480166"/>
            <a:ext cx="3849785" cy="934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559" spc="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To more effectively detect glaucoma, by training the model to identify the major markers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77090" y="1624608"/>
            <a:ext cx="3682011" cy="121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9"/>
              </a:lnSpc>
            </a:pPr>
            <a:r>
              <a:rPr lang="en-US" sz="2349" b="true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Leveraging Patient Data for Precision</a:t>
            </a:r>
          </a:p>
          <a:p>
            <a:pPr algn="l">
              <a:lnSpc>
                <a:spcPts val="328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120599" y="1540205"/>
            <a:ext cx="526826" cy="45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b="true" sz="2549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2.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77090" y="2480166"/>
            <a:ext cx="3115522" cy="1918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559" spc="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Incorporating attributes like age, race, and other health factors to broaden the scope of analysis and ensures more accurate detection and tracking.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20355" y="6216146"/>
            <a:ext cx="3682011" cy="162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9"/>
              </a:lnSpc>
            </a:pPr>
            <a:r>
              <a:rPr lang="en-US" sz="2349" b="true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Detection with Convolutional Neural Networks</a:t>
            </a:r>
          </a:p>
          <a:p>
            <a:pPr algn="l">
              <a:lnSpc>
                <a:spcPts val="328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5937504" y="7710364"/>
            <a:ext cx="526826" cy="45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b="true" sz="2549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3.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20355" y="7545257"/>
            <a:ext cx="5479829" cy="127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559" spc="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Using CNNs to analyze OCT images, distinguishing between healthy and glaucomatous eyes. Include other patient data like age, race etc to improve diagnosis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294308" y="6289982"/>
            <a:ext cx="3682011" cy="162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9"/>
              </a:lnSpc>
            </a:pPr>
            <a:r>
              <a:rPr lang="en-US" sz="2349" b="true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Progression Tracking with Advanced Analytics</a:t>
            </a:r>
          </a:p>
          <a:p>
            <a:pPr algn="l">
              <a:lnSpc>
                <a:spcPts val="3289"/>
              </a:lnSpc>
            </a:pPr>
          </a:p>
          <a:p>
            <a:pPr algn="l">
              <a:lnSpc>
                <a:spcPts val="328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515639" y="7675639"/>
            <a:ext cx="526826" cy="45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b="true" sz="2549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4.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94308" y="7545257"/>
            <a:ext cx="4226462" cy="127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559" spc="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After initial detection, tracking progression through logistic regression and survival analysis, something companies today lack.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200917" y="4806482"/>
            <a:ext cx="8711111" cy="92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But how?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9206" y="623272"/>
            <a:ext cx="13406304" cy="1819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2"/>
              </a:lnSpc>
            </a:pPr>
            <a:r>
              <a:rPr lang="en-US" sz="58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GLAUCOMA DETECTION AND PROGRESSION TRACKING MODEL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930513" y="5483259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5" y="0"/>
                </a:lnTo>
                <a:lnTo>
                  <a:pt x="10316935" y="10316935"/>
                </a:lnTo>
                <a:lnTo>
                  <a:pt x="0" y="10316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86467" y="-1766100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561846">
            <a:off x="-3623593" y="8285091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35078" y="9181085"/>
            <a:ext cx="1227740" cy="863882"/>
          </a:xfrm>
          <a:custGeom>
            <a:avLst/>
            <a:gdLst/>
            <a:ahLst/>
            <a:cxnLst/>
            <a:rect r="r" b="b" t="t" l="l"/>
            <a:pathLst>
              <a:path h="863882" w="1227740">
                <a:moveTo>
                  <a:pt x="0" y="0"/>
                </a:moveTo>
                <a:lnTo>
                  <a:pt x="1227740" y="0"/>
                </a:lnTo>
                <a:lnTo>
                  <a:pt x="1227740" y="863883"/>
                </a:lnTo>
                <a:lnTo>
                  <a:pt x="0" y="863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59430" y="2871716"/>
            <a:ext cx="5681715" cy="6309370"/>
            <a:chOff x="0" y="0"/>
            <a:chExt cx="1496419" cy="16617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96419" cy="1661727"/>
            </a:xfrm>
            <a:custGeom>
              <a:avLst/>
              <a:gdLst/>
              <a:ahLst/>
              <a:cxnLst/>
              <a:rect r="r" b="b" t="t" l="l"/>
              <a:pathLst>
                <a:path h="1661727" w="1496419">
                  <a:moveTo>
                    <a:pt x="27252" y="0"/>
                  </a:moveTo>
                  <a:lnTo>
                    <a:pt x="1469167" y="0"/>
                  </a:lnTo>
                  <a:cubicBezTo>
                    <a:pt x="1476394" y="0"/>
                    <a:pt x="1483326" y="2871"/>
                    <a:pt x="1488437" y="7982"/>
                  </a:cubicBezTo>
                  <a:cubicBezTo>
                    <a:pt x="1493548" y="13093"/>
                    <a:pt x="1496419" y="20024"/>
                    <a:pt x="1496419" y="27252"/>
                  </a:cubicBezTo>
                  <a:lnTo>
                    <a:pt x="1496419" y="1634475"/>
                  </a:lnTo>
                  <a:cubicBezTo>
                    <a:pt x="1496419" y="1641703"/>
                    <a:pt x="1493548" y="1648634"/>
                    <a:pt x="1488437" y="1653745"/>
                  </a:cubicBezTo>
                  <a:cubicBezTo>
                    <a:pt x="1483326" y="1658856"/>
                    <a:pt x="1476394" y="1661727"/>
                    <a:pt x="1469167" y="1661727"/>
                  </a:cubicBezTo>
                  <a:lnTo>
                    <a:pt x="27252" y="1661727"/>
                  </a:lnTo>
                  <a:cubicBezTo>
                    <a:pt x="20024" y="1661727"/>
                    <a:pt x="13093" y="1658856"/>
                    <a:pt x="7982" y="1653745"/>
                  </a:cubicBezTo>
                  <a:cubicBezTo>
                    <a:pt x="2871" y="1648634"/>
                    <a:pt x="0" y="1641703"/>
                    <a:pt x="0" y="1634475"/>
                  </a:cubicBezTo>
                  <a:lnTo>
                    <a:pt x="0" y="27252"/>
                  </a:lnTo>
                  <a:cubicBezTo>
                    <a:pt x="0" y="20024"/>
                    <a:pt x="2871" y="13093"/>
                    <a:pt x="7982" y="7982"/>
                  </a:cubicBezTo>
                  <a:cubicBezTo>
                    <a:pt x="13093" y="2871"/>
                    <a:pt x="20024" y="0"/>
                    <a:pt x="272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6D1664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96419" cy="1699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96549" y="2821850"/>
            <a:ext cx="5539824" cy="910444"/>
            <a:chOff x="0" y="0"/>
            <a:chExt cx="1459048" cy="2397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59048" cy="239788"/>
            </a:xfrm>
            <a:custGeom>
              <a:avLst/>
              <a:gdLst/>
              <a:ahLst/>
              <a:cxnLst/>
              <a:rect r="r" b="b" t="t" l="l"/>
              <a:pathLst>
                <a:path h="239788" w="1459048">
                  <a:moveTo>
                    <a:pt x="0" y="0"/>
                  </a:moveTo>
                  <a:lnTo>
                    <a:pt x="1459048" y="0"/>
                  </a:lnTo>
                  <a:lnTo>
                    <a:pt x="1459048" y="239788"/>
                  </a:lnTo>
                  <a:lnTo>
                    <a:pt x="0" y="239788"/>
                  </a:lnTo>
                  <a:close/>
                </a:path>
              </a:pathLst>
            </a:custGeom>
            <a:solidFill>
              <a:srgbClr val="6D166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459048" cy="268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  <a:r>
                <a:rPr lang="en-US" sz="1399" spc="6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797185" y="2665494"/>
            <a:ext cx="320620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Phase 1:  Detection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57699" y="4623110"/>
            <a:ext cx="4959416" cy="276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1"/>
              </a:lnSpc>
            </a:pPr>
            <a:r>
              <a:rPr lang="en-US" sz="197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Model:</a:t>
            </a:r>
          </a:p>
          <a:p>
            <a:pPr algn="just">
              <a:lnSpc>
                <a:spcPts val="2761"/>
              </a:lnSpc>
            </a:pPr>
            <a:r>
              <a:rPr lang="en-US" sz="19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Convolutional Neural Network on 3D OCT scans and patient demographic and medical data. </a:t>
            </a:r>
          </a:p>
          <a:p>
            <a:pPr algn="just">
              <a:lnSpc>
                <a:spcPts val="2761"/>
              </a:lnSpc>
            </a:pPr>
          </a:p>
          <a:p>
            <a:pPr algn="just">
              <a:lnSpc>
                <a:spcPts val="2761"/>
              </a:lnSpc>
            </a:pPr>
            <a:r>
              <a:rPr lang="en-US" sz="197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  <a:r>
              <a:rPr lang="en-US" sz="19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just">
              <a:lnSpc>
                <a:spcPts val="2761"/>
              </a:lnSpc>
            </a:pPr>
            <a:r>
              <a:rPr lang="en-US" sz="19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Glaucoma Identification</a:t>
            </a:r>
          </a:p>
          <a:p>
            <a:pPr algn="just">
              <a:lnSpc>
                <a:spcPts val="2761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7451495" y="2678488"/>
            <a:ext cx="9310901" cy="6309370"/>
            <a:chOff x="0" y="0"/>
            <a:chExt cx="12414534" cy="841249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4838914" y="0"/>
              <a:ext cx="7575620" cy="8412493"/>
              <a:chOff x="0" y="0"/>
              <a:chExt cx="1496419" cy="166172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96419" cy="1661727"/>
              </a:xfrm>
              <a:custGeom>
                <a:avLst/>
                <a:gdLst/>
                <a:ahLst/>
                <a:cxnLst/>
                <a:rect r="r" b="b" t="t" l="l"/>
                <a:pathLst>
                  <a:path h="1661727" w="1496419">
                    <a:moveTo>
                      <a:pt x="27252" y="0"/>
                    </a:moveTo>
                    <a:lnTo>
                      <a:pt x="1469167" y="0"/>
                    </a:lnTo>
                    <a:cubicBezTo>
                      <a:pt x="1476394" y="0"/>
                      <a:pt x="1483326" y="2871"/>
                      <a:pt x="1488437" y="7982"/>
                    </a:cubicBezTo>
                    <a:cubicBezTo>
                      <a:pt x="1493548" y="13093"/>
                      <a:pt x="1496419" y="20024"/>
                      <a:pt x="1496419" y="27252"/>
                    </a:cubicBezTo>
                    <a:lnTo>
                      <a:pt x="1496419" y="1634475"/>
                    </a:lnTo>
                    <a:cubicBezTo>
                      <a:pt x="1496419" y="1641703"/>
                      <a:pt x="1493548" y="1648634"/>
                      <a:pt x="1488437" y="1653745"/>
                    </a:cubicBezTo>
                    <a:cubicBezTo>
                      <a:pt x="1483326" y="1658856"/>
                      <a:pt x="1476394" y="1661727"/>
                      <a:pt x="1469167" y="1661727"/>
                    </a:cubicBezTo>
                    <a:lnTo>
                      <a:pt x="27252" y="1661727"/>
                    </a:lnTo>
                    <a:cubicBezTo>
                      <a:pt x="20024" y="1661727"/>
                      <a:pt x="13093" y="1658856"/>
                      <a:pt x="7982" y="1653745"/>
                    </a:cubicBezTo>
                    <a:cubicBezTo>
                      <a:pt x="2871" y="1648634"/>
                      <a:pt x="0" y="1641703"/>
                      <a:pt x="0" y="1634475"/>
                    </a:cubicBezTo>
                    <a:lnTo>
                      <a:pt x="0" y="27252"/>
                    </a:lnTo>
                    <a:cubicBezTo>
                      <a:pt x="0" y="20024"/>
                      <a:pt x="2871" y="13093"/>
                      <a:pt x="7982" y="7982"/>
                    </a:cubicBezTo>
                    <a:cubicBezTo>
                      <a:pt x="13093" y="2871"/>
                      <a:pt x="20024" y="0"/>
                      <a:pt x="2725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42875" cap="sq">
                <a:solidFill>
                  <a:srgbClr val="164E6D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96419" cy="16998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4933508" y="191149"/>
              <a:ext cx="7386433" cy="1213925"/>
              <a:chOff x="0" y="0"/>
              <a:chExt cx="1459048" cy="2397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459048" cy="239788"/>
              </a:xfrm>
              <a:custGeom>
                <a:avLst/>
                <a:gdLst/>
                <a:ahLst/>
                <a:cxnLst/>
                <a:rect r="r" b="b" t="t" l="l"/>
                <a:pathLst>
                  <a:path h="239788" w="1459048">
                    <a:moveTo>
                      <a:pt x="0" y="0"/>
                    </a:moveTo>
                    <a:lnTo>
                      <a:pt x="1459048" y="0"/>
                    </a:lnTo>
                    <a:lnTo>
                      <a:pt x="1459048" y="239788"/>
                    </a:lnTo>
                    <a:lnTo>
                      <a:pt x="0" y="239788"/>
                    </a:lnTo>
                    <a:close/>
                  </a:path>
                </a:pathLst>
              </a:custGeom>
              <a:solidFill>
                <a:srgbClr val="164E6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459048" cy="2683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3482431"/>
              <a:ext cx="4513346" cy="2412942"/>
              <a:chOff x="0" y="0"/>
              <a:chExt cx="1124220" cy="60103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124220" cy="601035"/>
              </a:xfrm>
              <a:custGeom>
                <a:avLst/>
                <a:gdLst/>
                <a:ahLst/>
                <a:cxnLst/>
                <a:rect r="r" b="b" t="t" l="l"/>
                <a:pathLst>
                  <a:path h="601035" w="1124220">
                    <a:moveTo>
                      <a:pt x="1124220" y="300517"/>
                    </a:moveTo>
                    <a:lnTo>
                      <a:pt x="717820" y="0"/>
                    </a:lnTo>
                    <a:lnTo>
                      <a:pt x="717820" y="203200"/>
                    </a:lnTo>
                    <a:lnTo>
                      <a:pt x="0" y="203200"/>
                    </a:lnTo>
                    <a:lnTo>
                      <a:pt x="0" y="397835"/>
                    </a:lnTo>
                    <a:lnTo>
                      <a:pt x="717820" y="397835"/>
                    </a:lnTo>
                    <a:lnTo>
                      <a:pt x="717820" y="601035"/>
                    </a:lnTo>
                    <a:lnTo>
                      <a:pt x="1124220" y="300517"/>
                    </a:lnTo>
                    <a:close/>
                  </a:path>
                </a:pathLst>
              </a:custGeom>
              <a:solidFill>
                <a:srgbClr val="6D1664"/>
              </a:solidFill>
              <a:ln w="180975" cap="sq">
                <a:solidFill>
                  <a:srgbClr val="6D1664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55575"/>
                <a:ext cx="1022620" cy="2422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11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5322775" y="8075"/>
              <a:ext cx="7091759" cy="1396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xboroughCF"/>
                  <a:ea typeface="RoxboroughCF"/>
                  <a:cs typeface="RoxboroughCF"/>
                  <a:sym typeface="RoxboroughCF"/>
                </a:rPr>
                <a:t>Phase 2: Progression Tracking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274166" y="2165806"/>
              <a:ext cx="6705116" cy="3729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Model:</a:t>
              </a:r>
            </a:p>
            <a:p>
              <a:pPr algn="just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Initially</a:t>
              </a:r>
              <a:r>
                <a:rPr lang="en-US" sz="19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</a:t>
              </a:r>
              <a:r>
                <a:rPr lang="en-US" sz="19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Logistic Regression.</a:t>
              </a:r>
            </a:p>
            <a:p>
              <a:pPr algn="just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When the doctor has followups, move to survival analysi</a:t>
              </a:r>
            </a:p>
            <a:p>
              <a:pPr algn="just">
                <a:lnSpc>
                  <a:spcPts val="2799"/>
                </a:lnSpc>
              </a:pPr>
            </a:p>
            <a:p>
              <a:pPr algn="just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Goal</a:t>
              </a:r>
              <a:r>
                <a:rPr lang="en-US" sz="19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</a:t>
              </a:r>
            </a:p>
            <a:p>
              <a:pPr algn="just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Track progression and predict deterioration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24410" y="-4700052"/>
            <a:ext cx="10849791" cy="10849791"/>
          </a:xfrm>
          <a:custGeom>
            <a:avLst/>
            <a:gdLst/>
            <a:ahLst/>
            <a:cxnLst/>
            <a:rect r="r" b="b" t="t" l="l"/>
            <a:pathLst>
              <a:path h="10849791" w="10849791">
                <a:moveTo>
                  <a:pt x="0" y="0"/>
                </a:moveTo>
                <a:lnTo>
                  <a:pt x="10849791" y="0"/>
                </a:lnTo>
                <a:lnTo>
                  <a:pt x="10849791" y="10849792"/>
                </a:lnTo>
                <a:lnTo>
                  <a:pt x="0" y="1084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5902" y="1155522"/>
            <a:ext cx="13406304" cy="92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LIVE DEMO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90006" y="5128532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45961" y="-2120827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61846">
            <a:off x="-3564099" y="7930365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94572" y="8826359"/>
            <a:ext cx="1227740" cy="863882"/>
          </a:xfrm>
          <a:custGeom>
            <a:avLst/>
            <a:gdLst/>
            <a:ahLst/>
            <a:cxnLst/>
            <a:rect r="r" b="b" t="t" l="l"/>
            <a:pathLst>
              <a:path h="863882" w="1227740">
                <a:moveTo>
                  <a:pt x="0" y="0"/>
                </a:moveTo>
                <a:lnTo>
                  <a:pt x="1227740" y="0"/>
                </a:lnTo>
                <a:lnTo>
                  <a:pt x="1227740" y="863882"/>
                </a:lnTo>
                <a:lnTo>
                  <a:pt x="0" y="863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27327" y="3111609"/>
            <a:ext cx="493655" cy="4936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39064" lIns="39064" bIns="39064" rIns="39064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 flipV="true">
            <a:off x="1882191" y="3605264"/>
            <a:ext cx="0" cy="1261438"/>
          </a:xfrm>
          <a:prstGeom prst="line">
            <a:avLst/>
          </a:prstGeom>
          <a:ln cap="flat" w="1905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627327" y="4866701"/>
            <a:ext cx="493655" cy="49365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39064" lIns="39064" bIns="39064" rIns="39064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1882191" y="5360356"/>
            <a:ext cx="0" cy="1261438"/>
          </a:xfrm>
          <a:prstGeom prst="line">
            <a:avLst/>
          </a:prstGeom>
          <a:ln cap="flat" w="1905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627327" y="6621793"/>
            <a:ext cx="493655" cy="49365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anchor="ctr" rtlCol="false" tIns="39064" lIns="39064" bIns="39064" rIns="39064"/>
            <a:lstStyle/>
            <a:p>
              <a:pPr algn="ctr">
                <a:lnSpc>
                  <a:spcPts val="2513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H="true" flipV="true">
            <a:off x="1882191" y="7115448"/>
            <a:ext cx="0" cy="986826"/>
          </a:xfrm>
          <a:prstGeom prst="line">
            <a:avLst/>
          </a:prstGeom>
          <a:ln cap="flat" w="19050">
            <a:solidFill>
              <a:srgbClr val="FFFFFF"/>
            </a:solidFill>
            <a:prstDash val="lgDash"/>
            <a:headEnd type="none" len="sm" w="sm"/>
            <a:tailEnd type="none" len="sm" w="sm"/>
          </a:ln>
        </p:spPr>
      </p:sp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2456390" y="2667458"/>
          <a:ext cx="13938183" cy="1649598"/>
        </p:xfrm>
        <a:graphic>
          <a:graphicData uri="http://schemas.openxmlformats.org/drawingml/2006/table">
            <a:tbl>
              <a:tblPr/>
              <a:tblGrid>
                <a:gridCol w="3503108"/>
                <a:gridCol w="3361896"/>
                <a:gridCol w="2467557"/>
                <a:gridCol w="2087506"/>
                <a:gridCol w="2518116"/>
              </a:tblGrid>
              <a:tr h="16495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Retinal Thickness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Mean Deviation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Fira Sans Bold"/>
                          <a:ea typeface="Fira Sans Bold"/>
                          <a:cs typeface="Fira Sans Bold"/>
                          <a:sym typeface="Fira Sans Bold"/>
                        </a:rPr>
                        <a:t>Race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2789904" y="4790635"/>
            <a:ext cx="5782616" cy="4035724"/>
            <a:chOff x="0" y="0"/>
            <a:chExt cx="8916670" cy="6223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159" y="6350"/>
              <a:ext cx="8912352" cy="6210300"/>
            </a:xfrm>
            <a:custGeom>
              <a:avLst/>
              <a:gdLst/>
              <a:ahLst/>
              <a:cxnLst/>
              <a:rect r="r" b="b" t="t" l="l"/>
              <a:pathLst>
                <a:path h="6210300" w="8912352">
                  <a:moveTo>
                    <a:pt x="4456176" y="6210300"/>
                  </a:moveTo>
                  <a:cubicBezTo>
                    <a:pt x="3709035" y="6210300"/>
                    <a:pt x="2911983" y="6055614"/>
                    <a:pt x="2211959" y="5774944"/>
                  </a:cubicBezTo>
                  <a:cubicBezTo>
                    <a:pt x="1412621" y="5454269"/>
                    <a:pt x="791337" y="4990084"/>
                    <a:pt x="415290" y="4432300"/>
                  </a:cubicBezTo>
                  <a:cubicBezTo>
                    <a:pt x="149606" y="4037838"/>
                    <a:pt x="7239" y="3584829"/>
                    <a:pt x="3683" y="3121787"/>
                  </a:cubicBezTo>
                  <a:cubicBezTo>
                    <a:pt x="0" y="2649474"/>
                    <a:pt x="141732" y="2185924"/>
                    <a:pt x="413512" y="1781556"/>
                  </a:cubicBezTo>
                  <a:cubicBezTo>
                    <a:pt x="789686" y="1221740"/>
                    <a:pt x="1411605" y="756158"/>
                    <a:pt x="2212086" y="435102"/>
                  </a:cubicBezTo>
                  <a:cubicBezTo>
                    <a:pt x="2911729" y="154559"/>
                    <a:pt x="3708654" y="0"/>
                    <a:pt x="4456176" y="0"/>
                  </a:cubicBezTo>
                  <a:cubicBezTo>
                    <a:pt x="5203698" y="0"/>
                    <a:pt x="6000623" y="154559"/>
                    <a:pt x="6700266" y="435102"/>
                  </a:cubicBezTo>
                  <a:cubicBezTo>
                    <a:pt x="7500747" y="756158"/>
                    <a:pt x="8122666" y="1221740"/>
                    <a:pt x="8498840" y="1781429"/>
                  </a:cubicBezTo>
                  <a:cubicBezTo>
                    <a:pt x="8770620" y="2185924"/>
                    <a:pt x="8912352" y="2649347"/>
                    <a:pt x="8908669" y="3121660"/>
                  </a:cubicBezTo>
                  <a:cubicBezTo>
                    <a:pt x="8904986" y="3584702"/>
                    <a:pt x="8762619" y="4037711"/>
                    <a:pt x="8496935" y="4432046"/>
                  </a:cubicBezTo>
                  <a:cubicBezTo>
                    <a:pt x="8120889" y="4989830"/>
                    <a:pt x="7499731" y="5454142"/>
                    <a:pt x="6700393" y="5774690"/>
                  </a:cubicBezTo>
                  <a:cubicBezTo>
                    <a:pt x="6000369" y="6055614"/>
                    <a:pt x="5203317" y="6210300"/>
                    <a:pt x="4456176" y="6210300"/>
                  </a:cubicBezTo>
                  <a:close/>
                  <a:moveTo>
                    <a:pt x="4456176" y="19050"/>
                  </a:moveTo>
                  <a:cubicBezTo>
                    <a:pt x="3711067" y="19050"/>
                    <a:pt x="2916555" y="173101"/>
                    <a:pt x="2219198" y="452755"/>
                  </a:cubicBezTo>
                  <a:cubicBezTo>
                    <a:pt x="1422273" y="772414"/>
                    <a:pt x="803275" y="1235583"/>
                    <a:pt x="429260" y="1792097"/>
                  </a:cubicBezTo>
                  <a:cubicBezTo>
                    <a:pt x="159639" y="2193417"/>
                    <a:pt x="18923" y="2653157"/>
                    <a:pt x="22606" y="3121660"/>
                  </a:cubicBezTo>
                  <a:cubicBezTo>
                    <a:pt x="26162" y="3580892"/>
                    <a:pt x="167513" y="4030345"/>
                    <a:pt x="431165" y="4421505"/>
                  </a:cubicBezTo>
                  <a:cubicBezTo>
                    <a:pt x="805053" y="4976114"/>
                    <a:pt x="1423289" y="5438013"/>
                    <a:pt x="2219071" y="5757164"/>
                  </a:cubicBezTo>
                  <a:cubicBezTo>
                    <a:pt x="2916936" y="6037072"/>
                    <a:pt x="3711321" y="6191250"/>
                    <a:pt x="4456176" y="6191250"/>
                  </a:cubicBezTo>
                  <a:cubicBezTo>
                    <a:pt x="5201031" y="6191250"/>
                    <a:pt x="5995416" y="6037072"/>
                    <a:pt x="6693280" y="5757164"/>
                  </a:cubicBezTo>
                  <a:cubicBezTo>
                    <a:pt x="7489062" y="5438013"/>
                    <a:pt x="8107298" y="4976114"/>
                    <a:pt x="8481187" y="4421505"/>
                  </a:cubicBezTo>
                  <a:cubicBezTo>
                    <a:pt x="8744839" y="4030345"/>
                    <a:pt x="8886063" y="3580892"/>
                    <a:pt x="8889746" y="3121660"/>
                  </a:cubicBezTo>
                  <a:cubicBezTo>
                    <a:pt x="8893428" y="2653157"/>
                    <a:pt x="8752839" y="2193417"/>
                    <a:pt x="8483091" y="1792097"/>
                  </a:cubicBezTo>
                  <a:cubicBezTo>
                    <a:pt x="8109076" y="1235583"/>
                    <a:pt x="7490078" y="772414"/>
                    <a:pt x="6693153" y="452755"/>
                  </a:cubicBezTo>
                  <a:cubicBezTo>
                    <a:pt x="5995797" y="173101"/>
                    <a:pt x="5201285" y="19050"/>
                    <a:pt x="4456176" y="19050"/>
                  </a:cubicBezTo>
                  <a:close/>
                </a:path>
              </a:pathLst>
            </a:custGeom>
            <a:solidFill>
              <a:srgbClr val="164E6D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3970" y="155575"/>
              <a:ext cx="8888730" cy="5911850"/>
            </a:xfrm>
            <a:custGeom>
              <a:avLst/>
              <a:gdLst/>
              <a:ahLst/>
              <a:cxnLst/>
              <a:rect r="r" b="b" t="t" l="l"/>
              <a:pathLst>
                <a:path h="5911850" w="8888730">
                  <a:moveTo>
                    <a:pt x="4444365" y="5911850"/>
                  </a:moveTo>
                  <a:cubicBezTo>
                    <a:pt x="3055112" y="5911850"/>
                    <a:pt x="1302893" y="5350129"/>
                    <a:pt x="527304" y="4199509"/>
                  </a:cubicBezTo>
                  <a:cubicBezTo>
                    <a:pt x="25146" y="3454527"/>
                    <a:pt x="0" y="2497455"/>
                    <a:pt x="525526" y="1715516"/>
                  </a:cubicBezTo>
                  <a:cubicBezTo>
                    <a:pt x="1302131" y="559943"/>
                    <a:pt x="3056763" y="0"/>
                    <a:pt x="4444365" y="0"/>
                  </a:cubicBezTo>
                  <a:cubicBezTo>
                    <a:pt x="5831967" y="0"/>
                    <a:pt x="7586599" y="559943"/>
                    <a:pt x="8363204" y="1715516"/>
                  </a:cubicBezTo>
                  <a:cubicBezTo>
                    <a:pt x="8888730" y="2497455"/>
                    <a:pt x="8863584" y="3454527"/>
                    <a:pt x="8361426" y="4199509"/>
                  </a:cubicBezTo>
                  <a:cubicBezTo>
                    <a:pt x="7585710" y="5350129"/>
                    <a:pt x="5833618" y="5911850"/>
                    <a:pt x="4444365" y="5911850"/>
                  </a:cubicBezTo>
                  <a:close/>
                </a:path>
              </a:pathLst>
            </a:custGeom>
            <a:blipFill>
              <a:blip r:embed="rId10"/>
              <a:stretch>
                <a:fillRect l="0" t="-6735" r="0" b="-6735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0523618" y="4790635"/>
            <a:ext cx="5870954" cy="4097375"/>
            <a:chOff x="0" y="0"/>
            <a:chExt cx="8916670" cy="6223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159" y="6350"/>
              <a:ext cx="8912352" cy="6210300"/>
            </a:xfrm>
            <a:custGeom>
              <a:avLst/>
              <a:gdLst/>
              <a:ahLst/>
              <a:cxnLst/>
              <a:rect r="r" b="b" t="t" l="l"/>
              <a:pathLst>
                <a:path h="6210300" w="8912352">
                  <a:moveTo>
                    <a:pt x="4456176" y="6210300"/>
                  </a:moveTo>
                  <a:cubicBezTo>
                    <a:pt x="3709035" y="6210300"/>
                    <a:pt x="2911983" y="6055614"/>
                    <a:pt x="2211959" y="5774944"/>
                  </a:cubicBezTo>
                  <a:cubicBezTo>
                    <a:pt x="1412621" y="5454269"/>
                    <a:pt x="791337" y="4990084"/>
                    <a:pt x="415290" y="4432300"/>
                  </a:cubicBezTo>
                  <a:cubicBezTo>
                    <a:pt x="149606" y="4037838"/>
                    <a:pt x="7239" y="3584829"/>
                    <a:pt x="3683" y="3121787"/>
                  </a:cubicBezTo>
                  <a:cubicBezTo>
                    <a:pt x="0" y="2649474"/>
                    <a:pt x="141732" y="2185924"/>
                    <a:pt x="413512" y="1781556"/>
                  </a:cubicBezTo>
                  <a:cubicBezTo>
                    <a:pt x="789686" y="1221740"/>
                    <a:pt x="1411605" y="756158"/>
                    <a:pt x="2212086" y="435102"/>
                  </a:cubicBezTo>
                  <a:cubicBezTo>
                    <a:pt x="2911729" y="154559"/>
                    <a:pt x="3708654" y="0"/>
                    <a:pt x="4456176" y="0"/>
                  </a:cubicBezTo>
                  <a:cubicBezTo>
                    <a:pt x="5203698" y="0"/>
                    <a:pt x="6000623" y="154559"/>
                    <a:pt x="6700266" y="435102"/>
                  </a:cubicBezTo>
                  <a:cubicBezTo>
                    <a:pt x="7500747" y="756158"/>
                    <a:pt x="8122666" y="1221740"/>
                    <a:pt x="8498840" y="1781429"/>
                  </a:cubicBezTo>
                  <a:cubicBezTo>
                    <a:pt x="8770620" y="2185924"/>
                    <a:pt x="8912352" y="2649347"/>
                    <a:pt x="8908669" y="3121660"/>
                  </a:cubicBezTo>
                  <a:cubicBezTo>
                    <a:pt x="8904986" y="3584702"/>
                    <a:pt x="8762619" y="4037711"/>
                    <a:pt x="8496935" y="4432046"/>
                  </a:cubicBezTo>
                  <a:cubicBezTo>
                    <a:pt x="8120889" y="4989830"/>
                    <a:pt x="7499731" y="5454142"/>
                    <a:pt x="6700393" y="5774690"/>
                  </a:cubicBezTo>
                  <a:cubicBezTo>
                    <a:pt x="6000369" y="6055614"/>
                    <a:pt x="5203317" y="6210300"/>
                    <a:pt x="4456176" y="6210300"/>
                  </a:cubicBezTo>
                  <a:close/>
                  <a:moveTo>
                    <a:pt x="4456176" y="19050"/>
                  </a:moveTo>
                  <a:cubicBezTo>
                    <a:pt x="3711067" y="19050"/>
                    <a:pt x="2916555" y="173101"/>
                    <a:pt x="2219198" y="452755"/>
                  </a:cubicBezTo>
                  <a:cubicBezTo>
                    <a:pt x="1422273" y="772414"/>
                    <a:pt x="803275" y="1235583"/>
                    <a:pt x="429260" y="1792097"/>
                  </a:cubicBezTo>
                  <a:cubicBezTo>
                    <a:pt x="159639" y="2193417"/>
                    <a:pt x="18923" y="2653157"/>
                    <a:pt x="22606" y="3121660"/>
                  </a:cubicBezTo>
                  <a:cubicBezTo>
                    <a:pt x="26162" y="3580892"/>
                    <a:pt x="167513" y="4030345"/>
                    <a:pt x="431165" y="4421505"/>
                  </a:cubicBezTo>
                  <a:cubicBezTo>
                    <a:pt x="805053" y="4976114"/>
                    <a:pt x="1423289" y="5438013"/>
                    <a:pt x="2219071" y="5757164"/>
                  </a:cubicBezTo>
                  <a:cubicBezTo>
                    <a:pt x="2916936" y="6037072"/>
                    <a:pt x="3711321" y="6191250"/>
                    <a:pt x="4456176" y="6191250"/>
                  </a:cubicBezTo>
                  <a:cubicBezTo>
                    <a:pt x="5201031" y="6191250"/>
                    <a:pt x="5995416" y="6037072"/>
                    <a:pt x="6693280" y="5757164"/>
                  </a:cubicBezTo>
                  <a:cubicBezTo>
                    <a:pt x="7489062" y="5438013"/>
                    <a:pt x="8107298" y="4976114"/>
                    <a:pt x="8481187" y="4421505"/>
                  </a:cubicBezTo>
                  <a:cubicBezTo>
                    <a:pt x="8744839" y="4030345"/>
                    <a:pt x="8886063" y="3580892"/>
                    <a:pt x="8889746" y="3121660"/>
                  </a:cubicBezTo>
                  <a:cubicBezTo>
                    <a:pt x="8893428" y="2653157"/>
                    <a:pt x="8752839" y="2193417"/>
                    <a:pt x="8483091" y="1792097"/>
                  </a:cubicBezTo>
                  <a:cubicBezTo>
                    <a:pt x="8109076" y="1235583"/>
                    <a:pt x="7490078" y="772414"/>
                    <a:pt x="6693153" y="452755"/>
                  </a:cubicBezTo>
                  <a:cubicBezTo>
                    <a:pt x="5995797" y="173101"/>
                    <a:pt x="5201285" y="19050"/>
                    <a:pt x="4456176" y="19050"/>
                  </a:cubicBezTo>
                  <a:close/>
                </a:path>
              </a:pathLst>
            </a:custGeom>
            <a:solidFill>
              <a:srgbClr val="164E6D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3970" y="155575"/>
              <a:ext cx="8888730" cy="5911850"/>
            </a:xfrm>
            <a:custGeom>
              <a:avLst/>
              <a:gdLst/>
              <a:ahLst/>
              <a:cxnLst/>
              <a:rect r="r" b="b" t="t" l="l"/>
              <a:pathLst>
                <a:path h="5911850" w="8888730">
                  <a:moveTo>
                    <a:pt x="4444365" y="5911850"/>
                  </a:moveTo>
                  <a:cubicBezTo>
                    <a:pt x="3055112" y="5911850"/>
                    <a:pt x="1302893" y="5350129"/>
                    <a:pt x="527304" y="4199509"/>
                  </a:cubicBezTo>
                  <a:cubicBezTo>
                    <a:pt x="25146" y="3454527"/>
                    <a:pt x="0" y="2497455"/>
                    <a:pt x="525526" y="1715516"/>
                  </a:cubicBezTo>
                  <a:cubicBezTo>
                    <a:pt x="1302131" y="559943"/>
                    <a:pt x="3056763" y="0"/>
                    <a:pt x="4444365" y="0"/>
                  </a:cubicBezTo>
                  <a:cubicBezTo>
                    <a:pt x="5831967" y="0"/>
                    <a:pt x="7586599" y="559943"/>
                    <a:pt x="8363204" y="1715516"/>
                  </a:cubicBezTo>
                  <a:cubicBezTo>
                    <a:pt x="8888730" y="2497455"/>
                    <a:pt x="8863584" y="3454527"/>
                    <a:pt x="8361426" y="4199509"/>
                  </a:cubicBezTo>
                  <a:cubicBezTo>
                    <a:pt x="7585710" y="5350129"/>
                    <a:pt x="5833618" y="5911850"/>
                    <a:pt x="4444365" y="5911850"/>
                  </a:cubicBezTo>
                  <a:close/>
                </a:path>
              </a:pathLst>
            </a:custGeom>
            <a:blipFill>
              <a:blip r:embed="rId11"/>
              <a:stretch>
                <a:fillRect l="0" t="-708" r="0" b="-708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676498" y="4873487"/>
            <a:ext cx="444484" cy="373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1"/>
              </a:lnSpc>
            </a:pPr>
            <a:r>
              <a:rPr lang="en-US" b="true" sz="215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2.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76498" y="6628579"/>
            <a:ext cx="444484" cy="37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1"/>
              </a:lnSpc>
            </a:pPr>
            <a:r>
              <a:rPr lang="en-US" b="true" sz="215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3.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76498" y="3118395"/>
            <a:ext cx="444484" cy="37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1"/>
              </a:lnSpc>
            </a:pPr>
            <a:r>
              <a:rPr lang="en-US" b="true" sz="2151">
                <a:solidFill>
                  <a:srgbClr val="6ED0E5"/>
                </a:solidFill>
                <a:latin typeface="Raleway Bold"/>
                <a:ea typeface="Raleway Bold"/>
                <a:cs typeface="Raleway Bold"/>
                <a:sym typeface="Raleway Bold"/>
              </a:rPr>
              <a:t>1.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00072" y="-4259849"/>
            <a:ext cx="10849791" cy="10849791"/>
          </a:xfrm>
          <a:custGeom>
            <a:avLst/>
            <a:gdLst/>
            <a:ahLst/>
            <a:cxnLst/>
            <a:rect r="r" b="b" t="t" l="l"/>
            <a:pathLst>
              <a:path h="10849791" w="10849791">
                <a:moveTo>
                  <a:pt x="0" y="0"/>
                </a:moveTo>
                <a:lnTo>
                  <a:pt x="10849792" y="0"/>
                </a:lnTo>
                <a:lnTo>
                  <a:pt x="10849792" y="10849791"/>
                </a:lnTo>
                <a:lnTo>
                  <a:pt x="0" y="1084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6681" y="247491"/>
            <a:ext cx="13406304" cy="92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LIVE DEMO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90006" y="5128532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6" y="0"/>
                </a:lnTo>
                <a:lnTo>
                  <a:pt x="10316936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45961" y="-2120827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61846">
            <a:off x="-3564099" y="7930365"/>
            <a:ext cx="6177846" cy="5691341"/>
          </a:xfrm>
          <a:custGeom>
            <a:avLst/>
            <a:gdLst/>
            <a:ahLst/>
            <a:cxnLst/>
            <a:rect r="r" b="b" t="t" l="l"/>
            <a:pathLst>
              <a:path h="5691341" w="6177846">
                <a:moveTo>
                  <a:pt x="0" y="0"/>
                </a:moveTo>
                <a:lnTo>
                  <a:pt x="6177846" y="0"/>
                </a:lnTo>
                <a:lnTo>
                  <a:pt x="6177846" y="5691341"/>
                </a:lnTo>
                <a:lnTo>
                  <a:pt x="0" y="5691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94572" y="8826359"/>
            <a:ext cx="1227740" cy="863882"/>
          </a:xfrm>
          <a:custGeom>
            <a:avLst/>
            <a:gdLst/>
            <a:ahLst/>
            <a:cxnLst/>
            <a:rect r="r" b="b" t="t" l="l"/>
            <a:pathLst>
              <a:path h="863882" w="1227740">
                <a:moveTo>
                  <a:pt x="0" y="0"/>
                </a:moveTo>
                <a:lnTo>
                  <a:pt x="1227740" y="0"/>
                </a:lnTo>
                <a:lnTo>
                  <a:pt x="1227740" y="863882"/>
                </a:lnTo>
                <a:lnTo>
                  <a:pt x="0" y="8638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811683" y="1477478"/>
          <a:ext cx="12216958" cy="8343900"/>
        </p:xfrm>
        <a:graphic>
          <a:graphicData uri="http://schemas.openxmlformats.org/drawingml/2006/table">
            <a:tbl>
              <a:tblPr/>
              <a:tblGrid>
                <a:gridCol w="2059457"/>
                <a:gridCol w="2059457"/>
                <a:gridCol w="2663207"/>
                <a:gridCol w="2550004"/>
                <a:gridCol w="2884833"/>
              </a:tblGrid>
              <a:tr h="7846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Probability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0 - 30%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30-50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50-70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70-100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4161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FFFFFF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Glaucoma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Minimal chance of glaucoma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Borderline glaucoma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Strong chance of glaucoma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Definite glaucoma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92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FFFFFF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Immediate Steps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Standard followup exams on schedule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Suggest followup tests like visual field testing and OCT analysis. Recommend patient followup in 6  months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Follow up with VF test. Patient followup in 3 months.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Follow up with VF 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7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FFFFFF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Prescription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None necessary.  Prescribe preventative eye drops if pressure borderline.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Prescribe eye drops and track progress. If condition worsens, suggest oral drops.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Consider laser therapy. Monitor progress. If condition degenerates, recommend surgery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1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 b="true">
                          <a:solidFill>
                            <a:srgbClr val="FFFFFF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Followup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Standard followup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Followup in 6 months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Followup in 3 months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3"/>
                        </a:lnSpc>
                        <a:defRPr/>
                      </a:pPr>
                      <a:r>
                        <a:rPr lang="en-US" sz="1795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Followup in 3 months. If condition worsens, retake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0070" y="2987869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70070" y="4275942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70070" y="5568411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70070" y="6860880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98058" y="2987869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98058" y="4275942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98058" y="5568411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98058" y="6860880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26047" y="2987869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6047" y="4275942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6047" y="5568411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6047" y="6860880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62671" y="8426424"/>
            <a:ext cx="881235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  <a:spcBef>
                <a:spcPct val="0"/>
              </a:spcBef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Collaborative meetings are the best! Click "Share," add your teammates, and start interacting.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31078" y="1754247"/>
            <a:ext cx="6245410" cy="845562"/>
            <a:chOff x="0" y="0"/>
            <a:chExt cx="39678907" cy="5372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9678905" cy="5372100"/>
            </a:xfrm>
            <a:custGeom>
              <a:avLst/>
              <a:gdLst/>
              <a:ahLst/>
              <a:cxnLst/>
              <a:rect r="r" b="b" t="t" l="l"/>
              <a:pathLst>
                <a:path h="5372100" w="39678905">
                  <a:moveTo>
                    <a:pt x="3812823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8128237" y="5372100"/>
                  </a:lnTo>
                  <a:lnTo>
                    <a:pt x="39678905" y="2686050"/>
                  </a:lnTo>
                  <a:lnTo>
                    <a:pt x="38128237" y="0"/>
                  </a:lnTo>
                  <a:close/>
                </a:path>
              </a:pathLst>
            </a:custGeom>
            <a:solidFill>
              <a:srgbClr val="6D1664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370566" y="1754247"/>
            <a:ext cx="6245410" cy="845562"/>
            <a:chOff x="0" y="0"/>
            <a:chExt cx="39678907" cy="5372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678905" cy="5372100"/>
            </a:xfrm>
            <a:custGeom>
              <a:avLst/>
              <a:gdLst/>
              <a:ahLst/>
              <a:cxnLst/>
              <a:rect r="r" b="b" t="t" l="l"/>
              <a:pathLst>
                <a:path h="5372100" w="39678905">
                  <a:moveTo>
                    <a:pt x="3812823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8128237" y="5372100"/>
                  </a:lnTo>
                  <a:lnTo>
                    <a:pt x="39678905" y="2686050"/>
                  </a:lnTo>
                  <a:lnTo>
                    <a:pt x="38128237" y="0"/>
                  </a:lnTo>
                  <a:close/>
                </a:path>
              </a:pathLst>
            </a:custGeom>
            <a:solidFill>
              <a:srgbClr val="164E6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900700" y="1754247"/>
            <a:ext cx="6245410" cy="845562"/>
            <a:chOff x="0" y="0"/>
            <a:chExt cx="39678907" cy="53721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9678905" cy="5372100"/>
            </a:xfrm>
            <a:custGeom>
              <a:avLst/>
              <a:gdLst/>
              <a:ahLst/>
              <a:cxnLst/>
              <a:rect r="r" b="b" t="t" l="l"/>
              <a:pathLst>
                <a:path h="5372100" w="39678905">
                  <a:moveTo>
                    <a:pt x="3812823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8128237" y="5372100"/>
                  </a:lnTo>
                  <a:lnTo>
                    <a:pt x="39678905" y="2686050"/>
                  </a:lnTo>
                  <a:lnTo>
                    <a:pt x="38128237" y="0"/>
                  </a:lnTo>
                  <a:close/>
                </a:path>
              </a:pathLst>
            </a:custGeom>
            <a:solidFill>
              <a:srgbClr val="98AEC9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0848116" y="4537321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5" y="0"/>
                </a:lnTo>
                <a:lnTo>
                  <a:pt x="10316935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4322540">
            <a:off x="-5385425" y="7605495"/>
            <a:ext cx="6967842" cy="6419125"/>
          </a:xfrm>
          <a:custGeom>
            <a:avLst/>
            <a:gdLst/>
            <a:ahLst/>
            <a:cxnLst/>
            <a:rect r="r" b="b" t="t" l="l"/>
            <a:pathLst>
              <a:path h="6419125" w="6967842">
                <a:moveTo>
                  <a:pt x="0" y="0"/>
                </a:moveTo>
                <a:lnTo>
                  <a:pt x="6967842" y="0"/>
                </a:lnTo>
                <a:lnTo>
                  <a:pt x="6967842" y="6419125"/>
                </a:lnTo>
                <a:lnTo>
                  <a:pt x="0" y="6419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6768549" y="2871435"/>
            <a:ext cx="5482704" cy="5032354"/>
            <a:chOff x="0" y="0"/>
            <a:chExt cx="1444004" cy="132539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44004" cy="1325394"/>
            </a:xfrm>
            <a:custGeom>
              <a:avLst/>
              <a:gdLst/>
              <a:ahLst/>
              <a:cxnLst/>
              <a:rect r="r" b="b" t="t" l="l"/>
              <a:pathLst>
                <a:path h="1325394" w="1444004">
                  <a:moveTo>
                    <a:pt x="28241" y="0"/>
                  </a:moveTo>
                  <a:lnTo>
                    <a:pt x="1415763" y="0"/>
                  </a:lnTo>
                  <a:cubicBezTo>
                    <a:pt x="1431360" y="0"/>
                    <a:pt x="1444004" y="12644"/>
                    <a:pt x="1444004" y="28241"/>
                  </a:cubicBezTo>
                  <a:lnTo>
                    <a:pt x="1444004" y="1297153"/>
                  </a:lnTo>
                  <a:cubicBezTo>
                    <a:pt x="1444004" y="1312750"/>
                    <a:pt x="1431360" y="1325394"/>
                    <a:pt x="1415763" y="1325394"/>
                  </a:cubicBezTo>
                  <a:lnTo>
                    <a:pt x="28241" y="1325394"/>
                  </a:lnTo>
                  <a:cubicBezTo>
                    <a:pt x="12644" y="1325394"/>
                    <a:pt x="0" y="1312750"/>
                    <a:pt x="0" y="1297153"/>
                  </a:cubicBezTo>
                  <a:lnTo>
                    <a:pt x="0" y="28241"/>
                  </a:lnTo>
                  <a:cubicBezTo>
                    <a:pt x="0" y="12644"/>
                    <a:pt x="12644" y="0"/>
                    <a:pt x="282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164E6D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444004" cy="1363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86809" y="2871435"/>
            <a:ext cx="5681715" cy="5032354"/>
            <a:chOff x="0" y="0"/>
            <a:chExt cx="1496419" cy="132539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96419" cy="1325394"/>
            </a:xfrm>
            <a:custGeom>
              <a:avLst/>
              <a:gdLst/>
              <a:ahLst/>
              <a:cxnLst/>
              <a:rect r="r" b="b" t="t" l="l"/>
              <a:pathLst>
                <a:path h="1325394" w="1496419">
                  <a:moveTo>
                    <a:pt x="27252" y="0"/>
                  </a:moveTo>
                  <a:lnTo>
                    <a:pt x="1469167" y="0"/>
                  </a:lnTo>
                  <a:cubicBezTo>
                    <a:pt x="1476394" y="0"/>
                    <a:pt x="1483326" y="2871"/>
                    <a:pt x="1488437" y="7982"/>
                  </a:cubicBezTo>
                  <a:cubicBezTo>
                    <a:pt x="1493548" y="13093"/>
                    <a:pt x="1496419" y="20024"/>
                    <a:pt x="1496419" y="27252"/>
                  </a:cubicBezTo>
                  <a:lnTo>
                    <a:pt x="1496419" y="1298142"/>
                  </a:lnTo>
                  <a:cubicBezTo>
                    <a:pt x="1496419" y="1313193"/>
                    <a:pt x="1484218" y="1325394"/>
                    <a:pt x="1469167" y="1325394"/>
                  </a:cubicBezTo>
                  <a:lnTo>
                    <a:pt x="27252" y="1325394"/>
                  </a:lnTo>
                  <a:cubicBezTo>
                    <a:pt x="20024" y="1325394"/>
                    <a:pt x="13093" y="1322523"/>
                    <a:pt x="7982" y="1317412"/>
                  </a:cubicBezTo>
                  <a:cubicBezTo>
                    <a:pt x="2871" y="1312301"/>
                    <a:pt x="0" y="1305369"/>
                    <a:pt x="0" y="1298142"/>
                  </a:cubicBezTo>
                  <a:lnTo>
                    <a:pt x="0" y="27252"/>
                  </a:lnTo>
                  <a:cubicBezTo>
                    <a:pt x="0" y="20024"/>
                    <a:pt x="2871" y="13093"/>
                    <a:pt x="7982" y="7982"/>
                  </a:cubicBezTo>
                  <a:cubicBezTo>
                    <a:pt x="13093" y="2871"/>
                    <a:pt x="20024" y="0"/>
                    <a:pt x="272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6D166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96419" cy="1363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468847" y="2871435"/>
            <a:ext cx="5407788" cy="5032354"/>
            <a:chOff x="0" y="0"/>
            <a:chExt cx="1424274" cy="132539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24274" cy="1325394"/>
            </a:xfrm>
            <a:custGeom>
              <a:avLst/>
              <a:gdLst/>
              <a:ahLst/>
              <a:cxnLst/>
              <a:rect r="r" b="b" t="t" l="l"/>
              <a:pathLst>
                <a:path h="1325394" w="1424274">
                  <a:moveTo>
                    <a:pt x="28632" y="0"/>
                  </a:moveTo>
                  <a:lnTo>
                    <a:pt x="1395641" y="0"/>
                  </a:lnTo>
                  <a:cubicBezTo>
                    <a:pt x="1411454" y="0"/>
                    <a:pt x="1424274" y="12819"/>
                    <a:pt x="1424274" y="28632"/>
                  </a:cubicBezTo>
                  <a:lnTo>
                    <a:pt x="1424274" y="1296761"/>
                  </a:lnTo>
                  <a:cubicBezTo>
                    <a:pt x="1424274" y="1312575"/>
                    <a:pt x="1411454" y="1325394"/>
                    <a:pt x="1395641" y="1325394"/>
                  </a:cubicBezTo>
                  <a:lnTo>
                    <a:pt x="28632" y="1325394"/>
                  </a:lnTo>
                  <a:cubicBezTo>
                    <a:pt x="21039" y="1325394"/>
                    <a:pt x="13756" y="1322377"/>
                    <a:pt x="8386" y="1317007"/>
                  </a:cubicBezTo>
                  <a:cubicBezTo>
                    <a:pt x="3017" y="1311638"/>
                    <a:pt x="0" y="1304355"/>
                    <a:pt x="0" y="1296761"/>
                  </a:cubicBezTo>
                  <a:lnTo>
                    <a:pt x="0" y="28632"/>
                  </a:lnTo>
                  <a:cubicBezTo>
                    <a:pt x="0" y="21039"/>
                    <a:pt x="3017" y="13756"/>
                    <a:pt x="8386" y="8386"/>
                  </a:cubicBezTo>
                  <a:cubicBezTo>
                    <a:pt x="13756" y="3017"/>
                    <a:pt x="21039" y="0"/>
                    <a:pt x="286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98AEC9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24274" cy="1363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6935288" y="2949746"/>
            <a:ext cx="5040080" cy="49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08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model deployment </a:t>
            </a: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Cloud deployment:</a:t>
            </a: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$5,000 </a:t>
            </a: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ocal deployment</a:t>
            </a: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: $10,000 </a:t>
            </a: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Updating Data, Storing, and Retraining the Model: </a:t>
            </a:r>
            <a:r>
              <a:rPr lang="en-US" sz="185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$5,000</a:t>
            </a: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Cost Per Client: </a:t>
            </a:r>
          </a:p>
          <a:p>
            <a:pPr algn="l">
              <a:lnSpc>
                <a:spcPts val="2926"/>
              </a:lnSpc>
            </a:pPr>
            <a:r>
              <a:rPr lang="en-US" sz="20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Total</a:t>
            </a:r>
            <a:r>
              <a:rPr lang="en-US" sz="209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$20,000</a:t>
            </a:r>
          </a:p>
          <a:p>
            <a:pPr algn="l">
              <a:lnSpc>
                <a:spcPts val="2939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886809" y="8454999"/>
            <a:ext cx="16861724" cy="803301"/>
            <a:chOff x="0" y="0"/>
            <a:chExt cx="4440948" cy="21156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440948" cy="211569"/>
            </a:xfrm>
            <a:custGeom>
              <a:avLst/>
              <a:gdLst/>
              <a:ahLst/>
              <a:cxnLst/>
              <a:rect r="r" b="b" t="t" l="l"/>
              <a:pathLst>
                <a:path h="211569" w="4440948">
                  <a:moveTo>
                    <a:pt x="4237748" y="0"/>
                  </a:moveTo>
                  <a:lnTo>
                    <a:pt x="0" y="0"/>
                  </a:lnTo>
                  <a:lnTo>
                    <a:pt x="0" y="211569"/>
                  </a:lnTo>
                  <a:lnTo>
                    <a:pt x="4237748" y="211569"/>
                  </a:lnTo>
                  <a:lnTo>
                    <a:pt x="4440948" y="105784"/>
                  </a:lnTo>
                  <a:lnTo>
                    <a:pt x="4237748" y="0"/>
                  </a:lnTo>
                  <a:close/>
                </a:path>
              </a:pathLst>
            </a:custGeom>
            <a:solidFill>
              <a:srgbClr val="98AEC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4326648" cy="240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53747" y="1991396"/>
            <a:ext cx="470530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6"/>
              </a:lnSpc>
            </a:pPr>
            <a:r>
              <a:rPr lang="en-US" sz="2321" b="tru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Development 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935288" y="1991396"/>
            <a:ext cx="4608034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83"/>
              </a:lnSpc>
              <a:spcBef>
                <a:spcPct val="0"/>
              </a:spcBef>
            </a:pPr>
            <a:r>
              <a:rPr lang="en-US" b="true" sz="231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497998" y="1981871"/>
            <a:ext cx="508788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Maintenance Costs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06408" y="3135420"/>
            <a:ext cx="5040080" cy="460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08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</a:t>
            </a: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CPU : $4000 </a:t>
            </a:r>
          </a:p>
          <a:p>
            <a:pPr algn="l">
              <a:lnSpc>
                <a:spcPts val="2590"/>
              </a:lnSpc>
            </a:pPr>
            <a:r>
              <a:rPr lang="en-US" sz="185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AMD Th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read ripper or Intel Xeon Gold</a:t>
            </a:r>
          </a:p>
          <a:p>
            <a:pPr algn="l">
              <a:lnSpc>
                <a:spcPts val="2590"/>
              </a:lnSpc>
            </a:pP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RAM: $2,000</a:t>
            </a:r>
          </a:p>
          <a:p>
            <a:pPr algn="l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ECC RAM</a:t>
            </a:r>
          </a:p>
          <a:p>
            <a:pPr algn="l">
              <a:lnSpc>
                <a:spcPts val="2590"/>
              </a:lnSpc>
            </a:pP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PU: </a:t>
            </a: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$20,000 </a:t>
            </a: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Storage:</a:t>
            </a: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$1,200 </a:t>
            </a: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Motherboard and Power Supply: </a:t>
            </a: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$1,000, </a:t>
            </a: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cooling system </a:t>
            </a:r>
            <a:r>
              <a:rPr lang="en-US" b="true" sz="18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$300 </a:t>
            </a: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One Time Cost:</a:t>
            </a:r>
          </a:p>
          <a:p>
            <a:pPr algn="l">
              <a:lnSpc>
                <a:spcPts val="2926"/>
              </a:lnSpc>
            </a:pPr>
            <a:r>
              <a:rPr lang="en-US" sz="20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Total: $</a:t>
            </a:r>
            <a:r>
              <a:rPr lang="en-US" sz="209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28,500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708453" y="2972223"/>
            <a:ext cx="5040080" cy="591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6"/>
              </a:lnSpc>
            </a:pPr>
            <a:r>
              <a:rPr lang="en-US" sz="209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</a:t>
            </a:r>
            <a:r>
              <a:rPr lang="en-US" sz="209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Maintenance: </a:t>
            </a: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System servicing</a:t>
            </a:r>
            <a:r>
              <a:rPr lang="en-US" sz="185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$500 monthly</a:t>
            </a: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Bug fixes, updates</a:t>
            </a:r>
          </a:p>
          <a:p>
            <a:pPr algn="l" marL="399416" indent="-199708" lvl="1">
              <a:lnSpc>
                <a:spcPts val="2590"/>
              </a:lnSpc>
              <a:buFont typeface="Arial"/>
              <a:buChar char="•"/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Servicing of OCT system</a:t>
            </a: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  <a:r>
              <a:rPr lang="en-US" sz="18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Monthly Cost</a:t>
            </a:r>
          </a:p>
          <a:p>
            <a:pPr algn="l">
              <a:lnSpc>
                <a:spcPts val="2925"/>
              </a:lnSpc>
            </a:pPr>
            <a:r>
              <a:rPr lang="en-US" sz="208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Total: $500</a:t>
            </a: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  <a:p>
            <a:pPr algn="l">
              <a:lnSpc>
                <a:spcPts val="2590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1028700" y="551347"/>
            <a:ext cx="13406304" cy="92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PROJECTED COSTS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97576" y="8464930"/>
            <a:ext cx="16861724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6D1664"/>
                </a:solidFill>
                <a:latin typeface="Canva Sans"/>
                <a:ea typeface="Canva Sans"/>
                <a:cs typeface="Canva Sans"/>
                <a:sym typeface="Canva Sans"/>
              </a:rPr>
              <a:t>$28,000+ $20,000+$500=</a:t>
            </a:r>
            <a:r>
              <a:rPr lang="en-US" sz="3800" b="true">
                <a:solidFill>
                  <a:srgbClr val="6D166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$49,000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0070" y="2987869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70070" y="4275942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70070" y="5568411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70070" y="6860880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98058" y="2987869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98058" y="4275942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98058" y="5568411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98058" y="6860880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 spc="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Add name here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26047" y="2987869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6047" y="4275942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6047" y="5568411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6047" y="6860880"/>
            <a:ext cx="3287656" cy="23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Font typeface="Arial"/>
              <a:buChar char="•"/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Write here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62671" y="8426424"/>
            <a:ext cx="881235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59"/>
              </a:lnSpc>
              <a:spcBef>
                <a:spcPct val="0"/>
              </a:spcBef>
            </a:pPr>
            <a:r>
              <a:rPr lang="en-US" sz="1399" spc="6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Collaborative meetings are the best! Click "Share," add your teammates, and start interacting.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31078" y="1754247"/>
            <a:ext cx="6245410" cy="845562"/>
            <a:chOff x="0" y="0"/>
            <a:chExt cx="39678907" cy="5372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9678905" cy="5372100"/>
            </a:xfrm>
            <a:custGeom>
              <a:avLst/>
              <a:gdLst/>
              <a:ahLst/>
              <a:cxnLst/>
              <a:rect r="r" b="b" t="t" l="l"/>
              <a:pathLst>
                <a:path h="5372100" w="39678905">
                  <a:moveTo>
                    <a:pt x="3812823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8128237" y="5372100"/>
                  </a:lnTo>
                  <a:lnTo>
                    <a:pt x="39678905" y="2686050"/>
                  </a:lnTo>
                  <a:lnTo>
                    <a:pt x="38128237" y="0"/>
                  </a:lnTo>
                  <a:close/>
                </a:path>
              </a:pathLst>
            </a:custGeom>
            <a:solidFill>
              <a:srgbClr val="6D1664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370566" y="1754247"/>
            <a:ext cx="6245410" cy="845562"/>
            <a:chOff x="0" y="0"/>
            <a:chExt cx="39678907" cy="5372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678905" cy="5372100"/>
            </a:xfrm>
            <a:custGeom>
              <a:avLst/>
              <a:gdLst/>
              <a:ahLst/>
              <a:cxnLst/>
              <a:rect r="r" b="b" t="t" l="l"/>
              <a:pathLst>
                <a:path h="5372100" w="39678905">
                  <a:moveTo>
                    <a:pt x="3812823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8128237" y="5372100"/>
                  </a:lnTo>
                  <a:lnTo>
                    <a:pt x="39678905" y="2686050"/>
                  </a:lnTo>
                  <a:lnTo>
                    <a:pt x="38128237" y="0"/>
                  </a:lnTo>
                  <a:close/>
                </a:path>
              </a:pathLst>
            </a:custGeom>
            <a:solidFill>
              <a:srgbClr val="164E6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900700" y="1754247"/>
            <a:ext cx="6245410" cy="845562"/>
            <a:chOff x="0" y="0"/>
            <a:chExt cx="39678907" cy="53721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9678905" cy="5372100"/>
            </a:xfrm>
            <a:custGeom>
              <a:avLst/>
              <a:gdLst/>
              <a:ahLst/>
              <a:cxnLst/>
              <a:rect r="r" b="b" t="t" l="l"/>
              <a:pathLst>
                <a:path h="5372100" w="39678905">
                  <a:moveTo>
                    <a:pt x="3812823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8128237" y="5372100"/>
                  </a:lnTo>
                  <a:lnTo>
                    <a:pt x="39678905" y="2686050"/>
                  </a:lnTo>
                  <a:lnTo>
                    <a:pt x="38128237" y="0"/>
                  </a:lnTo>
                  <a:close/>
                </a:path>
              </a:pathLst>
            </a:custGeom>
            <a:solidFill>
              <a:srgbClr val="98AEC9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153747" y="1991396"/>
            <a:ext cx="470530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6"/>
              </a:lnSpc>
            </a:pPr>
            <a:r>
              <a:rPr lang="en-US" sz="2321" b="tru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Subscription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35288" y="1991396"/>
            <a:ext cx="4608034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83"/>
              </a:lnSpc>
              <a:spcBef>
                <a:spcPct val="0"/>
              </a:spcBef>
            </a:pPr>
            <a:r>
              <a:rPr lang="en-US" b="true" sz="231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Licensing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97998" y="1981871"/>
            <a:ext cx="508788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Selling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848116" y="4537321"/>
            <a:ext cx="10316936" cy="10316936"/>
          </a:xfrm>
          <a:custGeom>
            <a:avLst/>
            <a:gdLst/>
            <a:ahLst/>
            <a:cxnLst/>
            <a:rect r="r" b="b" t="t" l="l"/>
            <a:pathLst>
              <a:path h="10316936" w="10316936">
                <a:moveTo>
                  <a:pt x="0" y="0"/>
                </a:moveTo>
                <a:lnTo>
                  <a:pt x="10316935" y="0"/>
                </a:lnTo>
                <a:lnTo>
                  <a:pt x="10316935" y="10316936"/>
                </a:lnTo>
                <a:lnTo>
                  <a:pt x="0" y="10316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4322540">
            <a:off x="-5385425" y="7605495"/>
            <a:ext cx="6967842" cy="6419125"/>
          </a:xfrm>
          <a:custGeom>
            <a:avLst/>
            <a:gdLst/>
            <a:ahLst/>
            <a:cxnLst/>
            <a:rect r="r" b="b" t="t" l="l"/>
            <a:pathLst>
              <a:path h="6419125" w="6967842">
                <a:moveTo>
                  <a:pt x="0" y="0"/>
                </a:moveTo>
                <a:lnTo>
                  <a:pt x="6967842" y="0"/>
                </a:lnTo>
                <a:lnTo>
                  <a:pt x="6967842" y="6419125"/>
                </a:lnTo>
                <a:lnTo>
                  <a:pt x="0" y="6419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6768549" y="2871435"/>
            <a:ext cx="5482704" cy="6309370"/>
            <a:chOff x="0" y="0"/>
            <a:chExt cx="1444004" cy="16617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44004" cy="1661727"/>
            </a:xfrm>
            <a:custGeom>
              <a:avLst/>
              <a:gdLst/>
              <a:ahLst/>
              <a:cxnLst/>
              <a:rect r="r" b="b" t="t" l="l"/>
              <a:pathLst>
                <a:path h="1661727" w="1444004">
                  <a:moveTo>
                    <a:pt x="28241" y="0"/>
                  </a:moveTo>
                  <a:lnTo>
                    <a:pt x="1415763" y="0"/>
                  </a:lnTo>
                  <a:cubicBezTo>
                    <a:pt x="1431360" y="0"/>
                    <a:pt x="1444004" y="12644"/>
                    <a:pt x="1444004" y="28241"/>
                  </a:cubicBezTo>
                  <a:lnTo>
                    <a:pt x="1444004" y="1633486"/>
                  </a:lnTo>
                  <a:cubicBezTo>
                    <a:pt x="1444004" y="1649083"/>
                    <a:pt x="1431360" y="1661727"/>
                    <a:pt x="1415763" y="1661727"/>
                  </a:cubicBezTo>
                  <a:lnTo>
                    <a:pt x="28241" y="1661727"/>
                  </a:lnTo>
                  <a:cubicBezTo>
                    <a:pt x="12644" y="1661727"/>
                    <a:pt x="0" y="1649083"/>
                    <a:pt x="0" y="1633486"/>
                  </a:cubicBezTo>
                  <a:lnTo>
                    <a:pt x="0" y="28241"/>
                  </a:lnTo>
                  <a:cubicBezTo>
                    <a:pt x="0" y="12644"/>
                    <a:pt x="12644" y="0"/>
                    <a:pt x="282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164E6D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44004" cy="1699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86809" y="2871435"/>
            <a:ext cx="5681715" cy="6309370"/>
            <a:chOff x="0" y="0"/>
            <a:chExt cx="1496419" cy="166172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96419" cy="1661727"/>
            </a:xfrm>
            <a:custGeom>
              <a:avLst/>
              <a:gdLst/>
              <a:ahLst/>
              <a:cxnLst/>
              <a:rect r="r" b="b" t="t" l="l"/>
              <a:pathLst>
                <a:path h="1661727" w="1496419">
                  <a:moveTo>
                    <a:pt x="27252" y="0"/>
                  </a:moveTo>
                  <a:lnTo>
                    <a:pt x="1469167" y="0"/>
                  </a:lnTo>
                  <a:cubicBezTo>
                    <a:pt x="1476394" y="0"/>
                    <a:pt x="1483326" y="2871"/>
                    <a:pt x="1488437" y="7982"/>
                  </a:cubicBezTo>
                  <a:cubicBezTo>
                    <a:pt x="1493548" y="13093"/>
                    <a:pt x="1496419" y="20024"/>
                    <a:pt x="1496419" y="27252"/>
                  </a:cubicBezTo>
                  <a:lnTo>
                    <a:pt x="1496419" y="1634475"/>
                  </a:lnTo>
                  <a:cubicBezTo>
                    <a:pt x="1496419" y="1641703"/>
                    <a:pt x="1493548" y="1648634"/>
                    <a:pt x="1488437" y="1653745"/>
                  </a:cubicBezTo>
                  <a:cubicBezTo>
                    <a:pt x="1483326" y="1658856"/>
                    <a:pt x="1476394" y="1661727"/>
                    <a:pt x="1469167" y="1661727"/>
                  </a:cubicBezTo>
                  <a:lnTo>
                    <a:pt x="27252" y="1661727"/>
                  </a:lnTo>
                  <a:cubicBezTo>
                    <a:pt x="20024" y="1661727"/>
                    <a:pt x="13093" y="1658856"/>
                    <a:pt x="7982" y="1653745"/>
                  </a:cubicBezTo>
                  <a:cubicBezTo>
                    <a:pt x="2871" y="1648634"/>
                    <a:pt x="0" y="1641703"/>
                    <a:pt x="0" y="1634475"/>
                  </a:cubicBezTo>
                  <a:lnTo>
                    <a:pt x="0" y="27252"/>
                  </a:lnTo>
                  <a:cubicBezTo>
                    <a:pt x="0" y="20024"/>
                    <a:pt x="2871" y="13093"/>
                    <a:pt x="7982" y="7982"/>
                  </a:cubicBezTo>
                  <a:cubicBezTo>
                    <a:pt x="13093" y="2871"/>
                    <a:pt x="20024" y="0"/>
                    <a:pt x="272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6D1664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96419" cy="1699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468847" y="2871435"/>
            <a:ext cx="5407788" cy="6309370"/>
            <a:chOff x="0" y="0"/>
            <a:chExt cx="1424274" cy="166172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24274" cy="1661727"/>
            </a:xfrm>
            <a:custGeom>
              <a:avLst/>
              <a:gdLst/>
              <a:ahLst/>
              <a:cxnLst/>
              <a:rect r="r" b="b" t="t" l="l"/>
              <a:pathLst>
                <a:path h="1661727" w="1424274">
                  <a:moveTo>
                    <a:pt x="28632" y="0"/>
                  </a:moveTo>
                  <a:lnTo>
                    <a:pt x="1395641" y="0"/>
                  </a:lnTo>
                  <a:cubicBezTo>
                    <a:pt x="1411454" y="0"/>
                    <a:pt x="1424274" y="12819"/>
                    <a:pt x="1424274" y="28632"/>
                  </a:cubicBezTo>
                  <a:lnTo>
                    <a:pt x="1424274" y="1633095"/>
                  </a:lnTo>
                  <a:cubicBezTo>
                    <a:pt x="1424274" y="1640688"/>
                    <a:pt x="1421257" y="1647971"/>
                    <a:pt x="1415887" y="1653341"/>
                  </a:cubicBezTo>
                  <a:cubicBezTo>
                    <a:pt x="1410518" y="1658710"/>
                    <a:pt x="1403235" y="1661727"/>
                    <a:pt x="1395641" y="1661727"/>
                  </a:cubicBezTo>
                  <a:lnTo>
                    <a:pt x="28632" y="1661727"/>
                  </a:lnTo>
                  <a:cubicBezTo>
                    <a:pt x="12819" y="1661727"/>
                    <a:pt x="0" y="1648908"/>
                    <a:pt x="0" y="1633095"/>
                  </a:cubicBezTo>
                  <a:lnTo>
                    <a:pt x="0" y="28632"/>
                  </a:lnTo>
                  <a:cubicBezTo>
                    <a:pt x="0" y="21039"/>
                    <a:pt x="3017" y="13756"/>
                    <a:pt x="8386" y="8386"/>
                  </a:cubicBezTo>
                  <a:cubicBezTo>
                    <a:pt x="13756" y="3017"/>
                    <a:pt x="21039" y="0"/>
                    <a:pt x="286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98AEC9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424274" cy="1699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153747" y="4595349"/>
            <a:ext cx="5040080" cy="288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Customers: Hospitals and clinics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Model: monthly subscription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Income: $150/clinic</a:t>
            </a: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$150 x 50 = $7,500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Breakeven: </a:t>
            </a:r>
            <a:r>
              <a:rPr lang="en-US" sz="208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 months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8700" y="551347"/>
            <a:ext cx="13406304" cy="92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7"/>
              </a:lnSpc>
            </a:pPr>
            <a:r>
              <a:rPr lang="en-US" sz="5913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INCOME MODEL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989861" y="4595349"/>
            <a:ext cx="5040080" cy="251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Customers: OCT companies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Model: licensing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Income: $50,000/company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Breakeven: </a:t>
            </a:r>
            <a:r>
              <a:rPr lang="en-US" sz="208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Immediate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822753" y="4680497"/>
            <a:ext cx="5040080" cy="251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Customers: Hospitals and clinics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Model: selling the model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Income: $40,000/hospital</a:t>
            </a:r>
          </a:p>
          <a:p>
            <a:pPr algn="ctr">
              <a:lnSpc>
                <a:spcPts val="2919"/>
              </a:lnSpc>
            </a:pPr>
          </a:p>
          <a:p>
            <a:pPr algn="ctr">
              <a:lnSpc>
                <a:spcPts val="2919"/>
              </a:lnSpc>
            </a:pPr>
            <a:r>
              <a:rPr lang="en-US" sz="20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Breakeven: </a:t>
            </a:r>
            <a:r>
              <a:rPr lang="en-US" sz="208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Immediate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DAGWw5zxQXE</dc:identifier>
  <dcterms:modified xsi:type="dcterms:W3CDTF">2011-08-01T06:04:30Z</dcterms:modified>
  <cp:revision>1</cp:revision>
  <dc:title>Revolutionizing Glaucoma Detection and Management with AI-Driven OCT Analysis</dc:title>
</cp:coreProperties>
</file>