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9100-534F-41AE-B6E2-1F4B70170E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D7E81C-3C47-4076-A16C-FA0F898C99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C3FA29-AFD1-4FD5-9F34-3A06AA05B254}"/>
              </a:ext>
            </a:extLst>
          </p:cNvPr>
          <p:cNvSpPr>
            <a:spLocks noGrp="1"/>
          </p:cNvSpPr>
          <p:nvPr>
            <p:ph type="dt" sz="half" idx="10"/>
          </p:nvPr>
        </p:nvSpPr>
        <p:spPr/>
        <p:txBody>
          <a:bodyPr/>
          <a:lstStyle/>
          <a:p>
            <a:fld id="{82D436A3-C66F-46D9-8968-8FD241EA96D9}" type="datetimeFigureOut">
              <a:rPr lang="en-US" smtClean="0"/>
              <a:t>7/26/2019</a:t>
            </a:fld>
            <a:endParaRPr lang="en-US"/>
          </a:p>
        </p:txBody>
      </p:sp>
      <p:sp>
        <p:nvSpPr>
          <p:cNvPr id="5" name="Footer Placeholder 4">
            <a:extLst>
              <a:ext uri="{FF2B5EF4-FFF2-40B4-BE49-F238E27FC236}">
                <a16:creationId xmlns:a16="http://schemas.microsoft.com/office/drawing/2014/main" id="{C96CE6E7-A651-48D1-81B6-AB66983DAA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69CFF-98D1-4173-B600-DE6B25F1126A}"/>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402577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58855-B6E6-452E-B806-BC9555C9D3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FB6705-A5E2-4CA8-9E80-E6E1BE1FC5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015ABC-D0FB-4839-81A2-13882323DFDB}"/>
              </a:ext>
            </a:extLst>
          </p:cNvPr>
          <p:cNvSpPr>
            <a:spLocks noGrp="1"/>
          </p:cNvSpPr>
          <p:nvPr>
            <p:ph type="dt" sz="half" idx="10"/>
          </p:nvPr>
        </p:nvSpPr>
        <p:spPr/>
        <p:txBody>
          <a:bodyPr/>
          <a:lstStyle/>
          <a:p>
            <a:fld id="{82D436A3-C66F-46D9-8968-8FD241EA96D9}" type="datetimeFigureOut">
              <a:rPr lang="en-US" smtClean="0"/>
              <a:t>7/26/2019</a:t>
            </a:fld>
            <a:endParaRPr lang="en-US"/>
          </a:p>
        </p:txBody>
      </p:sp>
      <p:sp>
        <p:nvSpPr>
          <p:cNvPr id="5" name="Footer Placeholder 4">
            <a:extLst>
              <a:ext uri="{FF2B5EF4-FFF2-40B4-BE49-F238E27FC236}">
                <a16:creationId xmlns:a16="http://schemas.microsoft.com/office/drawing/2014/main" id="{9E135703-D180-4AB6-9CFA-8F7422DCB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CF513-880C-4347-998A-23BF52BEF708}"/>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816397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4BA8BD-B87D-4E34-9123-8EAEF46D6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0832EE-ED71-4B70-9AEA-05316FF34A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D83DBF-49C8-428A-AF5D-162F507D4BD1}"/>
              </a:ext>
            </a:extLst>
          </p:cNvPr>
          <p:cNvSpPr>
            <a:spLocks noGrp="1"/>
          </p:cNvSpPr>
          <p:nvPr>
            <p:ph type="dt" sz="half" idx="10"/>
          </p:nvPr>
        </p:nvSpPr>
        <p:spPr/>
        <p:txBody>
          <a:bodyPr/>
          <a:lstStyle/>
          <a:p>
            <a:fld id="{82D436A3-C66F-46D9-8968-8FD241EA96D9}" type="datetimeFigureOut">
              <a:rPr lang="en-US" smtClean="0"/>
              <a:t>7/26/2019</a:t>
            </a:fld>
            <a:endParaRPr lang="en-US"/>
          </a:p>
        </p:txBody>
      </p:sp>
      <p:sp>
        <p:nvSpPr>
          <p:cNvPr id="5" name="Footer Placeholder 4">
            <a:extLst>
              <a:ext uri="{FF2B5EF4-FFF2-40B4-BE49-F238E27FC236}">
                <a16:creationId xmlns:a16="http://schemas.microsoft.com/office/drawing/2014/main" id="{97F01546-F9CB-43D7-89BF-FE77F73953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28ABF-DCC2-43E9-9414-D0E5473158F6}"/>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1997729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50BF-6439-4948-A08A-6DA80596C1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39DD41-7B84-4AA9-A141-DFB4429C7D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35E36-FC3F-4CBC-80B3-7A712DF5BAC4}"/>
              </a:ext>
            </a:extLst>
          </p:cNvPr>
          <p:cNvSpPr>
            <a:spLocks noGrp="1"/>
          </p:cNvSpPr>
          <p:nvPr>
            <p:ph type="dt" sz="half" idx="10"/>
          </p:nvPr>
        </p:nvSpPr>
        <p:spPr/>
        <p:txBody>
          <a:bodyPr/>
          <a:lstStyle/>
          <a:p>
            <a:fld id="{82D436A3-C66F-46D9-8968-8FD241EA96D9}" type="datetimeFigureOut">
              <a:rPr lang="en-US" smtClean="0"/>
              <a:t>7/26/2019</a:t>
            </a:fld>
            <a:endParaRPr lang="en-US"/>
          </a:p>
        </p:txBody>
      </p:sp>
      <p:sp>
        <p:nvSpPr>
          <p:cNvPr id="5" name="Footer Placeholder 4">
            <a:extLst>
              <a:ext uri="{FF2B5EF4-FFF2-40B4-BE49-F238E27FC236}">
                <a16:creationId xmlns:a16="http://schemas.microsoft.com/office/drawing/2014/main" id="{540526C3-CD2D-4DA0-83EC-51943DAA1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DD1DC-17BF-457E-B323-CF504BBA68E0}"/>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770469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3CCB8-BEDC-42C8-A238-3ACAB0B750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17259C-7673-4D27-A0E3-4B1E631B8E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1668-DF63-42A9-B2C5-24752F83A902}"/>
              </a:ext>
            </a:extLst>
          </p:cNvPr>
          <p:cNvSpPr>
            <a:spLocks noGrp="1"/>
          </p:cNvSpPr>
          <p:nvPr>
            <p:ph type="dt" sz="half" idx="10"/>
          </p:nvPr>
        </p:nvSpPr>
        <p:spPr/>
        <p:txBody>
          <a:bodyPr/>
          <a:lstStyle/>
          <a:p>
            <a:fld id="{82D436A3-C66F-46D9-8968-8FD241EA96D9}" type="datetimeFigureOut">
              <a:rPr lang="en-US" smtClean="0"/>
              <a:t>7/26/2019</a:t>
            </a:fld>
            <a:endParaRPr lang="en-US"/>
          </a:p>
        </p:txBody>
      </p:sp>
      <p:sp>
        <p:nvSpPr>
          <p:cNvPr id="5" name="Footer Placeholder 4">
            <a:extLst>
              <a:ext uri="{FF2B5EF4-FFF2-40B4-BE49-F238E27FC236}">
                <a16:creationId xmlns:a16="http://schemas.microsoft.com/office/drawing/2014/main" id="{D3381D97-0490-411D-802C-438292F2A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A15EC-FB7C-4CE4-97E1-8D163E47B7F6}"/>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4097429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FBFA8-D10B-420C-AFBF-CC2B1A74E3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37B645-38A8-4191-918D-F370C3E54C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3F439C-108A-4478-B382-E7D73B22D8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178BFA-5638-44D0-BA10-E1DC64BEBF83}"/>
              </a:ext>
            </a:extLst>
          </p:cNvPr>
          <p:cNvSpPr>
            <a:spLocks noGrp="1"/>
          </p:cNvSpPr>
          <p:nvPr>
            <p:ph type="dt" sz="half" idx="10"/>
          </p:nvPr>
        </p:nvSpPr>
        <p:spPr/>
        <p:txBody>
          <a:bodyPr/>
          <a:lstStyle/>
          <a:p>
            <a:fld id="{82D436A3-C66F-46D9-8968-8FD241EA96D9}" type="datetimeFigureOut">
              <a:rPr lang="en-US" smtClean="0"/>
              <a:t>7/26/2019</a:t>
            </a:fld>
            <a:endParaRPr lang="en-US"/>
          </a:p>
        </p:txBody>
      </p:sp>
      <p:sp>
        <p:nvSpPr>
          <p:cNvPr id="6" name="Footer Placeholder 5">
            <a:extLst>
              <a:ext uri="{FF2B5EF4-FFF2-40B4-BE49-F238E27FC236}">
                <a16:creationId xmlns:a16="http://schemas.microsoft.com/office/drawing/2014/main" id="{BF63189F-0954-4AAB-A277-1B8A4E6C06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3137C3-CD53-411A-9902-89468E8EFF14}"/>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2384186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09BF-4847-4BBA-A2B5-227084A0FD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D18023-C0BA-454D-B16C-EEB1201FC1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BF1593-46D0-4A39-BB52-3E410FB122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8B55C0-6B21-477B-BEBB-A8EF1FC0C1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EA560D-A875-4112-8147-3FA3C92329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CA0D5F-D167-483C-A85A-B0156DA1B9F6}"/>
              </a:ext>
            </a:extLst>
          </p:cNvPr>
          <p:cNvSpPr>
            <a:spLocks noGrp="1"/>
          </p:cNvSpPr>
          <p:nvPr>
            <p:ph type="dt" sz="half" idx="10"/>
          </p:nvPr>
        </p:nvSpPr>
        <p:spPr/>
        <p:txBody>
          <a:bodyPr/>
          <a:lstStyle/>
          <a:p>
            <a:fld id="{82D436A3-C66F-46D9-8968-8FD241EA96D9}" type="datetimeFigureOut">
              <a:rPr lang="en-US" smtClean="0"/>
              <a:t>7/26/2019</a:t>
            </a:fld>
            <a:endParaRPr lang="en-US"/>
          </a:p>
        </p:txBody>
      </p:sp>
      <p:sp>
        <p:nvSpPr>
          <p:cNvPr id="8" name="Footer Placeholder 7">
            <a:extLst>
              <a:ext uri="{FF2B5EF4-FFF2-40B4-BE49-F238E27FC236}">
                <a16:creationId xmlns:a16="http://schemas.microsoft.com/office/drawing/2014/main" id="{70002A42-A523-4577-B7C5-34B616A6CC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14DD89-02FB-414E-B842-28E524553891}"/>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3754355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2847-22C1-4E11-9BFF-D3F71B2BEA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2202CB-E437-462C-B9AC-17126C4E1E28}"/>
              </a:ext>
            </a:extLst>
          </p:cNvPr>
          <p:cNvSpPr>
            <a:spLocks noGrp="1"/>
          </p:cNvSpPr>
          <p:nvPr>
            <p:ph type="dt" sz="half" idx="10"/>
          </p:nvPr>
        </p:nvSpPr>
        <p:spPr/>
        <p:txBody>
          <a:bodyPr/>
          <a:lstStyle/>
          <a:p>
            <a:fld id="{82D436A3-C66F-46D9-8968-8FD241EA96D9}" type="datetimeFigureOut">
              <a:rPr lang="en-US" smtClean="0"/>
              <a:t>7/26/2019</a:t>
            </a:fld>
            <a:endParaRPr lang="en-US"/>
          </a:p>
        </p:txBody>
      </p:sp>
      <p:sp>
        <p:nvSpPr>
          <p:cNvPr id="4" name="Footer Placeholder 3">
            <a:extLst>
              <a:ext uri="{FF2B5EF4-FFF2-40B4-BE49-F238E27FC236}">
                <a16:creationId xmlns:a16="http://schemas.microsoft.com/office/drawing/2014/main" id="{B0120763-4C6B-4291-B9DA-23558E8829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7F1208-6AA1-45F7-9CC8-0D6CE1F6140D}"/>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2318289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5DB7B4-9834-40DA-95ED-D4C85278F3D7}"/>
              </a:ext>
            </a:extLst>
          </p:cNvPr>
          <p:cNvSpPr>
            <a:spLocks noGrp="1"/>
          </p:cNvSpPr>
          <p:nvPr>
            <p:ph type="dt" sz="half" idx="10"/>
          </p:nvPr>
        </p:nvSpPr>
        <p:spPr/>
        <p:txBody>
          <a:bodyPr/>
          <a:lstStyle/>
          <a:p>
            <a:fld id="{82D436A3-C66F-46D9-8968-8FD241EA96D9}" type="datetimeFigureOut">
              <a:rPr lang="en-US" smtClean="0"/>
              <a:t>7/26/2019</a:t>
            </a:fld>
            <a:endParaRPr lang="en-US"/>
          </a:p>
        </p:txBody>
      </p:sp>
      <p:sp>
        <p:nvSpPr>
          <p:cNvPr id="3" name="Footer Placeholder 2">
            <a:extLst>
              <a:ext uri="{FF2B5EF4-FFF2-40B4-BE49-F238E27FC236}">
                <a16:creationId xmlns:a16="http://schemas.microsoft.com/office/drawing/2014/main" id="{3532C046-B407-4562-952E-BED967B5EF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47FB1B-D1FC-4CAE-8B72-B471ADDECF78}"/>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124400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0411-5DA7-495A-9EA8-537C92D71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CEF716-F13C-4103-ABE9-F3BCD74972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39801F-4136-4D44-914E-B99D03B6F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C7BAA3-2607-4D9C-B1A0-CBB099F9E532}"/>
              </a:ext>
            </a:extLst>
          </p:cNvPr>
          <p:cNvSpPr>
            <a:spLocks noGrp="1"/>
          </p:cNvSpPr>
          <p:nvPr>
            <p:ph type="dt" sz="half" idx="10"/>
          </p:nvPr>
        </p:nvSpPr>
        <p:spPr/>
        <p:txBody>
          <a:bodyPr/>
          <a:lstStyle/>
          <a:p>
            <a:fld id="{82D436A3-C66F-46D9-8968-8FD241EA96D9}" type="datetimeFigureOut">
              <a:rPr lang="en-US" smtClean="0"/>
              <a:t>7/26/2019</a:t>
            </a:fld>
            <a:endParaRPr lang="en-US"/>
          </a:p>
        </p:txBody>
      </p:sp>
      <p:sp>
        <p:nvSpPr>
          <p:cNvPr id="6" name="Footer Placeholder 5">
            <a:extLst>
              <a:ext uri="{FF2B5EF4-FFF2-40B4-BE49-F238E27FC236}">
                <a16:creationId xmlns:a16="http://schemas.microsoft.com/office/drawing/2014/main" id="{0CFED7FC-900B-47F7-B319-E2C59C227A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8C284-CE64-4A7E-B49D-B7336B6A3823}"/>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536081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5E28-54EB-439C-87B6-CF8C379FA4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9E9525-FD88-4BE4-805C-1780376146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ABBF82-CFEE-4044-A5DC-323D28AAE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749748-402C-40C5-83EF-A50978F03C43}"/>
              </a:ext>
            </a:extLst>
          </p:cNvPr>
          <p:cNvSpPr>
            <a:spLocks noGrp="1"/>
          </p:cNvSpPr>
          <p:nvPr>
            <p:ph type="dt" sz="half" idx="10"/>
          </p:nvPr>
        </p:nvSpPr>
        <p:spPr/>
        <p:txBody>
          <a:bodyPr/>
          <a:lstStyle/>
          <a:p>
            <a:fld id="{82D436A3-C66F-46D9-8968-8FD241EA96D9}" type="datetimeFigureOut">
              <a:rPr lang="en-US" smtClean="0"/>
              <a:t>7/26/2019</a:t>
            </a:fld>
            <a:endParaRPr lang="en-US"/>
          </a:p>
        </p:txBody>
      </p:sp>
      <p:sp>
        <p:nvSpPr>
          <p:cNvPr id="6" name="Footer Placeholder 5">
            <a:extLst>
              <a:ext uri="{FF2B5EF4-FFF2-40B4-BE49-F238E27FC236}">
                <a16:creationId xmlns:a16="http://schemas.microsoft.com/office/drawing/2014/main" id="{68F21967-9B49-486B-8766-F1D6ECC0E4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EE9822-6159-4D92-B8CD-079193E78A2B}"/>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182490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B92453-E646-4183-BF56-924C75417C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760351-7770-4A81-BA88-E8BE1C2F1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D8FBAD-F0AC-4D9A-A48E-C7C9D02CF7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D436A3-C66F-46D9-8968-8FD241EA96D9}" type="datetimeFigureOut">
              <a:rPr lang="en-US" smtClean="0"/>
              <a:t>7/26/2019</a:t>
            </a:fld>
            <a:endParaRPr lang="en-US"/>
          </a:p>
        </p:txBody>
      </p:sp>
      <p:sp>
        <p:nvSpPr>
          <p:cNvPr id="5" name="Footer Placeholder 4">
            <a:extLst>
              <a:ext uri="{FF2B5EF4-FFF2-40B4-BE49-F238E27FC236}">
                <a16:creationId xmlns:a16="http://schemas.microsoft.com/office/drawing/2014/main" id="{4C61315D-1B1A-4F38-B4E5-754622E6DE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777F23-35C2-488E-9667-4591A8C603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80A637-91AE-4177-8E17-BAA4821B9733}" type="slidenum">
              <a:rPr lang="en-US" smtClean="0"/>
              <a:t>‹#›</a:t>
            </a:fld>
            <a:endParaRPr lang="en-US"/>
          </a:p>
        </p:txBody>
      </p:sp>
    </p:spTree>
    <p:extLst>
      <p:ext uri="{BB962C8B-B14F-4D97-AF65-F5344CB8AC3E}">
        <p14:creationId xmlns:p14="http://schemas.microsoft.com/office/powerpoint/2010/main" val="4155612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DC25-74DA-4CBF-96C6-6583C15D96AB}"/>
              </a:ext>
            </a:extLst>
          </p:cNvPr>
          <p:cNvSpPr>
            <a:spLocks noGrp="1"/>
          </p:cNvSpPr>
          <p:nvPr>
            <p:ph type="ctrTitle"/>
          </p:nvPr>
        </p:nvSpPr>
        <p:spPr/>
        <p:txBody>
          <a:bodyPr/>
          <a:lstStyle/>
          <a:p>
            <a:r>
              <a:rPr lang="en-US" dirty="0"/>
              <a:t>Fraud Prevention</a:t>
            </a:r>
          </a:p>
        </p:txBody>
      </p:sp>
      <p:sp>
        <p:nvSpPr>
          <p:cNvPr id="3" name="Subtitle 2">
            <a:extLst>
              <a:ext uri="{FF2B5EF4-FFF2-40B4-BE49-F238E27FC236}">
                <a16:creationId xmlns:a16="http://schemas.microsoft.com/office/drawing/2014/main" id="{2E38B939-A9B8-459B-A559-03181ABDC041}"/>
              </a:ext>
            </a:extLst>
          </p:cNvPr>
          <p:cNvSpPr>
            <a:spLocks noGrp="1"/>
          </p:cNvSpPr>
          <p:nvPr>
            <p:ph type="subTitle" idx="1"/>
          </p:nvPr>
        </p:nvSpPr>
        <p:spPr/>
        <p:txBody>
          <a:bodyPr/>
          <a:lstStyle/>
          <a:p>
            <a:r>
              <a:rPr lang="en-US" dirty="0"/>
              <a:t>Project#9</a:t>
            </a:r>
          </a:p>
        </p:txBody>
      </p:sp>
    </p:spTree>
    <p:extLst>
      <p:ext uri="{BB962C8B-B14F-4D97-AF65-F5344CB8AC3E}">
        <p14:creationId xmlns:p14="http://schemas.microsoft.com/office/powerpoint/2010/main" val="3797410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C34B1-4E06-4991-9F18-08D326627E82}"/>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211B20B0-EF9D-4D1F-86EF-F1F77696635C}"/>
              </a:ext>
            </a:extLst>
          </p:cNvPr>
          <p:cNvSpPr>
            <a:spLocks noGrp="1"/>
          </p:cNvSpPr>
          <p:nvPr>
            <p:ph idx="1"/>
          </p:nvPr>
        </p:nvSpPr>
        <p:spPr/>
        <p:txBody>
          <a:bodyPr>
            <a:normAutofit fontScale="77500" lnSpcReduction="20000"/>
          </a:bodyPr>
          <a:lstStyle/>
          <a:p>
            <a:r>
              <a:rPr lang="en-US" dirty="0"/>
              <a:t>Nawazuddin Mohammed</a:t>
            </a:r>
          </a:p>
          <a:p>
            <a:r>
              <a:rPr lang="en-US" dirty="0"/>
              <a:t>Oli </a:t>
            </a:r>
            <a:r>
              <a:rPr lang="en-US" dirty="0" err="1"/>
              <a:t>Saffiullah</a:t>
            </a:r>
            <a:r>
              <a:rPr lang="en-US" dirty="0"/>
              <a:t>: work part of customer success team for a company that does machine learning automation</a:t>
            </a:r>
          </a:p>
          <a:p>
            <a:r>
              <a:rPr lang="en-US" dirty="0"/>
              <a:t>Muhammad </a:t>
            </a:r>
            <a:r>
              <a:rPr lang="en-US" dirty="0" err="1"/>
              <a:t>Qadri</a:t>
            </a:r>
            <a:endParaRPr lang="en-US" dirty="0"/>
          </a:p>
          <a:p>
            <a:r>
              <a:rPr lang="en-US" dirty="0" err="1"/>
              <a:t>Haaris</a:t>
            </a:r>
            <a:r>
              <a:rPr lang="en-US" dirty="0"/>
              <a:t> Rehman</a:t>
            </a:r>
          </a:p>
          <a:p>
            <a:r>
              <a:rPr lang="en-US" dirty="0"/>
              <a:t>Nadir: I work as lead developer in financial industry and have 14 years experience in different technologies: </a:t>
            </a:r>
            <a:r>
              <a:rPr lang="en-US" dirty="0" err="1"/>
              <a:t>sql</a:t>
            </a:r>
            <a:r>
              <a:rPr lang="en-US" dirty="0"/>
              <a:t>, </a:t>
            </a:r>
            <a:r>
              <a:rPr lang="en-US" dirty="0" err="1"/>
              <a:t>cobol</a:t>
            </a:r>
            <a:r>
              <a:rPr lang="en-US" dirty="0"/>
              <a:t>, C , python on </a:t>
            </a:r>
            <a:r>
              <a:rPr lang="en-US" dirty="0" err="1"/>
              <a:t>ibm</a:t>
            </a:r>
            <a:r>
              <a:rPr lang="en-US" dirty="0"/>
              <a:t> I, </a:t>
            </a:r>
            <a:r>
              <a:rPr lang="en-US" dirty="0" err="1"/>
              <a:t>unix</a:t>
            </a:r>
            <a:r>
              <a:rPr lang="en-US" dirty="0"/>
              <a:t> &amp; windows platform. </a:t>
            </a:r>
            <a:r>
              <a:rPr lang="en-US"/>
              <a:t>I did engineering in electronics and I am based in Indiana- central time zone. </a:t>
            </a:r>
            <a:endParaRPr lang="en-US" dirty="0"/>
          </a:p>
          <a:p>
            <a:r>
              <a:rPr lang="en-US" dirty="0"/>
              <a:t>Serkan Kaya</a:t>
            </a:r>
          </a:p>
          <a:p>
            <a:r>
              <a:rPr lang="en-US" dirty="0"/>
              <a:t>Mohammed </a:t>
            </a:r>
            <a:r>
              <a:rPr lang="en-US" dirty="0" err="1"/>
              <a:t>Hmimou</a:t>
            </a:r>
            <a:r>
              <a:rPr lang="en-US" dirty="0"/>
              <a:t>: field of study is geomatics</a:t>
            </a:r>
          </a:p>
          <a:p>
            <a:r>
              <a:rPr lang="en-US" dirty="0"/>
              <a:t>(781)XXX-XXXX</a:t>
            </a:r>
          </a:p>
          <a:p>
            <a:r>
              <a:rPr lang="en-US" dirty="0"/>
              <a:t>Kusay Rukieh:  I am in the IT industry for 20 years support multiple roles.  I would love to move to data science field.</a:t>
            </a:r>
          </a:p>
          <a:p>
            <a:pPr marL="0" indent="0">
              <a:buNone/>
            </a:pPr>
            <a:endParaRPr lang="en-US" dirty="0"/>
          </a:p>
        </p:txBody>
      </p:sp>
    </p:spTree>
    <p:extLst>
      <p:ext uri="{BB962C8B-B14F-4D97-AF65-F5344CB8AC3E}">
        <p14:creationId xmlns:p14="http://schemas.microsoft.com/office/powerpoint/2010/main" val="671467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C34B1-4E06-4991-9F18-08D326627E82}"/>
              </a:ext>
            </a:extLst>
          </p:cNvPr>
          <p:cNvSpPr>
            <a:spLocks noGrp="1"/>
          </p:cNvSpPr>
          <p:nvPr>
            <p:ph type="title"/>
          </p:nvPr>
        </p:nvSpPr>
        <p:spPr/>
        <p:txBody>
          <a:bodyPr/>
          <a:lstStyle/>
          <a:p>
            <a:r>
              <a:rPr lang="en-US" dirty="0"/>
              <a:t>Project Background</a:t>
            </a:r>
          </a:p>
        </p:txBody>
      </p:sp>
      <p:sp>
        <p:nvSpPr>
          <p:cNvPr id="3" name="Content Placeholder 2">
            <a:extLst>
              <a:ext uri="{FF2B5EF4-FFF2-40B4-BE49-F238E27FC236}">
                <a16:creationId xmlns:a16="http://schemas.microsoft.com/office/drawing/2014/main" id="{211B20B0-EF9D-4D1F-86EF-F1F77696635C}"/>
              </a:ext>
            </a:extLst>
          </p:cNvPr>
          <p:cNvSpPr>
            <a:spLocks noGrp="1"/>
          </p:cNvSpPr>
          <p:nvPr>
            <p:ph idx="1"/>
          </p:nvPr>
        </p:nvSpPr>
        <p:spPr>
          <a:xfrm>
            <a:off x="838200" y="1271451"/>
            <a:ext cx="10515600" cy="5221424"/>
          </a:xfrm>
        </p:spPr>
        <p:txBody>
          <a:bodyPr>
            <a:normAutofit fontScale="70000" lnSpcReduction="20000"/>
          </a:bodyPr>
          <a:lstStyle/>
          <a:p>
            <a:r>
              <a:rPr lang="en-US" dirty="0"/>
              <a:t>Banking and financial industries are facing severe challenges in the form of fraudulent transactions. Credit card fraud is one example of them. In order to detect credit card fraud these finical institution resort to Big Data.</a:t>
            </a:r>
          </a:p>
          <a:p>
            <a:r>
              <a:rPr lang="en-US" dirty="0"/>
              <a:t>Companies that utilize big data can dramatically enhance their fraud detection. For example, credit card companies can use data analytics to compare the geographical locations of credit card transaction, a method called geolocation.  Geolocation information  If two in-person card payments occur in different locations without enough time having elapsed for the customer to travel between them, the credit card company can automatically flag the activity as indicative of fraud. By including additional types of data in the model, companies can further improve fraud detection accuracy.  </a:t>
            </a:r>
          </a:p>
          <a:p>
            <a:r>
              <a:rPr lang="en-US" dirty="0"/>
              <a:t>To try to catch all instances of fraud, a credit card company would have to stop every transaction and put them through a detailed examination before approving. This would of course create a terrible experience for cardholders. On the other hand, if the credit card company were to simply approve all transactions without checking for fraud, it would likely go out of business with the steady losses, and cardholders would be forced to look elsewhere. At the end of the day, it’s important to optimize for these competing demands and reach for a happy medium.</a:t>
            </a:r>
          </a:p>
          <a:p>
            <a:r>
              <a:rPr lang="en-US" dirty="0"/>
              <a:t>Detecting fraud involves understanding that every cardholder has a different pattern of usage, so you need to build fraud detection models specific to each cardholder. For instance, a frequent flyer will need a looser geographic “fence” for fraud detection than a cardholder who travels infrequently. Other data points—the types of businesses a person frequents, the amounts of monthly bills over time (accounting for seasonal bumps), financial resources that the model can verify—can all be useful in building a more intelligent model.</a:t>
            </a:r>
          </a:p>
          <a:p>
            <a:pPr marL="0" indent="0">
              <a:buNone/>
            </a:pPr>
            <a:endParaRPr lang="en-US" dirty="0"/>
          </a:p>
        </p:txBody>
      </p:sp>
    </p:spTree>
    <p:extLst>
      <p:ext uri="{BB962C8B-B14F-4D97-AF65-F5344CB8AC3E}">
        <p14:creationId xmlns:p14="http://schemas.microsoft.com/office/powerpoint/2010/main" val="598082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C34B1-4E06-4991-9F18-08D326627E82}"/>
              </a:ext>
            </a:extLst>
          </p:cNvPr>
          <p:cNvSpPr>
            <a:spLocks noGrp="1"/>
          </p:cNvSpPr>
          <p:nvPr>
            <p:ph type="title"/>
          </p:nvPr>
        </p:nvSpPr>
        <p:spPr>
          <a:xfrm>
            <a:off x="838200" y="365125"/>
            <a:ext cx="10515600" cy="906325"/>
          </a:xfrm>
        </p:spPr>
        <p:txBody>
          <a:bodyPr/>
          <a:lstStyle/>
          <a:p>
            <a:r>
              <a:rPr lang="en-US" dirty="0"/>
              <a:t>Data Sets/Observations</a:t>
            </a:r>
          </a:p>
        </p:txBody>
      </p:sp>
      <p:sp>
        <p:nvSpPr>
          <p:cNvPr id="3" name="Content Placeholder 2">
            <a:extLst>
              <a:ext uri="{FF2B5EF4-FFF2-40B4-BE49-F238E27FC236}">
                <a16:creationId xmlns:a16="http://schemas.microsoft.com/office/drawing/2014/main" id="{211B20B0-EF9D-4D1F-86EF-F1F77696635C}"/>
              </a:ext>
            </a:extLst>
          </p:cNvPr>
          <p:cNvSpPr>
            <a:spLocks noGrp="1"/>
          </p:cNvSpPr>
          <p:nvPr>
            <p:ph idx="1"/>
          </p:nvPr>
        </p:nvSpPr>
        <p:spPr>
          <a:xfrm>
            <a:off x="838200" y="1271450"/>
            <a:ext cx="10515600" cy="5373189"/>
          </a:xfrm>
        </p:spPr>
        <p:txBody>
          <a:bodyPr>
            <a:normAutofit lnSpcReduction="10000"/>
          </a:bodyPr>
          <a:lstStyle/>
          <a:p>
            <a:r>
              <a:rPr lang="en-US" dirty="0"/>
              <a:t>The Data sets exist in the following file:</a:t>
            </a:r>
          </a:p>
          <a:p>
            <a:pPr lvl="1" fontAlgn="base"/>
            <a:r>
              <a:rPr lang="en-US" b="1" dirty="0"/>
              <a:t>ecom_txns.csv</a:t>
            </a:r>
            <a:r>
              <a:rPr lang="en-US" dirty="0"/>
              <a:t>.</a:t>
            </a:r>
            <a:endParaRPr lang="en-US" b="1" dirty="0"/>
          </a:p>
          <a:p>
            <a:pPr fontAlgn="base"/>
            <a:r>
              <a:rPr lang="en-US" dirty="0"/>
              <a:t>Data Dictionary:</a:t>
            </a:r>
          </a:p>
          <a:p>
            <a:pPr lvl="1" fontAlgn="base"/>
            <a:r>
              <a:rPr lang="en-US" b="1" dirty="0" err="1"/>
              <a:t>user_id</a:t>
            </a:r>
            <a:r>
              <a:rPr lang="en-US" b="1" dirty="0"/>
              <a:t> - </a:t>
            </a:r>
            <a:r>
              <a:rPr lang="en-US" dirty="0"/>
              <a:t>Unique ID for the user.</a:t>
            </a:r>
          </a:p>
          <a:p>
            <a:pPr lvl="1" fontAlgn="base"/>
            <a:r>
              <a:rPr lang="en-US" b="1" dirty="0" err="1"/>
              <a:t>signup_datetime</a:t>
            </a:r>
            <a:r>
              <a:rPr lang="en-US" dirty="0"/>
              <a:t> - First time the user signed up for the site.</a:t>
            </a:r>
          </a:p>
          <a:p>
            <a:pPr lvl="1" fontAlgn="base"/>
            <a:r>
              <a:rPr lang="en-US" b="1" dirty="0"/>
              <a:t>datetime</a:t>
            </a:r>
            <a:r>
              <a:rPr lang="en-US" dirty="0"/>
              <a:t> - First time the user made a purchase.</a:t>
            </a:r>
          </a:p>
          <a:p>
            <a:pPr lvl="1" fontAlgn="base"/>
            <a:r>
              <a:rPr lang="en-US" b="1" dirty="0"/>
              <a:t>amount</a:t>
            </a:r>
            <a:r>
              <a:rPr lang="en-US" dirty="0"/>
              <a:t> - Amount of purchase.</a:t>
            </a:r>
          </a:p>
          <a:p>
            <a:pPr lvl="1" fontAlgn="base"/>
            <a:r>
              <a:rPr lang="en-US" b="1" dirty="0" err="1"/>
              <a:t>device_id</a:t>
            </a:r>
            <a:r>
              <a:rPr lang="en-US" dirty="0"/>
              <a:t> - Unique ID of the user's device.</a:t>
            </a:r>
          </a:p>
          <a:p>
            <a:pPr lvl="1" fontAlgn="base"/>
            <a:r>
              <a:rPr lang="en-US" b="1" dirty="0"/>
              <a:t>store</a:t>
            </a:r>
            <a:r>
              <a:rPr lang="en-US" dirty="0"/>
              <a:t> - E-commerce property (babies, toys, or pets)</a:t>
            </a:r>
          </a:p>
          <a:p>
            <a:pPr lvl="1" fontAlgn="base"/>
            <a:r>
              <a:rPr lang="en-US" b="1" dirty="0"/>
              <a:t>browser</a:t>
            </a:r>
            <a:r>
              <a:rPr lang="en-US" dirty="0"/>
              <a:t> - User's browser.</a:t>
            </a:r>
          </a:p>
          <a:p>
            <a:pPr lvl="1" fontAlgn="base"/>
            <a:r>
              <a:rPr lang="en-US" b="1" dirty="0"/>
              <a:t>sex</a:t>
            </a:r>
            <a:r>
              <a:rPr lang="en-US" dirty="0"/>
              <a:t> - User's gender.</a:t>
            </a:r>
          </a:p>
          <a:p>
            <a:pPr lvl="1" fontAlgn="base"/>
            <a:r>
              <a:rPr lang="en-US" b="1" dirty="0"/>
              <a:t>age</a:t>
            </a:r>
            <a:r>
              <a:rPr lang="en-US" dirty="0"/>
              <a:t> - User's age.</a:t>
            </a:r>
          </a:p>
          <a:p>
            <a:pPr lvl="1" fontAlgn="base"/>
            <a:r>
              <a:rPr lang="en-US" b="1" dirty="0" err="1"/>
              <a:t>ip_address</a:t>
            </a:r>
            <a:r>
              <a:rPr lang="en-US" dirty="0"/>
              <a:t> - User's IP address.</a:t>
            </a:r>
          </a:p>
          <a:p>
            <a:pPr lvl="1" fontAlgn="base"/>
            <a:r>
              <a:rPr lang="en-US" b="1" dirty="0"/>
              <a:t>fraud</a:t>
            </a:r>
            <a:r>
              <a:rPr lang="en-US" dirty="0"/>
              <a:t> - Was the transaction fraudulent or not?</a:t>
            </a:r>
          </a:p>
        </p:txBody>
      </p:sp>
    </p:spTree>
    <p:extLst>
      <p:ext uri="{BB962C8B-B14F-4D97-AF65-F5344CB8AC3E}">
        <p14:creationId xmlns:p14="http://schemas.microsoft.com/office/powerpoint/2010/main" val="69447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317D-CF4C-4760-B807-288CBB8F55F1}"/>
              </a:ext>
            </a:extLst>
          </p:cNvPr>
          <p:cNvSpPr>
            <a:spLocks noGrp="1"/>
          </p:cNvSpPr>
          <p:nvPr>
            <p:ph type="title"/>
          </p:nvPr>
        </p:nvSpPr>
        <p:spPr/>
        <p:txBody>
          <a:bodyPr/>
          <a:lstStyle/>
          <a:p>
            <a:r>
              <a:rPr lang="en-US" dirty="0"/>
              <a:t>Questions to ask (5)</a:t>
            </a:r>
          </a:p>
        </p:txBody>
      </p:sp>
      <p:sp>
        <p:nvSpPr>
          <p:cNvPr id="3" name="Content Placeholder 2">
            <a:extLst>
              <a:ext uri="{FF2B5EF4-FFF2-40B4-BE49-F238E27FC236}">
                <a16:creationId xmlns:a16="http://schemas.microsoft.com/office/drawing/2014/main" id="{C2EBDDC1-4B3D-47A4-A848-551AA8F31C32}"/>
              </a:ext>
            </a:extLst>
          </p:cNvPr>
          <p:cNvSpPr>
            <a:spLocks noGrp="1"/>
          </p:cNvSpPr>
          <p:nvPr>
            <p:ph idx="1"/>
          </p:nvPr>
        </p:nvSpPr>
        <p:spPr/>
        <p:txBody>
          <a:bodyPr/>
          <a:lstStyle/>
          <a:p>
            <a:pPr marL="514350" indent="-514350">
              <a:buFont typeface="+mj-lt"/>
              <a:buAutoNum type="arabicPeriod"/>
            </a:pPr>
            <a:r>
              <a:rPr lang="en-US" dirty="0"/>
              <a:t>Browser type is used for the transaction?</a:t>
            </a:r>
          </a:p>
          <a:p>
            <a:pPr marL="514350" indent="-514350">
              <a:buFont typeface="+mj-lt"/>
              <a:buAutoNum type="arabicPeriod"/>
            </a:pPr>
            <a:r>
              <a:rPr lang="en-US" dirty="0"/>
              <a:t>Geolocation information of the transaction ( </a:t>
            </a:r>
            <a:r>
              <a:rPr lang="en-US" dirty="0" err="1"/>
              <a:t>ip</a:t>
            </a:r>
            <a:r>
              <a:rPr lang="en-US" dirty="0"/>
              <a:t> address)?</a:t>
            </a:r>
          </a:p>
          <a:p>
            <a:pPr marL="514350" indent="-514350">
              <a:buFont typeface="+mj-lt"/>
              <a:buAutoNum type="arabicPeriod"/>
            </a:pPr>
            <a:r>
              <a:rPr lang="en-US" dirty="0"/>
              <a:t>Geo-timing of the transaction (datetime)</a:t>
            </a:r>
          </a:p>
          <a:p>
            <a:pPr marL="514350" indent="-514350">
              <a:buFont typeface="+mj-lt"/>
              <a:buAutoNum type="arabicPeriod"/>
            </a:pPr>
            <a:r>
              <a:rPr lang="en-US" dirty="0"/>
              <a:t> Age of the user?</a:t>
            </a:r>
          </a:p>
          <a:p>
            <a:pPr marL="514350" indent="-514350">
              <a:buFont typeface="+mj-lt"/>
              <a:buAutoNum type="arabicPeriod"/>
            </a:pPr>
            <a:r>
              <a:rPr lang="en-US" dirty="0"/>
              <a:t>Ecommerce website used (toys, babies, pets)?</a:t>
            </a:r>
          </a:p>
        </p:txBody>
      </p:sp>
    </p:spTree>
    <p:extLst>
      <p:ext uri="{BB962C8B-B14F-4D97-AF65-F5344CB8AC3E}">
        <p14:creationId xmlns:p14="http://schemas.microsoft.com/office/powerpoint/2010/main" val="2628215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485</Words>
  <Application>Microsoft Office PowerPoint</Application>
  <PresentationFormat>Widescreen</PresentationFormat>
  <Paragraphs>38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Fraud Prevention</vt:lpstr>
      <vt:lpstr>Team Members</vt:lpstr>
      <vt:lpstr>Project Background</vt:lpstr>
      <vt:lpstr>Data Sets/Observations</vt:lpstr>
      <vt:lpstr>Questions to ask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Prevention</dc:title>
  <dc:creator>kusay Rukieh</dc:creator>
  <cp:lastModifiedBy>kusay Rukieh</cp:lastModifiedBy>
  <cp:revision>7</cp:revision>
  <dcterms:created xsi:type="dcterms:W3CDTF">2019-07-26T15:23:32Z</dcterms:created>
  <dcterms:modified xsi:type="dcterms:W3CDTF">2019-07-26T16:34:41Z</dcterms:modified>
</cp:coreProperties>
</file>