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4" r:id="rId7"/>
    <p:sldId id="275" r:id="rId8"/>
    <p:sldId id="276" r:id="rId9"/>
    <p:sldId id="280" r:id="rId10"/>
    <p:sldId id="278" r:id="rId11"/>
    <p:sldId id="279" r:id="rId12"/>
    <p:sldId id="262" r:id="rId13"/>
    <p:sldId id="277" r:id="rId14"/>
    <p:sldId id="281" r:id="rId15"/>
    <p:sldId id="283"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03" d="100"/>
          <a:sy n="103" d="100"/>
        </p:scale>
        <p:origin x="144"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9100-534F-41AE-B6E2-1F4B70170E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D7E81C-3C47-4076-A16C-FA0F898C99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C3FA29-AFD1-4FD5-9F34-3A06AA05B254}"/>
              </a:ext>
            </a:extLst>
          </p:cNvPr>
          <p:cNvSpPr>
            <a:spLocks noGrp="1"/>
          </p:cNvSpPr>
          <p:nvPr>
            <p:ph type="dt" sz="half" idx="10"/>
          </p:nvPr>
        </p:nvSpPr>
        <p:spPr/>
        <p:txBody>
          <a:bodyPr/>
          <a:lstStyle/>
          <a:p>
            <a:fld id="{82D436A3-C66F-46D9-8968-8FD241EA96D9}" type="datetimeFigureOut">
              <a:rPr lang="en-US" smtClean="0"/>
              <a:t>11/15/2019</a:t>
            </a:fld>
            <a:endParaRPr lang="en-US"/>
          </a:p>
        </p:txBody>
      </p:sp>
      <p:sp>
        <p:nvSpPr>
          <p:cNvPr id="5" name="Footer Placeholder 4">
            <a:extLst>
              <a:ext uri="{FF2B5EF4-FFF2-40B4-BE49-F238E27FC236}">
                <a16:creationId xmlns:a16="http://schemas.microsoft.com/office/drawing/2014/main" id="{C96CE6E7-A651-48D1-81B6-AB66983DAA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69CFF-98D1-4173-B600-DE6B25F1126A}"/>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4025772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58855-B6E6-452E-B806-BC9555C9D3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FB6705-A5E2-4CA8-9E80-E6E1BE1FC5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015ABC-D0FB-4839-81A2-13882323DFDB}"/>
              </a:ext>
            </a:extLst>
          </p:cNvPr>
          <p:cNvSpPr>
            <a:spLocks noGrp="1"/>
          </p:cNvSpPr>
          <p:nvPr>
            <p:ph type="dt" sz="half" idx="10"/>
          </p:nvPr>
        </p:nvSpPr>
        <p:spPr/>
        <p:txBody>
          <a:bodyPr/>
          <a:lstStyle/>
          <a:p>
            <a:fld id="{82D436A3-C66F-46D9-8968-8FD241EA96D9}" type="datetimeFigureOut">
              <a:rPr lang="en-US" smtClean="0"/>
              <a:t>11/15/2019</a:t>
            </a:fld>
            <a:endParaRPr lang="en-US"/>
          </a:p>
        </p:txBody>
      </p:sp>
      <p:sp>
        <p:nvSpPr>
          <p:cNvPr id="5" name="Footer Placeholder 4">
            <a:extLst>
              <a:ext uri="{FF2B5EF4-FFF2-40B4-BE49-F238E27FC236}">
                <a16:creationId xmlns:a16="http://schemas.microsoft.com/office/drawing/2014/main" id="{9E135703-D180-4AB6-9CFA-8F7422DCB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CF513-880C-4347-998A-23BF52BEF708}"/>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816397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4BA8BD-B87D-4E34-9123-8EAEF46D6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0832EE-ED71-4B70-9AEA-05316FF34A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D83DBF-49C8-428A-AF5D-162F507D4BD1}"/>
              </a:ext>
            </a:extLst>
          </p:cNvPr>
          <p:cNvSpPr>
            <a:spLocks noGrp="1"/>
          </p:cNvSpPr>
          <p:nvPr>
            <p:ph type="dt" sz="half" idx="10"/>
          </p:nvPr>
        </p:nvSpPr>
        <p:spPr/>
        <p:txBody>
          <a:bodyPr/>
          <a:lstStyle/>
          <a:p>
            <a:fld id="{82D436A3-C66F-46D9-8968-8FD241EA96D9}" type="datetimeFigureOut">
              <a:rPr lang="en-US" smtClean="0"/>
              <a:t>11/15/2019</a:t>
            </a:fld>
            <a:endParaRPr lang="en-US"/>
          </a:p>
        </p:txBody>
      </p:sp>
      <p:sp>
        <p:nvSpPr>
          <p:cNvPr id="5" name="Footer Placeholder 4">
            <a:extLst>
              <a:ext uri="{FF2B5EF4-FFF2-40B4-BE49-F238E27FC236}">
                <a16:creationId xmlns:a16="http://schemas.microsoft.com/office/drawing/2014/main" id="{97F01546-F9CB-43D7-89BF-FE77F73953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28ABF-DCC2-43E9-9414-D0E5473158F6}"/>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1997729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50BF-6439-4948-A08A-6DA80596C1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39DD41-7B84-4AA9-A141-DFB4429C7D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35E36-FC3F-4CBC-80B3-7A712DF5BAC4}"/>
              </a:ext>
            </a:extLst>
          </p:cNvPr>
          <p:cNvSpPr>
            <a:spLocks noGrp="1"/>
          </p:cNvSpPr>
          <p:nvPr>
            <p:ph type="dt" sz="half" idx="10"/>
          </p:nvPr>
        </p:nvSpPr>
        <p:spPr/>
        <p:txBody>
          <a:bodyPr/>
          <a:lstStyle/>
          <a:p>
            <a:fld id="{82D436A3-C66F-46D9-8968-8FD241EA96D9}" type="datetimeFigureOut">
              <a:rPr lang="en-US" smtClean="0"/>
              <a:t>11/15/2019</a:t>
            </a:fld>
            <a:endParaRPr lang="en-US"/>
          </a:p>
        </p:txBody>
      </p:sp>
      <p:sp>
        <p:nvSpPr>
          <p:cNvPr id="5" name="Footer Placeholder 4">
            <a:extLst>
              <a:ext uri="{FF2B5EF4-FFF2-40B4-BE49-F238E27FC236}">
                <a16:creationId xmlns:a16="http://schemas.microsoft.com/office/drawing/2014/main" id="{540526C3-CD2D-4DA0-83EC-51943DAA1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DD1DC-17BF-457E-B323-CF504BBA68E0}"/>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770469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3CCB8-BEDC-42C8-A238-3ACAB0B750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17259C-7673-4D27-A0E3-4B1E631B8E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1668-DF63-42A9-B2C5-24752F83A902}"/>
              </a:ext>
            </a:extLst>
          </p:cNvPr>
          <p:cNvSpPr>
            <a:spLocks noGrp="1"/>
          </p:cNvSpPr>
          <p:nvPr>
            <p:ph type="dt" sz="half" idx="10"/>
          </p:nvPr>
        </p:nvSpPr>
        <p:spPr/>
        <p:txBody>
          <a:bodyPr/>
          <a:lstStyle/>
          <a:p>
            <a:fld id="{82D436A3-C66F-46D9-8968-8FD241EA96D9}" type="datetimeFigureOut">
              <a:rPr lang="en-US" smtClean="0"/>
              <a:t>11/15/2019</a:t>
            </a:fld>
            <a:endParaRPr lang="en-US"/>
          </a:p>
        </p:txBody>
      </p:sp>
      <p:sp>
        <p:nvSpPr>
          <p:cNvPr id="5" name="Footer Placeholder 4">
            <a:extLst>
              <a:ext uri="{FF2B5EF4-FFF2-40B4-BE49-F238E27FC236}">
                <a16:creationId xmlns:a16="http://schemas.microsoft.com/office/drawing/2014/main" id="{D3381D97-0490-411D-802C-438292F2A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A15EC-FB7C-4CE4-97E1-8D163E47B7F6}"/>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4097429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FBFA8-D10B-420C-AFBF-CC2B1A74E3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37B645-38A8-4191-918D-F370C3E54C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3F439C-108A-4478-B382-E7D73B22D8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178BFA-5638-44D0-BA10-E1DC64BEBF83}"/>
              </a:ext>
            </a:extLst>
          </p:cNvPr>
          <p:cNvSpPr>
            <a:spLocks noGrp="1"/>
          </p:cNvSpPr>
          <p:nvPr>
            <p:ph type="dt" sz="half" idx="10"/>
          </p:nvPr>
        </p:nvSpPr>
        <p:spPr/>
        <p:txBody>
          <a:bodyPr/>
          <a:lstStyle/>
          <a:p>
            <a:fld id="{82D436A3-C66F-46D9-8968-8FD241EA96D9}" type="datetimeFigureOut">
              <a:rPr lang="en-US" smtClean="0"/>
              <a:t>11/15/2019</a:t>
            </a:fld>
            <a:endParaRPr lang="en-US"/>
          </a:p>
        </p:txBody>
      </p:sp>
      <p:sp>
        <p:nvSpPr>
          <p:cNvPr id="6" name="Footer Placeholder 5">
            <a:extLst>
              <a:ext uri="{FF2B5EF4-FFF2-40B4-BE49-F238E27FC236}">
                <a16:creationId xmlns:a16="http://schemas.microsoft.com/office/drawing/2014/main" id="{BF63189F-0954-4AAB-A277-1B8A4E6C06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3137C3-CD53-411A-9902-89468E8EFF14}"/>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2384186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09BF-4847-4BBA-A2B5-227084A0FD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D18023-C0BA-454D-B16C-EEB1201FC1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BF1593-46D0-4A39-BB52-3E410FB122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8B55C0-6B21-477B-BEBB-A8EF1FC0C1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EA560D-A875-4112-8147-3FA3C92329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CA0D5F-D167-483C-A85A-B0156DA1B9F6}"/>
              </a:ext>
            </a:extLst>
          </p:cNvPr>
          <p:cNvSpPr>
            <a:spLocks noGrp="1"/>
          </p:cNvSpPr>
          <p:nvPr>
            <p:ph type="dt" sz="half" idx="10"/>
          </p:nvPr>
        </p:nvSpPr>
        <p:spPr/>
        <p:txBody>
          <a:bodyPr/>
          <a:lstStyle/>
          <a:p>
            <a:fld id="{82D436A3-C66F-46D9-8968-8FD241EA96D9}" type="datetimeFigureOut">
              <a:rPr lang="en-US" smtClean="0"/>
              <a:t>11/15/2019</a:t>
            </a:fld>
            <a:endParaRPr lang="en-US"/>
          </a:p>
        </p:txBody>
      </p:sp>
      <p:sp>
        <p:nvSpPr>
          <p:cNvPr id="8" name="Footer Placeholder 7">
            <a:extLst>
              <a:ext uri="{FF2B5EF4-FFF2-40B4-BE49-F238E27FC236}">
                <a16:creationId xmlns:a16="http://schemas.microsoft.com/office/drawing/2014/main" id="{70002A42-A523-4577-B7C5-34B616A6CC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14DD89-02FB-414E-B842-28E524553891}"/>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3754355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2847-22C1-4E11-9BFF-D3F71B2BEA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2202CB-E437-462C-B9AC-17126C4E1E28}"/>
              </a:ext>
            </a:extLst>
          </p:cNvPr>
          <p:cNvSpPr>
            <a:spLocks noGrp="1"/>
          </p:cNvSpPr>
          <p:nvPr>
            <p:ph type="dt" sz="half" idx="10"/>
          </p:nvPr>
        </p:nvSpPr>
        <p:spPr/>
        <p:txBody>
          <a:bodyPr/>
          <a:lstStyle/>
          <a:p>
            <a:fld id="{82D436A3-C66F-46D9-8968-8FD241EA96D9}" type="datetimeFigureOut">
              <a:rPr lang="en-US" smtClean="0"/>
              <a:t>11/15/2019</a:t>
            </a:fld>
            <a:endParaRPr lang="en-US"/>
          </a:p>
        </p:txBody>
      </p:sp>
      <p:sp>
        <p:nvSpPr>
          <p:cNvPr id="4" name="Footer Placeholder 3">
            <a:extLst>
              <a:ext uri="{FF2B5EF4-FFF2-40B4-BE49-F238E27FC236}">
                <a16:creationId xmlns:a16="http://schemas.microsoft.com/office/drawing/2014/main" id="{B0120763-4C6B-4291-B9DA-23558E8829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7F1208-6AA1-45F7-9CC8-0D6CE1F6140D}"/>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2318289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5DB7B4-9834-40DA-95ED-D4C85278F3D7}"/>
              </a:ext>
            </a:extLst>
          </p:cNvPr>
          <p:cNvSpPr>
            <a:spLocks noGrp="1"/>
          </p:cNvSpPr>
          <p:nvPr>
            <p:ph type="dt" sz="half" idx="10"/>
          </p:nvPr>
        </p:nvSpPr>
        <p:spPr/>
        <p:txBody>
          <a:bodyPr/>
          <a:lstStyle/>
          <a:p>
            <a:fld id="{82D436A3-C66F-46D9-8968-8FD241EA96D9}" type="datetimeFigureOut">
              <a:rPr lang="en-US" smtClean="0"/>
              <a:t>11/15/2019</a:t>
            </a:fld>
            <a:endParaRPr lang="en-US"/>
          </a:p>
        </p:txBody>
      </p:sp>
      <p:sp>
        <p:nvSpPr>
          <p:cNvPr id="3" name="Footer Placeholder 2">
            <a:extLst>
              <a:ext uri="{FF2B5EF4-FFF2-40B4-BE49-F238E27FC236}">
                <a16:creationId xmlns:a16="http://schemas.microsoft.com/office/drawing/2014/main" id="{3532C046-B407-4562-952E-BED967B5EF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47FB1B-D1FC-4CAE-8B72-B471ADDECF78}"/>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124400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0411-5DA7-495A-9EA8-537C92D71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CEF716-F13C-4103-ABE9-F3BCD74972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39801F-4136-4D44-914E-B99D03B6F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C7BAA3-2607-4D9C-B1A0-CBB099F9E532}"/>
              </a:ext>
            </a:extLst>
          </p:cNvPr>
          <p:cNvSpPr>
            <a:spLocks noGrp="1"/>
          </p:cNvSpPr>
          <p:nvPr>
            <p:ph type="dt" sz="half" idx="10"/>
          </p:nvPr>
        </p:nvSpPr>
        <p:spPr/>
        <p:txBody>
          <a:bodyPr/>
          <a:lstStyle/>
          <a:p>
            <a:fld id="{82D436A3-C66F-46D9-8968-8FD241EA96D9}" type="datetimeFigureOut">
              <a:rPr lang="en-US" smtClean="0"/>
              <a:t>11/15/2019</a:t>
            </a:fld>
            <a:endParaRPr lang="en-US"/>
          </a:p>
        </p:txBody>
      </p:sp>
      <p:sp>
        <p:nvSpPr>
          <p:cNvPr id="6" name="Footer Placeholder 5">
            <a:extLst>
              <a:ext uri="{FF2B5EF4-FFF2-40B4-BE49-F238E27FC236}">
                <a16:creationId xmlns:a16="http://schemas.microsoft.com/office/drawing/2014/main" id="{0CFED7FC-900B-47F7-B319-E2C59C227A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8C284-CE64-4A7E-B49D-B7336B6A3823}"/>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536081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5E28-54EB-439C-87B6-CF8C379FA4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9E9525-FD88-4BE4-805C-1780376146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ABBF82-CFEE-4044-A5DC-323D28AAE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749748-402C-40C5-83EF-A50978F03C43}"/>
              </a:ext>
            </a:extLst>
          </p:cNvPr>
          <p:cNvSpPr>
            <a:spLocks noGrp="1"/>
          </p:cNvSpPr>
          <p:nvPr>
            <p:ph type="dt" sz="half" idx="10"/>
          </p:nvPr>
        </p:nvSpPr>
        <p:spPr/>
        <p:txBody>
          <a:bodyPr/>
          <a:lstStyle/>
          <a:p>
            <a:fld id="{82D436A3-C66F-46D9-8968-8FD241EA96D9}" type="datetimeFigureOut">
              <a:rPr lang="en-US" smtClean="0"/>
              <a:t>11/15/2019</a:t>
            </a:fld>
            <a:endParaRPr lang="en-US"/>
          </a:p>
        </p:txBody>
      </p:sp>
      <p:sp>
        <p:nvSpPr>
          <p:cNvPr id="6" name="Footer Placeholder 5">
            <a:extLst>
              <a:ext uri="{FF2B5EF4-FFF2-40B4-BE49-F238E27FC236}">
                <a16:creationId xmlns:a16="http://schemas.microsoft.com/office/drawing/2014/main" id="{68F21967-9B49-486B-8766-F1D6ECC0E4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EE9822-6159-4D92-B8CD-079193E78A2B}"/>
              </a:ext>
            </a:extLst>
          </p:cNvPr>
          <p:cNvSpPr>
            <a:spLocks noGrp="1"/>
          </p:cNvSpPr>
          <p:nvPr>
            <p:ph type="sldNum" sz="quarter" idx="12"/>
          </p:nvPr>
        </p:nvSpPr>
        <p:spPr/>
        <p:txBody>
          <a:bodyPr/>
          <a:lstStyle/>
          <a:p>
            <a:fld id="{5080A637-91AE-4177-8E17-BAA4821B9733}" type="slidenum">
              <a:rPr lang="en-US" smtClean="0"/>
              <a:t>‹#›</a:t>
            </a:fld>
            <a:endParaRPr lang="en-US"/>
          </a:p>
        </p:txBody>
      </p:sp>
    </p:spTree>
    <p:extLst>
      <p:ext uri="{BB962C8B-B14F-4D97-AF65-F5344CB8AC3E}">
        <p14:creationId xmlns:p14="http://schemas.microsoft.com/office/powerpoint/2010/main" val="182490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B92453-E646-4183-BF56-924C75417C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760351-7770-4A81-BA88-E8BE1C2F1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D8FBAD-F0AC-4D9A-A48E-C7C9D02CF7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D436A3-C66F-46D9-8968-8FD241EA96D9}" type="datetimeFigureOut">
              <a:rPr lang="en-US" smtClean="0"/>
              <a:t>11/15/2019</a:t>
            </a:fld>
            <a:endParaRPr lang="en-US"/>
          </a:p>
        </p:txBody>
      </p:sp>
      <p:sp>
        <p:nvSpPr>
          <p:cNvPr id="5" name="Footer Placeholder 4">
            <a:extLst>
              <a:ext uri="{FF2B5EF4-FFF2-40B4-BE49-F238E27FC236}">
                <a16:creationId xmlns:a16="http://schemas.microsoft.com/office/drawing/2014/main" id="{4C61315D-1B1A-4F38-B4E5-754622E6DE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777F23-35C2-488E-9667-4591A8C603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80A637-91AE-4177-8E17-BAA4821B9733}" type="slidenum">
              <a:rPr lang="en-US" smtClean="0"/>
              <a:t>‹#›</a:t>
            </a:fld>
            <a:endParaRPr lang="en-US"/>
          </a:p>
        </p:txBody>
      </p:sp>
    </p:spTree>
    <p:extLst>
      <p:ext uri="{BB962C8B-B14F-4D97-AF65-F5344CB8AC3E}">
        <p14:creationId xmlns:p14="http://schemas.microsoft.com/office/powerpoint/2010/main" val="4155612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82DC25-74DA-4CBF-96C6-6583C15D96AB}"/>
              </a:ext>
            </a:extLst>
          </p:cNvPr>
          <p:cNvSpPr>
            <a:spLocks noGrp="1"/>
          </p:cNvSpPr>
          <p:nvPr>
            <p:ph type="ctrTitle"/>
          </p:nvPr>
        </p:nvSpPr>
        <p:spPr>
          <a:xfrm>
            <a:off x="838199" y="4525347"/>
            <a:ext cx="6801321" cy="1737360"/>
          </a:xfrm>
        </p:spPr>
        <p:txBody>
          <a:bodyPr anchor="ctr">
            <a:normAutofit/>
          </a:bodyPr>
          <a:lstStyle/>
          <a:p>
            <a:pPr algn="r"/>
            <a:r>
              <a:rPr lang="en-US"/>
              <a:t>Fraud Prevention</a:t>
            </a:r>
          </a:p>
        </p:txBody>
      </p:sp>
      <p:sp>
        <p:nvSpPr>
          <p:cNvPr id="3" name="Subtitle 2">
            <a:extLst>
              <a:ext uri="{FF2B5EF4-FFF2-40B4-BE49-F238E27FC236}">
                <a16:creationId xmlns:a16="http://schemas.microsoft.com/office/drawing/2014/main" id="{2E38B939-A9B8-459B-A559-03181ABDC041}"/>
              </a:ext>
            </a:extLst>
          </p:cNvPr>
          <p:cNvSpPr>
            <a:spLocks noGrp="1"/>
          </p:cNvSpPr>
          <p:nvPr>
            <p:ph type="subTitle" idx="1"/>
          </p:nvPr>
        </p:nvSpPr>
        <p:spPr>
          <a:xfrm>
            <a:off x="7961258" y="4525347"/>
            <a:ext cx="3258675" cy="1737360"/>
          </a:xfrm>
        </p:spPr>
        <p:txBody>
          <a:bodyPr anchor="ctr">
            <a:normAutofit/>
          </a:bodyPr>
          <a:lstStyle/>
          <a:p>
            <a:pPr algn="l"/>
            <a:r>
              <a:rPr lang="en-US"/>
              <a:t>Project#9</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410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866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E68797-5253-4F48-BEBC-78A4C582886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000" kern="1200">
                <a:solidFill>
                  <a:srgbClr val="FFFFFF"/>
                </a:solidFill>
                <a:latin typeface="+mj-lt"/>
                <a:ea typeface="+mj-ea"/>
                <a:cs typeface="+mj-cs"/>
              </a:rPr>
              <a:t>Data Visualization(Bar graph)</a:t>
            </a:r>
          </a:p>
        </p:txBody>
      </p:sp>
      <p:pic>
        <p:nvPicPr>
          <p:cNvPr id="5" name="Content Placeholder 4" descr="Plot Zoom">
            <a:extLst>
              <a:ext uri="{FF2B5EF4-FFF2-40B4-BE49-F238E27FC236}">
                <a16:creationId xmlns:a16="http://schemas.microsoft.com/office/drawing/2014/main" id="{8042018A-A2AD-4C89-9D8F-35D82A34F3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1122" y="961812"/>
            <a:ext cx="6383154" cy="4930987"/>
          </a:xfrm>
          <a:prstGeom prst="rect">
            <a:avLst/>
          </a:prstGeom>
        </p:spPr>
      </p:pic>
    </p:spTree>
    <p:extLst>
      <p:ext uri="{BB962C8B-B14F-4D97-AF65-F5344CB8AC3E}">
        <p14:creationId xmlns:p14="http://schemas.microsoft.com/office/powerpoint/2010/main" val="293851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E3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8D7266-061A-4FDD-A60E-A0398309784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400" kern="1200">
                <a:solidFill>
                  <a:srgbClr val="FFFFFF"/>
                </a:solidFill>
                <a:latin typeface="+mj-lt"/>
                <a:ea typeface="+mj-ea"/>
                <a:cs typeface="+mj-cs"/>
              </a:rPr>
              <a:t>Data Visualization(Histogram)</a:t>
            </a:r>
          </a:p>
        </p:txBody>
      </p:sp>
      <p:pic>
        <p:nvPicPr>
          <p:cNvPr id="5" name="Content Placeholder 4" descr="Plot Zoom">
            <a:extLst>
              <a:ext uri="{FF2B5EF4-FFF2-40B4-BE49-F238E27FC236}">
                <a16:creationId xmlns:a16="http://schemas.microsoft.com/office/drawing/2014/main" id="{3FA313EB-E426-4848-81DA-ACEF6F54BB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1122" y="961812"/>
            <a:ext cx="6383154" cy="4930987"/>
          </a:xfrm>
          <a:prstGeom prst="rect">
            <a:avLst/>
          </a:prstGeom>
        </p:spPr>
      </p:pic>
    </p:spTree>
    <p:extLst>
      <p:ext uri="{BB962C8B-B14F-4D97-AF65-F5344CB8AC3E}">
        <p14:creationId xmlns:p14="http://schemas.microsoft.com/office/powerpoint/2010/main" val="1830945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A67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E347AC-311C-407C-A89F-A0780DF5BC9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400" kern="1200">
                <a:solidFill>
                  <a:srgbClr val="FFFFFF"/>
                </a:solidFill>
                <a:latin typeface="+mj-lt"/>
                <a:ea typeface="+mj-ea"/>
                <a:cs typeface="+mj-cs"/>
              </a:rPr>
              <a:t>Data Visualization(Histogram)</a:t>
            </a:r>
          </a:p>
        </p:txBody>
      </p:sp>
      <p:pic>
        <p:nvPicPr>
          <p:cNvPr id="5" name="Content Placeholder 4" descr="Plot Zoom">
            <a:extLst>
              <a:ext uri="{FF2B5EF4-FFF2-40B4-BE49-F238E27FC236}">
                <a16:creationId xmlns:a16="http://schemas.microsoft.com/office/drawing/2014/main" id="{879F265E-3D66-4F68-B8B8-392C5A6EAC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1122" y="961812"/>
            <a:ext cx="6383154" cy="4930987"/>
          </a:xfrm>
          <a:prstGeom prst="rect">
            <a:avLst/>
          </a:prstGeom>
        </p:spPr>
      </p:pic>
    </p:spTree>
    <p:extLst>
      <p:ext uri="{BB962C8B-B14F-4D97-AF65-F5344CB8AC3E}">
        <p14:creationId xmlns:p14="http://schemas.microsoft.com/office/powerpoint/2010/main" val="1257741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058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4C828088-F9D0-4B97-98DB-3C7F5E35109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Data Visualization</a:t>
            </a:r>
          </a:p>
        </p:txBody>
      </p:sp>
      <p:pic>
        <p:nvPicPr>
          <p:cNvPr id="5" name="Content Placeholder 4">
            <a:extLst>
              <a:ext uri="{FF2B5EF4-FFF2-40B4-BE49-F238E27FC236}">
                <a16:creationId xmlns:a16="http://schemas.microsoft.com/office/drawing/2014/main" id="{9CD4E178-CDDB-4AB5-BDA9-9B4305E867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414610"/>
            <a:ext cx="7188199" cy="4025391"/>
          </a:xfrm>
          <a:prstGeom prst="rect">
            <a:avLst/>
          </a:prstGeom>
        </p:spPr>
      </p:pic>
    </p:spTree>
    <p:extLst>
      <p:ext uri="{BB962C8B-B14F-4D97-AF65-F5344CB8AC3E}">
        <p14:creationId xmlns:p14="http://schemas.microsoft.com/office/powerpoint/2010/main" val="2062341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058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4C828088-F9D0-4B97-98DB-3C7F5E35109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Data Visualization</a:t>
            </a:r>
          </a:p>
        </p:txBody>
      </p:sp>
      <p:pic>
        <p:nvPicPr>
          <p:cNvPr id="6" name="Content Placeholder 5">
            <a:extLst>
              <a:ext uri="{FF2B5EF4-FFF2-40B4-BE49-F238E27FC236}">
                <a16:creationId xmlns:a16="http://schemas.microsoft.com/office/drawing/2014/main" id="{4CFAF270-28F8-40F3-8BE6-C787F3B743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414610"/>
            <a:ext cx="7188199" cy="4025391"/>
          </a:xfrm>
          <a:prstGeom prst="rect">
            <a:avLst/>
          </a:prstGeom>
        </p:spPr>
      </p:pic>
    </p:spTree>
    <p:extLst>
      <p:ext uri="{BB962C8B-B14F-4D97-AF65-F5344CB8AC3E}">
        <p14:creationId xmlns:p14="http://schemas.microsoft.com/office/powerpoint/2010/main" val="3334219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4C828088-F9D0-4B97-98DB-3C7F5E35109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Data Visualization</a:t>
            </a:r>
          </a:p>
        </p:txBody>
      </p:sp>
      <p:pic>
        <p:nvPicPr>
          <p:cNvPr id="5" name="Picture 4">
            <a:extLst>
              <a:ext uri="{FF2B5EF4-FFF2-40B4-BE49-F238E27FC236}">
                <a16:creationId xmlns:a16="http://schemas.microsoft.com/office/drawing/2014/main" id="{9C159284-4C2D-4219-9A5E-34B7E5166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809" y="1675227"/>
            <a:ext cx="8450381" cy="4394199"/>
          </a:xfrm>
          <a:prstGeom prst="rect">
            <a:avLst/>
          </a:prstGeom>
        </p:spPr>
      </p:pic>
    </p:spTree>
    <p:extLst>
      <p:ext uri="{BB962C8B-B14F-4D97-AF65-F5344CB8AC3E}">
        <p14:creationId xmlns:p14="http://schemas.microsoft.com/office/powerpoint/2010/main" val="2486850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317D-CF4C-4760-B807-288CBB8F55F1}"/>
              </a:ext>
            </a:extLst>
          </p:cNvPr>
          <p:cNvSpPr>
            <a:spLocks noGrp="1"/>
          </p:cNvSpPr>
          <p:nvPr>
            <p:ph type="title"/>
          </p:nvPr>
        </p:nvSpPr>
        <p:spPr/>
        <p:txBody>
          <a:bodyPr/>
          <a:lstStyle/>
          <a:p>
            <a:r>
              <a:rPr lang="en-US" dirty="0"/>
              <a:t>Data Models Comparison</a:t>
            </a:r>
          </a:p>
        </p:txBody>
      </p:sp>
      <p:graphicFrame>
        <p:nvGraphicFramePr>
          <p:cNvPr id="4" name="Table 3">
            <a:extLst>
              <a:ext uri="{FF2B5EF4-FFF2-40B4-BE49-F238E27FC236}">
                <a16:creationId xmlns:a16="http://schemas.microsoft.com/office/drawing/2014/main" id="{8C881BE7-A2BA-4FAC-82EB-308053766A1C}"/>
              </a:ext>
            </a:extLst>
          </p:cNvPr>
          <p:cNvGraphicFramePr>
            <a:graphicFrameLocks noGrp="1"/>
          </p:cNvGraphicFramePr>
          <p:nvPr>
            <p:extLst>
              <p:ext uri="{D42A27DB-BD31-4B8C-83A1-F6EECF244321}">
                <p14:modId xmlns:p14="http://schemas.microsoft.com/office/powerpoint/2010/main" val="2409660713"/>
              </p:ext>
            </p:extLst>
          </p:nvPr>
        </p:nvGraphicFramePr>
        <p:xfrm>
          <a:off x="1401057" y="1690688"/>
          <a:ext cx="9254878" cy="4351333"/>
        </p:xfrm>
        <a:graphic>
          <a:graphicData uri="http://schemas.openxmlformats.org/drawingml/2006/table">
            <a:tbl>
              <a:tblPr/>
              <a:tblGrid>
                <a:gridCol w="946055">
                  <a:extLst>
                    <a:ext uri="{9D8B030D-6E8A-4147-A177-3AD203B41FA5}">
                      <a16:colId xmlns:a16="http://schemas.microsoft.com/office/drawing/2014/main" val="995964494"/>
                    </a:ext>
                  </a:extLst>
                </a:gridCol>
                <a:gridCol w="473027">
                  <a:extLst>
                    <a:ext uri="{9D8B030D-6E8A-4147-A177-3AD203B41FA5}">
                      <a16:colId xmlns:a16="http://schemas.microsoft.com/office/drawing/2014/main" val="1621413881"/>
                    </a:ext>
                  </a:extLst>
                </a:gridCol>
                <a:gridCol w="709541">
                  <a:extLst>
                    <a:ext uri="{9D8B030D-6E8A-4147-A177-3AD203B41FA5}">
                      <a16:colId xmlns:a16="http://schemas.microsoft.com/office/drawing/2014/main" val="3294108412"/>
                    </a:ext>
                  </a:extLst>
                </a:gridCol>
                <a:gridCol w="473027">
                  <a:extLst>
                    <a:ext uri="{9D8B030D-6E8A-4147-A177-3AD203B41FA5}">
                      <a16:colId xmlns:a16="http://schemas.microsoft.com/office/drawing/2014/main" val="766612497"/>
                    </a:ext>
                  </a:extLst>
                </a:gridCol>
                <a:gridCol w="473027">
                  <a:extLst>
                    <a:ext uri="{9D8B030D-6E8A-4147-A177-3AD203B41FA5}">
                      <a16:colId xmlns:a16="http://schemas.microsoft.com/office/drawing/2014/main" val="2293881668"/>
                    </a:ext>
                  </a:extLst>
                </a:gridCol>
                <a:gridCol w="627275">
                  <a:extLst>
                    <a:ext uri="{9D8B030D-6E8A-4147-A177-3AD203B41FA5}">
                      <a16:colId xmlns:a16="http://schemas.microsoft.com/office/drawing/2014/main" val="2848229919"/>
                    </a:ext>
                  </a:extLst>
                </a:gridCol>
                <a:gridCol w="473027">
                  <a:extLst>
                    <a:ext uri="{9D8B030D-6E8A-4147-A177-3AD203B41FA5}">
                      <a16:colId xmlns:a16="http://schemas.microsoft.com/office/drawing/2014/main" val="1311629439"/>
                    </a:ext>
                  </a:extLst>
                </a:gridCol>
                <a:gridCol w="473027">
                  <a:extLst>
                    <a:ext uri="{9D8B030D-6E8A-4147-A177-3AD203B41FA5}">
                      <a16:colId xmlns:a16="http://schemas.microsoft.com/office/drawing/2014/main" val="898297214"/>
                    </a:ext>
                  </a:extLst>
                </a:gridCol>
                <a:gridCol w="473027">
                  <a:extLst>
                    <a:ext uri="{9D8B030D-6E8A-4147-A177-3AD203B41FA5}">
                      <a16:colId xmlns:a16="http://schemas.microsoft.com/office/drawing/2014/main" val="3774255085"/>
                    </a:ext>
                  </a:extLst>
                </a:gridCol>
                <a:gridCol w="473027">
                  <a:extLst>
                    <a:ext uri="{9D8B030D-6E8A-4147-A177-3AD203B41FA5}">
                      <a16:colId xmlns:a16="http://schemas.microsoft.com/office/drawing/2014/main" val="1122491275"/>
                    </a:ext>
                  </a:extLst>
                </a:gridCol>
                <a:gridCol w="473027">
                  <a:extLst>
                    <a:ext uri="{9D8B030D-6E8A-4147-A177-3AD203B41FA5}">
                      <a16:colId xmlns:a16="http://schemas.microsoft.com/office/drawing/2014/main" val="4269007657"/>
                    </a:ext>
                  </a:extLst>
                </a:gridCol>
                <a:gridCol w="822656">
                  <a:extLst>
                    <a:ext uri="{9D8B030D-6E8A-4147-A177-3AD203B41FA5}">
                      <a16:colId xmlns:a16="http://schemas.microsoft.com/office/drawing/2014/main" val="2108542326"/>
                    </a:ext>
                  </a:extLst>
                </a:gridCol>
                <a:gridCol w="473027">
                  <a:extLst>
                    <a:ext uri="{9D8B030D-6E8A-4147-A177-3AD203B41FA5}">
                      <a16:colId xmlns:a16="http://schemas.microsoft.com/office/drawing/2014/main" val="2322459061"/>
                    </a:ext>
                  </a:extLst>
                </a:gridCol>
                <a:gridCol w="473027">
                  <a:extLst>
                    <a:ext uri="{9D8B030D-6E8A-4147-A177-3AD203B41FA5}">
                      <a16:colId xmlns:a16="http://schemas.microsoft.com/office/drawing/2014/main" val="484974245"/>
                    </a:ext>
                  </a:extLst>
                </a:gridCol>
                <a:gridCol w="473027">
                  <a:extLst>
                    <a:ext uri="{9D8B030D-6E8A-4147-A177-3AD203B41FA5}">
                      <a16:colId xmlns:a16="http://schemas.microsoft.com/office/drawing/2014/main" val="2151634719"/>
                    </a:ext>
                  </a:extLst>
                </a:gridCol>
                <a:gridCol w="473027">
                  <a:extLst>
                    <a:ext uri="{9D8B030D-6E8A-4147-A177-3AD203B41FA5}">
                      <a16:colId xmlns:a16="http://schemas.microsoft.com/office/drawing/2014/main" val="4257488829"/>
                    </a:ext>
                  </a:extLst>
                </a:gridCol>
                <a:gridCol w="473027">
                  <a:extLst>
                    <a:ext uri="{9D8B030D-6E8A-4147-A177-3AD203B41FA5}">
                      <a16:colId xmlns:a16="http://schemas.microsoft.com/office/drawing/2014/main" val="2054053272"/>
                    </a:ext>
                  </a:extLst>
                </a:gridCol>
              </a:tblGrid>
              <a:tr h="296156">
                <a:tc>
                  <a:txBody>
                    <a:bodyPr/>
                    <a:lstStyle/>
                    <a:p>
                      <a:pPr algn="l" fontAlgn="b"/>
                      <a:r>
                        <a:rPr lang="en-US" sz="900" b="1" i="0" u="none" strike="noStrike">
                          <a:solidFill>
                            <a:srgbClr val="000000"/>
                          </a:solidFill>
                          <a:effectLst/>
                          <a:latin typeface="Calibri" panose="020F0502020204030204" pitchFamily="34" charset="0"/>
                        </a:rPr>
                        <a:t>Model</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Decision Tree</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Naïve Bayes</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KNN</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Logistic Regression</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Arial" panose="020B0604020202020204" pitchFamily="34" charset="0"/>
                        </a:rPr>
                        <a:t>K-SVM</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1" i="0" u="none" strike="noStrike">
                          <a:solidFill>
                            <a:srgbClr val="000000"/>
                          </a:solidFill>
                          <a:effectLst/>
                          <a:latin typeface="Arial" panose="020B0604020202020204" pitchFamily="34" charset="0"/>
                        </a:rPr>
                        <a:t> </a:t>
                      </a:r>
                    </a:p>
                  </a:txBody>
                  <a:tcPr marL="6170" marR="6170" marT="617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1"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extLst>
                  <a:ext uri="{0D108BD9-81ED-4DB2-BD59-A6C34878D82A}">
                    <a16:rowId xmlns:a16="http://schemas.microsoft.com/office/drawing/2014/main" val="1271246982"/>
                  </a:ext>
                </a:extLst>
              </a:tr>
              <a:tr h="148078">
                <a:tc>
                  <a:txBody>
                    <a:bodyPr/>
                    <a:lstStyle/>
                    <a:p>
                      <a:pPr algn="l" fontAlgn="b"/>
                      <a:r>
                        <a:rPr lang="en-US" sz="900" b="1"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49134229"/>
                  </a:ext>
                </a:extLst>
              </a:tr>
              <a:tr h="148078">
                <a:tc>
                  <a:txBody>
                    <a:bodyPr/>
                    <a:lstStyle/>
                    <a:p>
                      <a:pPr algn="l" fontAlgn="b"/>
                      <a:r>
                        <a:rPr lang="en-US" sz="900" b="1"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369129938"/>
                  </a:ext>
                </a:extLst>
              </a:tr>
              <a:tr h="148078">
                <a:tc>
                  <a:txBody>
                    <a:bodyPr/>
                    <a:lstStyle/>
                    <a:p>
                      <a:pPr algn="l" fontAlgn="b"/>
                      <a:r>
                        <a:rPr lang="en-US" sz="900" b="1"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311112051"/>
                  </a:ext>
                </a:extLst>
              </a:tr>
              <a:tr h="148078">
                <a:tc>
                  <a:txBody>
                    <a:bodyPr/>
                    <a:lstStyle/>
                    <a:p>
                      <a:pPr algn="l" fontAlgn="b"/>
                      <a:r>
                        <a:rPr lang="en-US" sz="900" b="1" i="0" u="none" strike="noStrike">
                          <a:solidFill>
                            <a:srgbClr val="000000"/>
                          </a:solidFill>
                          <a:effectLst/>
                          <a:latin typeface="Calibri" panose="020F0502020204030204" pitchFamily="34" charset="0"/>
                        </a:rPr>
                        <a:t>Confusion Matrix</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27098</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93</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27191</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0</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27142</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49</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27191</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0</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612034767"/>
                  </a:ext>
                </a:extLst>
              </a:tr>
              <a:tr h="148078">
                <a:tc>
                  <a:txBody>
                    <a:bodyPr/>
                    <a:lstStyle/>
                    <a:p>
                      <a:pPr algn="l" fontAlgn="b"/>
                      <a:r>
                        <a:rPr lang="en-US" sz="900" b="1"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1314</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1495</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2809</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0</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2609</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200</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2809</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0</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639771659"/>
                  </a:ext>
                </a:extLst>
              </a:tr>
              <a:tr h="148078">
                <a:tc>
                  <a:txBody>
                    <a:bodyPr/>
                    <a:lstStyle/>
                    <a:p>
                      <a:pPr algn="l" fontAlgn="b"/>
                      <a:r>
                        <a:rPr lang="en-US" sz="900" b="1"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332570092"/>
                  </a:ext>
                </a:extLst>
              </a:tr>
              <a:tr h="148078">
                <a:tc>
                  <a:txBody>
                    <a:bodyPr/>
                    <a:lstStyle/>
                    <a:p>
                      <a:pPr algn="l" fontAlgn="b"/>
                      <a:r>
                        <a:rPr lang="en-US" sz="900" b="1"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900226767"/>
                  </a:ext>
                </a:extLst>
              </a:tr>
              <a:tr h="148078">
                <a:tc>
                  <a:txBody>
                    <a:bodyPr/>
                    <a:lstStyle/>
                    <a:p>
                      <a:pPr algn="l" fontAlgn="b"/>
                      <a:r>
                        <a:rPr lang="en-US" sz="900" b="1" i="0" u="none" strike="noStrike">
                          <a:solidFill>
                            <a:srgbClr val="000000"/>
                          </a:solidFill>
                          <a:effectLst/>
                          <a:latin typeface="Calibri" panose="020F0502020204030204" pitchFamily="34" charset="0"/>
                        </a:rPr>
                        <a:t>Accuracy</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0.9531</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0.9063</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0.9114</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0.9063</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751978849"/>
                  </a:ext>
                </a:extLst>
              </a:tr>
              <a:tr h="431895">
                <a:tc>
                  <a:txBody>
                    <a:bodyPr/>
                    <a:lstStyle/>
                    <a:p>
                      <a:pPr algn="l" fontAlgn="b"/>
                      <a:r>
                        <a:rPr lang="en-US" sz="900" b="1" i="0" u="none" strike="sngStrike">
                          <a:solidFill>
                            <a:srgbClr val="000000"/>
                          </a:solidFill>
                          <a:effectLst/>
                          <a:latin typeface="Arial" panose="020B0604020202020204" pitchFamily="34" charset="0"/>
                        </a:rPr>
                        <a:t>Performance Time</a:t>
                      </a:r>
                      <a:endParaRPr lang="en-US" sz="900" b="1" i="0" u="none" strike="noStrike">
                        <a:solidFill>
                          <a:srgbClr val="000000"/>
                        </a:solidFill>
                        <a:effectLst/>
                        <a:latin typeface="Arial" panose="020B0604020202020204" pitchFamily="34" charset="0"/>
                      </a:endParaRP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slow</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fast</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VERY SLOW (3 min)</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fast</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6170" marR="6170" marT="617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119466513"/>
                  </a:ext>
                </a:extLst>
              </a:tr>
              <a:tr h="148078">
                <a:tc>
                  <a:txBody>
                    <a:bodyPr/>
                    <a:lstStyle/>
                    <a:p>
                      <a:pPr algn="l" fontAlgn="b"/>
                      <a:r>
                        <a:rPr lang="en-US" sz="900" b="1" i="0" u="none" strike="noStrike">
                          <a:solidFill>
                            <a:srgbClr val="000000"/>
                          </a:solidFill>
                          <a:effectLst/>
                          <a:latin typeface="Calibri" panose="020F0502020204030204" pitchFamily="34" charset="0"/>
                        </a:rPr>
                        <a:t>Type I Error</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93</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0</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0</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929215906"/>
                  </a:ext>
                </a:extLst>
              </a:tr>
              <a:tr h="148078">
                <a:tc>
                  <a:txBody>
                    <a:bodyPr/>
                    <a:lstStyle/>
                    <a:p>
                      <a:pPr algn="l" fontAlgn="b"/>
                      <a:r>
                        <a:rPr lang="en-US" sz="900" b="1" i="0" u="none" strike="noStrike">
                          <a:solidFill>
                            <a:srgbClr val="000000"/>
                          </a:solidFill>
                          <a:effectLst/>
                          <a:latin typeface="Calibri" panose="020F0502020204030204" pitchFamily="34" charset="0"/>
                        </a:rPr>
                        <a:t>Type II Error</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1314</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2809</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2809</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56115722"/>
                  </a:ext>
                </a:extLst>
              </a:tr>
              <a:tr h="148078">
                <a:tc>
                  <a:txBody>
                    <a:bodyPr/>
                    <a:lstStyle/>
                    <a:p>
                      <a:pPr algn="l" fontAlgn="b"/>
                      <a:r>
                        <a:rPr lang="en-US" sz="900" b="1"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017295933"/>
                  </a:ext>
                </a:extLst>
              </a:tr>
              <a:tr h="148078">
                <a:tc>
                  <a:txBody>
                    <a:bodyPr/>
                    <a:lstStyle/>
                    <a:p>
                      <a:pPr algn="l" fontAlgn="b"/>
                      <a:r>
                        <a:rPr lang="en-US" sz="900" b="1"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82977585"/>
                  </a:ext>
                </a:extLst>
              </a:tr>
              <a:tr h="148078">
                <a:tc>
                  <a:txBody>
                    <a:bodyPr/>
                    <a:lstStyle/>
                    <a:p>
                      <a:pPr algn="l" fontAlgn="b"/>
                      <a:r>
                        <a:rPr lang="en-US" sz="900" b="1" i="0" u="none" strike="noStrike">
                          <a:solidFill>
                            <a:srgbClr val="000000"/>
                          </a:solidFill>
                          <a:effectLst/>
                          <a:latin typeface="Calibri" panose="020F0502020204030204" pitchFamily="34" charset="0"/>
                        </a:rPr>
                        <a:t>Precision</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0.954</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0.941</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0.906</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Nan</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624625796"/>
                  </a:ext>
                </a:extLst>
              </a:tr>
              <a:tr h="148078">
                <a:tc>
                  <a:txBody>
                    <a:bodyPr/>
                    <a:lstStyle/>
                    <a:p>
                      <a:pPr algn="l" fontAlgn="b"/>
                      <a:r>
                        <a:rPr lang="en-US" sz="900" b="1" i="0" u="none" strike="noStrike">
                          <a:solidFill>
                            <a:srgbClr val="000000"/>
                          </a:solidFill>
                          <a:effectLst/>
                          <a:latin typeface="Calibri" panose="020F0502020204030204" pitchFamily="34" charset="0"/>
                        </a:rPr>
                        <a:t>Recall</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0.997</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0.532</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1</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0</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953801375"/>
                  </a:ext>
                </a:extLst>
              </a:tr>
              <a:tr h="296156">
                <a:tc>
                  <a:txBody>
                    <a:bodyPr/>
                    <a:lstStyle/>
                    <a:p>
                      <a:pPr algn="l" fontAlgn="b"/>
                      <a:r>
                        <a:rPr lang="en-US" sz="900" b="1" i="0" u="none" strike="noStrike">
                          <a:solidFill>
                            <a:srgbClr val="000000"/>
                          </a:solidFill>
                          <a:effectLst/>
                          <a:latin typeface="Calibri" panose="020F0502020204030204" pitchFamily="34" charset="0"/>
                        </a:rPr>
                        <a:t>F1 Score (Unbalanced TV)</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0.975</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0.68</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0.951</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Arial" panose="020B0604020202020204" pitchFamily="34" charset="0"/>
                        </a:rPr>
                        <a:t>NaN</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0.953</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0.131</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0.951</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Arial" panose="020B0604020202020204" pitchFamily="34" charset="0"/>
                        </a:rPr>
                        <a:t>1.658</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668152039"/>
                  </a:ext>
                </a:extLst>
              </a:tr>
              <a:tr h="148078">
                <a:tc>
                  <a:txBody>
                    <a:bodyPr/>
                    <a:lstStyle/>
                    <a:p>
                      <a:pPr algn="l" fontAlgn="b"/>
                      <a:endParaRPr lang="en-US" sz="900" b="0" i="0" u="none" strike="noStrike">
                        <a:solidFill>
                          <a:srgbClr val="000000"/>
                        </a:solidFill>
                        <a:effectLst/>
                        <a:latin typeface="Calibri" panose="020F0502020204030204" pitchFamily="34" charset="0"/>
                      </a:endParaRPr>
                    </a:p>
                  </a:txBody>
                  <a:tcPr marL="6170" marR="6170" marT="61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extLst>
                  <a:ext uri="{0D108BD9-81ED-4DB2-BD59-A6C34878D82A}">
                    <a16:rowId xmlns:a16="http://schemas.microsoft.com/office/drawing/2014/main" val="3183546417"/>
                  </a:ext>
                </a:extLst>
              </a:tr>
              <a:tr h="148078">
                <a:tc>
                  <a:txBody>
                    <a:bodyPr/>
                    <a:lstStyle/>
                    <a:p>
                      <a:pPr algn="l" fontAlgn="b"/>
                      <a:endParaRPr lang="en-US" sz="900" b="0" i="0" u="none" strike="noStrike">
                        <a:solidFill>
                          <a:srgbClr val="000000"/>
                        </a:solidFill>
                        <a:effectLst/>
                        <a:latin typeface="Calibri" panose="020F050202020403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extLst>
                  <a:ext uri="{0D108BD9-81ED-4DB2-BD59-A6C34878D82A}">
                    <a16:rowId xmlns:a16="http://schemas.microsoft.com/office/drawing/2014/main" val="1506331356"/>
                  </a:ext>
                </a:extLst>
              </a:tr>
              <a:tr h="148078">
                <a:tc>
                  <a:txBody>
                    <a:bodyPr/>
                    <a:lstStyle/>
                    <a:p>
                      <a:pPr algn="l" fontAlgn="b"/>
                      <a:endParaRPr lang="en-US" sz="900" b="0" i="0" u="none" strike="noStrike">
                        <a:solidFill>
                          <a:srgbClr val="000000"/>
                        </a:solidFill>
                        <a:effectLst/>
                        <a:latin typeface="Calibri" panose="020F050202020403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extLst>
                  <a:ext uri="{0D108BD9-81ED-4DB2-BD59-A6C34878D82A}">
                    <a16:rowId xmlns:a16="http://schemas.microsoft.com/office/drawing/2014/main" val="2448911330"/>
                  </a:ext>
                </a:extLst>
              </a:tr>
              <a:tr h="161960">
                <a:tc>
                  <a:txBody>
                    <a:bodyPr/>
                    <a:lstStyle/>
                    <a:p>
                      <a:pPr algn="l" fontAlgn="b"/>
                      <a:endParaRPr lang="en-US" sz="900" b="0" i="0" u="none" strike="noStrike">
                        <a:solidFill>
                          <a:srgbClr val="000000"/>
                        </a:solidFill>
                        <a:effectLst/>
                        <a:latin typeface="Calibri" panose="020F050202020403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extLst>
                  <a:ext uri="{0D108BD9-81ED-4DB2-BD59-A6C34878D82A}">
                    <a16:rowId xmlns:a16="http://schemas.microsoft.com/office/drawing/2014/main" val="1561662171"/>
                  </a:ext>
                </a:extLst>
              </a:tr>
              <a:tr h="161960">
                <a:tc>
                  <a:txBody>
                    <a:bodyPr/>
                    <a:lstStyle/>
                    <a:p>
                      <a:pPr algn="l" fontAlgn="b"/>
                      <a:endParaRPr lang="en-US" sz="900" b="0" i="0" u="none" strike="noStrike">
                        <a:solidFill>
                          <a:srgbClr val="000000"/>
                        </a:solidFill>
                        <a:effectLst/>
                        <a:latin typeface="Calibri" panose="020F050202020403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extLst>
                  <a:ext uri="{0D108BD9-81ED-4DB2-BD59-A6C34878D82A}">
                    <a16:rowId xmlns:a16="http://schemas.microsoft.com/office/drawing/2014/main" val="4285653297"/>
                  </a:ext>
                </a:extLst>
              </a:tr>
              <a:tr h="161960">
                <a:tc>
                  <a:txBody>
                    <a:bodyPr/>
                    <a:lstStyle/>
                    <a:p>
                      <a:pPr algn="l" fontAlgn="b"/>
                      <a:endParaRPr lang="en-US" sz="900" b="0" i="0" u="none" strike="noStrike">
                        <a:solidFill>
                          <a:srgbClr val="000000"/>
                        </a:solidFill>
                        <a:effectLst/>
                        <a:latin typeface="Calibri" panose="020F0502020204030204" pitchFamily="34" charset="0"/>
                      </a:endParaRPr>
                    </a:p>
                  </a:txBody>
                  <a:tcPr marL="6170" marR="6170" marT="617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extLst>
                  <a:ext uri="{0D108BD9-81ED-4DB2-BD59-A6C34878D82A}">
                    <a16:rowId xmlns:a16="http://schemas.microsoft.com/office/drawing/2014/main" val="2984551626"/>
                  </a:ext>
                </a:extLst>
              </a:tr>
              <a:tr h="161960">
                <a:tc>
                  <a:txBody>
                    <a:bodyPr/>
                    <a:lstStyle/>
                    <a:p>
                      <a:pPr algn="l" fontAlgn="b"/>
                      <a:r>
                        <a:rPr lang="en-US" sz="900" b="1" i="0" u="none" strike="noStrike">
                          <a:solidFill>
                            <a:srgbClr val="000000"/>
                          </a:solidFill>
                          <a:effectLst/>
                          <a:latin typeface="Calibri" panose="020F0502020204030204" pitchFamily="34" charset="0"/>
                        </a:rPr>
                        <a:t>Best Model:</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latin typeface="Calibri" panose="020F0502020204030204" pitchFamily="34" charset="0"/>
                        </a:rPr>
                        <a:t>??</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extLst>
                  <a:ext uri="{0D108BD9-81ED-4DB2-BD59-A6C34878D82A}">
                    <a16:rowId xmlns:a16="http://schemas.microsoft.com/office/drawing/2014/main" val="2406356083"/>
                  </a:ext>
                </a:extLst>
              </a:tr>
              <a:tr h="161960">
                <a:tc>
                  <a:txBody>
                    <a:bodyPr/>
                    <a:lstStyle/>
                    <a:p>
                      <a:pPr algn="l" fontAlgn="b"/>
                      <a:r>
                        <a:rPr lang="en-US" sz="900" b="1" i="0" u="none" strike="noStrike">
                          <a:solidFill>
                            <a:srgbClr val="000000"/>
                          </a:solidFill>
                          <a:effectLst/>
                          <a:latin typeface="Calibri" panose="020F0502020204030204" pitchFamily="34" charset="0"/>
                        </a:rPr>
                        <a:t>Why?</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latin typeface="Calibri" panose="020F0502020204030204" pitchFamily="34" charset="0"/>
                        </a:rPr>
                        <a:t>??</a:t>
                      </a:r>
                    </a:p>
                  </a:txBody>
                  <a:tcPr marL="6170" marR="6170" marT="61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a:solidFill>
                          <a:srgbClr val="000000"/>
                        </a:solidFill>
                        <a:effectLst/>
                        <a:latin typeface="Arial" panose="020B0604020202020204" pitchFamily="34" charset="0"/>
                      </a:endParaRPr>
                    </a:p>
                  </a:txBody>
                  <a:tcPr marL="6170" marR="6170" marT="6170" marB="0" anchor="b">
                    <a:lnL>
                      <a:noFill/>
                    </a:lnL>
                    <a:lnR>
                      <a:noFill/>
                    </a:lnR>
                    <a:lnT>
                      <a:noFill/>
                    </a:lnT>
                    <a:lnB>
                      <a:noFill/>
                    </a:lnB>
                  </a:tcPr>
                </a:tc>
                <a:tc>
                  <a:txBody>
                    <a:bodyPr/>
                    <a:lstStyle/>
                    <a:p>
                      <a:pPr algn="l" fontAlgn="b"/>
                      <a:endParaRPr lang="en-US" sz="900" b="0" i="0" u="none" strike="noStrike" dirty="0">
                        <a:solidFill>
                          <a:srgbClr val="000000"/>
                        </a:solidFill>
                        <a:effectLst/>
                        <a:latin typeface="Arial" panose="020B0604020202020204" pitchFamily="34" charset="0"/>
                      </a:endParaRPr>
                    </a:p>
                  </a:txBody>
                  <a:tcPr marL="6170" marR="6170" marT="6170" marB="0" anchor="b">
                    <a:lnL>
                      <a:noFill/>
                    </a:lnL>
                    <a:lnR>
                      <a:noFill/>
                    </a:lnR>
                    <a:lnT>
                      <a:noFill/>
                    </a:lnT>
                    <a:lnB>
                      <a:noFill/>
                    </a:lnB>
                  </a:tcPr>
                </a:tc>
                <a:extLst>
                  <a:ext uri="{0D108BD9-81ED-4DB2-BD59-A6C34878D82A}">
                    <a16:rowId xmlns:a16="http://schemas.microsoft.com/office/drawing/2014/main" val="1760160286"/>
                  </a:ext>
                </a:extLst>
              </a:tr>
            </a:tbl>
          </a:graphicData>
        </a:graphic>
      </p:graphicFrame>
    </p:spTree>
    <p:extLst>
      <p:ext uri="{BB962C8B-B14F-4D97-AF65-F5344CB8AC3E}">
        <p14:creationId xmlns:p14="http://schemas.microsoft.com/office/powerpoint/2010/main" val="191845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4C34B1-4E06-4991-9F18-08D326627E82}"/>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Team Members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1B20B0-EF9D-4D1F-86EF-F1F77696635C}"/>
              </a:ext>
            </a:extLst>
          </p:cNvPr>
          <p:cNvSpPr>
            <a:spLocks noGrp="1"/>
          </p:cNvSpPr>
          <p:nvPr>
            <p:ph idx="1"/>
          </p:nvPr>
        </p:nvSpPr>
        <p:spPr>
          <a:xfrm>
            <a:off x="4976031" y="963877"/>
            <a:ext cx="6377769" cy="4930246"/>
          </a:xfrm>
        </p:spPr>
        <p:txBody>
          <a:bodyPr anchor="ctr">
            <a:normAutofit/>
          </a:bodyPr>
          <a:lstStyle/>
          <a:p>
            <a:r>
              <a:rPr lang="en-US" sz="1900"/>
              <a:t>Nawazuddin Mohammed</a:t>
            </a:r>
          </a:p>
          <a:p>
            <a:r>
              <a:rPr lang="en-US" sz="1900"/>
              <a:t>Oli Saffiullah: work part of customer success team for a company that does machine learning automation</a:t>
            </a:r>
          </a:p>
          <a:p>
            <a:r>
              <a:rPr lang="en-US" sz="1900"/>
              <a:t>Muhammad Qadri</a:t>
            </a:r>
          </a:p>
          <a:p>
            <a:r>
              <a:rPr lang="en-US" sz="1900"/>
              <a:t>Haaris Rehman</a:t>
            </a:r>
          </a:p>
          <a:p>
            <a:r>
              <a:rPr lang="en-US" sz="1900"/>
              <a:t>Nadir: I work as lead developer in financial industry and have 14 years experience in different technologies: sql, cobol, C , python on ibm I, unix &amp; windows platform. I did engineering in electronics and I am based in Indiana- central time zone. </a:t>
            </a:r>
          </a:p>
          <a:p>
            <a:r>
              <a:rPr lang="en-US" sz="1900"/>
              <a:t>Serkan Kaya</a:t>
            </a:r>
          </a:p>
          <a:p>
            <a:r>
              <a:rPr lang="en-US" sz="1900"/>
              <a:t>Mohammed Hmimou: field of study is geomatics</a:t>
            </a:r>
          </a:p>
          <a:p>
            <a:r>
              <a:rPr lang="en-US" sz="1900"/>
              <a:t>(781)XXX-XXXX</a:t>
            </a:r>
          </a:p>
          <a:p>
            <a:r>
              <a:rPr lang="en-US" sz="1900"/>
              <a:t>Kusay Rukieh:  I am in the IT industry for 20 years support multiple roles.  I would love to move to data science field.</a:t>
            </a:r>
          </a:p>
          <a:p>
            <a:pPr marL="0" indent="0">
              <a:buNone/>
            </a:pPr>
            <a:endParaRPr lang="en-US" sz="1900"/>
          </a:p>
        </p:txBody>
      </p:sp>
    </p:spTree>
    <p:extLst>
      <p:ext uri="{BB962C8B-B14F-4D97-AF65-F5344CB8AC3E}">
        <p14:creationId xmlns:p14="http://schemas.microsoft.com/office/powerpoint/2010/main" val="671467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4C34B1-4E06-4991-9F18-08D326627E82}"/>
              </a:ext>
            </a:extLst>
          </p:cNvPr>
          <p:cNvSpPr>
            <a:spLocks noGrp="1"/>
          </p:cNvSpPr>
          <p:nvPr>
            <p:ph type="title"/>
          </p:nvPr>
        </p:nvSpPr>
        <p:spPr>
          <a:xfrm>
            <a:off x="838200" y="631825"/>
            <a:ext cx="10515600" cy="1325563"/>
          </a:xfrm>
        </p:spPr>
        <p:txBody>
          <a:bodyPr>
            <a:normAutofit/>
          </a:bodyPr>
          <a:lstStyle/>
          <a:p>
            <a:r>
              <a:rPr lang="en-US" dirty="0"/>
              <a:t>Project Background</a:t>
            </a:r>
          </a:p>
        </p:txBody>
      </p:sp>
      <p:sp>
        <p:nvSpPr>
          <p:cNvPr id="3" name="Content Placeholder 2">
            <a:extLst>
              <a:ext uri="{FF2B5EF4-FFF2-40B4-BE49-F238E27FC236}">
                <a16:creationId xmlns:a16="http://schemas.microsoft.com/office/drawing/2014/main" id="{211B20B0-EF9D-4D1F-86EF-F1F77696635C}"/>
              </a:ext>
            </a:extLst>
          </p:cNvPr>
          <p:cNvSpPr>
            <a:spLocks noGrp="1"/>
          </p:cNvSpPr>
          <p:nvPr>
            <p:ph idx="1"/>
          </p:nvPr>
        </p:nvSpPr>
        <p:spPr>
          <a:xfrm>
            <a:off x="838200" y="2057400"/>
            <a:ext cx="10515600" cy="3871762"/>
          </a:xfrm>
        </p:spPr>
        <p:txBody>
          <a:bodyPr>
            <a:normAutofit/>
          </a:bodyPr>
          <a:lstStyle/>
          <a:p>
            <a:r>
              <a:rPr lang="en-US" sz="1300"/>
              <a:t>Banking and financial industries are facing severe challenges in the form of fraudulent transactions. Credit card fraud is one example of them. In order to detect credit card fraud these finical institution resort to Big Data.</a:t>
            </a:r>
          </a:p>
          <a:p>
            <a:r>
              <a:rPr lang="en-US" sz="1300"/>
              <a:t>Companies that utilize big data can dramatically enhance their fraud detection. For example, credit card companies can use data analytics to compare the geographical locations of credit card transaction, a method called geolocation.  Geolocation information  If two in-person card payments occur in different locations without enough time having elapsed for the customer to travel between them, the credit card company can automatically flag the activity as indicative of fraud. By including additional types of data in the model, companies can further improve fraud detection accuracy.  </a:t>
            </a:r>
          </a:p>
          <a:p>
            <a:r>
              <a:rPr lang="en-US" sz="1300"/>
              <a:t>To try to catch all instances of fraud, a credit card company would have to stop every transaction and put them through a detailed examination before approving. This would of course create a terrible experience for cardholders. On the other hand, if the credit card company were to simply approve all transactions without checking for fraud, it would likely go out of business with the steady losses, and cardholders would be forced to look elsewhere. At the end of the day, it’s important to optimize for these competing demands and reach for a happy medium.</a:t>
            </a:r>
          </a:p>
          <a:p>
            <a:r>
              <a:rPr lang="en-US" sz="1300"/>
              <a:t>Detecting fraud involves understanding that every cardholder has a different pattern of usage, so you need to build fraud detection models specific to each cardholder. For instance, a frequent flyer will need a looser geographic “fence” for fraud detection than a cardholder who travels infrequently. Other data points—the types of businesses a person frequents, the amounts of monthly bills over time (accounting for seasonal bumps), financial resources that the model can verify—can all be useful in building a more intelligent model.</a:t>
            </a:r>
          </a:p>
          <a:p>
            <a:pPr marL="0" indent="0">
              <a:buNone/>
            </a:pPr>
            <a:endParaRPr lang="en-US" sz="1300"/>
          </a:p>
        </p:txBody>
      </p:sp>
    </p:spTree>
    <p:extLst>
      <p:ext uri="{BB962C8B-B14F-4D97-AF65-F5344CB8AC3E}">
        <p14:creationId xmlns:p14="http://schemas.microsoft.com/office/powerpoint/2010/main" val="598082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4C34B1-4E06-4991-9F18-08D326627E82}"/>
              </a:ext>
            </a:extLst>
          </p:cNvPr>
          <p:cNvSpPr>
            <a:spLocks noGrp="1"/>
          </p:cNvSpPr>
          <p:nvPr>
            <p:ph type="title"/>
          </p:nvPr>
        </p:nvSpPr>
        <p:spPr>
          <a:xfrm>
            <a:off x="838200" y="631825"/>
            <a:ext cx="10515600" cy="1325563"/>
          </a:xfrm>
        </p:spPr>
        <p:txBody>
          <a:bodyPr>
            <a:normAutofit/>
          </a:bodyPr>
          <a:lstStyle/>
          <a:p>
            <a:r>
              <a:rPr lang="en-US" dirty="0"/>
              <a:t>Data Sets/Observations</a:t>
            </a:r>
          </a:p>
        </p:txBody>
      </p:sp>
      <p:sp>
        <p:nvSpPr>
          <p:cNvPr id="3" name="Content Placeholder 2">
            <a:extLst>
              <a:ext uri="{FF2B5EF4-FFF2-40B4-BE49-F238E27FC236}">
                <a16:creationId xmlns:a16="http://schemas.microsoft.com/office/drawing/2014/main" id="{211B20B0-EF9D-4D1F-86EF-F1F77696635C}"/>
              </a:ext>
            </a:extLst>
          </p:cNvPr>
          <p:cNvSpPr>
            <a:spLocks noGrp="1"/>
          </p:cNvSpPr>
          <p:nvPr>
            <p:ph idx="1"/>
          </p:nvPr>
        </p:nvSpPr>
        <p:spPr>
          <a:xfrm>
            <a:off x="838200" y="2057400"/>
            <a:ext cx="10515600" cy="3871762"/>
          </a:xfrm>
        </p:spPr>
        <p:txBody>
          <a:bodyPr>
            <a:normAutofit/>
          </a:bodyPr>
          <a:lstStyle/>
          <a:p>
            <a:r>
              <a:rPr lang="en-US" sz="1500"/>
              <a:t>The Data sets exist in the following file:</a:t>
            </a:r>
          </a:p>
          <a:p>
            <a:pPr lvl="1" fontAlgn="base"/>
            <a:r>
              <a:rPr lang="en-US" sz="1500" b="1"/>
              <a:t>ecom_txns.csv</a:t>
            </a:r>
            <a:r>
              <a:rPr lang="en-US" sz="1500"/>
              <a:t>.</a:t>
            </a:r>
            <a:endParaRPr lang="en-US" sz="1500" b="1"/>
          </a:p>
          <a:p>
            <a:pPr fontAlgn="base"/>
            <a:r>
              <a:rPr lang="en-US" sz="1500"/>
              <a:t>Data Dictionary:</a:t>
            </a:r>
          </a:p>
          <a:p>
            <a:pPr lvl="1" fontAlgn="base"/>
            <a:r>
              <a:rPr lang="en-US" sz="1500" b="1"/>
              <a:t>user_id - </a:t>
            </a:r>
            <a:r>
              <a:rPr lang="en-US" sz="1500"/>
              <a:t>Unique ID for the user.</a:t>
            </a:r>
          </a:p>
          <a:p>
            <a:pPr lvl="1" fontAlgn="base"/>
            <a:r>
              <a:rPr lang="en-US" sz="1500" b="1"/>
              <a:t>signup_datetime</a:t>
            </a:r>
            <a:r>
              <a:rPr lang="en-US" sz="1500"/>
              <a:t> - First time the user signed up for the site.</a:t>
            </a:r>
          </a:p>
          <a:p>
            <a:pPr lvl="1" fontAlgn="base"/>
            <a:r>
              <a:rPr lang="en-US" sz="1500" b="1"/>
              <a:t>datetime</a:t>
            </a:r>
            <a:r>
              <a:rPr lang="en-US" sz="1500"/>
              <a:t> - First time the user made a purchase.</a:t>
            </a:r>
          </a:p>
          <a:p>
            <a:pPr lvl="1" fontAlgn="base"/>
            <a:r>
              <a:rPr lang="en-US" sz="1500" b="1"/>
              <a:t>amount</a:t>
            </a:r>
            <a:r>
              <a:rPr lang="en-US" sz="1500"/>
              <a:t> - Amount of purchase.</a:t>
            </a:r>
          </a:p>
          <a:p>
            <a:pPr lvl="1" fontAlgn="base"/>
            <a:r>
              <a:rPr lang="en-US" sz="1500" b="1"/>
              <a:t>device_id</a:t>
            </a:r>
            <a:r>
              <a:rPr lang="en-US" sz="1500"/>
              <a:t> - Unique ID of the user's device.</a:t>
            </a:r>
          </a:p>
          <a:p>
            <a:pPr lvl="1" fontAlgn="base"/>
            <a:r>
              <a:rPr lang="en-US" sz="1500" b="1"/>
              <a:t>store</a:t>
            </a:r>
            <a:r>
              <a:rPr lang="en-US" sz="1500"/>
              <a:t> - E-commerce property (babies, toys, or pets)</a:t>
            </a:r>
          </a:p>
          <a:p>
            <a:pPr lvl="1" fontAlgn="base"/>
            <a:r>
              <a:rPr lang="en-US" sz="1500" b="1"/>
              <a:t>browser</a:t>
            </a:r>
            <a:r>
              <a:rPr lang="en-US" sz="1500"/>
              <a:t> - User's browser.</a:t>
            </a:r>
          </a:p>
          <a:p>
            <a:pPr lvl="1" fontAlgn="base"/>
            <a:r>
              <a:rPr lang="en-US" sz="1500" b="1"/>
              <a:t>sex</a:t>
            </a:r>
            <a:r>
              <a:rPr lang="en-US" sz="1500"/>
              <a:t> - User's gender.</a:t>
            </a:r>
          </a:p>
          <a:p>
            <a:pPr lvl="1" fontAlgn="base"/>
            <a:r>
              <a:rPr lang="en-US" sz="1500" b="1"/>
              <a:t>age</a:t>
            </a:r>
            <a:r>
              <a:rPr lang="en-US" sz="1500"/>
              <a:t> - User's age.</a:t>
            </a:r>
          </a:p>
          <a:p>
            <a:pPr lvl="1" fontAlgn="base"/>
            <a:r>
              <a:rPr lang="en-US" sz="1500" b="1"/>
              <a:t>ip_address</a:t>
            </a:r>
            <a:r>
              <a:rPr lang="en-US" sz="1500"/>
              <a:t> - User's IP address.</a:t>
            </a:r>
          </a:p>
          <a:p>
            <a:pPr lvl="1" fontAlgn="base"/>
            <a:r>
              <a:rPr lang="en-US" sz="1500" b="1"/>
              <a:t>fraud</a:t>
            </a:r>
            <a:r>
              <a:rPr lang="en-US" sz="1500"/>
              <a:t> - Was the transaction fraudulent or not?</a:t>
            </a:r>
          </a:p>
        </p:txBody>
      </p:sp>
    </p:spTree>
    <p:extLst>
      <p:ext uri="{BB962C8B-B14F-4D97-AF65-F5344CB8AC3E}">
        <p14:creationId xmlns:p14="http://schemas.microsoft.com/office/powerpoint/2010/main" val="69447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51317D-CF4C-4760-B807-288CBB8F55F1}"/>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Questions to ask (5)</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2EBDDC1-4B3D-47A4-A848-551AA8F31C32}"/>
              </a:ext>
            </a:extLst>
          </p:cNvPr>
          <p:cNvSpPr>
            <a:spLocks noGrp="1"/>
          </p:cNvSpPr>
          <p:nvPr>
            <p:ph idx="1"/>
          </p:nvPr>
        </p:nvSpPr>
        <p:spPr>
          <a:xfrm>
            <a:off x="4976031" y="963877"/>
            <a:ext cx="6377769" cy="4930246"/>
          </a:xfrm>
        </p:spPr>
        <p:txBody>
          <a:bodyPr anchor="ctr">
            <a:normAutofit/>
          </a:bodyPr>
          <a:lstStyle/>
          <a:p>
            <a:pPr marL="514350" indent="-514350">
              <a:buFont typeface="+mj-lt"/>
              <a:buAutoNum type="arabicPeriod"/>
            </a:pPr>
            <a:r>
              <a:rPr lang="en-US" sz="2400"/>
              <a:t>Browser type is used for the transaction?</a:t>
            </a:r>
          </a:p>
          <a:p>
            <a:pPr marL="514350" indent="-514350">
              <a:buFont typeface="+mj-lt"/>
              <a:buAutoNum type="arabicPeriod"/>
            </a:pPr>
            <a:r>
              <a:rPr lang="en-US" sz="2400"/>
              <a:t>Geolocation information of the transaction ( ip address)?</a:t>
            </a:r>
          </a:p>
          <a:p>
            <a:pPr marL="514350" indent="-514350">
              <a:buFont typeface="+mj-lt"/>
              <a:buAutoNum type="arabicPeriod"/>
            </a:pPr>
            <a:r>
              <a:rPr lang="en-US" sz="2400"/>
              <a:t>Geo-timing of the transaction (datetime)</a:t>
            </a:r>
          </a:p>
          <a:p>
            <a:pPr marL="514350" indent="-514350">
              <a:buFont typeface="+mj-lt"/>
              <a:buAutoNum type="arabicPeriod"/>
            </a:pPr>
            <a:r>
              <a:rPr lang="en-US" sz="2400"/>
              <a:t> Age of the user?</a:t>
            </a:r>
          </a:p>
          <a:p>
            <a:pPr marL="514350" indent="-514350">
              <a:buFont typeface="+mj-lt"/>
              <a:buAutoNum type="arabicPeriod"/>
            </a:pPr>
            <a:r>
              <a:rPr lang="en-US" sz="2400"/>
              <a:t>Ecommerce website used (toys, babies, pets)?</a:t>
            </a:r>
          </a:p>
        </p:txBody>
      </p:sp>
    </p:spTree>
    <p:extLst>
      <p:ext uri="{BB962C8B-B14F-4D97-AF65-F5344CB8AC3E}">
        <p14:creationId xmlns:p14="http://schemas.microsoft.com/office/powerpoint/2010/main" val="262821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204911-D4E6-4327-B73C-212A5B5BD2F6}"/>
              </a:ext>
            </a:extLst>
          </p:cNvPr>
          <p:cNvSpPr>
            <a:spLocks noGrp="1"/>
          </p:cNvSpPr>
          <p:nvPr>
            <p:ph type="ctrTitle"/>
          </p:nvPr>
        </p:nvSpPr>
        <p:spPr>
          <a:xfrm>
            <a:off x="4380588" y="965199"/>
            <a:ext cx="6766078" cy="4927601"/>
          </a:xfrm>
        </p:spPr>
        <p:txBody>
          <a:bodyPr anchor="ctr">
            <a:normAutofit/>
          </a:bodyPr>
          <a:lstStyle/>
          <a:p>
            <a:pPr algn="l"/>
            <a:r>
              <a:rPr lang="en-US" sz="5400">
                <a:solidFill>
                  <a:schemeClr val="tx1">
                    <a:lumMod val="85000"/>
                    <a:lumOff val="15000"/>
                  </a:schemeClr>
                </a:solidFill>
              </a:rPr>
              <a:t>Data Understanding</a:t>
            </a:r>
          </a:p>
        </p:txBody>
      </p:sp>
      <p:sp>
        <p:nvSpPr>
          <p:cNvPr id="3" name="Subtitle 2">
            <a:extLst>
              <a:ext uri="{FF2B5EF4-FFF2-40B4-BE49-F238E27FC236}">
                <a16:creationId xmlns:a16="http://schemas.microsoft.com/office/drawing/2014/main" id="{CE2220EA-114B-43B9-AB1E-9F44253CF613}"/>
              </a:ext>
            </a:extLst>
          </p:cNvPr>
          <p:cNvSpPr>
            <a:spLocks noGrp="1"/>
          </p:cNvSpPr>
          <p:nvPr>
            <p:ph type="subTitle" idx="1"/>
          </p:nvPr>
        </p:nvSpPr>
        <p:spPr>
          <a:xfrm>
            <a:off x="1023257" y="965198"/>
            <a:ext cx="2707937" cy="4927602"/>
          </a:xfrm>
        </p:spPr>
        <p:txBody>
          <a:bodyPr anchor="ctr">
            <a:normAutofit/>
          </a:bodyPr>
          <a:lstStyle/>
          <a:p>
            <a:pPr algn="r"/>
            <a:r>
              <a:rPr lang="en-US" sz="2000">
                <a:solidFill>
                  <a:schemeClr val="accent1"/>
                </a:solidFill>
              </a:rPr>
              <a:t>EDA statistical analysis using R and data visualization using tableau</a:t>
            </a:r>
          </a:p>
        </p:txBody>
      </p:sp>
      <p:cxnSp>
        <p:nvCxnSpPr>
          <p:cNvPr id="10" name="Straight Connector 9">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468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36E3D1-30DF-4000-94CE-431BC3290273}"/>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Analytical Approach</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285D2E-2344-4EAB-ADA9-530CC69AAC40}"/>
              </a:ext>
            </a:extLst>
          </p:cNvPr>
          <p:cNvSpPr>
            <a:spLocks noGrp="1"/>
          </p:cNvSpPr>
          <p:nvPr>
            <p:ph idx="1"/>
          </p:nvPr>
        </p:nvSpPr>
        <p:spPr>
          <a:xfrm>
            <a:off x="4976031" y="963877"/>
            <a:ext cx="6377769" cy="4930246"/>
          </a:xfrm>
        </p:spPr>
        <p:txBody>
          <a:bodyPr anchor="ctr">
            <a:normAutofit/>
          </a:bodyPr>
          <a:lstStyle/>
          <a:p>
            <a:r>
              <a:rPr lang="en-US" sz="2400"/>
              <a:t>Classification Analyses because:</a:t>
            </a:r>
          </a:p>
          <a:p>
            <a:pPr lvl="1"/>
            <a:r>
              <a:rPr lang="en-US" dirty="0"/>
              <a:t>Type of Target variable “fraud” is binary 0/1</a:t>
            </a:r>
          </a:p>
          <a:p>
            <a:pPr lvl="1"/>
            <a:r>
              <a:rPr lang="en-US" dirty="0"/>
              <a:t>Type of business question: predict a transaction is fraudulent or not</a:t>
            </a:r>
          </a:p>
          <a:p>
            <a:pPr lvl="1"/>
            <a:endParaRPr lang="en-US" dirty="0"/>
          </a:p>
          <a:p>
            <a:r>
              <a:rPr lang="en-US" sz="2400"/>
              <a:t>Measure of Success:</a:t>
            </a:r>
          </a:p>
          <a:p>
            <a:pPr lvl="1"/>
            <a:r>
              <a:rPr lang="en-US" dirty="0"/>
              <a:t>Confusion Matrix</a:t>
            </a:r>
          </a:p>
          <a:p>
            <a:pPr lvl="1"/>
            <a:r>
              <a:rPr lang="en-US" dirty="0"/>
              <a:t>PCC</a:t>
            </a:r>
          </a:p>
        </p:txBody>
      </p:sp>
    </p:spTree>
    <p:extLst>
      <p:ext uri="{BB962C8B-B14F-4D97-AF65-F5344CB8AC3E}">
        <p14:creationId xmlns:p14="http://schemas.microsoft.com/office/powerpoint/2010/main" val="639065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CF8885-CA5B-41FD-9BB5-D4265A4F9D8E}"/>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Code book</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3702A29-F8E7-4E3E-B318-00791430165A}"/>
              </a:ext>
            </a:extLst>
          </p:cNvPr>
          <p:cNvSpPr>
            <a:spLocks noGrp="1"/>
          </p:cNvSpPr>
          <p:nvPr>
            <p:ph idx="1"/>
          </p:nvPr>
        </p:nvSpPr>
        <p:spPr>
          <a:xfrm>
            <a:off x="4976031" y="963877"/>
            <a:ext cx="6377769" cy="4930246"/>
          </a:xfrm>
        </p:spPr>
        <p:txBody>
          <a:bodyPr anchor="ctr">
            <a:normAutofit/>
          </a:bodyPr>
          <a:lstStyle/>
          <a:p>
            <a:r>
              <a:rPr lang="en-US" sz="1900" dirty="0"/>
              <a:t>Structured Data in flat file csv</a:t>
            </a:r>
          </a:p>
          <a:p>
            <a:r>
              <a:rPr lang="en-US" sz="1900" dirty="0"/>
              <a:t>150000 observations with 12 features</a:t>
            </a:r>
          </a:p>
          <a:p>
            <a:r>
              <a:rPr lang="en-US" sz="1900" dirty="0"/>
              <a:t>Target variable “Fraud” loaded in R as int instead of factor. So transform it to factor.</a:t>
            </a:r>
          </a:p>
          <a:p>
            <a:r>
              <a:rPr lang="en-US" sz="1900" dirty="0"/>
              <a:t>TV “Fraud” is unbalanced: (90%) 0:135957 &amp; (10%) 1: 14043. So either use imbalanced data with F1 Measure or balance it using Over/Under sampling.</a:t>
            </a:r>
          </a:p>
          <a:p>
            <a:r>
              <a:rPr lang="en-US" sz="1900" dirty="0"/>
              <a:t>211,358 observations of ip_mappings.csv with badly formatted </a:t>
            </a:r>
            <a:r>
              <a:rPr lang="en-US" sz="1900"/>
              <a:t>Start_ip</a:t>
            </a:r>
            <a:r>
              <a:rPr lang="en-US" sz="1900" dirty="0"/>
              <a:t> (like fec0::) and </a:t>
            </a:r>
            <a:r>
              <a:rPr lang="en-US" sz="1900"/>
              <a:t>end_ip</a:t>
            </a:r>
            <a:r>
              <a:rPr lang="en-US" sz="1900" dirty="0"/>
              <a:t> (like </a:t>
            </a:r>
            <a:r>
              <a:rPr lang="en-US" sz="1900"/>
              <a:t>ffff:ffff:ffff:ffff:ffff:ffff:ffff:ffff</a:t>
            </a:r>
            <a:r>
              <a:rPr lang="en-US" sz="1900" dirty="0"/>
              <a:t>). So go back to source and recollect correct data.</a:t>
            </a:r>
          </a:p>
          <a:p>
            <a:r>
              <a:rPr lang="en-US" sz="1900" dirty="0"/>
              <a:t>Feature “Sex” have 90,057 (60%) as “Not Provided”. So Use it as a category for prediction.</a:t>
            </a:r>
          </a:p>
          <a:p>
            <a:r>
              <a:rPr lang="en-US" sz="1900" dirty="0"/>
              <a:t>Skewness of “Amount” = 0.67 and of “Age” = 0.42. So transform using John </a:t>
            </a:r>
            <a:r>
              <a:rPr lang="en-US" sz="1900"/>
              <a:t>tukey</a:t>
            </a:r>
            <a:r>
              <a:rPr lang="en-US" sz="1900" dirty="0"/>
              <a:t> ladder to fix skewness</a:t>
            </a:r>
          </a:p>
          <a:p>
            <a:endParaRPr lang="en-US" sz="1900" dirty="0"/>
          </a:p>
        </p:txBody>
      </p:sp>
    </p:spTree>
    <p:extLst>
      <p:ext uri="{BB962C8B-B14F-4D97-AF65-F5344CB8AC3E}">
        <p14:creationId xmlns:p14="http://schemas.microsoft.com/office/powerpoint/2010/main" val="1870141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46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535BAE-FD28-45F3-8DE3-409F5706C7B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Data Visualization (Bar graph)</a:t>
            </a:r>
          </a:p>
        </p:txBody>
      </p:sp>
      <p:pic>
        <p:nvPicPr>
          <p:cNvPr id="6" name="Content Placeholder 5" descr="Plot Zoom">
            <a:extLst>
              <a:ext uri="{FF2B5EF4-FFF2-40B4-BE49-F238E27FC236}">
                <a16:creationId xmlns:a16="http://schemas.microsoft.com/office/drawing/2014/main" id="{F663CF7F-4675-43DF-A983-2DCB0F272F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441122" y="961812"/>
            <a:ext cx="6383154" cy="493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420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819</Words>
  <Application>Microsoft Office PowerPoint</Application>
  <PresentationFormat>Widescreen</PresentationFormat>
  <Paragraphs>340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Fraud Prevention</vt:lpstr>
      <vt:lpstr>Team Members</vt:lpstr>
      <vt:lpstr>Project Background</vt:lpstr>
      <vt:lpstr>Data Sets/Observations</vt:lpstr>
      <vt:lpstr>Questions to ask (5)</vt:lpstr>
      <vt:lpstr>Data Understanding</vt:lpstr>
      <vt:lpstr>Analytical Approach</vt:lpstr>
      <vt:lpstr>Code book</vt:lpstr>
      <vt:lpstr>Data Visualization (Bar graph)</vt:lpstr>
      <vt:lpstr>Data Visualization(Bar graph)</vt:lpstr>
      <vt:lpstr>Data Visualization(Histogram)</vt:lpstr>
      <vt:lpstr>Data Visualization(Histogram)</vt:lpstr>
      <vt:lpstr>Data Visualization</vt:lpstr>
      <vt:lpstr>Data Visualization</vt:lpstr>
      <vt:lpstr>Data Visualization</vt:lpstr>
      <vt:lpstr>Data Models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Prevention</dc:title>
  <dc:creator>Nadir A Syed</dc:creator>
  <cp:lastModifiedBy>Nadir A Syed</cp:lastModifiedBy>
  <cp:revision>1</cp:revision>
  <dcterms:created xsi:type="dcterms:W3CDTF">2019-11-15T15:51:34Z</dcterms:created>
  <dcterms:modified xsi:type="dcterms:W3CDTF">2019-11-15T15:52:04Z</dcterms:modified>
</cp:coreProperties>
</file>