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1" r:id="rId6"/>
    <p:sldId id="258" r:id="rId7"/>
    <p:sldId id="265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D96EC-6676-4D42-9B55-62549EFFB7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D4665F-C945-4BFE-866C-F3FEFDB4877E}">
      <dgm:prSet/>
      <dgm:spPr/>
      <dgm:t>
        <a:bodyPr/>
        <a:lstStyle/>
        <a:p>
          <a:r>
            <a:rPr lang="en-US"/>
            <a:t>Descriptive vs Predictive:</a:t>
          </a:r>
        </a:p>
        <a:p>
          <a:r>
            <a:rPr lang="en-US"/>
            <a:t>	Predictive Analytics (predict conversion rate based on user data)</a:t>
          </a:r>
        </a:p>
      </dgm:t>
    </dgm:pt>
    <dgm:pt modelId="{BC4CA367-C3E3-48A3-B340-1C3E0D22F186}" type="parTrans" cxnId="{02E0DB3E-5387-4F7E-9ECF-114E0A045FAB}">
      <dgm:prSet/>
      <dgm:spPr/>
      <dgm:t>
        <a:bodyPr/>
        <a:lstStyle/>
        <a:p>
          <a:endParaRPr lang="en-US"/>
        </a:p>
      </dgm:t>
    </dgm:pt>
    <dgm:pt modelId="{86995CAC-8B06-40B5-9BD2-12B8E147C7DF}" type="sibTrans" cxnId="{02E0DB3E-5387-4F7E-9ECF-114E0A045FAB}">
      <dgm:prSet/>
      <dgm:spPr/>
      <dgm:t>
        <a:bodyPr/>
        <a:lstStyle/>
        <a:p>
          <a:endParaRPr lang="en-US"/>
        </a:p>
      </dgm:t>
    </dgm:pt>
    <dgm:pt modelId="{D0F3EB56-549F-4C46-B92B-6FDC9EBDEF25}">
      <dgm:prSet/>
      <dgm:spPr/>
      <dgm:t>
        <a:bodyPr/>
        <a:lstStyle/>
        <a:p>
          <a:r>
            <a:rPr lang="en-US"/>
            <a:t>Type of Learning: </a:t>
          </a:r>
        </a:p>
        <a:p>
          <a:r>
            <a:rPr lang="en-US"/>
            <a:t>	Supervised Learning (Target variable ‘trial’ in Sample)</a:t>
          </a:r>
        </a:p>
      </dgm:t>
    </dgm:pt>
    <dgm:pt modelId="{7DD9F831-DCBD-483A-BE10-81BAFD27B5CB}" type="parTrans" cxnId="{4043E509-FD89-4FB3-8B99-857195BE57BA}">
      <dgm:prSet/>
      <dgm:spPr/>
      <dgm:t>
        <a:bodyPr/>
        <a:lstStyle/>
        <a:p>
          <a:endParaRPr lang="en-US"/>
        </a:p>
      </dgm:t>
    </dgm:pt>
    <dgm:pt modelId="{634A4884-7A6A-4D19-965B-FD18F45AD366}" type="sibTrans" cxnId="{4043E509-FD89-4FB3-8B99-857195BE57BA}">
      <dgm:prSet/>
      <dgm:spPr/>
      <dgm:t>
        <a:bodyPr/>
        <a:lstStyle/>
        <a:p>
          <a:endParaRPr lang="en-US"/>
        </a:p>
      </dgm:t>
    </dgm:pt>
    <dgm:pt modelId="{95B59703-C399-42A0-9C40-54EA49126705}">
      <dgm:prSet/>
      <dgm:spPr/>
      <dgm:t>
        <a:bodyPr/>
        <a:lstStyle/>
        <a:p>
          <a:r>
            <a:rPr lang="en-US"/>
            <a:t>Type of Analysis:</a:t>
          </a:r>
        </a:p>
        <a:p>
          <a:r>
            <a:rPr lang="en-US"/>
            <a:t>	Classification Analysis  because: 1) Type of TV ‘trial’ is binary and 2) Type of business question predict conversion rate where Conversion rate = mean(trial)</a:t>
          </a:r>
        </a:p>
        <a:p>
          <a:r>
            <a:rPr lang="en-US"/>
            <a:t>	Statistical Analysis (A/B Testing)</a:t>
          </a:r>
        </a:p>
      </dgm:t>
    </dgm:pt>
    <dgm:pt modelId="{A1D90C74-9BAF-4F1C-B040-530DF5833B3E}" type="parTrans" cxnId="{3BB14910-F86F-4316-B407-3AD19EECF4DF}">
      <dgm:prSet/>
      <dgm:spPr/>
      <dgm:t>
        <a:bodyPr/>
        <a:lstStyle/>
        <a:p>
          <a:endParaRPr lang="en-US"/>
        </a:p>
      </dgm:t>
    </dgm:pt>
    <dgm:pt modelId="{6FF57B51-1FA3-461C-A5C5-21571D9666E7}" type="sibTrans" cxnId="{3BB14910-F86F-4316-B407-3AD19EECF4DF}">
      <dgm:prSet/>
      <dgm:spPr/>
      <dgm:t>
        <a:bodyPr/>
        <a:lstStyle/>
        <a:p>
          <a:endParaRPr lang="en-US"/>
        </a:p>
      </dgm:t>
    </dgm:pt>
    <dgm:pt modelId="{6BEC0BFC-75B5-4B8D-876B-EEFD89557D7B}">
      <dgm:prSet/>
      <dgm:spPr/>
      <dgm:t>
        <a:bodyPr/>
        <a:lstStyle/>
        <a:p>
          <a:r>
            <a:rPr lang="en-US"/>
            <a:t>Success Measures:</a:t>
          </a:r>
        </a:p>
        <a:p>
          <a:r>
            <a:rPr lang="en-US"/>
            <a:t>	Confusion Matrix and/or PCC</a:t>
          </a:r>
        </a:p>
      </dgm:t>
    </dgm:pt>
    <dgm:pt modelId="{8207A345-8F96-4E59-AFB3-94CEC76AD52A}" type="parTrans" cxnId="{1780440F-9D99-42B4-AF0D-B305E1A7BD8D}">
      <dgm:prSet/>
      <dgm:spPr/>
      <dgm:t>
        <a:bodyPr/>
        <a:lstStyle/>
        <a:p>
          <a:endParaRPr lang="en-US"/>
        </a:p>
      </dgm:t>
    </dgm:pt>
    <dgm:pt modelId="{7C95F5C4-C458-41DA-B686-65CCAD8E6022}" type="sibTrans" cxnId="{1780440F-9D99-42B4-AF0D-B305E1A7BD8D}">
      <dgm:prSet/>
      <dgm:spPr/>
      <dgm:t>
        <a:bodyPr/>
        <a:lstStyle/>
        <a:p>
          <a:endParaRPr lang="en-US"/>
        </a:p>
      </dgm:t>
    </dgm:pt>
    <dgm:pt modelId="{7F3FBBAD-3088-4C0E-BBF1-32174A160398}" type="pres">
      <dgm:prSet presAssocID="{EEFD96EC-6676-4D42-9B55-62549EFFB7ED}" presName="linear" presStyleCnt="0">
        <dgm:presLayoutVars>
          <dgm:animLvl val="lvl"/>
          <dgm:resizeHandles val="exact"/>
        </dgm:presLayoutVars>
      </dgm:prSet>
      <dgm:spPr/>
    </dgm:pt>
    <dgm:pt modelId="{BCAF7770-1E74-47BF-ADBC-7FF4BA51FF30}" type="pres">
      <dgm:prSet presAssocID="{C1D4665F-C945-4BFE-866C-F3FEFDB487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26EA54-2836-4B04-A22A-AEF4ED285E20}" type="pres">
      <dgm:prSet presAssocID="{86995CAC-8B06-40B5-9BD2-12B8E147C7DF}" presName="spacer" presStyleCnt="0"/>
      <dgm:spPr/>
    </dgm:pt>
    <dgm:pt modelId="{86DA413E-11A0-4077-B805-55A4022EAF99}" type="pres">
      <dgm:prSet presAssocID="{D0F3EB56-549F-4C46-B92B-6FDC9EBDEF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2486DE-9B6E-450D-8618-036FBAF7283D}" type="pres">
      <dgm:prSet presAssocID="{634A4884-7A6A-4D19-965B-FD18F45AD366}" presName="spacer" presStyleCnt="0"/>
      <dgm:spPr/>
    </dgm:pt>
    <dgm:pt modelId="{021A0337-968A-42FC-9F59-E926674AC51A}" type="pres">
      <dgm:prSet presAssocID="{95B59703-C399-42A0-9C40-54EA491267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4AB8F7-F28A-471E-9BB4-9A3A810731EE}" type="pres">
      <dgm:prSet presAssocID="{6FF57B51-1FA3-461C-A5C5-21571D9666E7}" presName="spacer" presStyleCnt="0"/>
      <dgm:spPr/>
    </dgm:pt>
    <dgm:pt modelId="{0EFE1A02-AA79-4780-9375-3A4FF156B72D}" type="pres">
      <dgm:prSet presAssocID="{6BEC0BFC-75B5-4B8D-876B-EEFD89557D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43E509-FD89-4FB3-8B99-857195BE57BA}" srcId="{EEFD96EC-6676-4D42-9B55-62549EFFB7ED}" destId="{D0F3EB56-549F-4C46-B92B-6FDC9EBDEF25}" srcOrd="1" destOrd="0" parTransId="{7DD9F831-DCBD-483A-BE10-81BAFD27B5CB}" sibTransId="{634A4884-7A6A-4D19-965B-FD18F45AD366}"/>
    <dgm:cxn modelId="{1780440F-9D99-42B4-AF0D-B305E1A7BD8D}" srcId="{EEFD96EC-6676-4D42-9B55-62549EFFB7ED}" destId="{6BEC0BFC-75B5-4B8D-876B-EEFD89557D7B}" srcOrd="3" destOrd="0" parTransId="{8207A345-8F96-4E59-AFB3-94CEC76AD52A}" sibTransId="{7C95F5C4-C458-41DA-B686-65CCAD8E6022}"/>
    <dgm:cxn modelId="{3BB14910-F86F-4316-B407-3AD19EECF4DF}" srcId="{EEFD96EC-6676-4D42-9B55-62549EFFB7ED}" destId="{95B59703-C399-42A0-9C40-54EA49126705}" srcOrd="2" destOrd="0" parTransId="{A1D90C74-9BAF-4F1C-B040-530DF5833B3E}" sibTransId="{6FF57B51-1FA3-461C-A5C5-21571D9666E7}"/>
    <dgm:cxn modelId="{0DA3BC2A-C1BE-4F6A-A1DD-108FDCBE9722}" type="presOf" srcId="{6BEC0BFC-75B5-4B8D-876B-EEFD89557D7B}" destId="{0EFE1A02-AA79-4780-9375-3A4FF156B72D}" srcOrd="0" destOrd="0" presId="urn:microsoft.com/office/officeart/2005/8/layout/vList2"/>
    <dgm:cxn modelId="{02E0DB3E-5387-4F7E-9ECF-114E0A045FAB}" srcId="{EEFD96EC-6676-4D42-9B55-62549EFFB7ED}" destId="{C1D4665F-C945-4BFE-866C-F3FEFDB4877E}" srcOrd="0" destOrd="0" parTransId="{BC4CA367-C3E3-48A3-B340-1C3E0D22F186}" sibTransId="{86995CAC-8B06-40B5-9BD2-12B8E147C7DF}"/>
    <dgm:cxn modelId="{67562E77-D7B4-41B5-ACE2-FB995C63AF37}" type="presOf" srcId="{EEFD96EC-6676-4D42-9B55-62549EFFB7ED}" destId="{7F3FBBAD-3088-4C0E-BBF1-32174A160398}" srcOrd="0" destOrd="0" presId="urn:microsoft.com/office/officeart/2005/8/layout/vList2"/>
    <dgm:cxn modelId="{8683AD91-9EE3-4A02-A269-29F0C289CDB3}" type="presOf" srcId="{95B59703-C399-42A0-9C40-54EA49126705}" destId="{021A0337-968A-42FC-9F59-E926674AC51A}" srcOrd="0" destOrd="0" presId="urn:microsoft.com/office/officeart/2005/8/layout/vList2"/>
    <dgm:cxn modelId="{AF0989FA-12C1-48BB-B46B-1BFDEAA9DE94}" type="presOf" srcId="{C1D4665F-C945-4BFE-866C-F3FEFDB4877E}" destId="{BCAF7770-1E74-47BF-ADBC-7FF4BA51FF30}" srcOrd="0" destOrd="0" presId="urn:microsoft.com/office/officeart/2005/8/layout/vList2"/>
    <dgm:cxn modelId="{9E2273FE-2CCC-4787-B5C2-7448F2FB1E15}" type="presOf" srcId="{D0F3EB56-549F-4C46-B92B-6FDC9EBDEF25}" destId="{86DA413E-11A0-4077-B805-55A4022EAF99}" srcOrd="0" destOrd="0" presId="urn:microsoft.com/office/officeart/2005/8/layout/vList2"/>
    <dgm:cxn modelId="{5429BCA6-679F-4D51-8FEB-1FC5B95C3C4E}" type="presParOf" srcId="{7F3FBBAD-3088-4C0E-BBF1-32174A160398}" destId="{BCAF7770-1E74-47BF-ADBC-7FF4BA51FF30}" srcOrd="0" destOrd="0" presId="urn:microsoft.com/office/officeart/2005/8/layout/vList2"/>
    <dgm:cxn modelId="{983040D1-0AB2-49F1-AA10-CDA4AF480C21}" type="presParOf" srcId="{7F3FBBAD-3088-4C0E-BBF1-32174A160398}" destId="{4826EA54-2836-4B04-A22A-AEF4ED285E20}" srcOrd="1" destOrd="0" presId="urn:microsoft.com/office/officeart/2005/8/layout/vList2"/>
    <dgm:cxn modelId="{26E18E05-630E-441E-96DA-116ECAD44F6C}" type="presParOf" srcId="{7F3FBBAD-3088-4C0E-BBF1-32174A160398}" destId="{86DA413E-11A0-4077-B805-55A4022EAF99}" srcOrd="2" destOrd="0" presId="urn:microsoft.com/office/officeart/2005/8/layout/vList2"/>
    <dgm:cxn modelId="{85D8EE3E-8B57-4042-9562-DD4D712C6709}" type="presParOf" srcId="{7F3FBBAD-3088-4C0E-BBF1-32174A160398}" destId="{E52486DE-9B6E-450D-8618-036FBAF7283D}" srcOrd="3" destOrd="0" presId="urn:microsoft.com/office/officeart/2005/8/layout/vList2"/>
    <dgm:cxn modelId="{84259DD2-5738-48DF-80FF-15EF9418F69C}" type="presParOf" srcId="{7F3FBBAD-3088-4C0E-BBF1-32174A160398}" destId="{021A0337-968A-42FC-9F59-E926674AC51A}" srcOrd="4" destOrd="0" presId="urn:microsoft.com/office/officeart/2005/8/layout/vList2"/>
    <dgm:cxn modelId="{A1B2E8C4-FE89-4B0C-B020-7106A3C16345}" type="presParOf" srcId="{7F3FBBAD-3088-4C0E-BBF1-32174A160398}" destId="{434AB8F7-F28A-471E-9BB4-9A3A810731EE}" srcOrd="5" destOrd="0" presId="urn:microsoft.com/office/officeart/2005/8/layout/vList2"/>
    <dgm:cxn modelId="{21FC81A5-8D2C-422E-BE6D-16A4EB954413}" type="presParOf" srcId="{7F3FBBAD-3088-4C0E-BBF1-32174A160398}" destId="{0EFE1A02-AA79-4780-9375-3A4FF156B7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4409A-3AAC-420E-898A-0FD041D8AADF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9322AD3-6545-4F86-8FE9-9899289DD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is structured, stored in flat files (.csv)</a:t>
          </a:r>
        </a:p>
      </dgm:t>
    </dgm:pt>
    <dgm:pt modelId="{F5985E45-BF2B-4C10-805F-6C9F357D30FE}" type="parTrans" cxnId="{077346A1-58A5-4CAA-B885-EE7382FB3611}">
      <dgm:prSet/>
      <dgm:spPr/>
      <dgm:t>
        <a:bodyPr/>
        <a:lstStyle/>
        <a:p>
          <a:endParaRPr lang="en-US"/>
        </a:p>
      </dgm:t>
    </dgm:pt>
    <dgm:pt modelId="{1784F244-2881-40FE-9D38-956C7996FB54}" type="sibTrans" cxnId="{077346A1-58A5-4CAA-B885-EE7382FB3611}">
      <dgm:prSet/>
      <dgm:spPr/>
      <dgm:t>
        <a:bodyPr/>
        <a:lstStyle/>
        <a:p>
          <a:endParaRPr lang="en-US"/>
        </a:p>
      </dgm:t>
    </dgm:pt>
    <dgm:pt modelId="{FF2CEFE8-2A45-448E-AF2C-556EFEB1B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Structure: 346929 Observations of 11 variables. </a:t>
          </a:r>
        </a:p>
      </dgm:t>
    </dgm:pt>
    <dgm:pt modelId="{BF315CB4-8A26-4715-8458-8722540152C5}" type="parTrans" cxnId="{396200C5-08F1-4B29-8F44-104844555616}">
      <dgm:prSet/>
      <dgm:spPr/>
      <dgm:t>
        <a:bodyPr/>
        <a:lstStyle/>
        <a:p>
          <a:endParaRPr lang="en-US"/>
        </a:p>
      </dgm:t>
    </dgm:pt>
    <dgm:pt modelId="{AD22B51C-0EC9-461B-8143-5C1012D32B98}" type="sibTrans" cxnId="{396200C5-08F1-4B29-8F44-104844555616}">
      <dgm:prSet/>
      <dgm:spPr/>
      <dgm:t>
        <a:bodyPr/>
        <a:lstStyle/>
        <a:p>
          <a:endParaRPr lang="en-US"/>
        </a:p>
      </dgm:t>
    </dgm:pt>
    <dgm:pt modelId="{BBA04DFE-A438-4C09-A5C4-895047DEF8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Missing observations 350000 – 346929 = 3071</a:t>
          </a:r>
        </a:p>
      </dgm:t>
    </dgm:pt>
    <dgm:pt modelId="{B89EC8FC-E60A-4777-8887-5D44DACAFC21}" type="parTrans" cxnId="{A8E4DE0A-487D-4FBD-B848-29E81B5E1095}">
      <dgm:prSet/>
      <dgm:spPr/>
      <dgm:t>
        <a:bodyPr/>
        <a:lstStyle/>
        <a:p>
          <a:endParaRPr lang="en-US"/>
        </a:p>
      </dgm:t>
    </dgm:pt>
    <dgm:pt modelId="{0AACE67B-890F-4F37-B692-46CF0EF6E6E9}" type="sibTrans" cxnId="{A8E4DE0A-487D-4FBD-B848-29E81B5E1095}">
      <dgm:prSet/>
      <dgm:spPr/>
      <dgm:t>
        <a:bodyPr/>
        <a:lstStyle/>
        <a:p>
          <a:endParaRPr lang="en-US"/>
        </a:p>
      </dgm:t>
    </dgm:pt>
    <dgm:pt modelId="{4130B4C0-F93E-4873-A5EE-8BA6FC5F1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type of Target variable “trial” with value 0/1 is “int” instead of “factor”</a:t>
          </a:r>
        </a:p>
      </dgm:t>
    </dgm:pt>
    <dgm:pt modelId="{110D216F-126D-4CC6-AAF5-ECE21260162B}" type="parTrans" cxnId="{E1E014C8-BB5B-470F-A415-10C01FB61A4D}">
      <dgm:prSet/>
      <dgm:spPr/>
      <dgm:t>
        <a:bodyPr/>
        <a:lstStyle/>
        <a:p>
          <a:endParaRPr lang="en-US"/>
        </a:p>
      </dgm:t>
    </dgm:pt>
    <dgm:pt modelId="{DDE3F206-8A5C-43D1-A93B-C8338856ECA0}" type="sibTrans" cxnId="{E1E014C8-BB5B-470F-A415-10C01FB61A4D}">
      <dgm:prSet/>
      <dgm:spPr/>
      <dgm:t>
        <a:bodyPr/>
        <a:lstStyle/>
        <a:p>
          <a:endParaRPr lang="en-US"/>
        </a:p>
      </dgm:t>
    </dgm:pt>
    <dgm:pt modelId="{D88B17A4-4A12-4B31-B6CF-8B41284044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Summary: </a:t>
          </a:r>
        </a:p>
      </dgm:t>
    </dgm:pt>
    <dgm:pt modelId="{B87D0352-C0CB-41D3-99F7-0681E502AE70}" type="parTrans" cxnId="{DD95DC15-635D-4DD3-B191-D42724CD8C38}">
      <dgm:prSet/>
      <dgm:spPr/>
      <dgm:t>
        <a:bodyPr/>
        <a:lstStyle/>
        <a:p>
          <a:endParaRPr lang="en-US"/>
        </a:p>
      </dgm:t>
    </dgm:pt>
    <dgm:pt modelId="{7C4DAAEE-E09E-4CE6-A38B-758C9B3C2B06}" type="sibTrans" cxnId="{DD95DC15-635D-4DD3-B191-D42724CD8C38}">
      <dgm:prSet/>
      <dgm:spPr/>
      <dgm:t>
        <a:bodyPr/>
        <a:lstStyle/>
        <a:p>
          <a:endParaRPr lang="en-US"/>
        </a:p>
      </dgm:t>
    </dgm:pt>
    <dgm:pt modelId="{9829B21E-207E-4F00-86F4-F679F866D7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356 missing values of each feature “gender”, “age” &amp; “</a:t>
          </a:r>
          <a:r>
            <a:rPr lang="en-US" dirty="0" err="1"/>
            <a:t>industry_code</a:t>
          </a:r>
          <a:r>
            <a:rPr lang="en-US" dirty="0"/>
            <a:t>”</a:t>
          </a:r>
        </a:p>
      </dgm:t>
    </dgm:pt>
    <dgm:pt modelId="{506F0043-E122-4C08-96AC-3F008E12B7A8}" type="parTrans" cxnId="{5C06A247-E0B4-4B59-BB6B-B87C6CDAEB77}">
      <dgm:prSet/>
      <dgm:spPr/>
      <dgm:t>
        <a:bodyPr/>
        <a:lstStyle/>
        <a:p>
          <a:endParaRPr lang="en-US"/>
        </a:p>
      </dgm:t>
    </dgm:pt>
    <dgm:pt modelId="{22A05767-0CB8-45EC-81F8-71F6A18A690D}" type="sibTrans" cxnId="{5C06A247-E0B4-4B59-BB6B-B87C6CDAEB77}">
      <dgm:prSet/>
      <dgm:spPr/>
      <dgm:t>
        <a:bodyPr/>
        <a:lstStyle/>
        <a:p>
          <a:endParaRPr lang="en-US"/>
        </a:p>
      </dgm:t>
    </dgm:pt>
    <dgm:pt modelId="{02152D2A-8011-4221-85AC-BF579A13C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9691 “Unknown” type of “payee”</a:t>
          </a:r>
        </a:p>
      </dgm:t>
    </dgm:pt>
    <dgm:pt modelId="{7E58ACD6-4003-419C-81E9-FF27E93C80C2}" type="parTrans" cxnId="{D8B49A0F-4DCF-429D-9D90-6A41703A824F}">
      <dgm:prSet/>
      <dgm:spPr/>
      <dgm:t>
        <a:bodyPr/>
        <a:lstStyle/>
        <a:p>
          <a:endParaRPr lang="en-US"/>
        </a:p>
      </dgm:t>
    </dgm:pt>
    <dgm:pt modelId="{638E9F8F-8F33-4F09-A536-6A64E2AC455D}" type="sibTrans" cxnId="{D8B49A0F-4DCF-429D-9D90-6A41703A824F}">
      <dgm:prSet/>
      <dgm:spPr/>
      <dgm:t>
        <a:bodyPr/>
        <a:lstStyle/>
        <a:p>
          <a:endParaRPr lang="en-US"/>
        </a:p>
      </dgm:t>
    </dgm:pt>
    <dgm:pt modelId="{10323DB6-22BF-41EE-8A4D-DA8F1DB473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Visualization:</a:t>
          </a:r>
        </a:p>
      </dgm:t>
    </dgm:pt>
    <dgm:pt modelId="{BE89A06C-E70F-4C5D-A0B0-A299BCDB7737}" type="parTrans" cxnId="{846D447A-EBBC-43DD-9A84-692E9C30DF13}">
      <dgm:prSet/>
      <dgm:spPr/>
      <dgm:t>
        <a:bodyPr/>
        <a:lstStyle/>
        <a:p>
          <a:endParaRPr lang="en-US"/>
        </a:p>
      </dgm:t>
    </dgm:pt>
    <dgm:pt modelId="{EC9FA768-7694-49E6-9369-3E5C2F8FF34E}" type="sibTrans" cxnId="{846D447A-EBBC-43DD-9A84-692E9C30DF13}">
      <dgm:prSet/>
      <dgm:spPr/>
      <dgm:t>
        <a:bodyPr/>
        <a:lstStyle/>
        <a:p>
          <a:endParaRPr lang="en-US"/>
        </a:p>
      </dgm:t>
    </dgm:pt>
    <dgm:pt modelId="{EA58DFA3-4FD5-4D8D-9896-8EB1486CD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 (only numeric continuous input) is positive skewed = 0.74</a:t>
          </a:r>
        </a:p>
      </dgm:t>
    </dgm:pt>
    <dgm:pt modelId="{9A925070-C91B-4BAE-B004-4254F3369EE8}" type="parTrans" cxnId="{FBEB6093-CE82-4361-80B9-C9BC756C4968}">
      <dgm:prSet/>
      <dgm:spPr/>
      <dgm:t>
        <a:bodyPr/>
        <a:lstStyle/>
        <a:p>
          <a:endParaRPr lang="en-US"/>
        </a:p>
      </dgm:t>
    </dgm:pt>
    <dgm:pt modelId="{2B4BDFA4-4356-4E69-A644-E95F4ED38EF8}" type="sibTrans" cxnId="{FBEB6093-CE82-4361-80B9-C9BC756C4968}">
      <dgm:prSet/>
      <dgm:spPr/>
      <dgm:t>
        <a:bodyPr/>
        <a:lstStyle/>
        <a:p>
          <a:endParaRPr lang="en-US"/>
        </a:p>
      </dgm:t>
    </dgm:pt>
    <dgm:pt modelId="{7C96BE03-5AF0-43EF-AD36-BFC4F6E549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TV “Trial” is imbalance 0 – 329,713 (94%) &amp; 1 – 17216 (6%)</a:t>
          </a:r>
        </a:p>
      </dgm:t>
    </dgm:pt>
    <dgm:pt modelId="{EC8772C1-9611-4C08-8A8A-287526823339}" type="parTrans" cxnId="{88F5346C-EC3A-439D-BCB0-F8C8FB406D75}">
      <dgm:prSet/>
      <dgm:spPr/>
      <dgm:t>
        <a:bodyPr/>
        <a:lstStyle/>
        <a:p>
          <a:endParaRPr lang="en-US"/>
        </a:p>
      </dgm:t>
    </dgm:pt>
    <dgm:pt modelId="{1D26CEC1-2EB4-43EB-A981-C8F2651A01E8}" type="sibTrans" cxnId="{88F5346C-EC3A-439D-BCB0-F8C8FB406D75}">
      <dgm:prSet/>
      <dgm:spPr/>
      <dgm:t>
        <a:bodyPr/>
        <a:lstStyle/>
        <a:p>
          <a:endParaRPr lang="en-US"/>
        </a:p>
      </dgm:t>
    </dgm:pt>
    <dgm:pt modelId="{3701382C-6908-414C-AA75-2798730B252C}" type="pres">
      <dgm:prSet presAssocID="{8364409A-3AAC-420E-898A-0FD041D8AADF}" presName="linear" presStyleCnt="0">
        <dgm:presLayoutVars>
          <dgm:dir/>
          <dgm:animLvl val="lvl"/>
          <dgm:resizeHandles val="exact"/>
        </dgm:presLayoutVars>
      </dgm:prSet>
      <dgm:spPr/>
    </dgm:pt>
    <dgm:pt modelId="{B396975B-D557-48C9-A72B-222C8741CDD9}" type="pres">
      <dgm:prSet presAssocID="{F9322AD3-6545-4F86-8FE9-9899289DD115}" presName="parentLin" presStyleCnt="0"/>
      <dgm:spPr/>
    </dgm:pt>
    <dgm:pt modelId="{F5DD1D2E-67F5-4B4A-AA0A-BCDAA9CF7F0B}" type="pres">
      <dgm:prSet presAssocID="{F9322AD3-6545-4F86-8FE9-9899289DD115}" presName="parentLeftMargin" presStyleLbl="node1" presStyleIdx="0" presStyleCnt="4"/>
      <dgm:spPr/>
    </dgm:pt>
    <dgm:pt modelId="{E0FE3178-D612-430C-807C-8849A3EB1370}" type="pres">
      <dgm:prSet presAssocID="{F9322AD3-6545-4F86-8FE9-9899289DD1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22BD23-ED50-4ED1-9ADE-56A039ED1536}" type="pres">
      <dgm:prSet presAssocID="{F9322AD3-6545-4F86-8FE9-9899289DD115}" presName="negativeSpace" presStyleCnt="0"/>
      <dgm:spPr/>
    </dgm:pt>
    <dgm:pt modelId="{4CD1461B-852C-4838-B43A-12783BC98635}" type="pres">
      <dgm:prSet presAssocID="{F9322AD3-6545-4F86-8FE9-9899289DD115}" presName="childText" presStyleLbl="conFgAcc1" presStyleIdx="0" presStyleCnt="4">
        <dgm:presLayoutVars>
          <dgm:bulletEnabled val="1"/>
        </dgm:presLayoutVars>
      </dgm:prSet>
      <dgm:spPr/>
    </dgm:pt>
    <dgm:pt modelId="{29AC408F-003D-4BFE-895A-29039BA14525}" type="pres">
      <dgm:prSet presAssocID="{1784F244-2881-40FE-9D38-956C7996FB54}" presName="spaceBetweenRectangles" presStyleCnt="0"/>
      <dgm:spPr/>
    </dgm:pt>
    <dgm:pt modelId="{7BBFB5C0-126C-4DC9-AD34-41C33E64BA44}" type="pres">
      <dgm:prSet presAssocID="{FF2CEFE8-2A45-448E-AF2C-556EFEB1BADC}" presName="parentLin" presStyleCnt="0"/>
      <dgm:spPr/>
    </dgm:pt>
    <dgm:pt modelId="{30ADE302-3199-4912-B709-09498047FA6F}" type="pres">
      <dgm:prSet presAssocID="{FF2CEFE8-2A45-448E-AF2C-556EFEB1BADC}" presName="parentLeftMargin" presStyleLbl="node1" presStyleIdx="0" presStyleCnt="4"/>
      <dgm:spPr/>
    </dgm:pt>
    <dgm:pt modelId="{AE1766E6-DBF6-4F7E-97A0-1CBB5E3F8DFA}" type="pres">
      <dgm:prSet presAssocID="{FF2CEFE8-2A45-448E-AF2C-556EFEB1BA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B02882-4E58-4577-9903-17674321D895}" type="pres">
      <dgm:prSet presAssocID="{FF2CEFE8-2A45-448E-AF2C-556EFEB1BADC}" presName="negativeSpace" presStyleCnt="0"/>
      <dgm:spPr/>
    </dgm:pt>
    <dgm:pt modelId="{0E2EB869-EA2E-4C85-AAED-2422B5F2B959}" type="pres">
      <dgm:prSet presAssocID="{FF2CEFE8-2A45-448E-AF2C-556EFEB1BADC}" presName="childText" presStyleLbl="conFgAcc1" presStyleIdx="1" presStyleCnt="4">
        <dgm:presLayoutVars>
          <dgm:bulletEnabled val="1"/>
        </dgm:presLayoutVars>
      </dgm:prSet>
      <dgm:spPr/>
    </dgm:pt>
    <dgm:pt modelId="{04A2B3BC-422B-4B4F-AD37-2B2B5F1F010E}" type="pres">
      <dgm:prSet presAssocID="{AD22B51C-0EC9-461B-8143-5C1012D32B98}" presName="spaceBetweenRectangles" presStyleCnt="0"/>
      <dgm:spPr/>
    </dgm:pt>
    <dgm:pt modelId="{BED1157F-36E5-4AF0-8BF0-E062AF45BAB9}" type="pres">
      <dgm:prSet presAssocID="{D88B17A4-4A12-4B31-B6CF-8B4128404453}" presName="parentLin" presStyleCnt="0"/>
      <dgm:spPr/>
    </dgm:pt>
    <dgm:pt modelId="{69D2BEEE-872F-45F9-9B9F-8114C57461B2}" type="pres">
      <dgm:prSet presAssocID="{D88B17A4-4A12-4B31-B6CF-8B4128404453}" presName="parentLeftMargin" presStyleLbl="node1" presStyleIdx="1" presStyleCnt="4"/>
      <dgm:spPr/>
    </dgm:pt>
    <dgm:pt modelId="{BF1AA1F4-A418-448C-BD6A-C9F86A2D4AE7}" type="pres">
      <dgm:prSet presAssocID="{D88B17A4-4A12-4B31-B6CF-8B41284044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038D89-4460-4EFD-971A-5C32725A08D2}" type="pres">
      <dgm:prSet presAssocID="{D88B17A4-4A12-4B31-B6CF-8B4128404453}" presName="negativeSpace" presStyleCnt="0"/>
      <dgm:spPr/>
    </dgm:pt>
    <dgm:pt modelId="{B02C7478-1C0F-4E4E-9316-3C24F739B19F}" type="pres">
      <dgm:prSet presAssocID="{D88B17A4-4A12-4B31-B6CF-8B4128404453}" presName="childText" presStyleLbl="conFgAcc1" presStyleIdx="2" presStyleCnt="4">
        <dgm:presLayoutVars>
          <dgm:bulletEnabled val="1"/>
        </dgm:presLayoutVars>
      </dgm:prSet>
      <dgm:spPr/>
    </dgm:pt>
    <dgm:pt modelId="{6B00517A-D484-41A9-8E41-DE96FF5DCBCC}" type="pres">
      <dgm:prSet presAssocID="{7C4DAAEE-E09E-4CE6-A38B-758C9B3C2B06}" presName="spaceBetweenRectangles" presStyleCnt="0"/>
      <dgm:spPr/>
    </dgm:pt>
    <dgm:pt modelId="{8DE2958B-74F6-40AA-9B22-42E952FA56FE}" type="pres">
      <dgm:prSet presAssocID="{10323DB6-22BF-41EE-8A4D-DA8F1DB473EE}" presName="parentLin" presStyleCnt="0"/>
      <dgm:spPr/>
    </dgm:pt>
    <dgm:pt modelId="{AABDA3F7-817C-4EE7-B40F-0A66020A70F1}" type="pres">
      <dgm:prSet presAssocID="{10323DB6-22BF-41EE-8A4D-DA8F1DB473EE}" presName="parentLeftMargin" presStyleLbl="node1" presStyleIdx="2" presStyleCnt="4"/>
      <dgm:spPr/>
    </dgm:pt>
    <dgm:pt modelId="{87E5EFB9-4F6B-45D3-B436-2134EC438AE3}" type="pres">
      <dgm:prSet presAssocID="{10323DB6-22BF-41EE-8A4D-DA8F1DB473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03F21FB-1D91-4A9C-9FD9-7B9E2F7D1BCD}" type="pres">
      <dgm:prSet presAssocID="{10323DB6-22BF-41EE-8A4D-DA8F1DB473EE}" presName="negativeSpace" presStyleCnt="0"/>
      <dgm:spPr/>
    </dgm:pt>
    <dgm:pt modelId="{B3ECDE03-E51F-4C53-ACEA-1C458BE0EAF6}" type="pres">
      <dgm:prSet presAssocID="{10323DB6-22BF-41EE-8A4D-DA8F1DB473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8E4DE0A-487D-4FBD-B848-29E81B5E1095}" srcId="{FF2CEFE8-2A45-448E-AF2C-556EFEB1BADC}" destId="{BBA04DFE-A438-4C09-A5C4-895047DEF8E8}" srcOrd="0" destOrd="0" parTransId="{B89EC8FC-E60A-4777-8887-5D44DACAFC21}" sibTransId="{0AACE67B-890F-4F37-B692-46CF0EF6E6E9}"/>
    <dgm:cxn modelId="{D8B49A0F-4DCF-429D-9D90-6A41703A824F}" srcId="{D88B17A4-4A12-4B31-B6CF-8B4128404453}" destId="{02152D2A-8011-4221-85AC-BF579A13CB4A}" srcOrd="1" destOrd="0" parTransId="{7E58ACD6-4003-419C-81E9-FF27E93C80C2}" sibTransId="{638E9F8F-8F33-4F09-A536-6A64E2AC455D}"/>
    <dgm:cxn modelId="{DD95DC15-635D-4DD3-B191-D42724CD8C38}" srcId="{8364409A-3AAC-420E-898A-0FD041D8AADF}" destId="{D88B17A4-4A12-4B31-B6CF-8B4128404453}" srcOrd="2" destOrd="0" parTransId="{B87D0352-C0CB-41D3-99F7-0681E502AE70}" sibTransId="{7C4DAAEE-E09E-4CE6-A38B-758C9B3C2B06}"/>
    <dgm:cxn modelId="{A6F60036-BAA7-4605-A0BC-B2E79CA0F43D}" type="presOf" srcId="{F9322AD3-6545-4F86-8FE9-9899289DD115}" destId="{E0FE3178-D612-430C-807C-8849A3EB1370}" srcOrd="1" destOrd="0" presId="urn:microsoft.com/office/officeart/2005/8/layout/list1"/>
    <dgm:cxn modelId="{81D6333A-D46F-4979-967C-3703D6B731A2}" type="presOf" srcId="{9829B21E-207E-4F00-86F4-F679F866D780}" destId="{B02C7478-1C0F-4E4E-9316-3C24F739B19F}" srcOrd="0" destOrd="0" presId="urn:microsoft.com/office/officeart/2005/8/layout/list1"/>
    <dgm:cxn modelId="{5C06A247-E0B4-4B59-BB6B-B87C6CDAEB77}" srcId="{D88B17A4-4A12-4B31-B6CF-8B4128404453}" destId="{9829B21E-207E-4F00-86F4-F679F866D780}" srcOrd="0" destOrd="0" parTransId="{506F0043-E122-4C08-96AC-3F008E12B7A8}" sibTransId="{22A05767-0CB8-45EC-81F8-71F6A18A690D}"/>
    <dgm:cxn modelId="{F1B9F76A-52D9-43C7-8DE2-35659C9A6D42}" type="presOf" srcId="{FF2CEFE8-2A45-448E-AF2C-556EFEB1BADC}" destId="{30ADE302-3199-4912-B709-09498047FA6F}" srcOrd="0" destOrd="0" presId="urn:microsoft.com/office/officeart/2005/8/layout/list1"/>
    <dgm:cxn modelId="{88F5346C-EC3A-439D-BCB0-F8C8FB406D75}" srcId="{10323DB6-22BF-41EE-8A4D-DA8F1DB473EE}" destId="{7C96BE03-5AF0-43EF-AD36-BFC4F6E54930}" srcOrd="1" destOrd="0" parTransId="{EC8772C1-9611-4C08-8A8A-287526823339}" sibTransId="{1D26CEC1-2EB4-43EB-A981-C8F2651A01E8}"/>
    <dgm:cxn modelId="{F6E1744C-A1E0-472D-B1ED-6BDAE401F013}" type="presOf" srcId="{10323DB6-22BF-41EE-8A4D-DA8F1DB473EE}" destId="{87E5EFB9-4F6B-45D3-B436-2134EC438AE3}" srcOrd="1" destOrd="0" presId="urn:microsoft.com/office/officeart/2005/8/layout/list1"/>
    <dgm:cxn modelId="{AC0E8B4F-A364-46C3-86CE-E6525EE879A8}" type="presOf" srcId="{FF2CEFE8-2A45-448E-AF2C-556EFEB1BADC}" destId="{AE1766E6-DBF6-4F7E-97A0-1CBB5E3F8DFA}" srcOrd="1" destOrd="0" presId="urn:microsoft.com/office/officeart/2005/8/layout/list1"/>
    <dgm:cxn modelId="{09E8C552-9154-499F-8E5B-E0C7BA251920}" type="presOf" srcId="{BBA04DFE-A438-4C09-A5C4-895047DEF8E8}" destId="{0E2EB869-EA2E-4C85-AAED-2422B5F2B959}" srcOrd="0" destOrd="0" presId="urn:microsoft.com/office/officeart/2005/8/layout/list1"/>
    <dgm:cxn modelId="{F3F65773-AAEB-4AE2-A627-576263DD0AFA}" type="presOf" srcId="{7C96BE03-5AF0-43EF-AD36-BFC4F6E54930}" destId="{B3ECDE03-E51F-4C53-ACEA-1C458BE0EAF6}" srcOrd="0" destOrd="1" presId="urn:microsoft.com/office/officeart/2005/8/layout/list1"/>
    <dgm:cxn modelId="{846D447A-EBBC-43DD-9A84-692E9C30DF13}" srcId="{8364409A-3AAC-420E-898A-0FD041D8AADF}" destId="{10323DB6-22BF-41EE-8A4D-DA8F1DB473EE}" srcOrd="3" destOrd="0" parTransId="{BE89A06C-E70F-4C5D-A0B0-A299BCDB7737}" sibTransId="{EC9FA768-7694-49E6-9369-3E5C2F8FF34E}"/>
    <dgm:cxn modelId="{8C482880-DBDA-40BF-9760-1851FEDFB0CC}" type="presOf" srcId="{10323DB6-22BF-41EE-8A4D-DA8F1DB473EE}" destId="{AABDA3F7-817C-4EE7-B40F-0A66020A70F1}" srcOrd="0" destOrd="0" presId="urn:microsoft.com/office/officeart/2005/8/layout/list1"/>
    <dgm:cxn modelId="{BEA94181-8A26-4F9D-9307-1F4A2724C61A}" type="presOf" srcId="{F9322AD3-6545-4F86-8FE9-9899289DD115}" destId="{F5DD1D2E-67F5-4B4A-AA0A-BCDAA9CF7F0B}" srcOrd="0" destOrd="0" presId="urn:microsoft.com/office/officeart/2005/8/layout/list1"/>
    <dgm:cxn modelId="{83854085-E456-4F19-AC27-AA70AC41C5AB}" type="presOf" srcId="{8364409A-3AAC-420E-898A-0FD041D8AADF}" destId="{3701382C-6908-414C-AA75-2798730B252C}" srcOrd="0" destOrd="0" presId="urn:microsoft.com/office/officeart/2005/8/layout/list1"/>
    <dgm:cxn modelId="{FBEB6093-CE82-4361-80B9-C9BC756C4968}" srcId="{10323DB6-22BF-41EE-8A4D-DA8F1DB473EE}" destId="{EA58DFA3-4FD5-4D8D-9896-8EB1486CD887}" srcOrd="0" destOrd="0" parTransId="{9A925070-C91B-4BAE-B004-4254F3369EE8}" sibTransId="{2B4BDFA4-4356-4E69-A644-E95F4ED38EF8}"/>
    <dgm:cxn modelId="{E3D53F95-5089-450E-B31B-666BF37CDBFB}" type="presOf" srcId="{4130B4C0-F93E-4873-A5EE-8BA6FC5F16D6}" destId="{0E2EB869-EA2E-4C85-AAED-2422B5F2B959}" srcOrd="0" destOrd="1" presId="urn:microsoft.com/office/officeart/2005/8/layout/list1"/>
    <dgm:cxn modelId="{33947F97-27FF-4BD0-B4E5-89C13C562C3A}" type="presOf" srcId="{EA58DFA3-4FD5-4D8D-9896-8EB1486CD887}" destId="{B3ECDE03-E51F-4C53-ACEA-1C458BE0EAF6}" srcOrd="0" destOrd="0" presId="urn:microsoft.com/office/officeart/2005/8/layout/list1"/>
    <dgm:cxn modelId="{077346A1-58A5-4CAA-B885-EE7382FB3611}" srcId="{8364409A-3AAC-420E-898A-0FD041D8AADF}" destId="{F9322AD3-6545-4F86-8FE9-9899289DD115}" srcOrd="0" destOrd="0" parTransId="{F5985E45-BF2B-4C10-805F-6C9F357D30FE}" sibTransId="{1784F244-2881-40FE-9D38-956C7996FB54}"/>
    <dgm:cxn modelId="{57ED03AF-59FD-446E-A33A-5CA659894F44}" type="presOf" srcId="{02152D2A-8011-4221-85AC-BF579A13CB4A}" destId="{B02C7478-1C0F-4E4E-9316-3C24F739B19F}" srcOrd="0" destOrd="1" presId="urn:microsoft.com/office/officeart/2005/8/layout/list1"/>
    <dgm:cxn modelId="{396200C5-08F1-4B29-8F44-104844555616}" srcId="{8364409A-3AAC-420E-898A-0FD041D8AADF}" destId="{FF2CEFE8-2A45-448E-AF2C-556EFEB1BADC}" srcOrd="1" destOrd="0" parTransId="{BF315CB4-8A26-4715-8458-8722540152C5}" sibTransId="{AD22B51C-0EC9-461B-8143-5C1012D32B98}"/>
    <dgm:cxn modelId="{E1E014C8-BB5B-470F-A415-10C01FB61A4D}" srcId="{FF2CEFE8-2A45-448E-AF2C-556EFEB1BADC}" destId="{4130B4C0-F93E-4873-A5EE-8BA6FC5F16D6}" srcOrd="1" destOrd="0" parTransId="{110D216F-126D-4CC6-AAF5-ECE21260162B}" sibTransId="{DDE3F206-8A5C-43D1-A93B-C8338856ECA0}"/>
    <dgm:cxn modelId="{A81F40D9-362D-40FC-BB26-0A9FBA6C9E7F}" type="presOf" srcId="{D88B17A4-4A12-4B31-B6CF-8B4128404453}" destId="{BF1AA1F4-A418-448C-BD6A-C9F86A2D4AE7}" srcOrd="1" destOrd="0" presId="urn:microsoft.com/office/officeart/2005/8/layout/list1"/>
    <dgm:cxn modelId="{800274DF-8F8A-401D-AE95-EA5E8DECF8C8}" type="presOf" srcId="{D88B17A4-4A12-4B31-B6CF-8B4128404453}" destId="{69D2BEEE-872F-45F9-9B9F-8114C57461B2}" srcOrd="0" destOrd="0" presId="urn:microsoft.com/office/officeart/2005/8/layout/list1"/>
    <dgm:cxn modelId="{0BE24156-3B80-49D6-89D9-BFEDDD1A449D}" type="presParOf" srcId="{3701382C-6908-414C-AA75-2798730B252C}" destId="{B396975B-D557-48C9-A72B-222C8741CDD9}" srcOrd="0" destOrd="0" presId="urn:microsoft.com/office/officeart/2005/8/layout/list1"/>
    <dgm:cxn modelId="{9D58CEAD-CC4B-419F-A840-056ABBC30CD3}" type="presParOf" srcId="{B396975B-D557-48C9-A72B-222C8741CDD9}" destId="{F5DD1D2E-67F5-4B4A-AA0A-BCDAA9CF7F0B}" srcOrd="0" destOrd="0" presId="urn:microsoft.com/office/officeart/2005/8/layout/list1"/>
    <dgm:cxn modelId="{F673065E-220B-4C2D-A420-45E6E5EE3E6F}" type="presParOf" srcId="{B396975B-D557-48C9-A72B-222C8741CDD9}" destId="{E0FE3178-D612-430C-807C-8849A3EB1370}" srcOrd="1" destOrd="0" presId="urn:microsoft.com/office/officeart/2005/8/layout/list1"/>
    <dgm:cxn modelId="{F81EB0AE-C7B8-4D99-982B-953EFB121416}" type="presParOf" srcId="{3701382C-6908-414C-AA75-2798730B252C}" destId="{CB22BD23-ED50-4ED1-9ADE-56A039ED1536}" srcOrd="1" destOrd="0" presId="urn:microsoft.com/office/officeart/2005/8/layout/list1"/>
    <dgm:cxn modelId="{0DFA7972-A080-4A5A-8676-E985FCE2BCF8}" type="presParOf" srcId="{3701382C-6908-414C-AA75-2798730B252C}" destId="{4CD1461B-852C-4838-B43A-12783BC98635}" srcOrd="2" destOrd="0" presId="urn:microsoft.com/office/officeart/2005/8/layout/list1"/>
    <dgm:cxn modelId="{32825A72-7F9C-42A4-95E3-4E217454976E}" type="presParOf" srcId="{3701382C-6908-414C-AA75-2798730B252C}" destId="{29AC408F-003D-4BFE-895A-29039BA14525}" srcOrd="3" destOrd="0" presId="urn:microsoft.com/office/officeart/2005/8/layout/list1"/>
    <dgm:cxn modelId="{D269914F-7D65-49D2-AEB5-834E1E227FAC}" type="presParOf" srcId="{3701382C-6908-414C-AA75-2798730B252C}" destId="{7BBFB5C0-126C-4DC9-AD34-41C33E64BA44}" srcOrd="4" destOrd="0" presId="urn:microsoft.com/office/officeart/2005/8/layout/list1"/>
    <dgm:cxn modelId="{66A4BAE9-96EA-41F0-B30D-4AF4F533C2D6}" type="presParOf" srcId="{7BBFB5C0-126C-4DC9-AD34-41C33E64BA44}" destId="{30ADE302-3199-4912-B709-09498047FA6F}" srcOrd="0" destOrd="0" presId="urn:microsoft.com/office/officeart/2005/8/layout/list1"/>
    <dgm:cxn modelId="{9E157DF1-ADE7-4E5E-9846-1AEB13A24C62}" type="presParOf" srcId="{7BBFB5C0-126C-4DC9-AD34-41C33E64BA44}" destId="{AE1766E6-DBF6-4F7E-97A0-1CBB5E3F8DFA}" srcOrd="1" destOrd="0" presId="urn:microsoft.com/office/officeart/2005/8/layout/list1"/>
    <dgm:cxn modelId="{200C9E33-5253-427D-B369-5A1538869D6D}" type="presParOf" srcId="{3701382C-6908-414C-AA75-2798730B252C}" destId="{9AB02882-4E58-4577-9903-17674321D895}" srcOrd="5" destOrd="0" presId="urn:microsoft.com/office/officeart/2005/8/layout/list1"/>
    <dgm:cxn modelId="{48EDF593-3B52-490B-886D-50D6EFAEABBA}" type="presParOf" srcId="{3701382C-6908-414C-AA75-2798730B252C}" destId="{0E2EB869-EA2E-4C85-AAED-2422B5F2B959}" srcOrd="6" destOrd="0" presId="urn:microsoft.com/office/officeart/2005/8/layout/list1"/>
    <dgm:cxn modelId="{5B4FCC96-0931-4303-8397-86616A6BD4F1}" type="presParOf" srcId="{3701382C-6908-414C-AA75-2798730B252C}" destId="{04A2B3BC-422B-4B4F-AD37-2B2B5F1F010E}" srcOrd="7" destOrd="0" presId="urn:microsoft.com/office/officeart/2005/8/layout/list1"/>
    <dgm:cxn modelId="{D4885571-34A4-49D7-B287-D22C1D5F04D9}" type="presParOf" srcId="{3701382C-6908-414C-AA75-2798730B252C}" destId="{BED1157F-36E5-4AF0-8BF0-E062AF45BAB9}" srcOrd="8" destOrd="0" presId="urn:microsoft.com/office/officeart/2005/8/layout/list1"/>
    <dgm:cxn modelId="{4084F9B8-D0ED-45C6-9EBF-67E6CF6EFBD7}" type="presParOf" srcId="{BED1157F-36E5-4AF0-8BF0-E062AF45BAB9}" destId="{69D2BEEE-872F-45F9-9B9F-8114C57461B2}" srcOrd="0" destOrd="0" presId="urn:microsoft.com/office/officeart/2005/8/layout/list1"/>
    <dgm:cxn modelId="{CB4F5AC6-4E24-471E-9B04-8EB3AA12CD8C}" type="presParOf" srcId="{BED1157F-36E5-4AF0-8BF0-E062AF45BAB9}" destId="{BF1AA1F4-A418-448C-BD6A-C9F86A2D4AE7}" srcOrd="1" destOrd="0" presId="urn:microsoft.com/office/officeart/2005/8/layout/list1"/>
    <dgm:cxn modelId="{E48B80CD-08E7-49F5-83C1-C868137E7C83}" type="presParOf" srcId="{3701382C-6908-414C-AA75-2798730B252C}" destId="{CB038D89-4460-4EFD-971A-5C32725A08D2}" srcOrd="9" destOrd="0" presId="urn:microsoft.com/office/officeart/2005/8/layout/list1"/>
    <dgm:cxn modelId="{3B74A774-C694-4F11-8AA7-20D46D222397}" type="presParOf" srcId="{3701382C-6908-414C-AA75-2798730B252C}" destId="{B02C7478-1C0F-4E4E-9316-3C24F739B19F}" srcOrd="10" destOrd="0" presId="urn:microsoft.com/office/officeart/2005/8/layout/list1"/>
    <dgm:cxn modelId="{8F3EA898-94B9-486D-80EC-FE3789E0BBFB}" type="presParOf" srcId="{3701382C-6908-414C-AA75-2798730B252C}" destId="{6B00517A-D484-41A9-8E41-DE96FF5DCBCC}" srcOrd="11" destOrd="0" presId="urn:microsoft.com/office/officeart/2005/8/layout/list1"/>
    <dgm:cxn modelId="{D9D10E5C-AAE7-45CD-AD51-E6552C0E55C8}" type="presParOf" srcId="{3701382C-6908-414C-AA75-2798730B252C}" destId="{8DE2958B-74F6-40AA-9B22-42E952FA56FE}" srcOrd="12" destOrd="0" presId="urn:microsoft.com/office/officeart/2005/8/layout/list1"/>
    <dgm:cxn modelId="{553AD9E3-A6F5-4683-824C-615E715F8344}" type="presParOf" srcId="{8DE2958B-74F6-40AA-9B22-42E952FA56FE}" destId="{AABDA3F7-817C-4EE7-B40F-0A66020A70F1}" srcOrd="0" destOrd="0" presId="urn:microsoft.com/office/officeart/2005/8/layout/list1"/>
    <dgm:cxn modelId="{A3D143FE-9D88-42A9-9F3B-50D2BC392E5B}" type="presParOf" srcId="{8DE2958B-74F6-40AA-9B22-42E952FA56FE}" destId="{87E5EFB9-4F6B-45D3-B436-2134EC438AE3}" srcOrd="1" destOrd="0" presId="urn:microsoft.com/office/officeart/2005/8/layout/list1"/>
    <dgm:cxn modelId="{55FF4852-6AF3-4339-8B60-D5FF87A041D2}" type="presParOf" srcId="{3701382C-6908-414C-AA75-2798730B252C}" destId="{303F21FB-1D91-4A9C-9FD9-7B9E2F7D1BCD}" srcOrd="13" destOrd="0" presId="urn:microsoft.com/office/officeart/2005/8/layout/list1"/>
    <dgm:cxn modelId="{902D1088-9CF8-45E8-839E-A2B84032152E}" type="presParOf" srcId="{3701382C-6908-414C-AA75-2798730B252C}" destId="{B3ECDE03-E51F-4C53-ACEA-1C458BE0EAF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F7770-1E74-47BF-ADBC-7FF4BA51FF30}">
      <dsp:nvSpPr>
        <dsp:cNvPr id="0" name=""/>
        <dsp:cNvSpPr/>
      </dsp:nvSpPr>
      <dsp:spPr>
        <a:xfrm>
          <a:off x="0" y="396781"/>
          <a:ext cx="6513603" cy="1240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vs Predictive: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	Predictive Analytics (predict conversion rate based on user data)</a:t>
          </a:r>
        </a:p>
      </dsp:txBody>
      <dsp:txXfrm>
        <a:off x="60559" y="457340"/>
        <a:ext cx="6392485" cy="1119447"/>
      </dsp:txXfrm>
    </dsp:sp>
    <dsp:sp modelId="{86DA413E-11A0-4077-B805-55A4022EAF99}">
      <dsp:nvSpPr>
        <dsp:cNvPr id="0" name=""/>
        <dsp:cNvSpPr/>
      </dsp:nvSpPr>
      <dsp:spPr>
        <a:xfrm>
          <a:off x="0" y="1680547"/>
          <a:ext cx="6513603" cy="1240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Type of Learning: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	Supervised Learning (Target variable ‘trial’ in Sample)</a:t>
          </a:r>
        </a:p>
      </dsp:txBody>
      <dsp:txXfrm>
        <a:off x="60559" y="1741106"/>
        <a:ext cx="6392485" cy="1119447"/>
      </dsp:txXfrm>
    </dsp:sp>
    <dsp:sp modelId="{021A0337-968A-42FC-9F59-E926674AC51A}">
      <dsp:nvSpPr>
        <dsp:cNvPr id="0" name=""/>
        <dsp:cNvSpPr/>
      </dsp:nvSpPr>
      <dsp:spPr>
        <a:xfrm>
          <a:off x="0" y="2964313"/>
          <a:ext cx="6513603" cy="1240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Type of Analysis: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	Classification Analysis  because: 1) Type of TV ‘trial’ is binary and 2) Type of business question predict conversion rate where Conversion rate = mean(trial)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	Statistical Analysis (A/B Testing)</a:t>
          </a:r>
        </a:p>
      </dsp:txBody>
      <dsp:txXfrm>
        <a:off x="60559" y="3024872"/>
        <a:ext cx="6392485" cy="1119447"/>
      </dsp:txXfrm>
    </dsp:sp>
    <dsp:sp modelId="{0EFE1A02-AA79-4780-9375-3A4FF156B72D}">
      <dsp:nvSpPr>
        <dsp:cNvPr id="0" name=""/>
        <dsp:cNvSpPr/>
      </dsp:nvSpPr>
      <dsp:spPr>
        <a:xfrm>
          <a:off x="0" y="4248078"/>
          <a:ext cx="6513603" cy="1240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Success Measures: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	Confusion Matrix and/or PCC</a:t>
          </a:r>
        </a:p>
      </dsp:txBody>
      <dsp:txXfrm>
        <a:off x="60559" y="4308637"/>
        <a:ext cx="6392485" cy="1119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461B-852C-4838-B43A-12783BC98635}">
      <dsp:nvSpPr>
        <dsp:cNvPr id="0" name=""/>
        <dsp:cNvSpPr/>
      </dsp:nvSpPr>
      <dsp:spPr>
        <a:xfrm>
          <a:off x="0" y="254121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E3178-D612-430C-807C-8849A3EB1370}">
      <dsp:nvSpPr>
        <dsp:cNvPr id="0" name=""/>
        <dsp:cNvSpPr/>
      </dsp:nvSpPr>
      <dsp:spPr>
        <a:xfrm>
          <a:off x="525780" y="47481"/>
          <a:ext cx="7360920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is structured, stored in flat files (.csv)</a:t>
          </a:r>
        </a:p>
      </dsp:txBody>
      <dsp:txXfrm>
        <a:off x="545955" y="67656"/>
        <a:ext cx="7320570" cy="372930"/>
      </dsp:txXfrm>
    </dsp:sp>
    <dsp:sp modelId="{0E2EB869-EA2E-4C85-AAED-2422B5F2B959}">
      <dsp:nvSpPr>
        <dsp:cNvPr id="0" name=""/>
        <dsp:cNvSpPr/>
      </dsp:nvSpPr>
      <dsp:spPr>
        <a:xfrm>
          <a:off x="0" y="889162"/>
          <a:ext cx="10515600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Missing observations 350000 – 346929 = 3071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type of Target variable “trial” with value 0/1 is “int” instead of “factor”</a:t>
          </a:r>
        </a:p>
      </dsp:txBody>
      <dsp:txXfrm>
        <a:off x="0" y="889162"/>
        <a:ext cx="10515600" cy="859950"/>
      </dsp:txXfrm>
    </dsp:sp>
    <dsp:sp modelId="{AE1766E6-DBF6-4F7E-97A0-1CBB5E3F8DFA}">
      <dsp:nvSpPr>
        <dsp:cNvPr id="0" name=""/>
        <dsp:cNvSpPr/>
      </dsp:nvSpPr>
      <dsp:spPr>
        <a:xfrm>
          <a:off x="525780" y="682521"/>
          <a:ext cx="7360920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Structure: 346929 Observations of 11 variables. </a:t>
          </a:r>
        </a:p>
      </dsp:txBody>
      <dsp:txXfrm>
        <a:off x="545955" y="702696"/>
        <a:ext cx="7320570" cy="372930"/>
      </dsp:txXfrm>
    </dsp:sp>
    <dsp:sp modelId="{B02C7478-1C0F-4E4E-9316-3C24F739B19F}">
      <dsp:nvSpPr>
        <dsp:cNvPr id="0" name=""/>
        <dsp:cNvSpPr/>
      </dsp:nvSpPr>
      <dsp:spPr>
        <a:xfrm>
          <a:off x="0" y="2031352"/>
          <a:ext cx="10515600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356 missing values of each feature “gender”, “age” &amp; “</a:t>
          </a:r>
          <a:r>
            <a:rPr lang="en-US" sz="1400" kern="1200" dirty="0" err="1"/>
            <a:t>industry_code</a:t>
          </a:r>
          <a:r>
            <a:rPr lang="en-US" sz="1400" kern="1200" dirty="0"/>
            <a:t>”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9691 “Unknown” type of “payee”</a:t>
          </a:r>
        </a:p>
      </dsp:txBody>
      <dsp:txXfrm>
        <a:off x="0" y="2031352"/>
        <a:ext cx="10515600" cy="859950"/>
      </dsp:txXfrm>
    </dsp:sp>
    <dsp:sp modelId="{BF1AA1F4-A418-448C-BD6A-C9F86A2D4AE7}">
      <dsp:nvSpPr>
        <dsp:cNvPr id="0" name=""/>
        <dsp:cNvSpPr/>
      </dsp:nvSpPr>
      <dsp:spPr>
        <a:xfrm>
          <a:off x="525780" y="1824712"/>
          <a:ext cx="7360920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Summary: </a:t>
          </a:r>
        </a:p>
      </dsp:txBody>
      <dsp:txXfrm>
        <a:off x="545955" y="1844887"/>
        <a:ext cx="7320570" cy="372930"/>
      </dsp:txXfrm>
    </dsp:sp>
    <dsp:sp modelId="{B3ECDE03-E51F-4C53-ACEA-1C458BE0EAF6}">
      <dsp:nvSpPr>
        <dsp:cNvPr id="0" name=""/>
        <dsp:cNvSpPr/>
      </dsp:nvSpPr>
      <dsp:spPr>
        <a:xfrm>
          <a:off x="0" y="3173542"/>
          <a:ext cx="10515600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Age (only numeric continuous input) is positive skewed = 0.74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TV “Trial” is imbalance 0 – 329,713 (94%) &amp; 1 – 17216 (6%)</a:t>
          </a:r>
        </a:p>
      </dsp:txBody>
      <dsp:txXfrm>
        <a:off x="0" y="3173542"/>
        <a:ext cx="10515600" cy="859950"/>
      </dsp:txXfrm>
    </dsp:sp>
    <dsp:sp modelId="{87E5EFB9-4F6B-45D3-B436-2134EC438AE3}">
      <dsp:nvSpPr>
        <dsp:cNvPr id="0" name=""/>
        <dsp:cNvSpPr/>
      </dsp:nvSpPr>
      <dsp:spPr>
        <a:xfrm>
          <a:off x="525780" y="2966902"/>
          <a:ext cx="7360920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Visualization:</a:t>
          </a:r>
        </a:p>
      </dsp:txBody>
      <dsp:txXfrm>
        <a:off x="545955" y="2987077"/>
        <a:ext cx="732057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A088-48F4-4FB5-8BC1-8036BE40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BA4EA-6F76-480D-9BC9-DC856BF7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FF85-B3B3-40BA-BD10-F6ADF4E6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598E-4F6C-46C6-B51C-EC7EEF0D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0C12-409E-4B40-A18C-34D27D41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B7D-90C6-4B63-A9EA-41F41F3E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4CFF5-88FB-4A13-A89E-84069B52C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D19E-DC29-416B-8B65-122554F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2159-478F-453C-B575-8A6D5961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8423-30D8-45B3-A063-2F851BD7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F864F-4B16-496D-A500-93F1311C7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3DA9D-2945-471D-927D-BC7B2215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06D6-A078-4888-93C8-6B89DB42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EF6EF-0637-458D-9007-AF35ED4C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8411-9170-45B7-ABFE-254F2D46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01AC-48DA-4268-9D0C-74F8574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4F34-4E23-44F6-9A00-08D9ECF4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762A-26AC-42C2-9FF0-5D293601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F42A-655B-4169-B73B-1D2ACD91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5A810-E14F-4424-A953-E5F6142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0542-A646-4637-8A0E-00FBD4C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670B-48CC-4030-940C-B9CF86A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2F2D-7D79-48CA-9405-C806502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3A5F-A3CA-4781-90EE-E23B0C9D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42D4-B835-47DA-8604-AE75C785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FE13-FF4F-459F-8EF6-C7427888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B5A6-3934-4F0B-BF98-7A1144841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244C5-15A6-44F0-B876-4FA896AA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3D0A-941B-49B8-8696-93FFEDAC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6114-F8DB-4135-A1EE-56D0055D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877E7-2366-4743-9DD5-F80FAA50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23D-81E7-405E-993B-609903D8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07CC-DFBF-4DC3-887E-4DCE930A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02E7-2F90-477A-BCAB-8DD01D9C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7DA86-FC56-42F0-888E-002FB157E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76B8A-AD4F-4989-9B03-7B6C0B167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DC825-5B05-4EED-8554-C2E4879F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58A83-50D2-4311-820C-F8F25EE8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1D1C9-8AC7-40FA-81F3-2208B87E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44DE-5B9F-46CB-9C49-80414E67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DD8C6-E04F-4153-A99C-240B301C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3296C-0180-46D9-8D5B-8AA00E15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101D0-15DD-4758-9819-261F0AE4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CCDFA-7C63-488D-9089-9FE70F53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C11F4-01BE-4545-B01C-C314F7C3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1816-FE91-4002-8C19-96634329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9FB2-ED0E-46CA-9211-316F8B4F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3E20-E67E-49F4-B3E6-0A984BE2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092F-65C0-4B1E-86B3-9BCE6694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6C97-5A4F-4931-9993-B6B8D12F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F9568-2730-45AF-89FC-68AB4E06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8725-5DFD-4DFE-A371-4D7B054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9F8B-06F0-4B4F-A119-D8D5EFE7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C7857-DB0B-4572-AE0F-2D7F9AE52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069B1-08F7-43CE-A3F4-1CD25464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8E6A-6C99-47C0-A65B-0D8380B0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96D84-5E79-41FC-A08D-6EF1E12E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7C376-8C71-4231-9CAE-D190F000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8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D6A09-A1E6-435F-A7A3-45E53B58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24E1-C2E6-4C39-8B15-6E4269B3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D1E0-8274-4F86-9002-5DDC775BF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F085-EF08-4FFE-AD12-CABF629FBE8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25B6-27A7-4523-BB2E-15D6A65E6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444D-C4F3-46D6-A1FD-735AD3E2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E849-20C0-4F1F-9CF6-9C720F65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7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timizely.com/optimization-glossary/ab-testing/" TargetMode="External"/><Relationship Id="rId2" Type="http://schemas.openxmlformats.org/officeDocument/2006/relationships/hyperlink" Target="https://blog.hubspot.com/service/freemi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4E13-85A9-4C3F-A84F-BAD65EF1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2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Project#8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752E-210D-42C7-9C1F-B17A2FC4C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294" y="2214563"/>
            <a:ext cx="9144000" cy="569912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Freemium A/B Testing</a:t>
            </a:r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FCED7-FE52-4C38-81E5-D164FFB973B5}"/>
              </a:ext>
            </a:extLst>
          </p:cNvPr>
          <p:cNvSpPr txBox="1"/>
          <p:nvPr/>
        </p:nvSpPr>
        <p:spPr>
          <a:xfrm>
            <a:off x="635794" y="3650456"/>
            <a:ext cx="113228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Scope: </a:t>
            </a:r>
            <a:r>
              <a:rPr lang="en-US" sz="2400" dirty="0"/>
              <a:t>This project’s scope is to help a B2B (business-to-business) SaaS (software-as-a-service) company analyze its recent A/B test for its explainer video. The company uses these videos to convince free users to start a premium trial.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5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B791-89DB-4A71-BE84-C4E104635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Data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33D2-DCDA-4A9D-A86E-EFAC13F7D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Exploratory data analysis (EDA) using R and Data Visualization using Tableau</a:t>
            </a:r>
          </a:p>
        </p:txBody>
      </p:sp>
    </p:spTree>
    <p:extLst>
      <p:ext uri="{BB962C8B-B14F-4D97-AF65-F5344CB8AC3E}">
        <p14:creationId xmlns:p14="http://schemas.microsoft.com/office/powerpoint/2010/main" val="254811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63EF1-D2EC-49FE-B89F-E260D133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Analytical Approach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FE3E0FA-FD1E-46F2-86E9-F59E32E3D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41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77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7B53-EB72-474A-8245-35CEFD43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Code Book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88A76-385F-4EA1-98B0-6CE67DA6A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3126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53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E71DE-E2E6-4F41-BBD6-D0223C50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Visualization (Histogram)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8DE5-B153-4A2D-8646-54E34F9A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Age is positive skewed (.74)</a:t>
            </a:r>
          </a:p>
          <a:p>
            <a:r>
              <a:rPr lang="en-US" sz="1600" dirty="0"/>
              <a:t>Outliers around Age of 21</a:t>
            </a:r>
          </a:p>
          <a:p>
            <a:endParaRPr lang="en-US" sz="1600" dirty="0"/>
          </a:p>
        </p:txBody>
      </p:sp>
      <p:pic>
        <p:nvPicPr>
          <p:cNvPr id="9" name="Picture 8" descr="Plot Zoom">
            <a:extLst>
              <a:ext uri="{FF2B5EF4-FFF2-40B4-BE49-F238E27FC236}">
                <a16:creationId xmlns:a16="http://schemas.microsoft.com/office/drawing/2014/main" id="{075A0390-A71C-4BDA-B305-81EE2F069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4" y="952500"/>
            <a:ext cx="6252379" cy="4829963"/>
          </a:xfrm>
          <a:prstGeom prst="rect">
            <a:avLst/>
          </a:prstGeom>
        </p:spPr>
      </p:pic>
      <p:sp>
        <p:nvSpPr>
          <p:cNvPr id="4" name="AutoShape 2" descr="http://127.0.0.1:30326/graphics/plot_zoom_png?width=1200&amp;height=900">
            <a:extLst>
              <a:ext uri="{FF2B5EF4-FFF2-40B4-BE49-F238E27FC236}">
                <a16:creationId xmlns:a16="http://schemas.microsoft.com/office/drawing/2014/main" id="{28CC576C-96D0-4ACA-BF9C-AE6842000C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45A13-F9C7-47E6-A9E9-3A345939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Visualization (Bar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EED1-129B-4422-96EC-A881DE76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9691 “Unknown” type of “payee”</a:t>
            </a:r>
          </a:p>
        </p:txBody>
      </p:sp>
      <p:pic>
        <p:nvPicPr>
          <p:cNvPr id="5" name="Picture 4" descr="Plot Zoom">
            <a:extLst>
              <a:ext uri="{FF2B5EF4-FFF2-40B4-BE49-F238E27FC236}">
                <a16:creationId xmlns:a16="http://schemas.microsoft.com/office/drawing/2014/main" id="{7C40DFDF-FCB1-4739-9D14-0F314AB8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4" y="952500"/>
            <a:ext cx="6252379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45A13-F9C7-47E6-A9E9-3A345939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Visualization (Bar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EED1-129B-4422-96EC-A881DE76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TV “trial” is imbalance</a:t>
            </a:r>
            <a:br>
              <a:rPr lang="en-US" sz="1600" dirty="0"/>
            </a:br>
            <a:r>
              <a:rPr lang="en-US" sz="1600" dirty="0"/>
              <a:t>0 – 329,713 (96%)</a:t>
            </a:r>
            <a:br>
              <a:rPr lang="en-US" sz="1600" dirty="0"/>
            </a:br>
            <a:r>
              <a:rPr lang="en-US" sz="1600" dirty="0"/>
              <a:t>1 – 17,216 (4%)</a:t>
            </a:r>
          </a:p>
        </p:txBody>
      </p:sp>
      <p:pic>
        <p:nvPicPr>
          <p:cNvPr id="8" name="Picture 7" descr="Plot Zoom">
            <a:extLst>
              <a:ext uri="{FF2B5EF4-FFF2-40B4-BE49-F238E27FC236}">
                <a16:creationId xmlns:a16="http://schemas.microsoft.com/office/drawing/2014/main" id="{CBA894D7-A65F-421A-B47F-D5E4B1DF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4" y="952500"/>
            <a:ext cx="6252379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45A13-F9C7-47E6-A9E9-3A345939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Visualization (Box plot)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A955DC-7DFC-402F-B0E4-C11C1E9D56BC}"/>
              </a:ext>
            </a:extLst>
          </p:cNvPr>
          <p:cNvSpPr txBox="1">
            <a:spLocks/>
          </p:cNvSpPr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Numeric Age vs categorical gender (M/F)</a:t>
            </a:r>
          </a:p>
        </p:txBody>
      </p:sp>
      <p:pic>
        <p:nvPicPr>
          <p:cNvPr id="11" name="Picture 10" descr="Plot Zoom">
            <a:extLst>
              <a:ext uri="{FF2B5EF4-FFF2-40B4-BE49-F238E27FC236}">
                <a16:creationId xmlns:a16="http://schemas.microsoft.com/office/drawing/2014/main" id="{8420F428-C630-4327-B783-4F2344791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4" y="952500"/>
            <a:ext cx="6252379" cy="4829963"/>
          </a:xfrm>
          <a:prstGeom prst="rect">
            <a:avLst/>
          </a:prstGeom>
        </p:spPr>
      </p:pic>
      <p:sp>
        <p:nvSpPr>
          <p:cNvPr id="4" name="AutoShape 2" descr="http://127.0.0.1:30326/graphics/plot_zoom_png?width=1200&amp;height=900">
            <a:extLst>
              <a:ext uri="{FF2B5EF4-FFF2-40B4-BE49-F238E27FC236}">
                <a16:creationId xmlns:a16="http://schemas.microsoft.com/office/drawing/2014/main" id="{9045A9A7-9151-4DD5-A8B8-51B106B5A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D71F5-FDC8-4A71-9A43-B14D0FA2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 Visualization (Scatterplot)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599A40-44B0-4FE3-B21C-E9DF1AE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Except Age all features are categorical and shows very low correlation. Highest </a:t>
            </a:r>
            <a:r>
              <a:rPr lang="en-US" sz="1600"/>
              <a:t>corr</a:t>
            </a:r>
            <a:r>
              <a:rPr lang="en-US" sz="1600" dirty="0"/>
              <a:t> = 0.023 (Industry) &amp; -0.026 (group)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7909F06-2E77-41F5-83C5-ADC3F88771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089252"/>
            <a:ext cx="6903723" cy="4556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21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EBA-F212-48F8-8DC6-A126A913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to fix Data Quality Issues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8F1292-B3FE-4C00-9BF9-0962E569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b="1">
                <a:solidFill>
                  <a:srgbClr val="FF0000"/>
                </a:solidFill>
              </a:rPr>
              <a:t>Issue:</a:t>
            </a:r>
            <a:r>
              <a:rPr lang="en-US" sz="1500"/>
              <a:t> 3071 Missing observations</a:t>
            </a:r>
          </a:p>
          <a:p>
            <a:pPr lvl="1"/>
            <a:r>
              <a:rPr lang="en-US" sz="1500" b="1">
                <a:solidFill>
                  <a:srgbClr val="00B050"/>
                </a:solidFill>
              </a:rPr>
              <a:t>Fix:</a:t>
            </a:r>
            <a:r>
              <a:rPr lang="en-US" sz="1500"/>
              <a:t> Live with it, sufficient observations  346,929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>
                <a:solidFill>
                  <a:srgbClr val="FF0000"/>
                </a:solidFill>
              </a:rPr>
              <a:t>Issue: </a:t>
            </a:r>
            <a:r>
              <a:rPr lang="en-US" sz="1500"/>
              <a:t>Target variable type incorrect “int”</a:t>
            </a:r>
          </a:p>
          <a:p>
            <a:pPr lvl="1"/>
            <a:r>
              <a:rPr lang="en-US" sz="1500" b="1">
                <a:solidFill>
                  <a:srgbClr val="00B050"/>
                </a:solidFill>
              </a:rPr>
              <a:t>Fix: </a:t>
            </a:r>
            <a:r>
              <a:rPr lang="en-US" sz="1500"/>
              <a:t>convert to factor in R using factor(trial, level = c(0,1))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>
                <a:solidFill>
                  <a:srgbClr val="FF0000"/>
                </a:solidFill>
              </a:rPr>
              <a:t>Issue:</a:t>
            </a:r>
            <a:r>
              <a:rPr lang="en-US" sz="1500"/>
              <a:t> 356 Missing values of “gender”, “age” &amp; “industry_code”</a:t>
            </a:r>
          </a:p>
          <a:p>
            <a:pPr lvl="1"/>
            <a:r>
              <a:rPr lang="en-US" sz="1500" b="1">
                <a:solidFill>
                  <a:srgbClr val="00B050"/>
                </a:solidFill>
              </a:rPr>
              <a:t>Fix: </a:t>
            </a:r>
            <a:r>
              <a:rPr lang="en-US" sz="1500"/>
              <a:t>Ignore observations with missing values, just 0.1 % of total observations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>
                <a:solidFill>
                  <a:srgbClr val="FF0000"/>
                </a:solidFill>
              </a:rPr>
              <a:t>Issue:</a:t>
            </a:r>
            <a:r>
              <a:rPr lang="en-US" sz="1500"/>
              <a:t> 9691 “Unknown” type of “payee”</a:t>
            </a:r>
          </a:p>
          <a:p>
            <a:pPr lvl="1"/>
            <a:r>
              <a:rPr lang="en-US" sz="1500" b="1">
                <a:solidFill>
                  <a:srgbClr val="00B050"/>
                </a:solidFill>
              </a:rPr>
              <a:t>Fix: </a:t>
            </a:r>
            <a:r>
              <a:rPr lang="en-US" sz="1500"/>
              <a:t>No pattern, will use it as is -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>
                <a:solidFill>
                  <a:srgbClr val="FF0000"/>
                </a:solidFill>
              </a:rPr>
              <a:t>Issue: </a:t>
            </a:r>
            <a:r>
              <a:rPr lang="en-US" sz="1500"/>
              <a:t>Age is positive skewed (0.74)</a:t>
            </a:r>
          </a:p>
          <a:p>
            <a:pPr lvl="1"/>
            <a:r>
              <a:rPr lang="en-US" sz="1500" b="1">
                <a:solidFill>
                  <a:srgbClr val="00B050"/>
                </a:solidFill>
              </a:rPr>
              <a:t>Fix: </a:t>
            </a:r>
            <a:r>
              <a:rPr lang="en-US" sz="1500"/>
              <a:t>Use John Tukey ladder to get skewness close to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>
                <a:solidFill>
                  <a:srgbClr val="FF0000"/>
                </a:solidFill>
              </a:rPr>
              <a:t>Issue: </a:t>
            </a:r>
            <a:r>
              <a:rPr lang="en-US" sz="1500"/>
              <a:t>Imbalance binary Target Variable “trial”</a:t>
            </a:r>
          </a:p>
          <a:p>
            <a:pPr lvl="1"/>
            <a:r>
              <a:rPr lang="en-US" sz="1500" b="1">
                <a:solidFill>
                  <a:srgbClr val="00B050"/>
                </a:solidFill>
              </a:rPr>
              <a:t>Fix: </a:t>
            </a:r>
            <a:r>
              <a:rPr lang="en-US" sz="1500"/>
              <a:t>Either use F1 score with imbalance data or balance the data with over/under sampling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9045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13290-E2D0-4F92-847C-F1DE646A0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Data Preparation &amp;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394F8-95F9-4687-B007-105C1DF6B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Use R to prepare data and build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7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C7A7-756C-4A92-B0D4-0A9DE413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EFA6-9286-470E-B879-C870CAE7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Nadir Syed – Lead Developer, </a:t>
            </a:r>
            <a:r>
              <a:rPr lang="en-US" sz="2400" dirty="0" err="1"/>
              <a:t>sql</a:t>
            </a:r>
            <a:r>
              <a:rPr lang="en-US" sz="2400" dirty="0"/>
              <a:t>, python. Exp 14 years.</a:t>
            </a:r>
          </a:p>
          <a:p>
            <a:r>
              <a:rPr lang="en-US" sz="2400" dirty="0"/>
              <a:t>Shahid </a:t>
            </a:r>
            <a:r>
              <a:rPr lang="en-US" sz="2400" dirty="0" err="1"/>
              <a:t>Kizilbash</a:t>
            </a:r>
            <a:r>
              <a:rPr lang="en-US" sz="2400" dirty="0"/>
              <a:t> – DBA/Data Engineer. Exp 14 years.</a:t>
            </a:r>
          </a:p>
          <a:p>
            <a:r>
              <a:rPr lang="en-US" sz="2400" dirty="0" err="1"/>
              <a:t>Kusay</a:t>
            </a:r>
            <a:r>
              <a:rPr lang="en-US" sz="2400" dirty="0"/>
              <a:t> </a:t>
            </a:r>
            <a:r>
              <a:rPr lang="en-US" sz="2400" dirty="0" err="1"/>
              <a:t>Rukieh</a:t>
            </a:r>
            <a:r>
              <a:rPr lang="en-US" sz="2400" dirty="0"/>
              <a:t> – Data Analyst, Network engineer. Exp 20+ </a:t>
            </a:r>
            <a:r>
              <a:rPr lang="en-US" sz="2400" dirty="0" err="1"/>
              <a:t>yrs</a:t>
            </a:r>
            <a:endParaRPr lang="en-US" sz="2400" dirty="0"/>
          </a:p>
          <a:p>
            <a:r>
              <a:rPr lang="en-US" sz="2400" dirty="0" err="1"/>
              <a:t>Rafiat</a:t>
            </a:r>
            <a:r>
              <a:rPr lang="en-US" sz="2400" dirty="0"/>
              <a:t> Bello – Masters(Biology), pursuing applied science</a:t>
            </a:r>
          </a:p>
          <a:p>
            <a:r>
              <a:rPr lang="en-US" sz="2400" dirty="0"/>
              <a:t>Sajid </a:t>
            </a:r>
            <a:r>
              <a:rPr lang="en-US" sz="2400" dirty="0" err="1"/>
              <a:t>Kharoundwala</a:t>
            </a:r>
            <a:r>
              <a:rPr lang="en-US" sz="2400" dirty="0"/>
              <a:t> – BI &amp; Data Analyst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Communication channels:</a:t>
            </a:r>
          </a:p>
          <a:p>
            <a:pPr marL="0" indent="0">
              <a:buNone/>
            </a:pPr>
            <a:r>
              <a:rPr lang="en-US" sz="2400" dirty="0" err="1"/>
              <a:t>Whatsapp</a:t>
            </a:r>
            <a:r>
              <a:rPr lang="en-US" sz="2400" dirty="0"/>
              <a:t> for notifications, meetup invites </a:t>
            </a:r>
            <a:r>
              <a:rPr lang="en-US" sz="2400" dirty="0" err="1"/>
              <a:t>etc</a:t>
            </a:r>
            <a:r>
              <a:rPr lang="en-US" sz="2400" dirty="0"/>
              <a:t> &amp; Slack for knowledge &amp; document sharing. Skype for meetings and screen share.</a:t>
            </a:r>
          </a:p>
        </p:txBody>
      </p:sp>
    </p:spTree>
    <p:extLst>
      <p:ext uri="{BB962C8B-B14F-4D97-AF65-F5344CB8AC3E}">
        <p14:creationId xmlns:p14="http://schemas.microsoft.com/office/powerpoint/2010/main" val="122288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F436-F604-4CC7-8006-13884688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Data preparation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B590-1E8B-4E15-90C7-3F1FC399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Fix data quality issues identified in code book</a:t>
            </a:r>
          </a:p>
          <a:p>
            <a:r>
              <a:rPr lang="en-US" sz="2200"/>
              <a:t>Convert categorical features to Numeric</a:t>
            </a:r>
          </a:p>
          <a:p>
            <a:pPr lvl="1"/>
            <a:r>
              <a:rPr lang="en-US" sz="2200"/>
              <a:t>Mapping: like for Device 1-Mobile, 2-Desktop</a:t>
            </a:r>
          </a:p>
          <a:p>
            <a:pPr lvl="1"/>
            <a:r>
              <a:rPr lang="en-US" sz="2200"/>
              <a:t>Dummy variables: using dummies package, then sum(n-1) of dummy variables</a:t>
            </a:r>
          </a:p>
          <a:p>
            <a:r>
              <a:rPr lang="en-US" sz="2200"/>
              <a:t>Split data for each user group: Control (Old video) &amp; Test (New video) to build separate classification models</a:t>
            </a:r>
          </a:p>
          <a:p>
            <a:r>
              <a:rPr lang="en-US" sz="2200"/>
              <a:t>Split data into training/testing set</a:t>
            </a:r>
          </a:p>
          <a:p>
            <a:pPr lvl="1"/>
            <a:r>
              <a:rPr lang="en-US" sz="2200"/>
              <a:t>Use caTools sample.split function to divide data into 80:20.</a:t>
            </a:r>
          </a:p>
          <a:p>
            <a:pPr lvl="1"/>
            <a:r>
              <a:rPr lang="en-US" sz="2200"/>
              <a:t>80% training set, 20% testing set</a:t>
            </a:r>
          </a:p>
        </p:txBody>
      </p:sp>
    </p:spTree>
    <p:extLst>
      <p:ext uri="{BB962C8B-B14F-4D97-AF65-F5344CB8AC3E}">
        <p14:creationId xmlns:p14="http://schemas.microsoft.com/office/powerpoint/2010/main" val="186292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D1A33-E1D8-46E7-B41E-9D010CAE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Select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8DD1-4306-4F09-9B83-9F48EBF6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First check data for model assumptions:</a:t>
            </a:r>
          </a:p>
          <a:p>
            <a:pPr lvl="1"/>
            <a:r>
              <a:rPr lang="en-US" dirty="0"/>
              <a:t>Input variables are NOT related (</a:t>
            </a:r>
            <a:r>
              <a:rPr lang="en-US" dirty="0" err="1"/>
              <a:t>corr</a:t>
            </a:r>
            <a:r>
              <a:rPr lang="en-US" dirty="0"/>
              <a:t> = 0)				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/>
              <a:t>Input variables are normally distributed (Skewness=0/Histogram) 	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All Input variables must be numeric (Map/Dummy)			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No missing values (</a:t>
            </a:r>
            <a:r>
              <a:rPr lang="en-US" dirty="0" err="1"/>
              <a:t>complete.cases</a:t>
            </a:r>
            <a:r>
              <a:rPr lang="en-US" dirty="0"/>
              <a:t>)					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TV is binary 0/1								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Data is linearly separable (Scatter plot)					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pPr lvl="1"/>
            <a:endParaRPr lang="en-US" b="1" dirty="0"/>
          </a:p>
          <a:p>
            <a:r>
              <a:rPr lang="en-US" sz="2400" dirty="0"/>
              <a:t>So Decision Tree, K Nearest Neighbor, Logistic Regression, K-SVM</a:t>
            </a:r>
          </a:p>
        </p:txBody>
      </p:sp>
    </p:spTree>
    <p:extLst>
      <p:ext uri="{BB962C8B-B14F-4D97-AF65-F5344CB8AC3E}">
        <p14:creationId xmlns:p14="http://schemas.microsoft.com/office/powerpoint/2010/main" val="304395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2B05A-A9BE-4838-9423-CB8F969A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7C7D-FD11-4540-B31B-6A395362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Split data (Training/Test)</a:t>
            </a:r>
          </a:p>
          <a:p>
            <a:r>
              <a:rPr lang="en-US" sz="2400" dirty="0"/>
              <a:t>Scale data (Only Numerical </a:t>
            </a:r>
            <a:r>
              <a:rPr lang="en-US" sz="2400" dirty="0" err="1"/>
              <a:t>Algo</a:t>
            </a:r>
            <a:r>
              <a:rPr lang="en-US" sz="2400" dirty="0"/>
              <a:t>: K Nearest Neighbor, Logistic Regression &amp; Kernel-Support Vector Machine)</a:t>
            </a:r>
          </a:p>
          <a:p>
            <a:r>
              <a:rPr lang="en-US" sz="2400" dirty="0"/>
              <a:t>Fit Model</a:t>
            </a:r>
          </a:p>
          <a:p>
            <a:r>
              <a:rPr lang="en-US" sz="2400" dirty="0"/>
              <a:t>Test Model (predict)</a:t>
            </a:r>
          </a:p>
          <a:p>
            <a:r>
              <a:rPr lang="en-US" sz="2400" dirty="0"/>
              <a:t>Assess and Evaluate Model</a:t>
            </a:r>
          </a:p>
          <a:p>
            <a:pPr lvl="1"/>
            <a:r>
              <a:rPr lang="en-US" dirty="0"/>
              <a:t>Accuracy, F1 Score (Precision, Recall) &amp; Processing Time</a:t>
            </a:r>
          </a:p>
          <a:p>
            <a:pPr lvl="1"/>
            <a:r>
              <a:rPr lang="en-US" dirty="0"/>
              <a:t>Calculate Conversion rate = mean(</a:t>
            </a:r>
            <a:r>
              <a:rPr lang="en-US" dirty="0" err="1"/>
              <a:t>ftrial</a:t>
            </a:r>
            <a:r>
              <a:rPr lang="en-US" dirty="0"/>
              <a:t>)</a:t>
            </a:r>
          </a:p>
          <a:p>
            <a:r>
              <a:rPr lang="en-US" sz="2400" dirty="0"/>
              <a:t>Visualize Results (Decision Tree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19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3B0D-C2DE-4729-A3FA-BFB31B33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 (Choose Best Model)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9F056-89E2-4BD3-A85F-1C6256ECF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5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D7A-543D-4033-9EFA-260E6E0A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415131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Background: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8BCA-3790-41FE-9D14-33A3FCA5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003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term "freemium" refers to a service with two tiers: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Free tier that has only basic capabilities</a:t>
            </a:r>
          </a:p>
          <a:p>
            <a:pPr lvl="1"/>
            <a:r>
              <a:rPr lang="en-US" dirty="0"/>
              <a:t>Premium tier(s) that has the full set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“AB testing” is essentially an experiment where two or more variants of a page are shown to users at random, and statistical analysis is used to determine which variation performs better for a given conversion goal.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Freemium Business Model">
            <a:extLst>
              <a:ext uri="{FF2B5EF4-FFF2-40B4-BE49-F238E27FC236}">
                <a16:creationId xmlns:a16="http://schemas.microsoft.com/office/drawing/2014/main" id="{C80A3AD2-A748-46CB-BD70-F2C3889574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630" y="902413"/>
            <a:ext cx="2850356" cy="3142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8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CA20-593D-43AB-91D1-59E8D9F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A311-BA2B-4A80-87DE-E1783BA8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fontAlgn="base">
              <a:buNone/>
            </a:pPr>
            <a:r>
              <a:rPr lang="en-US" sz="2400" dirty="0"/>
              <a:t>For B2B software, it can be trickier to convince free users to upgrade to premium plans due to a variety of reasons. Two of the most common are</a:t>
            </a:r>
          </a:p>
          <a:p>
            <a:pPr lvl="0" fontAlgn="base"/>
            <a:endParaRPr lang="en-US" sz="2400" dirty="0"/>
          </a:p>
          <a:p>
            <a:pPr lvl="1" fontAlgn="base"/>
            <a:r>
              <a:rPr lang="en-US" sz="2000" dirty="0">
                <a:solidFill>
                  <a:srgbClr val="FF0000"/>
                </a:solidFill>
              </a:rPr>
              <a:t>Users may first need approval from a manager or budgeting department.</a:t>
            </a:r>
          </a:p>
          <a:p>
            <a:pPr lvl="1" fontAlgn="base"/>
            <a:r>
              <a:rPr lang="en-US" sz="2000" dirty="0">
                <a:solidFill>
                  <a:srgbClr val="FF0000"/>
                </a:solidFill>
              </a:rPr>
              <a:t>Users might not understand what the premium plan offers, especially if it introduces new services and features.</a:t>
            </a:r>
          </a:p>
          <a:p>
            <a:pPr lvl="1" fontAlgn="base"/>
            <a:endParaRPr lang="en-US" sz="20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sz="2400" dirty="0"/>
              <a:t>Freemium acquisition model helps with 2</a:t>
            </a:r>
            <a:r>
              <a:rPr lang="en-US" sz="2400" baseline="30000" dirty="0"/>
              <a:t>nd</a:t>
            </a:r>
            <a:r>
              <a:rPr lang="en-US" sz="2400" dirty="0"/>
              <a:t> and reduce the cost required to acquire new customers by shifting the education burden from sales/marketing to the customer.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dirty="0"/>
              <a:t>Recommended read:</a:t>
            </a:r>
          </a:p>
          <a:p>
            <a:pPr marL="0" indent="0" fontAlgn="base">
              <a:buNone/>
            </a:pPr>
            <a:r>
              <a:rPr lang="en-US" sz="2400" dirty="0">
                <a:hlinkClick r:id="rId2"/>
              </a:rPr>
              <a:t>https://blog.hubspot.com/service/freemium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>
                <a:hlinkClick r:id="rId3"/>
              </a:rPr>
              <a:t>https://www.optimizely.com/optimization-glossary/ab-testing/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7526-8170-49A0-A3D5-8B757FB5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CFE7-E525-4C36-9F51-02461306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Determine which sources/devices/industries had the highest conversion rates.</a:t>
            </a:r>
            <a:endParaRPr lang="en-US" sz="2400" dirty="0"/>
          </a:p>
          <a:p>
            <a:pPr lvl="0" fontAlgn="base"/>
            <a:r>
              <a:rPr lang="en-US" dirty="0"/>
              <a:t>Build a model that can predict conversion rate based on user data.</a:t>
            </a:r>
            <a:endParaRPr lang="en-US" sz="2400" dirty="0"/>
          </a:p>
          <a:p>
            <a:pPr lvl="1" fontAlgn="base"/>
            <a:r>
              <a:rPr lang="en-US" dirty="0"/>
              <a:t>For high conversion rate users, what are the implications for the company's marketing team?</a:t>
            </a:r>
            <a:endParaRPr lang="en-US" sz="2000" dirty="0"/>
          </a:p>
          <a:p>
            <a:pPr lvl="1" fontAlgn="base"/>
            <a:r>
              <a:rPr lang="en-US" dirty="0"/>
              <a:t>For low conversion rate users, what are the implications for the company's customer success teams?</a:t>
            </a:r>
            <a:endParaRPr lang="en-US" sz="2000" dirty="0"/>
          </a:p>
          <a:p>
            <a:pPr lvl="0" fontAlgn="base"/>
            <a:r>
              <a:rPr lang="en-US" dirty="0"/>
              <a:t>Provide actionable insights to the business. What have we learned from this test?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85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7FF4-EAAD-484E-8E22-CE94E212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592B-D2B5-440A-8B00-6CE6A463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dirty="0"/>
              <a:t>Define conversion rate? </a:t>
            </a:r>
          </a:p>
          <a:p>
            <a:pPr marL="0" lvl="0" indent="0" fontAlgn="base">
              <a:buNone/>
            </a:pPr>
            <a:r>
              <a:rPr lang="en-US" dirty="0"/>
              <a:t>Example: % users signup &amp; convert in a day/week?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Quantify Conversion rate range? </a:t>
            </a:r>
          </a:p>
          <a:p>
            <a:pPr marL="0" lvl="0" indent="0" fontAlgn="base">
              <a:buNone/>
            </a:pPr>
            <a:r>
              <a:rPr lang="en-US" dirty="0"/>
              <a:t>Example: High: 25-30%,  Low: 1- 5 %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Elaborate business problem? Analyze conversion rate of old explainer video &amp; predict conversion rate of new video?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Use only old explainer video data or only new explainer video data or both?</a:t>
            </a:r>
          </a:p>
        </p:txBody>
      </p:sp>
    </p:spTree>
    <p:extLst>
      <p:ext uri="{BB962C8B-B14F-4D97-AF65-F5344CB8AC3E}">
        <p14:creationId xmlns:p14="http://schemas.microsoft.com/office/powerpoint/2010/main" val="258859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DFCE-8103-457D-A78E-763C929A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7539-052C-4C37-B20F-F6F99D07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 err="1">
                <a:solidFill>
                  <a:srgbClr val="1D1C1D"/>
                </a:solidFill>
              </a:rPr>
              <a:t>Kusay</a:t>
            </a:r>
            <a:endParaRPr lang="en-US" altLang="en-US" u="sng" dirty="0">
              <a:solidFill>
                <a:srgbClr val="1D1C1D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1D1C1D"/>
                </a:solidFill>
              </a:rPr>
              <a:t>1.    Browser type is used for the transaction?</a:t>
            </a:r>
            <a:br>
              <a:rPr lang="en-US" altLang="en-US" dirty="0"/>
            </a:br>
            <a:r>
              <a:rPr lang="en-US" altLang="en-US" dirty="0">
                <a:solidFill>
                  <a:srgbClr val="1D1C1D"/>
                </a:solidFill>
              </a:rPr>
              <a:t>2.    authority of the person who is trialing?</a:t>
            </a:r>
            <a:br>
              <a:rPr lang="en-US" altLang="en-US" dirty="0"/>
            </a:br>
            <a:r>
              <a:rPr lang="en-US" altLang="en-US" dirty="0">
                <a:solidFill>
                  <a:srgbClr val="1D1C1D"/>
                </a:solidFill>
              </a:rPr>
              <a:t>3.    What device is used for trial period?</a:t>
            </a:r>
            <a:br>
              <a:rPr lang="en-US" altLang="en-US" dirty="0"/>
            </a:br>
            <a:r>
              <a:rPr lang="en-US" altLang="en-US" dirty="0">
                <a:solidFill>
                  <a:srgbClr val="1D1C1D"/>
                </a:solidFill>
              </a:rPr>
              <a:t>4.    The channel which is used to get the software?</a:t>
            </a:r>
            <a:br>
              <a:rPr lang="en-US" altLang="en-US" dirty="0"/>
            </a:br>
            <a:r>
              <a:rPr lang="en-US" altLang="en-US" dirty="0">
                <a:solidFill>
                  <a:srgbClr val="1D1C1D"/>
                </a:solidFill>
              </a:rPr>
              <a:t>5.    The date in which the user watch the tutorial video</a:t>
            </a:r>
            <a:r>
              <a:rPr lang="en-US" altLang="en-US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/>
              <a:t>Shahid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Is the company relying on </a:t>
            </a:r>
            <a:r>
              <a:rPr lang="en-US" altLang="en-US" b="1" dirty="0"/>
              <a:t>source</a:t>
            </a:r>
            <a:r>
              <a:rPr lang="en-US" altLang="en-US" dirty="0"/>
              <a:t> to create the explainer videos?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Can the videos be customized to properly convince free tier users?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What were the main differences between the old video and the new one?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What is the selection criteria for the control and test group?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Is the duration of membership important?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u="sng" dirty="0" err="1"/>
              <a:t>Rafiat</a:t>
            </a:r>
            <a:endParaRPr lang="en-US" altLang="en-US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What device did the user use to view the video?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What percentage of current user sign up on mobile device after viewing the video?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What is percentage of signup with the old explainer video?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Is the old and new video all browser friendly?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Is there a particular browser with more signup?</a:t>
            </a:r>
          </a:p>
        </p:txBody>
      </p:sp>
    </p:spTree>
    <p:extLst>
      <p:ext uri="{BB962C8B-B14F-4D97-AF65-F5344CB8AC3E}">
        <p14:creationId xmlns:p14="http://schemas.microsoft.com/office/powerpoint/2010/main" val="25860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04B4-F8A9-4620-8F5A-DECED9FA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pic>
        <p:nvPicPr>
          <p:cNvPr id="4" name="Content Placeholder 3" descr="AB Test Results">
            <a:extLst>
              <a:ext uri="{FF2B5EF4-FFF2-40B4-BE49-F238E27FC236}">
                <a16:creationId xmlns:a16="http://schemas.microsoft.com/office/drawing/2014/main" id="{55642209-A67B-4560-89EB-3DCB84AB45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0182"/>
            <a:ext cx="6755606" cy="2850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User Industry">
            <a:extLst>
              <a:ext uri="{FF2B5EF4-FFF2-40B4-BE49-F238E27FC236}">
                <a16:creationId xmlns:a16="http://schemas.microsoft.com/office/drawing/2014/main" id="{4EF8D625-2EC9-47FE-BF56-236268ADED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521994"/>
            <a:ext cx="5033962" cy="21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56A67-60FB-4BAE-A81E-86715F533169}"/>
              </a:ext>
            </a:extLst>
          </p:cNvPr>
          <p:cNvSpPr txBox="1"/>
          <p:nvPr/>
        </p:nvSpPr>
        <p:spPr>
          <a:xfrm>
            <a:off x="7829550" y="2457450"/>
            <a:ext cx="182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ab_trial_results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83B5C-D411-43D8-BFDC-52C34FD696AA}"/>
              </a:ext>
            </a:extLst>
          </p:cNvPr>
          <p:cNvSpPr txBox="1"/>
          <p:nvPr/>
        </p:nvSpPr>
        <p:spPr>
          <a:xfrm>
            <a:off x="6022181" y="5436394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user_industry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435C0-11CC-4653-991A-6B616FB2DDD6}"/>
              </a:ext>
            </a:extLst>
          </p:cNvPr>
          <p:cNvSpPr txBox="1"/>
          <p:nvPr/>
        </p:nvSpPr>
        <p:spPr>
          <a:xfrm>
            <a:off x="7829550" y="3235003"/>
            <a:ext cx="204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Control – Old Video</a:t>
            </a:r>
            <a:br>
              <a:rPr lang="en-US" sz="1600" b="1" dirty="0"/>
            </a:br>
            <a:r>
              <a:rPr lang="en-US" sz="1600" b="1" dirty="0"/>
              <a:t>Test – New Video</a:t>
            </a:r>
          </a:p>
        </p:txBody>
      </p:sp>
    </p:spTree>
    <p:extLst>
      <p:ext uri="{BB962C8B-B14F-4D97-AF65-F5344CB8AC3E}">
        <p14:creationId xmlns:p14="http://schemas.microsoft.com/office/powerpoint/2010/main" val="95278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7FF4-EAAD-484E-8E22-CE94E212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592B-D2B5-440A-8B00-6CE6A463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b="1" dirty="0" err="1"/>
              <a:t>user_id</a:t>
            </a:r>
            <a:r>
              <a:rPr lang="en-US" dirty="0"/>
              <a:t> - Unique ID for user</a:t>
            </a:r>
          </a:p>
          <a:p>
            <a:pPr lvl="0" fontAlgn="base"/>
            <a:r>
              <a:rPr lang="en-US" b="1" dirty="0"/>
              <a:t>date</a:t>
            </a:r>
            <a:r>
              <a:rPr lang="en-US" dirty="0"/>
              <a:t> - Date the user watched explainer video</a:t>
            </a:r>
          </a:p>
          <a:p>
            <a:pPr lvl="0" fontAlgn="base"/>
            <a:r>
              <a:rPr lang="en-US" b="1" dirty="0"/>
              <a:t>source 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Marketing channel user came from</a:t>
            </a:r>
          </a:p>
          <a:p>
            <a:pPr lvl="0" fontAlgn="base"/>
            <a:r>
              <a:rPr lang="en-US" b="1" dirty="0"/>
              <a:t>mobile</a:t>
            </a:r>
            <a:r>
              <a:rPr lang="en-US" dirty="0"/>
              <a:t> - Was user on a mobile device?</a:t>
            </a:r>
          </a:p>
          <a:p>
            <a:pPr lvl="0" fontAlgn="base"/>
            <a:r>
              <a:rPr lang="en-US" b="1" dirty="0"/>
              <a:t>payee</a:t>
            </a:r>
            <a:r>
              <a:rPr lang="en-US" dirty="0"/>
              <a:t> - Whether the user is the primary decision-maker for budgeting</a:t>
            </a:r>
          </a:p>
          <a:p>
            <a:pPr lvl="0" fontAlgn="base"/>
            <a:r>
              <a:rPr lang="en-US" b="1" dirty="0"/>
              <a:t>browser</a:t>
            </a:r>
            <a:r>
              <a:rPr lang="en-US" dirty="0"/>
              <a:t> - The user's browser</a:t>
            </a:r>
          </a:p>
          <a:p>
            <a:pPr lvl="0" fontAlgn="base"/>
            <a:r>
              <a:rPr lang="en-US" b="1" dirty="0"/>
              <a:t>trial</a:t>
            </a:r>
            <a:r>
              <a:rPr lang="en-US" dirty="0"/>
              <a:t> - Did the user convert, i.e. start a premium trial?</a:t>
            </a:r>
          </a:p>
          <a:p>
            <a:pPr lvl="0" fontAlgn="base"/>
            <a:r>
              <a:rPr lang="en-US" b="1" dirty="0"/>
              <a:t>group</a:t>
            </a:r>
            <a:r>
              <a:rPr lang="en-US" dirty="0"/>
              <a:t> - Group (test / control)</a:t>
            </a:r>
          </a:p>
        </p:txBody>
      </p:sp>
    </p:spTree>
    <p:extLst>
      <p:ext uri="{BB962C8B-B14F-4D97-AF65-F5344CB8AC3E}">
        <p14:creationId xmlns:p14="http://schemas.microsoft.com/office/powerpoint/2010/main" val="318260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1016</Words>
  <Application>Microsoft Office PowerPoint</Application>
  <PresentationFormat>Widescreen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Project#8</vt:lpstr>
      <vt:lpstr>Team members:</vt:lpstr>
      <vt:lpstr>Background: </vt:lpstr>
      <vt:lpstr>Challenges:</vt:lpstr>
      <vt:lpstr>Objectives:</vt:lpstr>
      <vt:lpstr>Questions:</vt:lpstr>
      <vt:lpstr>Questions continued…</vt:lpstr>
      <vt:lpstr>Data:</vt:lpstr>
      <vt:lpstr>Data Dictionary:</vt:lpstr>
      <vt:lpstr>Data Understanding</vt:lpstr>
      <vt:lpstr>Analytical Approach</vt:lpstr>
      <vt:lpstr>Code Book</vt:lpstr>
      <vt:lpstr>Data Visualization (Histogram)</vt:lpstr>
      <vt:lpstr>Data Visualization (Bar plot)</vt:lpstr>
      <vt:lpstr>Data Visualization (Bar plot)</vt:lpstr>
      <vt:lpstr>Data Visualization (Box plot)</vt:lpstr>
      <vt:lpstr>Data Visualization (Scatterplot)</vt:lpstr>
      <vt:lpstr>How to fix Data Quality Issues</vt:lpstr>
      <vt:lpstr>Data Preparation &amp; Modeling</vt:lpstr>
      <vt:lpstr>Data preparation</vt:lpstr>
      <vt:lpstr>Select Model</vt:lpstr>
      <vt:lpstr>Modeling</vt:lpstr>
      <vt:lpstr>Model Comparison (Choose Best Model)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Project#8</dc:title>
  <dc:creator>Nadir A Syed</dc:creator>
  <cp:lastModifiedBy>Nadir A Syed</cp:lastModifiedBy>
  <cp:revision>2</cp:revision>
  <dcterms:created xsi:type="dcterms:W3CDTF">2019-08-30T21:45:47Z</dcterms:created>
  <dcterms:modified xsi:type="dcterms:W3CDTF">2019-08-30T21:47:43Z</dcterms:modified>
</cp:coreProperties>
</file>