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FD96EC-6676-4D42-9B55-62549EFFB7E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1D4665F-C945-4BFE-866C-F3FEFDB487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Descriptive vs Predictive:</a:t>
          </a:r>
        </a:p>
        <a:p>
          <a:pPr>
            <a:lnSpc>
              <a:spcPct val="100000"/>
            </a:lnSpc>
          </a:pPr>
          <a:r>
            <a:rPr lang="en-US"/>
            <a:t>	Predictive Analytics (predict conversion rate based on user data)</a:t>
          </a:r>
        </a:p>
      </dgm:t>
    </dgm:pt>
    <dgm:pt modelId="{BC4CA367-C3E3-48A3-B340-1C3E0D22F186}" type="parTrans" cxnId="{02E0DB3E-5387-4F7E-9ECF-114E0A045FAB}">
      <dgm:prSet/>
      <dgm:spPr/>
      <dgm:t>
        <a:bodyPr/>
        <a:lstStyle/>
        <a:p>
          <a:endParaRPr lang="en-US"/>
        </a:p>
      </dgm:t>
    </dgm:pt>
    <dgm:pt modelId="{86995CAC-8B06-40B5-9BD2-12B8E147C7DF}" type="sibTrans" cxnId="{02E0DB3E-5387-4F7E-9ECF-114E0A045FAB}">
      <dgm:prSet/>
      <dgm:spPr/>
      <dgm:t>
        <a:bodyPr/>
        <a:lstStyle/>
        <a:p>
          <a:endParaRPr lang="en-US"/>
        </a:p>
      </dgm:t>
    </dgm:pt>
    <dgm:pt modelId="{D0F3EB56-549F-4C46-B92B-6FDC9EBDEF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Type of Learning: </a:t>
          </a:r>
        </a:p>
        <a:p>
          <a:pPr>
            <a:lnSpc>
              <a:spcPct val="100000"/>
            </a:lnSpc>
          </a:pPr>
          <a:r>
            <a:rPr lang="en-US" dirty="0"/>
            <a:t>	Supervised Learning (Target variable ‘trial’ in Sample)</a:t>
          </a:r>
        </a:p>
      </dgm:t>
    </dgm:pt>
    <dgm:pt modelId="{7DD9F831-DCBD-483A-BE10-81BAFD27B5CB}" type="parTrans" cxnId="{4043E509-FD89-4FB3-8B99-857195BE57BA}">
      <dgm:prSet/>
      <dgm:spPr/>
      <dgm:t>
        <a:bodyPr/>
        <a:lstStyle/>
        <a:p>
          <a:endParaRPr lang="en-US"/>
        </a:p>
      </dgm:t>
    </dgm:pt>
    <dgm:pt modelId="{634A4884-7A6A-4D19-965B-FD18F45AD366}" type="sibTrans" cxnId="{4043E509-FD89-4FB3-8B99-857195BE57BA}">
      <dgm:prSet/>
      <dgm:spPr/>
      <dgm:t>
        <a:bodyPr/>
        <a:lstStyle/>
        <a:p>
          <a:endParaRPr lang="en-US"/>
        </a:p>
      </dgm:t>
    </dgm:pt>
    <dgm:pt modelId="{95B59703-C399-42A0-9C40-54EA491267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Type of Analysis:</a:t>
          </a:r>
        </a:p>
        <a:p>
          <a:pPr>
            <a:lnSpc>
              <a:spcPct val="100000"/>
            </a:lnSpc>
          </a:pPr>
          <a:r>
            <a:rPr lang="en-US" dirty="0"/>
            <a:t>	Classification Analysis (Type of TV ‘trial’ is binary)</a:t>
          </a:r>
        </a:p>
        <a:p>
          <a:pPr>
            <a:lnSpc>
              <a:spcPct val="100000"/>
            </a:lnSpc>
          </a:pPr>
          <a:r>
            <a:rPr lang="en-US" dirty="0"/>
            <a:t>	Regression Analysis (Type of TV ‘conversion rate’ is continuous)</a:t>
          </a:r>
        </a:p>
        <a:p>
          <a:pPr>
            <a:lnSpc>
              <a:spcPct val="100000"/>
            </a:lnSpc>
          </a:pPr>
          <a:r>
            <a:rPr lang="en-US" dirty="0"/>
            <a:t>	Statistical Analysis (A/B Testing)</a:t>
          </a:r>
        </a:p>
      </dgm:t>
    </dgm:pt>
    <dgm:pt modelId="{A1D90C74-9BAF-4F1C-B040-530DF5833B3E}" type="parTrans" cxnId="{3BB14910-F86F-4316-B407-3AD19EECF4DF}">
      <dgm:prSet/>
      <dgm:spPr/>
      <dgm:t>
        <a:bodyPr/>
        <a:lstStyle/>
        <a:p>
          <a:endParaRPr lang="en-US"/>
        </a:p>
      </dgm:t>
    </dgm:pt>
    <dgm:pt modelId="{6FF57B51-1FA3-461C-A5C5-21571D9666E7}" type="sibTrans" cxnId="{3BB14910-F86F-4316-B407-3AD19EECF4DF}">
      <dgm:prSet/>
      <dgm:spPr/>
      <dgm:t>
        <a:bodyPr/>
        <a:lstStyle/>
        <a:p>
          <a:endParaRPr lang="en-US"/>
        </a:p>
      </dgm:t>
    </dgm:pt>
    <dgm:pt modelId="{6BEC0BFC-75B5-4B8D-876B-EEFD89557D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Success Measures:</a:t>
          </a:r>
        </a:p>
        <a:p>
          <a:pPr>
            <a:lnSpc>
              <a:spcPct val="100000"/>
            </a:lnSpc>
          </a:pPr>
          <a:r>
            <a:rPr lang="en-US" dirty="0"/>
            <a:t>	Regression - R2 or MSE (Mean square error) </a:t>
          </a:r>
          <a:r>
            <a:rPr lang="en-US" dirty="0" err="1"/>
            <a:t>etc</a:t>
          </a:r>
          <a:endParaRPr lang="en-US" dirty="0"/>
        </a:p>
        <a:p>
          <a:pPr>
            <a:lnSpc>
              <a:spcPct val="100000"/>
            </a:lnSpc>
          </a:pPr>
          <a:r>
            <a:rPr lang="en-US" dirty="0"/>
            <a:t>	Classification – PCC (Percent correct classification), Confusion Matrix </a:t>
          </a:r>
          <a:r>
            <a:rPr lang="en-US" dirty="0" err="1"/>
            <a:t>etc</a:t>
          </a:r>
          <a:endParaRPr lang="en-US" dirty="0"/>
        </a:p>
      </dgm:t>
    </dgm:pt>
    <dgm:pt modelId="{8207A345-8F96-4E59-AFB3-94CEC76AD52A}" type="parTrans" cxnId="{1780440F-9D99-42B4-AF0D-B305E1A7BD8D}">
      <dgm:prSet/>
      <dgm:spPr/>
      <dgm:t>
        <a:bodyPr/>
        <a:lstStyle/>
        <a:p>
          <a:endParaRPr lang="en-US"/>
        </a:p>
      </dgm:t>
    </dgm:pt>
    <dgm:pt modelId="{7C95F5C4-C458-41DA-B686-65CCAD8E6022}" type="sibTrans" cxnId="{1780440F-9D99-42B4-AF0D-B305E1A7BD8D}">
      <dgm:prSet/>
      <dgm:spPr/>
      <dgm:t>
        <a:bodyPr/>
        <a:lstStyle/>
        <a:p>
          <a:endParaRPr lang="en-US"/>
        </a:p>
      </dgm:t>
    </dgm:pt>
    <dgm:pt modelId="{1A663F3F-B54C-45B6-B8B4-4F3752052D29}" type="pres">
      <dgm:prSet presAssocID="{EEFD96EC-6676-4D42-9B55-62549EFFB7ED}" presName="root" presStyleCnt="0">
        <dgm:presLayoutVars>
          <dgm:dir/>
          <dgm:resizeHandles val="exact"/>
        </dgm:presLayoutVars>
      </dgm:prSet>
      <dgm:spPr/>
    </dgm:pt>
    <dgm:pt modelId="{0EB0102E-9900-4F2D-B49E-C30B82561EA5}" type="pres">
      <dgm:prSet presAssocID="{C1D4665F-C945-4BFE-866C-F3FEFDB4877E}" presName="compNode" presStyleCnt="0"/>
      <dgm:spPr/>
    </dgm:pt>
    <dgm:pt modelId="{E7B26BED-95CD-4CC2-A4CE-C5CA6A3EDBFA}" type="pres">
      <dgm:prSet presAssocID="{C1D4665F-C945-4BFE-866C-F3FEFDB4877E}" presName="bgRect" presStyleLbl="bgShp" presStyleIdx="0" presStyleCnt="4"/>
      <dgm:spPr/>
    </dgm:pt>
    <dgm:pt modelId="{6B86FF98-BE27-4AAF-A719-196173CBDD00}" type="pres">
      <dgm:prSet presAssocID="{C1D4665F-C945-4BFE-866C-F3FEFDB4877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05B1BDF-6C9D-4AC5-A229-8D3EEAAE6D95}" type="pres">
      <dgm:prSet presAssocID="{C1D4665F-C945-4BFE-866C-F3FEFDB4877E}" presName="spaceRect" presStyleCnt="0"/>
      <dgm:spPr/>
    </dgm:pt>
    <dgm:pt modelId="{EB131649-0671-461C-A242-B92A9CF9FF4B}" type="pres">
      <dgm:prSet presAssocID="{C1D4665F-C945-4BFE-866C-F3FEFDB4877E}" presName="parTx" presStyleLbl="revTx" presStyleIdx="0" presStyleCnt="4">
        <dgm:presLayoutVars>
          <dgm:chMax val="0"/>
          <dgm:chPref val="0"/>
        </dgm:presLayoutVars>
      </dgm:prSet>
      <dgm:spPr/>
    </dgm:pt>
    <dgm:pt modelId="{C44A9D07-7198-4D91-BD78-1B3D227A25ED}" type="pres">
      <dgm:prSet presAssocID="{86995CAC-8B06-40B5-9BD2-12B8E147C7DF}" presName="sibTrans" presStyleCnt="0"/>
      <dgm:spPr/>
    </dgm:pt>
    <dgm:pt modelId="{A96C75AB-1E1C-45D2-8766-70399F8EC372}" type="pres">
      <dgm:prSet presAssocID="{D0F3EB56-549F-4C46-B92B-6FDC9EBDEF25}" presName="compNode" presStyleCnt="0"/>
      <dgm:spPr/>
    </dgm:pt>
    <dgm:pt modelId="{C293C3A7-273E-43FE-805F-3CF0D024A631}" type="pres">
      <dgm:prSet presAssocID="{D0F3EB56-549F-4C46-B92B-6FDC9EBDEF25}" presName="bgRect" presStyleLbl="bgShp" presStyleIdx="1" presStyleCnt="4"/>
      <dgm:spPr/>
    </dgm:pt>
    <dgm:pt modelId="{5A5DDA73-E3E9-4BE1-AAAB-1C3E13CD0BFE}" type="pres">
      <dgm:prSet presAssocID="{D0F3EB56-549F-4C46-B92B-6FDC9EBDEF2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DCA1D824-3ED3-44D6-890D-A5B3F45205C9}" type="pres">
      <dgm:prSet presAssocID="{D0F3EB56-549F-4C46-B92B-6FDC9EBDEF25}" presName="spaceRect" presStyleCnt="0"/>
      <dgm:spPr/>
    </dgm:pt>
    <dgm:pt modelId="{D1BD9FB4-6DBD-49FE-845B-1FC09182B9E3}" type="pres">
      <dgm:prSet presAssocID="{D0F3EB56-549F-4C46-B92B-6FDC9EBDEF25}" presName="parTx" presStyleLbl="revTx" presStyleIdx="1" presStyleCnt="4">
        <dgm:presLayoutVars>
          <dgm:chMax val="0"/>
          <dgm:chPref val="0"/>
        </dgm:presLayoutVars>
      </dgm:prSet>
      <dgm:spPr/>
    </dgm:pt>
    <dgm:pt modelId="{8FBAEB58-BB09-4766-A138-4A222C27048F}" type="pres">
      <dgm:prSet presAssocID="{634A4884-7A6A-4D19-965B-FD18F45AD366}" presName="sibTrans" presStyleCnt="0"/>
      <dgm:spPr/>
    </dgm:pt>
    <dgm:pt modelId="{DF25B2B2-F2FA-42C7-B5E7-73D46C321884}" type="pres">
      <dgm:prSet presAssocID="{95B59703-C399-42A0-9C40-54EA49126705}" presName="compNode" presStyleCnt="0"/>
      <dgm:spPr/>
    </dgm:pt>
    <dgm:pt modelId="{B1ED75C0-863A-4637-AB60-A9E7C795346A}" type="pres">
      <dgm:prSet presAssocID="{95B59703-C399-42A0-9C40-54EA49126705}" presName="bgRect" presStyleLbl="bgShp" presStyleIdx="2" presStyleCnt="4"/>
      <dgm:spPr/>
    </dgm:pt>
    <dgm:pt modelId="{7F4CDF3C-1ADD-4CC3-939E-1EBC94573962}" type="pres">
      <dgm:prSet presAssocID="{95B59703-C399-42A0-9C40-54EA4912670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53D4A576-93F0-4DD5-B566-C330BC887180}" type="pres">
      <dgm:prSet presAssocID="{95B59703-C399-42A0-9C40-54EA49126705}" presName="spaceRect" presStyleCnt="0"/>
      <dgm:spPr/>
    </dgm:pt>
    <dgm:pt modelId="{C01E2338-D07B-48BB-989D-F677BD1BA27B}" type="pres">
      <dgm:prSet presAssocID="{95B59703-C399-42A0-9C40-54EA49126705}" presName="parTx" presStyleLbl="revTx" presStyleIdx="2" presStyleCnt="4">
        <dgm:presLayoutVars>
          <dgm:chMax val="0"/>
          <dgm:chPref val="0"/>
        </dgm:presLayoutVars>
      </dgm:prSet>
      <dgm:spPr/>
    </dgm:pt>
    <dgm:pt modelId="{972C8B96-0A6E-4F7D-86C7-5AA51214C3A9}" type="pres">
      <dgm:prSet presAssocID="{6FF57B51-1FA3-461C-A5C5-21571D9666E7}" presName="sibTrans" presStyleCnt="0"/>
      <dgm:spPr/>
    </dgm:pt>
    <dgm:pt modelId="{04BF39B1-E9FB-4219-9220-E0123AB23C17}" type="pres">
      <dgm:prSet presAssocID="{6BEC0BFC-75B5-4B8D-876B-EEFD89557D7B}" presName="compNode" presStyleCnt="0"/>
      <dgm:spPr/>
    </dgm:pt>
    <dgm:pt modelId="{0ABC3F87-9731-422C-9FDD-81ED4A28CE5B}" type="pres">
      <dgm:prSet presAssocID="{6BEC0BFC-75B5-4B8D-876B-EEFD89557D7B}" presName="bgRect" presStyleLbl="bgShp" presStyleIdx="3" presStyleCnt="4"/>
      <dgm:spPr/>
    </dgm:pt>
    <dgm:pt modelId="{0CD2FF04-024D-4336-A59C-E93323F5A168}" type="pres">
      <dgm:prSet presAssocID="{6BEC0BFC-75B5-4B8D-876B-EEFD89557D7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73FA753-C8D6-4D0A-AB58-911838BC0C9B}" type="pres">
      <dgm:prSet presAssocID="{6BEC0BFC-75B5-4B8D-876B-EEFD89557D7B}" presName="spaceRect" presStyleCnt="0"/>
      <dgm:spPr/>
    </dgm:pt>
    <dgm:pt modelId="{0EFCDA69-60F2-4BC6-AE5D-64167AC2CAAC}" type="pres">
      <dgm:prSet presAssocID="{6BEC0BFC-75B5-4B8D-876B-EEFD89557D7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043E509-FD89-4FB3-8B99-857195BE57BA}" srcId="{EEFD96EC-6676-4D42-9B55-62549EFFB7ED}" destId="{D0F3EB56-549F-4C46-B92B-6FDC9EBDEF25}" srcOrd="1" destOrd="0" parTransId="{7DD9F831-DCBD-483A-BE10-81BAFD27B5CB}" sibTransId="{634A4884-7A6A-4D19-965B-FD18F45AD366}"/>
    <dgm:cxn modelId="{1780440F-9D99-42B4-AF0D-B305E1A7BD8D}" srcId="{EEFD96EC-6676-4D42-9B55-62549EFFB7ED}" destId="{6BEC0BFC-75B5-4B8D-876B-EEFD89557D7B}" srcOrd="3" destOrd="0" parTransId="{8207A345-8F96-4E59-AFB3-94CEC76AD52A}" sibTransId="{7C95F5C4-C458-41DA-B686-65CCAD8E6022}"/>
    <dgm:cxn modelId="{3BB14910-F86F-4316-B407-3AD19EECF4DF}" srcId="{EEFD96EC-6676-4D42-9B55-62549EFFB7ED}" destId="{95B59703-C399-42A0-9C40-54EA49126705}" srcOrd="2" destOrd="0" parTransId="{A1D90C74-9BAF-4F1C-B040-530DF5833B3E}" sibTransId="{6FF57B51-1FA3-461C-A5C5-21571D9666E7}"/>
    <dgm:cxn modelId="{EF74BF3E-B526-4161-81F4-6A4D1B53FE33}" type="presOf" srcId="{EEFD96EC-6676-4D42-9B55-62549EFFB7ED}" destId="{1A663F3F-B54C-45B6-B8B4-4F3752052D29}" srcOrd="0" destOrd="0" presId="urn:microsoft.com/office/officeart/2018/2/layout/IconVerticalSolidList"/>
    <dgm:cxn modelId="{02E0DB3E-5387-4F7E-9ECF-114E0A045FAB}" srcId="{EEFD96EC-6676-4D42-9B55-62549EFFB7ED}" destId="{C1D4665F-C945-4BFE-866C-F3FEFDB4877E}" srcOrd="0" destOrd="0" parTransId="{BC4CA367-C3E3-48A3-B340-1C3E0D22F186}" sibTransId="{86995CAC-8B06-40B5-9BD2-12B8E147C7DF}"/>
    <dgm:cxn modelId="{4D47DE75-CE94-4D41-B6F6-5A141FAC69AD}" type="presOf" srcId="{D0F3EB56-549F-4C46-B92B-6FDC9EBDEF25}" destId="{D1BD9FB4-6DBD-49FE-845B-1FC09182B9E3}" srcOrd="0" destOrd="0" presId="urn:microsoft.com/office/officeart/2018/2/layout/IconVerticalSolidList"/>
    <dgm:cxn modelId="{B0B7E684-CA2B-44C7-BBEF-337DB8D96D1B}" type="presOf" srcId="{C1D4665F-C945-4BFE-866C-F3FEFDB4877E}" destId="{EB131649-0671-461C-A242-B92A9CF9FF4B}" srcOrd="0" destOrd="0" presId="urn:microsoft.com/office/officeart/2018/2/layout/IconVerticalSolidList"/>
    <dgm:cxn modelId="{6D747FA5-ECF4-4FDD-AAEB-1EF10C1DB6D1}" type="presOf" srcId="{6BEC0BFC-75B5-4B8D-876B-EEFD89557D7B}" destId="{0EFCDA69-60F2-4BC6-AE5D-64167AC2CAAC}" srcOrd="0" destOrd="0" presId="urn:microsoft.com/office/officeart/2018/2/layout/IconVerticalSolidList"/>
    <dgm:cxn modelId="{30A2E8ED-6F0E-4CA2-814C-EC1BCD7A6AC4}" type="presOf" srcId="{95B59703-C399-42A0-9C40-54EA49126705}" destId="{C01E2338-D07B-48BB-989D-F677BD1BA27B}" srcOrd="0" destOrd="0" presId="urn:microsoft.com/office/officeart/2018/2/layout/IconVerticalSolidList"/>
    <dgm:cxn modelId="{F602D03B-C895-44AF-B526-C5391CBD56EE}" type="presParOf" srcId="{1A663F3F-B54C-45B6-B8B4-4F3752052D29}" destId="{0EB0102E-9900-4F2D-B49E-C30B82561EA5}" srcOrd="0" destOrd="0" presId="urn:microsoft.com/office/officeart/2018/2/layout/IconVerticalSolidList"/>
    <dgm:cxn modelId="{94025149-4337-47DA-951D-49955FB0EB52}" type="presParOf" srcId="{0EB0102E-9900-4F2D-B49E-C30B82561EA5}" destId="{E7B26BED-95CD-4CC2-A4CE-C5CA6A3EDBFA}" srcOrd="0" destOrd="0" presId="urn:microsoft.com/office/officeart/2018/2/layout/IconVerticalSolidList"/>
    <dgm:cxn modelId="{50B401E6-2B60-43F9-BCC4-1043640889EB}" type="presParOf" srcId="{0EB0102E-9900-4F2D-B49E-C30B82561EA5}" destId="{6B86FF98-BE27-4AAF-A719-196173CBDD00}" srcOrd="1" destOrd="0" presId="urn:microsoft.com/office/officeart/2018/2/layout/IconVerticalSolidList"/>
    <dgm:cxn modelId="{284443CD-5CB8-4671-85FC-CCF58D386A62}" type="presParOf" srcId="{0EB0102E-9900-4F2D-B49E-C30B82561EA5}" destId="{E05B1BDF-6C9D-4AC5-A229-8D3EEAAE6D95}" srcOrd="2" destOrd="0" presId="urn:microsoft.com/office/officeart/2018/2/layout/IconVerticalSolidList"/>
    <dgm:cxn modelId="{C7429C66-2015-41B7-A200-437BF8D3D59A}" type="presParOf" srcId="{0EB0102E-9900-4F2D-B49E-C30B82561EA5}" destId="{EB131649-0671-461C-A242-B92A9CF9FF4B}" srcOrd="3" destOrd="0" presId="urn:microsoft.com/office/officeart/2018/2/layout/IconVerticalSolidList"/>
    <dgm:cxn modelId="{A52E81C3-BC8D-42AC-B8A5-AB05B2387E88}" type="presParOf" srcId="{1A663F3F-B54C-45B6-B8B4-4F3752052D29}" destId="{C44A9D07-7198-4D91-BD78-1B3D227A25ED}" srcOrd="1" destOrd="0" presId="urn:microsoft.com/office/officeart/2018/2/layout/IconVerticalSolidList"/>
    <dgm:cxn modelId="{9A718AF3-7464-4FA2-B1A0-309A68FEB80C}" type="presParOf" srcId="{1A663F3F-B54C-45B6-B8B4-4F3752052D29}" destId="{A96C75AB-1E1C-45D2-8766-70399F8EC372}" srcOrd="2" destOrd="0" presId="urn:microsoft.com/office/officeart/2018/2/layout/IconVerticalSolidList"/>
    <dgm:cxn modelId="{E9D50934-F399-40CD-B532-6F8F631596B4}" type="presParOf" srcId="{A96C75AB-1E1C-45D2-8766-70399F8EC372}" destId="{C293C3A7-273E-43FE-805F-3CF0D024A631}" srcOrd="0" destOrd="0" presId="urn:microsoft.com/office/officeart/2018/2/layout/IconVerticalSolidList"/>
    <dgm:cxn modelId="{302F646A-62D4-4052-B571-6542C26A5668}" type="presParOf" srcId="{A96C75AB-1E1C-45D2-8766-70399F8EC372}" destId="{5A5DDA73-E3E9-4BE1-AAAB-1C3E13CD0BFE}" srcOrd="1" destOrd="0" presId="urn:microsoft.com/office/officeart/2018/2/layout/IconVerticalSolidList"/>
    <dgm:cxn modelId="{7F28A87A-BD21-484E-BE1D-36C92037D87A}" type="presParOf" srcId="{A96C75AB-1E1C-45D2-8766-70399F8EC372}" destId="{DCA1D824-3ED3-44D6-890D-A5B3F45205C9}" srcOrd="2" destOrd="0" presId="urn:microsoft.com/office/officeart/2018/2/layout/IconVerticalSolidList"/>
    <dgm:cxn modelId="{7F9C3415-954A-4FD2-9C3F-9319AE3C1633}" type="presParOf" srcId="{A96C75AB-1E1C-45D2-8766-70399F8EC372}" destId="{D1BD9FB4-6DBD-49FE-845B-1FC09182B9E3}" srcOrd="3" destOrd="0" presId="urn:microsoft.com/office/officeart/2018/2/layout/IconVerticalSolidList"/>
    <dgm:cxn modelId="{EB7934CB-DEBB-44B3-9F95-71CFDC2F2F78}" type="presParOf" srcId="{1A663F3F-B54C-45B6-B8B4-4F3752052D29}" destId="{8FBAEB58-BB09-4766-A138-4A222C27048F}" srcOrd="3" destOrd="0" presId="urn:microsoft.com/office/officeart/2018/2/layout/IconVerticalSolidList"/>
    <dgm:cxn modelId="{F763DE49-66D7-44E2-813C-D4E9583C853F}" type="presParOf" srcId="{1A663F3F-B54C-45B6-B8B4-4F3752052D29}" destId="{DF25B2B2-F2FA-42C7-B5E7-73D46C321884}" srcOrd="4" destOrd="0" presId="urn:microsoft.com/office/officeart/2018/2/layout/IconVerticalSolidList"/>
    <dgm:cxn modelId="{A1A38812-DD63-47B9-BB61-08503DECA3FC}" type="presParOf" srcId="{DF25B2B2-F2FA-42C7-B5E7-73D46C321884}" destId="{B1ED75C0-863A-4637-AB60-A9E7C795346A}" srcOrd="0" destOrd="0" presId="urn:microsoft.com/office/officeart/2018/2/layout/IconVerticalSolidList"/>
    <dgm:cxn modelId="{DC710E57-B702-4D1F-8EDE-E9A6E5DB92F8}" type="presParOf" srcId="{DF25B2B2-F2FA-42C7-B5E7-73D46C321884}" destId="{7F4CDF3C-1ADD-4CC3-939E-1EBC94573962}" srcOrd="1" destOrd="0" presId="urn:microsoft.com/office/officeart/2018/2/layout/IconVerticalSolidList"/>
    <dgm:cxn modelId="{23C14DCA-10F1-4D12-B850-BF79E4C736CC}" type="presParOf" srcId="{DF25B2B2-F2FA-42C7-B5E7-73D46C321884}" destId="{53D4A576-93F0-4DD5-B566-C330BC887180}" srcOrd="2" destOrd="0" presId="urn:microsoft.com/office/officeart/2018/2/layout/IconVerticalSolidList"/>
    <dgm:cxn modelId="{CA6C16F9-2309-4A91-84A0-EC46AEC9C9C8}" type="presParOf" srcId="{DF25B2B2-F2FA-42C7-B5E7-73D46C321884}" destId="{C01E2338-D07B-48BB-989D-F677BD1BA27B}" srcOrd="3" destOrd="0" presId="urn:microsoft.com/office/officeart/2018/2/layout/IconVerticalSolidList"/>
    <dgm:cxn modelId="{C1100062-D5AF-40C8-9C44-FDE30C745EC7}" type="presParOf" srcId="{1A663F3F-B54C-45B6-B8B4-4F3752052D29}" destId="{972C8B96-0A6E-4F7D-86C7-5AA51214C3A9}" srcOrd="5" destOrd="0" presId="urn:microsoft.com/office/officeart/2018/2/layout/IconVerticalSolidList"/>
    <dgm:cxn modelId="{686CF3B2-0C70-4FCB-BAC0-88AE6199F5E9}" type="presParOf" srcId="{1A663F3F-B54C-45B6-B8B4-4F3752052D29}" destId="{04BF39B1-E9FB-4219-9220-E0123AB23C17}" srcOrd="6" destOrd="0" presId="urn:microsoft.com/office/officeart/2018/2/layout/IconVerticalSolidList"/>
    <dgm:cxn modelId="{14414FA2-A5AA-474B-81CC-6F53F5EFB245}" type="presParOf" srcId="{04BF39B1-E9FB-4219-9220-E0123AB23C17}" destId="{0ABC3F87-9731-422C-9FDD-81ED4A28CE5B}" srcOrd="0" destOrd="0" presId="urn:microsoft.com/office/officeart/2018/2/layout/IconVerticalSolidList"/>
    <dgm:cxn modelId="{2F7930F1-47C8-45E8-AED2-E5E5E1DCD35E}" type="presParOf" srcId="{04BF39B1-E9FB-4219-9220-E0123AB23C17}" destId="{0CD2FF04-024D-4336-A59C-E93323F5A168}" srcOrd="1" destOrd="0" presId="urn:microsoft.com/office/officeart/2018/2/layout/IconVerticalSolidList"/>
    <dgm:cxn modelId="{724EE205-C888-4AAF-989D-60DF747B3FC0}" type="presParOf" srcId="{04BF39B1-E9FB-4219-9220-E0123AB23C17}" destId="{873FA753-C8D6-4D0A-AB58-911838BC0C9B}" srcOrd="2" destOrd="0" presId="urn:microsoft.com/office/officeart/2018/2/layout/IconVerticalSolidList"/>
    <dgm:cxn modelId="{17AC9072-E4BA-4CDC-B3AB-8D386678D22E}" type="presParOf" srcId="{04BF39B1-E9FB-4219-9220-E0123AB23C17}" destId="{0EFCDA69-60F2-4BC6-AE5D-64167AC2CA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64409A-3AAC-420E-898A-0FD041D8AADF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9322AD3-6545-4F86-8FE9-9899289DD115}">
      <dgm:prSet/>
      <dgm:spPr/>
      <dgm:t>
        <a:bodyPr/>
        <a:lstStyle/>
        <a:p>
          <a:r>
            <a:rPr lang="en-US"/>
            <a:t>Data is structured, stored in flat files (.csv)</a:t>
          </a:r>
        </a:p>
      </dgm:t>
    </dgm:pt>
    <dgm:pt modelId="{F5985E45-BF2B-4C10-805F-6C9F357D30FE}" type="parTrans" cxnId="{077346A1-58A5-4CAA-B885-EE7382FB3611}">
      <dgm:prSet/>
      <dgm:spPr/>
      <dgm:t>
        <a:bodyPr/>
        <a:lstStyle/>
        <a:p>
          <a:endParaRPr lang="en-US"/>
        </a:p>
      </dgm:t>
    </dgm:pt>
    <dgm:pt modelId="{1784F244-2881-40FE-9D38-956C7996FB54}" type="sibTrans" cxnId="{077346A1-58A5-4CAA-B885-EE7382FB3611}">
      <dgm:prSet/>
      <dgm:spPr/>
      <dgm:t>
        <a:bodyPr/>
        <a:lstStyle/>
        <a:p>
          <a:endParaRPr lang="en-US"/>
        </a:p>
      </dgm:t>
    </dgm:pt>
    <dgm:pt modelId="{FF2CEFE8-2A45-448E-AF2C-556EFEB1BADC}">
      <dgm:prSet/>
      <dgm:spPr/>
      <dgm:t>
        <a:bodyPr/>
        <a:lstStyle/>
        <a:p>
          <a:r>
            <a:rPr lang="en-US"/>
            <a:t>Data Structure: 346929 Observations of 11 variables. </a:t>
          </a:r>
        </a:p>
      </dgm:t>
    </dgm:pt>
    <dgm:pt modelId="{BF315CB4-8A26-4715-8458-8722540152C5}" type="parTrans" cxnId="{396200C5-08F1-4B29-8F44-104844555616}">
      <dgm:prSet/>
      <dgm:spPr/>
      <dgm:t>
        <a:bodyPr/>
        <a:lstStyle/>
        <a:p>
          <a:endParaRPr lang="en-US"/>
        </a:p>
      </dgm:t>
    </dgm:pt>
    <dgm:pt modelId="{AD22B51C-0EC9-461B-8143-5C1012D32B98}" type="sibTrans" cxnId="{396200C5-08F1-4B29-8F44-104844555616}">
      <dgm:prSet/>
      <dgm:spPr/>
      <dgm:t>
        <a:bodyPr/>
        <a:lstStyle/>
        <a:p>
          <a:endParaRPr lang="en-US"/>
        </a:p>
      </dgm:t>
    </dgm:pt>
    <dgm:pt modelId="{BBA04DFE-A438-4C09-A5C4-895047DEF8E8}">
      <dgm:prSet/>
      <dgm:spPr/>
      <dgm:t>
        <a:bodyPr/>
        <a:lstStyle/>
        <a:p>
          <a:r>
            <a:rPr lang="en-US"/>
            <a:t>Missing observations 350000 – 346929 = 3071</a:t>
          </a:r>
        </a:p>
      </dgm:t>
    </dgm:pt>
    <dgm:pt modelId="{B89EC8FC-E60A-4777-8887-5D44DACAFC21}" type="parTrans" cxnId="{A8E4DE0A-487D-4FBD-B848-29E81B5E1095}">
      <dgm:prSet/>
      <dgm:spPr/>
      <dgm:t>
        <a:bodyPr/>
        <a:lstStyle/>
        <a:p>
          <a:endParaRPr lang="en-US"/>
        </a:p>
      </dgm:t>
    </dgm:pt>
    <dgm:pt modelId="{0AACE67B-890F-4F37-B692-46CF0EF6E6E9}" type="sibTrans" cxnId="{A8E4DE0A-487D-4FBD-B848-29E81B5E1095}">
      <dgm:prSet/>
      <dgm:spPr/>
      <dgm:t>
        <a:bodyPr/>
        <a:lstStyle/>
        <a:p>
          <a:endParaRPr lang="en-US"/>
        </a:p>
      </dgm:t>
    </dgm:pt>
    <dgm:pt modelId="{4130B4C0-F93E-4873-A5EE-8BA6FC5F16D6}">
      <dgm:prSet/>
      <dgm:spPr/>
      <dgm:t>
        <a:bodyPr/>
        <a:lstStyle/>
        <a:p>
          <a:r>
            <a:rPr lang="en-US"/>
            <a:t>Data type of feature “trial” with value 0/1 is “int” instead of “factor”</a:t>
          </a:r>
        </a:p>
      </dgm:t>
    </dgm:pt>
    <dgm:pt modelId="{110D216F-126D-4CC6-AAF5-ECE21260162B}" type="parTrans" cxnId="{E1E014C8-BB5B-470F-A415-10C01FB61A4D}">
      <dgm:prSet/>
      <dgm:spPr/>
      <dgm:t>
        <a:bodyPr/>
        <a:lstStyle/>
        <a:p>
          <a:endParaRPr lang="en-US"/>
        </a:p>
      </dgm:t>
    </dgm:pt>
    <dgm:pt modelId="{DDE3F206-8A5C-43D1-A93B-C8338856ECA0}" type="sibTrans" cxnId="{E1E014C8-BB5B-470F-A415-10C01FB61A4D}">
      <dgm:prSet/>
      <dgm:spPr/>
      <dgm:t>
        <a:bodyPr/>
        <a:lstStyle/>
        <a:p>
          <a:endParaRPr lang="en-US"/>
        </a:p>
      </dgm:t>
    </dgm:pt>
    <dgm:pt modelId="{D88B17A4-4A12-4B31-B6CF-8B4128404453}">
      <dgm:prSet/>
      <dgm:spPr/>
      <dgm:t>
        <a:bodyPr/>
        <a:lstStyle/>
        <a:p>
          <a:r>
            <a:rPr lang="en-US"/>
            <a:t>Data Summary: </a:t>
          </a:r>
        </a:p>
      </dgm:t>
    </dgm:pt>
    <dgm:pt modelId="{B87D0352-C0CB-41D3-99F7-0681E502AE70}" type="parTrans" cxnId="{DD95DC15-635D-4DD3-B191-D42724CD8C38}">
      <dgm:prSet/>
      <dgm:spPr/>
      <dgm:t>
        <a:bodyPr/>
        <a:lstStyle/>
        <a:p>
          <a:endParaRPr lang="en-US"/>
        </a:p>
      </dgm:t>
    </dgm:pt>
    <dgm:pt modelId="{7C4DAAEE-E09E-4CE6-A38B-758C9B3C2B06}" type="sibTrans" cxnId="{DD95DC15-635D-4DD3-B191-D42724CD8C38}">
      <dgm:prSet/>
      <dgm:spPr/>
      <dgm:t>
        <a:bodyPr/>
        <a:lstStyle/>
        <a:p>
          <a:endParaRPr lang="en-US"/>
        </a:p>
      </dgm:t>
    </dgm:pt>
    <dgm:pt modelId="{9829B21E-207E-4F00-86F4-F679F866D780}">
      <dgm:prSet/>
      <dgm:spPr/>
      <dgm:t>
        <a:bodyPr/>
        <a:lstStyle/>
        <a:p>
          <a:r>
            <a:rPr lang="en-US" dirty="0"/>
            <a:t>356 missing values of each feature “gender”, “age” &amp; “</a:t>
          </a:r>
          <a:r>
            <a:rPr lang="en-US" dirty="0" err="1"/>
            <a:t>industry_code</a:t>
          </a:r>
          <a:r>
            <a:rPr lang="en-US" dirty="0"/>
            <a:t>”</a:t>
          </a:r>
        </a:p>
      </dgm:t>
    </dgm:pt>
    <dgm:pt modelId="{506F0043-E122-4C08-96AC-3F008E12B7A8}" type="parTrans" cxnId="{5C06A247-E0B4-4B59-BB6B-B87C6CDAEB77}">
      <dgm:prSet/>
      <dgm:spPr/>
      <dgm:t>
        <a:bodyPr/>
        <a:lstStyle/>
        <a:p>
          <a:endParaRPr lang="en-US"/>
        </a:p>
      </dgm:t>
    </dgm:pt>
    <dgm:pt modelId="{22A05767-0CB8-45EC-81F8-71F6A18A690D}" type="sibTrans" cxnId="{5C06A247-E0B4-4B59-BB6B-B87C6CDAEB77}">
      <dgm:prSet/>
      <dgm:spPr/>
      <dgm:t>
        <a:bodyPr/>
        <a:lstStyle/>
        <a:p>
          <a:endParaRPr lang="en-US"/>
        </a:p>
      </dgm:t>
    </dgm:pt>
    <dgm:pt modelId="{02152D2A-8011-4221-85AC-BF579A13CB4A}">
      <dgm:prSet/>
      <dgm:spPr/>
      <dgm:t>
        <a:bodyPr/>
        <a:lstStyle/>
        <a:p>
          <a:r>
            <a:rPr lang="en-US" dirty="0"/>
            <a:t>9691 “Unknown” type of “payee”</a:t>
          </a:r>
        </a:p>
      </dgm:t>
    </dgm:pt>
    <dgm:pt modelId="{7E58ACD6-4003-419C-81E9-FF27E93C80C2}" type="parTrans" cxnId="{D8B49A0F-4DCF-429D-9D90-6A41703A824F}">
      <dgm:prSet/>
      <dgm:spPr/>
      <dgm:t>
        <a:bodyPr/>
        <a:lstStyle/>
        <a:p>
          <a:endParaRPr lang="en-US"/>
        </a:p>
      </dgm:t>
    </dgm:pt>
    <dgm:pt modelId="{638E9F8F-8F33-4F09-A536-6A64E2AC455D}" type="sibTrans" cxnId="{D8B49A0F-4DCF-429D-9D90-6A41703A824F}">
      <dgm:prSet/>
      <dgm:spPr/>
      <dgm:t>
        <a:bodyPr/>
        <a:lstStyle/>
        <a:p>
          <a:endParaRPr lang="en-US"/>
        </a:p>
      </dgm:t>
    </dgm:pt>
    <dgm:pt modelId="{10323DB6-22BF-41EE-8A4D-DA8F1DB473EE}">
      <dgm:prSet/>
      <dgm:spPr/>
      <dgm:t>
        <a:bodyPr/>
        <a:lstStyle/>
        <a:p>
          <a:r>
            <a:rPr lang="en-US"/>
            <a:t>Data Visualization:</a:t>
          </a:r>
        </a:p>
      </dgm:t>
    </dgm:pt>
    <dgm:pt modelId="{BE89A06C-E70F-4C5D-A0B0-A299BCDB7737}" type="parTrans" cxnId="{846D447A-EBBC-43DD-9A84-692E9C30DF13}">
      <dgm:prSet/>
      <dgm:spPr/>
      <dgm:t>
        <a:bodyPr/>
        <a:lstStyle/>
        <a:p>
          <a:endParaRPr lang="en-US"/>
        </a:p>
      </dgm:t>
    </dgm:pt>
    <dgm:pt modelId="{EC9FA768-7694-49E6-9369-3E5C2F8FF34E}" type="sibTrans" cxnId="{846D447A-EBBC-43DD-9A84-692E9C30DF13}">
      <dgm:prSet/>
      <dgm:spPr/>
      <dgm:t>
        <a:bodyPr/>
        <a:lstStyle/>
        <a:p>
          <a:endParaRPr lang="en-US"/>
        </a:p>
      </dgm:t>
    </dgm:pt>
    <dgm:pt modelId="{EA58DFA3-4FD5-4D8D-9896-8EB1486CD887}">
      <dgm:prSet/>
      <dgm:spPr/>
      <dgm:t>
        <a:bodyPr/>
        <a:lstStyle/>
        <a:p>
          <a:r>
            <a:rPr lang="en-US"/>
            <a:t>Age (only numeric feature) is positive skewed = 0.74</a:t>
          </a:r>
        </a:p>
      </dgm:t>
    </dgm:pt>
    <dgm:pt modelId="{9A925070-C91B-4BAE-B004-4254F3369EE8}" type="parTrans" cxnId="{FBEB6093-CE82-4361-80B9-C9BC756C4968}">
      <dgm:prSet/>
      <dgm:spPr/>
      <dgm:t>
        <a:bodyPr/>
        <a:lstStyle/>
        <a:p>
          <a:endParaRPr lang="en-US"/>
        </a:p>
      </dgm:t>
    </dgm:pt>
    <dgm:pt modelId="{2B4BDFA4-4356-4E69-A644-E95F4ED38EF8}" type="sibTrans" cxnId="{FBEB6093-CE82-4361-80B9-C9BC756C4968}">
      <dgm:prSet/>
      <dgm:spPr/>
      <dgm:t>
        <a:bodyPr/>
        <a:lstStyle/>
        <a:p>
          <a:endParaRPr lang="en-US"/>
        </a:p>
      </dgm:t>
    </dgm:pt>
    <dgm:pt modelId="{7C96BE03-5AF0-43EF-AD36-BFC4F6E54930}">
      <dgm:prSet/>
      <dgm:spPr/>
      <dgm:t>
        <a:bodyPr/>
        <a:lstStyle/>
        <a:p>
          <a:r>
            <a:rPr lang="en-US"/>
            <a:t>Classification TV “Trial” is imbalance 0 – 329,713 &amp; 1 - 17216</a:t>
          </a:r>
        </a:p>
      </dgm:t>
    </dgm:pt>
    <dgm:pt modelId="{EC8772C1-9611-4C08-8A8A-287526823339}" type="parTrans" cxnId="{88F5346C-EC3A-439D-BCB0-F8C8FB406D75}">
      <dgm:prSet/>
      <dgm:spPr/>
      <dgm:t>
        <a:bodyPr/>
        <a:lstStyle/>
        <a:p>
          <a:endParaRPr lang="en-US"/>
        </a:p>
      </dgm:t>
    </dgm:pt>
    <dgm:pt modelId="{1D26CEC1-2EB4-43EB-A981-C8F2651A01E8}" type="sibTrans" cxnId="{88F5346C-EC3A-439D-BCB0-F8C8FB406D75}">
      <dgm:prSet/>
      <dgm:spPr/>
      <dgm:t>
        <a:bodyPr/>
        <a:lstStyle/>
        <a:p>
          <a:endParaRPr lang="en-US"/>
        </a:p>
      </dgm:t>
    </dgm:pt>
    <dgm:pt modelId="{B3C66F15-DED5-4BE1-A7B4-7589115C6BE8}" type="pres">
      <dgm:prSet presAssocID="{8364409A-3AAC-420E-898A-0FD041D8AADF}" presName="linear" presStyleCnt="0">
        <dgm:presLayoutVars>
          <dgm:dir/>
          <dgm:animLvl val="lvl"/>
          <dgm:resizeHandles val="exact"/>
        </dgm:presLayoutVars>
      </dgm:prSet>
      <dgm:spPr/>
    </dgm:pt>
    <dgm:pt modelId="{BFCE9384-8E37-49AB-885F-5F25EE3A9996}" type="pres">
      <dgm:prSet presAssocID="{F9322AD3-6545-4F86-8FE9-9899289DD115}" presName="parentLin" presStyleCnt="0"/>
      <dgm:spPr/>
    </dgm:pt>
    <dgm:pt modelId="{8B608CDC-7DC9-479E-B355-736EEE9FB480}" type="pres">
      <dgm:prSet presAssocID="{F9322AD3-6545-4F86-8FE9-9899289DD115}" presName="parentLeftMargin" presStyleLbl="node1" presStyleIdx="0" presStyleCnt="4"/>
      <dgm:spPr/>
    </dgm:pt>
    <dgm:pt modelId="{926010BB-8F23-499A-8FC7-8D423D9E5BE5}" type="pres">
      <dgm:prSet presAssocID="{F9322AD3-6545-4F86-8FE9-9899289DD11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4F252CC-F8ED-4A45-AB48-93C393DAEB64}" type="pres">
      <dgm:prSet presAssocID="{F9322AD3-6545-4F86-8FE9-9899289DD115}" presName="negativeSpace" presStyleCnt="0"/>
      <dgm:spPr/>
    </dgm:pt>
    <dgm:pt modelId="{8AD1677D-A106-46FB-8684-F75D39A75047}" type="pres">
      <dgm:prSet presAssocID="{F9322AD3-6545-4F86-8FE9-9899289DD115}" presName="childText" presStyleLbl="conFgAcc1" presStyleIdx="0" presStyleCnt="4">
        <dgm:presLayoutVars>
          <dgm:bulletEnabled val="1"/>
        </dgm:presLayoutVars>
      </dgm:prSet>
      <dgm:spPr/>
    </dgm:pt>
    <dgm:pt modelId="{70B7CFA5-192F-49E9-8AD0-B5EA271F8EBF}" type="pres">
      <dgm:prSet presAssocID="{1784F244-2881-40FE-9D38-956C7996FB54}" presName="spaceBetweenRectangles" presStyleCnt="0"/>
      <dgm:spPr/>
    </dgm:pt>
    <dgm:pt modelId="{91129F11-7B91-4C4B-B801-6E11946147A9}" type="pres">
      <dgm:prSet presAssocID="{FF2CEFE8-2A45-448E-AF2C-556EFEB1BADC}" presName="parentLin" presStyleCnt="0"/>
      <dgm:spPr/>
    </dgm:pt>
    <dgm:pt modelId="{9AC6339C-9867-4AC1-BE3A-2B9535E9236E}" type="pres">
      <dgm:prSet presAssocID="{FF2CEFE8-2A45-448E-AF2C-556EFEB1BADC}" presName="parentLeftMargin" presStyleLbl="node1" presStyleIdx="0" presStyleCnt="4"/>
      <dgm:spPr/>
    </dgm:pt>
    <dgm:pt modelId="{39772E0E-CD10-4C37-BF11-9E7DE4FB64A8}" type="pres">
      <dgm:prSet presAssocID="{FF2CEFE8-2A45-448E-AF2C-556EFEB1BAD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A335304-4173-4781-88CB-86BD425E1EFC}" type="pres">
      <dgm:prSet presAssocID="{FF2CEFE8-2A45-448E-AF2C-556EFEB1BADC}" presName="negativeSpace" presStyleCnt="0"/>
      <dgm:spPr/>
    </dgm:pt>
    <dgm:pt modelId="{D7956049-55E3-451B-A513-0D58CE325CD5}" type="pres">
      <dgm:prSet presAssocID="{FF2CEFE8-2A45-448E-AF2C-556EFEB1BADC}" presName="childText" presStyleLbl="conFgAcc1" presStyleIdx="1" presStyleCnt="4">
        <dgm:presLayoutVars>
          <dgm:bulletEnabled val="1"/>
        </dgm:presLayoutVars>
      </dgm:prSet>
      <dgm:spPr/>
    </dgm:pt>
    <dgm:pt modelId="{C453B84B-5D7B-4263-9FEC-16483FBF9C7F}" type="pres">
      <dgm:prSet presAssocID="{AD22B51C-0EC9-461B-8143-5C1012D32B98}" presName="spaceBetweenRectangles" presStyleCnt="0"/>
      <dgm:spPr/>
    </dgm:pt>
    <dgm:pt modelId="{727D6F35-C5AF-4553-B1B8-38B8C0AC799F}" type="pres">
      <dgm:prSet presAssocID="{D88B17A4-4A12-4B31-B6CF-8B4128404453}" presName="parentLin" presStyleCnt="0"/>
      <dgm:spPr/>
    </dgm:pt>
    <dgm:pt modelId="{DAA1FA5E-9F9A-4D24-A3DA-D4382B329730}" type="pres">
      <dgm:prSet presAssocID="{D88B17A4-4A12-4B31-B6CF-8B4128404453}" presName="parentLeftMargin" presStyleLbl="node1" presStyleIdx="1" presStyleCnt="4"/>
      <dgm:spPr/>
    </dgm:pt>
    <dgm:pt modelId="{2D07AD0E-69BF-494B-B33B-DBFEF8BC44DB}" type="pres">
      <dgm:prSet presAssocID="{D88B17A4-4A12-4B31-B6CF-8B412840445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1C686C3-F21D-4804-9D5D-5772CA3B5662}" type="pres">
      <dgm:prSet presAssocID="{D88B17A4-4A12-4B31-B6CF-8B4128404453}" presName="negativeSpace" presStyleCnt="0"/>
      <dgm:spPr/>
    </dgm:pt>
    <dgm:pt modelId="{9B2E5935-4387-40B5-821B-9FF9BF161F41}" type="pres">
      <dgm:prSet presAssocID="{D88B17A4-4A12-4B31-B6CF-8B4128404453}" presName="childText" presStyleLbl="conFgAcc1" presStyleIdx="2" presStyleCnt="4">
        <dgm:presLayoutVars>
          <dgm:bulletEnabled val="1"/>
        </dgm:presLayoutVars>
      </dgm:prSet>
      <dgm:spPr/>
    </dgm:pt>
    <dgm:pt modelId="{298731B9-4106-4EC3-ACA7-569727326EAA}" type="pres">
      <dgm:prSet presAssocID="{7C4DAAEE-E09E-4CE6-A38B-758C9B3C2B06}" presName="spaceBetweenRectangles" presStyleCnt="0"/>
      <dgm:spPr/>
    </dgm:pt>
    <dgm:pt modelId="{753685EE-96DD-4667-9049-2F386C133EDC}" type="pres">
      <dgm:prSet presAssocID="{10323DB6-22BF-41EE-8A4D-DA8F1DB473EE}" presName="parentLin" presStyleCnt="0"/>
      <dgm:spPr/>
    </dgm:pt>
    <dgm:pt modelId="{5147FEF8-8844-44CB-B39F-E3235052E741}" type="pres">
      <dgm:prSet presAssocID="{10323DB6-22BF-41EE-8A4D-DA8F1DB473EE}" presName="parentLeftMargin" presStyleLbl="node1" presStyleIdx="2" presStyleCnt="4"/>
      <dgm:spPr/>
    </dgm:pt>
    <dgm:pt modelId="{A2213CB7-E749-4016-BFBB-CC432863A733}" type="pres">
      <dgm:prSet presAssocID="{10323DB6-22BF-41EE-8A4D-DA8F1DB473E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03E9EE5-CBF8-4FB8-8168-546152645F7F}" type="pres">
      <dgm:prSet presAssocID="{10323DB6-22BF-41EE-8A4D-DA8F1DB473EE}" presName="negativeSpace" presStyleCnt="0"/>
      <dgm:spPr/>
    </dgm:pt>
    <dgm:pt modelId="{B536A3C2-D640-47C2-BFA7-AB7E03EC0B11}" type="pres">
      <dgm:prSet presAssocID="{10323DB6-22BF-41EE-8A4D-DA8F1DB473E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8E4DE0A-487D-4FBD-B848-29E81B5E1095}" srcId="{FF2CEFE8-2A45-448E-AF2C-556EFEB1BADC}" destId="{BBA04DFE-A438-4C09-A5C4-895047DEF8E8}" srcOrd="0" destOrd="0" parTransId="{B89EC8FC-E60A-4777-8887-5D44DACAFC21}" sibTransId="{0AACE67B-890F-4F37-B692-46CF0EF6E6E9}"/>
    <dgm:cxn modelId="{D8B49A0F-4DCF-429D-9D90-6A41703A824F}" srcId="{D88B17A4-4A12-4B31-B6CF-8B4128404453}" destId="{02152D2A-8011-4221-85AC-BF579A13CB4A}" srcOrd="1" destOrd="0" parTransId="{7E58ACD6-4003-419C-81E9-FF27E93C80C2}" sibTransId="{638E9F8F-8F33-4F09-A536-6A64E2AC455D}"/>
    <dgm:cxn modelId="{DD95DC15-635D-4DD3-B191-D42724CD8C38}" srcId="{8364409A-3AAC-420E-898A-0FD041D8AADF}" destId="{D88B17A4-4A12-4B31-B6CF-8B4128404453}" srcOrd="2" destOrd="0" parTransId="{B87D0352-C0CB-41D3-99F7-0681E502AE70}" sibTransId="{7C4DAAEE-E09E-4CE6-A38B-758C9B3C2B06}"/>
    <dgm:cxn modelId="{25954F44-0CCC-499F-A130-87C5B89421B1}" type="presOf" srcId="{8364409A-3AAC-420E-898A-0FD041D8AADF}" destId="{B3C66F15-DED5-4BE1-A7B4-7589115C6BE8}" srcOrd="0" destOrd="0" presId="urn:microsoft.com/office/officeart/2005/8/layout/list1"/>
    <dgm:cxn modelId="{5C06A247-E0B4-4B59-BB6B-B87C6CDAEB77}" srcId="{D88B17A4-4A12-4B31-B6CF-8B4128404453}" destId="{9829B21E-207E-4F00-86F4-F679F866D780}" srcOrd="0" destOrd="0" parTransId="{506F0043-E122-4C08-96AC-3F008E12B7A8}" sibTransId="{22A05767-0CB8-45EC-81F8-71F6A18A690D}"/>
    <dgm:cxn modelId="{88F5346C-EC3A-439D-BCB0-F8C8FB406D75}" srcId="{10323DB6-22BF-41EE-8A4D-DA8F1DB473EE}" destId="{7C96BE03-5AF0-43EF-AD36-BFC4F6E54930}" srcOrd="1" destOrd="0" parTransId="{EC8772C1-9611-4C08-8A8A-287526823339}" sibTransId="{1D26CEC1-2EB4-43EB-A981-C8F2651A01E8}"/>
    <dgm:cxn modelId="{FA63CC6D-0B43-4B44-915E-4CD0D6E2DFAE}" type="presOf" srcId="{10323DB6-22BF-41EE-8A4D-DA8F1DB473EE}" destId="{5147FEF8-8844-44CB-B39F-E3235052E741}" srcOrd="0" destOrd="0" presId="urn:microsoft.com/office/officeart/2005/8/layout/list1"/>
    <dgm:cxn modelId="{7CD24871-3678-43E8-8B5A-29E6D3C25AA8}" type="presOf" srcId="{7C96BE03-5AF0-43EF-AD36-BFC4F6E54930}" destId="{B536A3C2-D640-47C2-BFA7-AB7E03EC0B11}" srcOrd="0" destOrd="1" presId="urn:microsoft.com/office/officeart/2005/8/layout/list1"/>
    <dgm:cxn modelId="{45E79F52-4310-49FE-A01A-FC4A86A698AD}" type="presOf" srcId="{D88B17A4-4A12-4B31-B6CF-8B4128404453}" destId="{DAA1FA5E-9F9A-4D24-A3DA-D4382B329730}" srcOrd="0" destOrd="0" presId="urn:microsoft.com/office/officeart/2005/8/layout/list1"/>
    <dgm:cxn modelId="{10BAD655-144E-4077-8F25-92E60210EBA7}" type="presOf" srcId="{BBA04DFE-A438-4C09-A5C4-895047DEF8E8}" destId="{D7956049-55E3-451B-A513-0D58CE325CD5}" srcOrd="0" destOrd="0" presId="urn:microsoft.com/office/officeart/2005/8/layout/list1"/>
    <dgm:cxn modelId="{846D447A-EBBC-43DD-9A84-692E9C30DF13}" srcId="{8364409A-3AAC-420E-898A-0FD041D8AADF}" destId="{10323DB6-22BF-41EE-8A4D-DA8F1DB473EE}" srcOrd="3" destOrd="0" parTransId="{BE89A06C-E70F-4C5D-A0B0-A299BCDB7737}" sibTransId="{EC9FA768-7694-49E6-9369-3E5C2F8FF34E}"/>
    <dgm:cxn modelId="{FBEB6093-CE82-4361-80B9-C9BC756C4968}" srcId="{10323DB6-22BF-41EE-8A4D-DA8F1DB473EE}" destId="{EA58DFA3-4FD5-4D8D-9896-8EB1486CD887}" srcOrd="0" destOrd="0" parTransId="{9A925070-C91B-4BAE-B004-4254F3369EE8}" sibTransId="{2B4BDFA4-4356-4E69-A644-E95F4ED38EF8}"/>
    <dgm:cxn modelId="{077346A1-58A5-4CAA-B885-EE7382FB3611}" srcId="{8364409A-3AAC-420E-898A-0FD041D8AADF}" destId="{F9322AD3-6545-4F86-8FE9-9899289DD115}" srcOrd="0" destOrd="0" parTransId="{F5985E45-BF2B-4C10-805F-6C9F357D30FE}" sibTransId="{1784F244-2881-40FE-9D38-956C7996FB54}"/>
    <dgm:cxn modelId="{78CADEA2-57FB-4F85-8992-C62851948147}" type="presOf" srcId="{FF2CEFE8-2A45-448E-AF2C-556EFEB1BADC}" destId="{9AC6339C-9867-4AC1-BE3A-2B9535E9236E}" srcOrd="0" destOrd="0" presId="urn:microsoft.com/office/officeart/2005/8/layout/list1"/>
    <dgm:cxn modelId="{7E5FFBA2-DC3F-4F29-A180-2439A40E361A}" type="presOf" srcId="{02152D2A-8011-4221-85AC-BF579A13CB4A}" destId="{9B2E5935-4387-40B5-821B-9FF9BF161F41}" srcOrd="0" destOrd="1" presId="urn:microsoft.com/office/officeart/2005/8/layout/list1"/>
    <dgm:cxn modelId="{83B67AA5-B427-4FC7-AA1E-8A40DA64D3BA}" type="presOf" srcId="{EA58DFA3-4FD5-4D8D-9896-8EB1486CD887}" destId="{B536A3C2-D640-47C2-BFA7-AB7E03EC0B11}" srcOrd="0" destOrd="0" presId="urn:microsoft.com/office/officeart/2005/8/layout/list1"/>
    <dgm:cxn modelId="{A6CD15B0-7F33-48AF-9226-C55F29DA595E}" type="presOf" srcId="{F9322AD3-6545-4F86-8FE9-9899289DD115}" destId="{926010BB-8F23-499A-8FC7-8D423D9E5BE5}" srcOrd="1" destOrd="0" presId="urn:microsoft.com/office/officeart/2005/8/layout/list1"/>
    <dgm:cxn modelId="{396200C5-08F1-4B29-8F44-104844555616}" srcId="{8364409A-3AAC-420E-898A-0FD041D8AADF}" destId="{FF2CEFE8-2A45-448E-AF2C-556EFEB1BADC}" srcOrd="1" destOrd="0" parTransId="{BF315CB4-8A26-4715-8458-8722540152C5}" sibTransId="{AD22B51C-0EC9-461B-8143-5C1012D32B98}"/>
    <dgm:cxn modelId="{CF424FC6-1FBB-4C63-B9A7-72978377983D}" type="presOf" srcId="{F9322AD3-6545-4F86-8FE9-9899289DD115}" destId="{8B608CDC-7DC9-479E-B355-736EEE9FB480}" srcOrd="0" destOrd="0" presId="urn:microsoft.com/office/officeart/2005/8/layout/list1"/>
    <dgm:cxn modelId="{E1E014C8-BB5B-470F-A415-10C01FB61A4D}" srcId="{FF2CEFE8-2A45-448E-AF2C-556EFEB1BADC}" destId="{4130B4C0-F93E-4873-A5EE-8BA6FC5F16D6}" srcOrd="1" destOrd="0" parTransId="{110D216F-126D-4CC6-AAF5-ECE21260162B}" sibTransId="{DDE3F206-8A5C-43D1-A93B-C8338856ECA0}"/>
    <dgm:cxn modelId="{9B4111CA-B7B0-4EEB-9FF3-2574811433F8}" type="presOf" srcId="{4130B4C0-F93E-4873-A5EE-8BA6FC5F16D6}" destId="{D7956049-55E3-451B-A513-0D58CE325CD5}" srcOrd="0" destOrd="1" presId="urn:microsoft.com/office/officeart/2005/8/layout/list1"/>
    <dgm:cxn modelId="{228D0BE5-56E4-4047-9E9A-B215A17A308C}" type="presOf" srcId="{10323DB6-22BF-41EE-8A4D-DA8F1DB473EE}" destId="{A2213CB7-E749-4016-BFBB-CC432863A733}" srcOrd="1" destOrd="0" presId="urn:microsoft.com/office/officeart/2005/8/layout/list1"/>
    <dgm:cxn modelId="{F3739DEB-C13D-465F-9043-92F93EB167CD}" type="presOf" srcId="{D88B17A4-4A12-4B31-B6CF-8B4128404453}" destId="{2D07AD0E-69BF-494B-B33B-DBFEF8BC44DB}" srcOrd="1" destOrd="0" presId="urn:microsoft.com/office/officeart/2005/8/layout/list1"/>
    <dgm:cxn modelId="{0C6782ED-AA8E-4AF6-8AE5-E3A08437F062}" type="presOf" srcId="{FF2CEFE8-2A45-448E-AF2C-556EFEB1BADC}" destId="{39772E0E-CD10-4C37-BF11-9E7DE4FB64A8}" srcOrd="1" destOrd="0" presId="urn:microsoft.com/office/officeart/2005/8/layout/list1"/>
    <dgm:cxn modelId="{B51266F1-BADE-4536-BA2F-DAD81FEF36A0}" type="presOf" srcId="{9829B21E-207E-4F00-86F4-F679F866D780}" destId="{9B2E5935-4387-40B5-821B-9FF9BF161F41}" srcOrd="0" destOrd="0" presId="urn:microsoft.com/office/officeart/2005/8/layout/list1"/>
    <dgm:cxn modelId="{BC52C9B1-C0BF-4D06-9A37-3652A82D737F}" type="presParOf" srcId="{B3C66F15-DED5-4BE1-A7B4-7589115C6BE8}" destId="{BFCE9384-8E37-49AB-885F-5F25EE3A9996}" srcOrd="0" destOrd="0" presId="urn:microsoft.com/office/officeart/2005/8/layout/list1"/>
    <dgm:cxn modelId="{9A07F147-1481-4585-A56C-129BC38FE5F8}" type="presParOf" srcId="{BFCE9384-8E37-49AB-885F-5F25EE3A9996}" destId="{8B608CDC-7DC9-479E-B355-736EEE9FB480}" srcOrd="0" destOrd="0" presId="urn:microsoft.com/office/officeart/2005/8/layout/list1"/>
    <dgm:cxn modelId="{D2026060-A6FA-4575-8627-EA8751E59931}" type="presParOf" srcId="{BFCE9384-8E37-49AB-885F-5F25EE3A9996}" destId="{926010BB-8F23-499A-8FC7-8D423D9E5BE5}" srcOrd="1" destOrd="0" presId="urn:microsoft.com/office/officeart/2005/8/layout/list1"/>
    <dgm:cxn modelId="{A85E8E95-D2F0-415B-AFAA-3952559ED825}" type="presParOf" srcId="{B3C66F15-DED5-4BE1-A7B4-7589115C6BE8}" destId="{24F252CC-F8ED-4A45-AB48-93C393DAEB64}" srcOrd="1" destOrd="0" presId="urn:microsoft.com/office/officeart/2005/8/layout/list1"/>
    <dgm:cxn modelId="{7552C7F1-BA57-4C31-B4C4-46C11B37FFC7}" type="presParOf" srcId="{B3C66F15-DED5-4BE1-A7B4-7589115C6BE8}" destId="{8AD1677D-A106-46FB-8684-F75D39A75047}" srcOrd="2" destOrd="0" presId="urn:microsoft.com/office/officeart/2005/8/layout/list1"/>
    <dgm:cxn modelId="{1EFE2CCA-BB9E-4BB5-841F-6F0B44A1AF90}" type="presParOf" srcId="{B3C66F15-DED5-4BE1-A7B4-7589115C6BE8}" destId="{70B7CFA5-192F-49E9-8AD0-B5EA271F8EBF}" srcOrd="3" destOrd="0" presId="urn:microsoft.com/office/officeart/2005/8/layout/list1"/>
    <dgm:cxn modelId="{9B54FF79-19A8-4143-87DA-D118C7A38FC7}" type="presParOf" srcId="{B3C66F15-DED5-4BE1-A7B4-7589115C6BE8}" destId="{91129F11-7B91-4C4B-B801-6E11946147A9}" srcOrd="4" destOrd="0" presId="urn:microsoft.com/office/officeart/2005/8/layout/list1"/>
    <dgm:cxn modelId="{6348FBFC-98C8-4A18-82B5-1033BE8DF90B}" type="presParOf" srcId="{91129F11-7B91-4C4B-B801-6E11946147A9}" destId="{9AC6339C-9867-4AC1-BE3A-2B9535E9236E}" srcOrd="0" destOrd="0" presId="urn:microsoft.com/office/officeart/2005/8/layout/list1"/>
    <dgm:cxn modelId="{E9059A9F-24E3-4D9A-8579-36BF759884D9}" type="presParOf" srcId="{91129F11-7B91-4C4B-B801-6E11946147A9}" destId="{39772E0E-CD10-4C37-BF11-9E7DE4FB64A8}" srcOrd="1" destOrd="0" presId="urn:microsoft.com/office/officeart/2005/8/layout/list1"/>
    <dgm:cxn modelId="{7B45FEA5-A868-4D86-AD98-4E64B93CE38F}" type="presParOf" srcId="{B3C66F15-DED5-4BE1-A7B4-7589115C6BE8}" destId="{8A335304-4173-4781-88CB-86BD425E1EFC}" srcOrd="5" destOrd="0" presId="urn:microsoft.com/office/officeart/2005/8/layout/list1"/>
    <dgm:cxn modelId="{63218D02-C89E-42CF-81BF-4CAA57082758}" type="presParOf" srcId="{B3C66F15-DED5-4BE1-A7B4-7589115C6BE8}" destId="{D7956049-55E3-451B-A513-0D58CE325CD5}" srcOrd="6" destOrd="0" presId="urn:microsoft.com/office/officeart/2005/8/layout/list1"/>
    <dgm:cxn modelId="{6E88109E-8540-4F2C-8619-30C1AB0E8CEB}" type="presParOf" srcId="{B3C66F15-DED5-4BE1-A7B4-7589115C6BE8}" destId="{C453B84B-5D7B-4263-9FEC-16483FBF9C7F}" srcOrd="7" destOrd="0" presId="urn:microsoft.com/office/officeart/2005/8/layout/list1"/>
    <dgm:cxn modelId="{4A6C29FA-EB57-4E5A-9AD4-3BDF78F75613}" type="presParOf" srcId="{B3C66F15-DED5-4BE1-A7B4-7589115C6BE8}" destId="{727D6F35-C5AF-4553-B1B8-38B8C0AC799F}" srcOrd="8" destOrd="0" presId="urn:microsoft.com/office/officeart/2005/8/layout/list1"/>
    <dgm:cxn modelId="{088DCAD8-117B-4C5B-8B5F-1A95D877EACD}" type="presParOf" srcId="{727D6F35-C5AF-4553-B1B8-38B8C0AC799F}" destId="{DAA1FA5E-9F9A-4D24-A3DA-D4382B329730}" srcOrd="0" destOrd="0" presId="urn:microsoft.com/office/officeart/2005/8/layout/list1"/>
    <dgm:cxn modelId="{69C572D2-5DB6-499A-B795-58B620C89BC8}" type="presParOf" srcId="{727D6F35-C5AF-4553-B1B8-38B8C0AC799F}" destId="{2D07AD0E-69BF-494B-B33B-DBFEF8BC44DB}" srcOrd="1" destOrd="0" presId="urn:microsoft.com/office/officeart/2005/8/layout/list1"/>
    <dgm:cxn modelId="{E6ECC86B-F7FA-4210-8249-C4183F289272}" type="presParOf" srcId="{B3C66F15-DED5-4BE1-A7B4-7589115C6BE8}" destId="{D1C686C3-F21D-4804-9D5D-5772CA3B5662}" srcOrd="9" destOrd="0" presId="urn:microsoft.com/office/officeart/2005/8/layout/list1"/>
    <dgm:cxn modelId="{CC36E1C5-F82E-4E94-8181-05129F289817}" type="presParOf" srcId="{B3C66F15-DED5-4BE1-A7B4-7589115C6BE8}" destId="{9B2E5935-4387-40B5-821B-9FF9BF161F41}" srcOrd="10" destOrd="0" presId="urn:microsoft.com/office/officeart/2005/8/layout/list1"/>
    <dgm:cxn modelId="{5E85ED07-781A-4E1B-B8E2-7F4501BBFD41}" type="presParOf" srcId="{B3C66F15-DED5-4BE1-A7B4-7589115C6BE8}" destId="{298731B9-4106-4EC3-ACA7-569727326EAA}" srcOrd="11" destOrd="0" presId="urn:microsoft.com/office/officeart/2005/8/layout/list1"/>
    <dgm:cxn modelId="{5641A3F7-8F7A-42B9-9F80-B8F9DCD257B4}" type="presParOf" srcId="{B3C66F15-DED5-4BE1-A7B4-7589115C6BE8}" destId="{753685EE-96DD-4667-9049-2F386C133EDC}" srcOrd="12" destOrd="0" presId="urn:microsoft.com/office/officeart/2005/8/layout/list1"/>
    <dgm:cxn modelId="{B340C6EC-9DAF-4368-89B2-97FAAC413560}" type="presParOf" srcId="{753685EE-96DD-4667-9049-2F386C133EDC}" destId="{5147FEF8-8844-44CB-B39F-E3235052E741}" srcOrd="0" destOrd="0" presId="urn:microsoft.com/office/officeart/2005/8/layout/list1"/>
    <dgm:cxn modelId="{C43DACC1-DAFC-4109-AFE7-0C7B1EA8A260}" type="presParOf" srcId="{753685EE-96DD-4667-9049-2F386C133EDC}" destId="{A2213CB7-E749-4016-BFBB-CC432863A733}" srcOrd="1" destOrd="0" presId="urn:microsoft.com/office/officeart/2005/8/layout/list1"/>
    <dgm:cxn modelId="{000BFAC9-57AA-46B2-9BE1-9E084532875C}" type="presParOf" srcId="{B3C66F15-DED5-4BE1-A7B4-7589115C6BE8}" destId="{C03E9EE5-CBF8-4FB8-8168-546152645F7F}" srcOrd="13" destOrd="0" presId="urn:microsoft.com/office/officeart/2005/8/layout/list1"/>
    <dgm:cxn modelId="{333718CC-7414-424A-B8C9-83E378C2CDD7}" type="presParOf" srcId="{B3C66F15-DED5-4BE1-A7B4-7589115C6BE8}" destId="{B536A3C2-D640-47C2-BFA7-AB7E03EC0B1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26BED-95CD-4CC2-A4CE-C5CA6A3EDBFA}">
      <dsp:nvSpPr>
        <dsp:cNvPr id="0" name=""/>
        <dsp:cNvSpPr/>
      </dsp:nvSpPr>
      <dsp:spPr>
        <a:xfrm>
          <a:off x="0" y="3591"/>
          <a:ext cx="6513603" cy="12583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86FF98-BE27-4AAF-A719-196173CBDD00}">
      <dsp:nvSpPr>
        <dsp:cNvPr id="0" name=""/>
        <dsp:cNvSpPr/>
      </dsp:nvSpPr>
      <dsp:spPr>
        <a:xfrm>
          <a:off x="380664" y="286729"/>
          <a:ext cx="692792" cy="6921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31649-0671-461C-A242-B92A9CF9FF4B}">
      <dsp:nvSpPr>
        <dsp:cNvPr id="0" name=""/>
        <dsp:cNvSpPr/>
      </dsp:nvSpPr>
      <dsp:spPr>
        <a:xfrm>
          <a:off x="1454120" y="3591"/>
          <a:ext cx="4658304" cy="1259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10" tIns="133310" rIns="133310" bIns="13331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Descriptive vs Predictive: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	Predictive Analytics (predict conversion rate based on user data)</a:t>
          </a:r>
        </a:p>
      </dsp:txBody>
      <dsp:txXfrm>
        <a:off x="1454120" y="3591"/>
        <a:ext cx="4658304" cy="1259623"/>
      </dsp:txXfrm>
    </dsp:sp>
    <dsp:sp modelId="{C293C3A7-273E-43FE-805F-3CF0D024A631}">
      <dsp:nvSpPr>
        <dsp:cNvPr id="0" name=""/>
        <dsp:cNvSpPr/>
      </dsp:nvSpPr>
      <dsp:spPr>
        <a:xfrm>
          <a:off x="0" y="1543131"/>
          <a:ext cx="6513603" cy="12583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DDA73-E3E9-4BE1-AAAB-1C3E13CD0BFE}">
      <dsp:nvSpPr>
        <dsp:cNvPr id="0" name=""/>
        <dsp:cNvSpPr/>
      </dsp:nvSpPr>
      <dsp:spPr>
        <a:xfrm>
          <a:off x="380664" y="1826269"/>
          <a:ext cx="692792" cy="6921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D9FB4-6DBD-49FE-845B-1FC09182B9E3}">
      <dsp:nvSpPr>
        <dsp:cNvPr id="0" name=""/>
        <dsp:cNvSpPr/>
      </dsp:nvSpPr>
      <dsp:spPr>
        <a:xfrm>
          <a:off x="1454120" y="1543131"/>
          <a:ext cx="4658304" cy="1259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10" tIns="133310" rIns="133310" bIns="13331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Type of Learning: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	Supervised Learning (Target variable ‘trial’ in Sample)</a:t>
          </a:r>
        </a:p>
      </dsp:txBody>
      <dsp:txXfrm>
        <a:off x="1454120" y="1543131"/>
        <a:ext cx="4658304" cy="1259623"/>
      </dsp:txXfrm>
    </dsp:sp>
    <dsp:sp modelId="{B1ED75C0-863A-4637-AB60-A9E7C795346A}">
      <dsp:nvSpPr>
        <dsp:cNvPr id="0" name=""/>
        <dsp:cNvSpPr/>
      </dsp:nvSpPr>
      <dsp:spPr>
        <a:xfrm>
          <a:off x="0" y="3082671"/>
          <a:ext cx="6513603" cy="12583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4CDF3C-1ADD-4CC3-939E-1EBC94573962}">
      <dsp:nvSpPr>
        <dsp:cNvPr id="0" name=""/>
        <dsp:cNvSpPr/>
      </dsp:nvSpPr>
      <dsp:spPr>
        <a:xfrm>
          <a:off x="380664" y="3365809"/>
          <a:ext cx="692792" cy="6921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E2338-D07B-48BB-989D-F677BD1BA27B}">
      <dsp:nvSpPr>
        <dsp:cNvPr id="0" name=""/>
        <dsp:cNvSpPr/>
      </dsp:nvSpPr>
      <dsp:spPr>
        <a:xfrm>
          <a:off x="1454120" y="3082671"/>
          <a:ext cx="4658304" cy="1259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10" tIns="133310" rIns="133310" bIns="13331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Type of Analysis: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	Classification Analysis (Type of TV ‘trial’ is binary)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	Regression Analysis (Type of TV ‘conversion rate’ is continuous)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	Statistical Analysis (A/B Testing)</a:t>
          </a:r>
        </a:p>
      </dsp:txBody>
      <dsp:txXfrm>
        <a:off x="1454120" y="3082671"/>
        <a:ext cx="4658304" cy="1259623"/>
      </dsp:txXfrm>
    </dsp:sp>
    <dsp:sp modelId="{0ABC3F87-9731-422C-9FDD-81ED4A28CE5B}">
      <dsp:nvSpPr>
        <dsp:cNvPr id="0" name=""/>
        <dsp:cNvSpPr/>
      </dsp:nvSpPr>
      <dsp:spPr>
        <a:xfrm>
          <a:off x="0" y="4622211"/>
          <a:ext cx="6513603" cy="12583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D2FF04-024D-4336-A59C-E93323F5A168}">
      <dsp:nvSpPr>
        <dsp:cNvPr id="0" name=""/>
        <dsp:cNvSpPr/>
      </dsp:nvSpPr>
      <dsp:spPr>
        <a:xfrm>
          <a:off x="380664" y="4905349"/>
          <a:ext cx="692792" cy="6921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CDA69-60F2-4BC6-AE5D-64167AC2CAAC}">
      <dsp:nvSpPr>
        <dsp:cNvPr id="0" name=""/>
        <dsp:cNvSpPr/>
      </dsp:nvSpPr>
      <dsp:spPr>
        <a:xfrm>
          <a:off x="1454120" y="4622211"/>
          <a:ext cx="4658304" cy="1259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10" tIns="133310" rIns="133310" bIns="13331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Success Measures: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	Regression - R2 or MSE (Mean square error) </a:t>
          </a:r>
          <a:r>
            <a:rPr lang="en-US" sz="1400" kern="1200" dirty="0" err="1"/>
            <a:t>etc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	Classification – PCC (Percent correct classification), Confusion Matrix </a:t>
          </a:r>
          <a:r>
            <a:rPr lang="en-US" sz="1400" kern="1200" dirty="0" err="1"/>
            <a:t>etc</a:t>
          </a:r>
          <a:endParaRPr lang="en-US" sz="1400" kern="1200" dirty="0"/>
        </a:p>
      </dsp:txBody>
      <dsp:txXfrm>
        <a:off x="1454120" y="4622211"/>
        <a:ext cx="4658304" cy="12596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1677D-A106-46FB-8684-F75D39A75047}">
      <dsp:nvSpPr>
        <dsp:cNvPr id="0" name=""/>
        <dsp:cNvSpPr/>
      </dsp:nvSpPr>
      <dsp:spPr>
        <a:xfrm>
          <a:off x="0" y="1099625"/>
          <a:ext cx="651360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010BB-8F23-499A-8FC7-8D423D9E5BE5}">
      <dsp:nvSpPr>
        <dsp:cNvPr id="0" name=""/>
        <dsp:cNvSpPr/>
      </dsp:nvSpPr>
      <dsp:spPr>
        <a:xfrm>
          <a:off x="325680" y="878225"/>
          <a:ext cx="4559522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is structured, stored in flat files (.csv)</a:t>
          </a:r>
        </a:p>
      </dsp:txBody>
      <dsp:txXfrm>
        <a:off x="347296" y="899841"/>
        <a:ext cx="4516290" cy="399568"/>
      </dsp:txXfrm>
    </dsp:sp>
    <dsp:sp modelId="{D7956049-55E3-451B-A513-0D58CE325CD5}">
      <dsp:nvSpPr>
        <dsp:cNvPr id="0" name=""/>
        <dsp:cNvSpPr/>
      </dsp:nvSpPr>
      <dsp:spPr>
        <a:xfrm>
          <a:off x="0" y="1780025"/>
          <a:ext cx="6513603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12420" rIns="5055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Missing observations 350000 – 346929 = 3071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Data type of feature “trial” with value 0/1 is “int” instead of “factor”</a:t>
          </a:r>
        </a:p>
      </dsp:txBody>
      <dsp:txXfrm>
        <a:off x="0" y="1780025"/>
        <a:ext cx="6513603" cy="874125"/>
      </dsp:txXfrm>
    </dsp:sp>
    <dsp:sp modelId="{39772E0E-CD10-4C37-BF11-9E7DE4FB64A8}">
      <dsp:nvSpPr>
        <dsp:cNvPr id="0" name=""/>
        <dsp:cNvSpPr/>
      </dsp:nvSpPr>
      <dsp:spPr>
        <a:xfrm>
          <a:off x="325680" y="1558625"/>
          <a:ext cx="4559522" cy="44280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Structure: 346929 Observations of 11 variables. </a:t>
          </a:r>
        </a:p>
      </dsp:txBody>
      <dsp:txXfrm>
        <a:off x="347296" y="1580241"/>
        <a:ext cx="4516290" cy="399568"/>
      </dsp:txXfrm>
    </dsp:sp>
    <dsp:sp modelId="{9B2E5935-4387-40B5-821B-9FF9BF161F41}">
      <dsp:nvSpPr>
        <dsp:cNvPr id="0" name=""/>
        <dsp:cNvSpPr/>
      </dsp:nvSpPr>
      <dsp:spPr>
        <a:xfrm>
          <a:off x="0" y="2956550"/>
          <a:ext cx="6513603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12420" rIns="5055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356 missing values of each feature “gender”, “age” &amp; “</a:t>
          </a:r>
          <a:r>
            <a:rPr lang="en-US" sz="1500" kern="1200" dirty="0" err="1"/>
            <a:t>industry_code</a:t>
          </a:r>
          <a:r>
            <a:rPr lang="en-US" sz="1500" kern="1200" dirty="0"/>
            <a:t>”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9691 “Unknown” type of “payee”</a:t>
          </a:r>
        </a:p>
      </dsp:txBody>
      <dsp:txXfrm>
        <a:off x="0" y="2956550"/>
        <a:ext cx="6513603" cy="874125"/>
      </dsp:txXfrm>
    </dsp:sp>
    <dsp:sp modelId="{2D07AD0E-69BF-494B-B33B-DBFEF8BC44DB}">
      <dsp:nvSpPr>
        <dsp:cNvPr id="0" name=""/>
        <dsp:cNvSpPr/>
      </dsp:nvSpPr>
      <dsp:spPr>
        <a:xfrm>
          <a:off x="325680" y="2735150"/>
          <a:ext cx="4559522" cy="44280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Summary: </a:t>
          </a:r>
        </a:p>
      </dsp:txBody>
      <dsp:txXfrm>
        <a:off x="347296" y="2756766"/>
        <a:ext cx="4516290" cy="399568"/>
      </dsp:txXfrm>
    </dsp:sp>
    <dsp:sp modelId="{B536A3C2-D640-47C2-BFA7-AB7E03EC0B11}">
      <dsp:nvSpPr>
        <dsp:cNvPr id="0" name=""/>
        <dsp:cNvSpPr/>
      </dsp:nvSpPr>
      <dsp:spPr>
        <a:xfrm>
          <a:off x="0" y="4133075"/>
          <a:ext cx="6513603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12420" rIns="5055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Age (only numeric feature) is positive skewed = 0.74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Classification TV “Trial” is imbalance 0 – 329,713 &amp; 1 - 17216</a:t>
          </a:r>
        </a:p>
      </dsp:txBody>
      <dsp:txXfrm>
        <a:off x="0" y="4133075"/>
        <a:ext cx="6513603" cy="874125"/>
      </dsp:txXfrm>
    </dsp:sp>
    <dsp:sp modelId="{A2213CB7-E749-4016-BFBB-CC432863A733}">
      <dsp:nvSpPr>
        <dsp:cNvPr id="0" name=""/>
        <dsp:cNvSpPr/>
      </dsp:nvSpPr>
      <dsp:spPr>
        <a:xfrm>
          <a:off x="325680" y="3911675"/>
          <a:ext cx="4559522" cy="4428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Visualization:</a:t>
          </a:r>
        </a:p>
      </dsp:txBody>
      <dsp:txXfrm>
        <a:off x="347296" y="3933291"/>
        <a:ext cx="4516290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7179-27DE-456F-914F-DE2AF89A3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14025-3B11-47AF-8E4C-C50CBC0FB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F96FD-D986-48F1-8F8C-3FF8F5F9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479B-37C3-4D5D-9572-42ADC671F78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5C42A-7C44-46F4-B6EC-714F006C6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36728-E9FC-4E6F-A074-F7A272959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2A38-5930-4D08-9639-1A6E6766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A07D-5C19-4FAD-969F-6F6B48D3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8C52F-1118-484B-893E-C0FEE03B5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586F1-652E-4FD0-95D2-824A2550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479B-37C3-4D5D-9572-42ADC671F78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7CA7C-C304-4D09-A09B-4F9E9901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CD431-8C90-42B0-A93C-EB7C31959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2A38-5930-4D08-9639-1A6E6766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1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830548-9DA7-4826-B411-F65E98265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0073B-4F99-4663-AFFA-C86ED530E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193A1-C9E2-42D8-A811-94B7D741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479B-37C3-4D5D-9572-42ADC671F78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02366-1389-41B7-BAB0-6B8FEDEC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1A039-C387-49B7-B4F2-7EE6A74D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2A38-5930-4D08-9639-1A6E6766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4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063D-AEEC-4E0E-8980-43313EBB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085E9-1C21-461C-865C-E22EB330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074DB-A819-456C-9F1F-F29DA0852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479B-37C3-4D5D-9572-42ADC671F78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3BCAC-BD45-40F4-BC4E-CE728D83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F8795-1233-4365-B93A-C25B39C7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2A38-5930-4D08-9639-1A6E6766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5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ADA8-FEB1-4881-972F-856405788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16292-1A81-4846-B026-CD6A846AD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1BEDE-399C-46A4-9376-3A7E9B9D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479B-37C3-4D5D-9572-42ADC671F78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64176-6082-44F4-86C1-B2E6E7CE0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021D3-24AA-4078-99C6-52E6505C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2A38-5930-4D08-9639-1A6E6766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7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70F8-C516-4DDD-BD0A-F52A58F9C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5A41B-9AA9-464F-8765-7D0752977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C9142-CCD6-4788-8AA6-20DD966B6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1CA80-F5B6-4568-8F9C-A62C650C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479B-37C3-4D5D-9572-42ADC671F78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F7D53-959D-4A18-A973-8EE2EB1D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10D0B-6B7F-45E2-93F9-217A1CBA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2A38-5930-4D08-9639-1A6E6766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0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79C1-EEAF-49AC-9466-0E153E65C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80DF2-04C8-4DD1-8673-D031C6D18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2095A-7678-4AE8-8529-BC324930D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AA2CB-5E56-414B-B99C-2613795C4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02F32-995D-4AB3-BB41-086BDD9C2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1192CF-C42F-4DC8-96DA-3CA4908C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479B-37C3-4D5D-9572-42ADC671F78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2665F-4DE0-48AE-8E83-CC13B347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70E3CB-9854-4AB9-8521-EA038BFA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2A38-5930-4D08-9639-1A6E6766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1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434-7CA8-405E-A0BF-2F39E820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8A14B6-24BE-4C08-85E4-EEFDF457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479B-37C3-4D5D-9572-42ADC671F78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123CA-F9B1-4CB2-BE55-B7B62370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E3EDE-A5A9-40E7-8613-B024BDE3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2A38-5930-4D08-9639-1A6E6766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8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4B969-1807-48C8-A274-A5E6CCE57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479B-37C3-4D5D-9572-42ADC671F78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AC020-93D5-427B-9699-B366C51C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C6030-3714-4F54-9DA0-963C5A43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2A38-5930-4D08-9639-1A6E6766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1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1E42E-9444-4865-A264-29E0D7124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C3BEE-ED72-4A98-83EA-45805D7AE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28B42-BBE0-4479-8FE9-1886BAA6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AACDC-EC63-494E-9215-7727BBEBD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479B-37C3-4D5D-9572-42ADC671F78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1D32B-13C2-41D0-B041-00D825D1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51C40-BCF6-40CD-A826-73B26693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2A38-5930-4D08-9639-1A6E6766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5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2656A-8DBA-4E63-9B92-A4F81E60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D1593C-ABF5-4583-B9A7-ED0E72022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FAEF3-6266-4571-A089-A206680DD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D2FBE-D663-493A-B768-A01D65DF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479B-37C3-4D5D-9572-42ADC671F78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66705-05B9-4D74-AB4F-631CD67CC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53CBC-219F-4ECD-96E9-6E17F054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F2A38-5930-4D08-9639-1A6E6766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2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32CCE6-8D9F-4054-8414-115539D49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2C973-F4AD-4F7D-9CEC-F8F387CF9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1F1AE-66E1-4111-A7A0-710F913B0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B479B-37C3-4D5D-9572-42ADC671F78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B1D62-4286-41AC-A5FA-784A371F2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AC6B4-42A3-48FC-A36E-0E99746E2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F2A38-5930-4D08-9639-1A6E6766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2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06B791-89DB-4A71-BE84-C4E104635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Data Understanding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433D2-DCDA-4A9D-A86E-EFAC13F7D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Exploratory data analysis (EDA) using R and Data Visualization using Tableau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11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63EF1-D2EC-49FE-B89F-E260D133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Analytical Approach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FE3E0FA-FD1E-46F2-86E9-F59E32E3D1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58070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977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C7B53-EB72-474A-8245-35CEFD436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Code Book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388A76-385F-4EA1-98B0-6CE67DA6AB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87505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153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E71DE-E2E6-4F41-BBD6-D0223C500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Data Visualization (Histogram)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58DE5-B153-4A2D-8646-54E34F9A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Age is positive skewed (.74)</a:t>
            </a:r>
          </a:p>
          <a:p>
            <a:r>
              <a:rPr lang="en-US" sz="1600" dirty="0"/>
              <a:t>Outliers around Age of 21</a:t>
            </a:r>
          </a:p>
          <a:p>
            <a:endParaRPr lang="en-US" sz="1600" dirty="0"/>
          </a:p>
        </p:txBody>
      </p:sp>
      <p:pic>
        <p:nvPicPr>
          <p:cNvPr id="9" name="Picture 8" descr="Plot Zoom">
            <a:extLst>
              <a:ext uri="{FF2B5EF4-FFF2-40B4-BE49-F238E27FC236}">
                <a16:creationId xmlns:a16="http://schemas.microsoft.com/office/drawing/2014/main" id="{075A0390-A71C-4BDA-B305-81EE2F069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774" y="952500"/>
            <a:ext cx="6252379" cy="4829963"/>
          </a:xfrm>
          <a:prstGeom prst="rect">
            <a:avLst/>
          </a:prstGeom>
        </p:spPr>
      </p:pic>
      <p:sp>
        <p:nvSpPr>
          <p:cNvPr id="4" name="AutoShape 2" descr="http://127.0.0.1:30326/graphics/plot_zoom_png?width=1200&amp;height=900">
            <a:extLst>
              <a:ext uri="{FF2B5EF4-FFF2-40B4-BE49-F238E27FC236}">
                <a16:creationId xmlns:a16="http://schemas.microsoft.com/office/drawing/2014/main" id="{28CC576C-96D0-4ACA-BF9C-AE6842000C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3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45A13-F9C7-47E6-A9E9-3A3459393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Data Visualization (Bar plot)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7EED1-129B-4422-96EC-A881DE76C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9691 “Unknown” type of “payee”</a:t>
            </a:r>
          </a:p>
        </p:txBody>
      </p:sp>
      <p:pic>
        <p:nvPicPr>
          <p:cNvPr id="5" name="Picture 4" descr="Plot Zoom">
            <a:extLst>
              <a:ext uri="{FF2B5EF4-FFF2-40B4-BE49-F238E27FC236}">
                <a16:creationId xmlns:a16="http://schemas.microsoft.com/office/drawing/2014/main" id="{7C40DFDF-FCB1-4739-9D14-0F314AB84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774" y="952500"/>
            <a:ext cx="6252379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2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45A13-F9C7-47E6-A9E9-3A3459393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Data Visualization (Bar plot)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7EED1-129B-4422-96EC-A881DE76C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Classification Analysis, Binary TV “trial” is imbalance</a:t>
            </a:r>
            <a:br>
              <a:rPr lang="en-US" sz="1600" dirty="0"/>
            </a:br>
            <a:r>
              <a:rPr lang="en-US" sz="1600" dirty="0"/>
              <a:t>0 – 329,713</a:t>
            </a:r>
            <a:br>
              <a:rPr lang="en-US" sz="1600" dirty="0"/>
            </a:br>
            <a:r>
              <a:rPr lang="en-US" sz="1600" dirty="0"/>
              <a:t>1 – 17,216</a:t>
            </a:r>
          </a:p>
        </p:txBody>
      </p:sp>
      <p:pic>
        <p:nvPicPr>
          <p:cNvPr id="8" name="Picture 7" descr="Plot Zoom">
            <a:extLst>
              <a:ext uri="{FF2B5EF4-FFF2-40B4-BE49-F238E27FC236}">
                <a16:creationId xmlns:a16="http://schemas.microsoft.com/office/drawing/2014/main" id="{CBA894D7-A65F-421A-B47F-D5E4B1DFF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774" y="952500"/>
            <a:ext cx="6252379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45A13-F9C7-47E6-A9E9-3A3459393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Data Visualization (Bar plot)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0A955DC-7DFC-402F-B0E4-C11C1E9D56BC}"/>
              </a:ext>
            </a:extLst>
          </p:cNvPr>
          <p:cNvSpPr txBox="1">
            <a:spLocks/>
          </p:cNvSpPr>
          <p:nvPr/>
        </p:nvSpPr>
        <p:spPr>
          <a:xfrm>
            <a:off x="966951" y="3355130"/>
            <a:ext cx="2669407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600" dirty="0"/>
              <a:t>Numeric Age vs categorical gender (M/F)</a:t>
            </a:r>
          </a:p>
        </p:txBody>
      </p:sp>
      <p:pic>
        <p:nvPicPr>
          <p:cNvPr id="11" name="Picture 10" descr="Plot Zoom">
            <a:extLst>
              <a:ext uri="{FF2B5EF4-FFF2-40B4-BE49-F238E27FC236}">
                <a16:creationId xmlns:a16="http://schemas.microsoft.com/office/drawing/2014/main" id="{8420F428-C630-4327-B783-4F2344791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774" y="952500"/>
            <a:ext cx="6252379" cy="4829963"/>
          </a:xfrm>
          <a:prstGeom prst="rect">
            <a:avLst/>
          </a:prstGeom>
        </p:spPr>
      </p:pic>
      <p:sp>
        <p:nvSpPr>
          <p:cNvPr id="4" name="AutoShape 2" descr="http://127.0.0.1:30326/graphics/plot_zoom_png?width=1200&amp;height=900">
            <a:extLst>
              <a:ext uri="{FF2B5EF4-FFF2-40B4-BE49-F238E27FC236}">
                <a16:creationId xmlns:a16="http://schemas.microsoft.com/office/drawing/2014/main" id="{9045A9A7-9151-4DD5-A8B8-51B106B5AE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9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11EBA-F212-48F8-8DC6-A126A913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How to fix Data Quality Issues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48F1292-B3FE-4C00-9BF9-0962E5690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500" b="1" dirty="0">
                <a:solidFill>
                  <a:srgbClr val="FF0000"/>
                </a:solidFill>
              </a:rPr>
              <a:t>Issue:</a:t>
            </a:r>
            <a:r>
              <a:rPr lang="en-US" sz="1500" dirty="0"/>
              <a:t> 3071 Missing observations</a:t>
            </a:r>
          </a:p>
          <a:p>
            <a:pPr lvl="1"/>
            <a:r>
              <a:rPr lang="en-US" sz="1500" b="1" dirty="0">
                <a:solidFill>
                  <a:srgbClr val="00B050"/>
                </a:solidFill>
              </a:rPr>
              <a:t>Fix:</a:t>
            </a:r>
            <a:r>
              <a:rPr lang="en-US" sz="1500" dirty="0"/>
              <a:t> Live with it, sufficient observations  346,929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b="1" dirty="0">
                <a:solidFill>
                  <a:srgbClr val="FF0000"/>
                </a:solidFill>
              </a:rPr>
              <a:t>Issue: </a:t>
            </a:r>
            <a:r>
              <a:rPr lang="en-US" sz="1500" dirty="0"/>
              <a:t>Target variable type incorrect “int”</a:t>
            </a:r>
          </a:p>
          <a:p>
            <a:pPr lvl="1"/>
            <a:r>
              <a:rPr lang="en-US" sz="1500" b="1" dirty="0">
                <a:solidFill>
                  <a:srgbClr val="00B050"/>
                </a:solidFill>
              </a:rPr>
              <a:t>Fix: </a:t>
            </a:r>
            <a:r>
              <a:rPr lang="en-US" sz="1500" dirty="0"/>
              <a:t>convert to factor in R using factor(trial, level = c(0,1))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b="1" dirty="0">
                <a:solidFill>
                  <a:srgbClr val="FF0000"/>
                </a:solidFill>
              </a:rPr>
              <a:t>Issue:</a:t>
            </a:r>
            <a:r>
              <a:rPr lang="en-US" sz="1500" dirty="0"/>
              <a:t> 356 Missing values of “gender”, “age” &amp; “</a:t>
            </a:r>
            <a:r>
              <a:rPr lang="en-US" sz="1500" dirty="0" err="1"/>
              <a:t>industry_code</a:t>
            </a:r>
            <a:r>
              <a:rPr lang="en-US" sz="1500" dirty="0"/>
              <a:t>”</a:t>
            </a:r>
          </a:p>
          <a:p>
            <a:pPr lvl="1"/>
            <a:r>
              <a:rPr lang="en-US" sz="1500" b="1" dirty="0">
                <a:solidFill>
                  <a:srgbClr val="00B050"/>
                </a:solidFill>
              </a:rPr>
              <a:t>Fix: </a:t>
            </a:r>
            <a:r>
              <a:rPr lang="en-US" sz="1500" dirty="0"/>
              <a:t>Ignore missing values, just 0.1 % of total observations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b="1" dirty="0">
                <a:solidFill>
                  <a:srgbClr val="FF0000"/>
                </a:solidFill>
              </a:rPr>
              <a:t>Issue:</a:t>
            </a:r>
            <a:r>
              <a:rPr lang="en-US" sz="1500" dirty="0"/>
              <a:t> 9691 “Unknown” type of “payee”</a:t>
            </a:r>
          </a:p>
          <a:p>
            <a:pPr lvl="1"/>
            <a:r>
              <a:rPr lang="en-US" sz="1500" b="1" dirty="0">
                <a:solidFill>
                  <a:srgbClr val="00B050"/>
                </a:solidFill>
              </a:rPr>
              <a:t>Fix: </a:t>
            </a:r>
            <a:r>
              <a:rPr lang="en-US" sz="1500" dirty="0"/>
              <a:t>???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b="1" dirty="0">
                <a:solidFill>
                  <a:srgbClr val="FF0000"/>
                </a:solidFill>
              </a:rPr>
              <a:t>Issue: </a:t>
            </a:r>
            <a:r>
              <a:rPr lang="en-US" sz="1500" dirty="0"/>
              <a:t>Age is positive skewed (0.74)</a:t>
            </a:r>
          </a:p>
          <a:p>
            <a:pPr lvl="1"/>
            <a:r>
              <a:rPr lang="en-US" sz="1500" b="1" dirty="0">
                <a:solidFill>
                  <a:srgbClr val="00B050"/>
                </a:solidFill>
              </a:rPr>
              <a:t>Fix: </a:t>
            </a:r>
            <a:r>
              <a:rPr lang="en-US" sz="1500" dirty="0"/>
              <a:t>Use John Tukey ladder to get skewness close to 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b="1" dirty="0">
                <a:solidFill>
                  <a:srgbClr val="FF0000"/>
                </a:solidFill>
              </a:rPr>
              <a:t>Issue: </a:t>
            </a:r>
            <a:r>
              <a:rPr lang="en-US" sz="1500" dirty="0"/>
              <a:t>Imbalance binary Target Variable “trial” for classification analysis</a:t>
            </a:r>
          </a:p>
          <a:p>
            <a:pPr lvl="1"/>
            <a:r>
              <a:rPr lang="en-US" sz="1500" b="1" dirty="0">
                <a:solidFill>
                  <a:srgbClr val="00B050"/>
                </a:solidFill>
              </a:rPr>
              <a:t>Fix: </a:t>
            </a:r>
            <a:r>
              <a:rPr lang="en-US" sz="1500" dirty="0"/>
              <a:t>Over under sampling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190458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331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 Understanding</vt:lpstr>
      <vt:lpstr>Analytical Approach</vt:lpstr>
      <vt:lpstr>Code Book</vt:lpstr>
      <vt:lpstr>Data Visualization (Histogram)</vt:lpstr>
      <vt:lpstr>Data Visualization (Bar plot)</vt:lpstr>
      <vt:lpstr>Data Visualization (Bar plot)</vt:lpstr>
      <vt:lpstr>Data Visualization (Bar plot)</vt:lpstr>
      <vt:lpstr>How to fix Data Quality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Understanding</dc:title>
  <dc:creator>Nadir A Syed</dc:creator>
  <cp:lastModifiedBy>Nadir A Syed</cp:lastModifiedBy>
  <cp:revision>1</cp:revision>
  <dcterms:created xsi:type="dcterms:W3CDTF">2019-08-06T19:57:25Z</dcterms:created>
  <dcterms:modified xsi:type="dcterms:W3CDTF">2019-08-06T20:01:37Z</dcterms:modified>
</cp:coreProperties>
</file>