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 name="Google Shape;22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5" name="Google Shape;255;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0" name="Google Shape;27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7" name="Google Shape;27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6478606def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6478606de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0" name="Google Shape;290;p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89" name="Google Shape;8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og.hubspot.com/service/freemiu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optimizely.com/optimization-glossary/ab-test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ctrTitle"/>
          </p:nvPr>
        </p:nvSpPr>
        <p:spPr>
          <a:xfrm>
            <a:off x="1524000" y="1122363"/>
            <a:ext cx="9144000" cy="10922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70C0"/>
              </a:buClr>
              <a:buSzPts val="6000"/>
              <a:buFont typeface="Calibri"/>
              <a:buNone/>
            </a:pPr>
            <a:r>
              <a:rPr lang="en-US">
                <a:solidFill>
                  <a:srgbClr val="0070C0"/>
                </a:solidFill>
              </a:rPr>
              <a:t>Project#8</a:t>
            </a:r>
            <a:endParaRPr/>
          </a:p>
        </p:txBody>
      </p:sp>
      <p:sp>
        <p:nvSpPr>
          <p:cNvPr id="97" name="Google Shape;97;p15"/>
          <p:cNvSpPr txBox="1">
            <a:spLocks noGrp="1"/>
          </p:cNvSpPr>
          <p:nvPr>
            <p:ph type="subTitle" idx="1"/>
          </p:nvPr>
        </p:nvSpPr>
        <p:spPr>
          <a:xfrm>
            <a:off x="1588294" y="2214563"/>
            <a:ext cx="9144000" cy="56991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70C0"/>
              </a:buClr>
              <a:buSzPts val="2400"/>
              <a:buNone/>
            </a:pPr>
            <a:r>
              <a:rPr lang="en-US" b="1" u="sng">
                <a:solidFill>
                  <a:srgbClr val="0070C0"/>
                </a:solidFill>
              </a:rPr>
              <a:t>Freemium A/B Testing</a:t>
            </a:r>
            <a:endParaRPr u="sng">
              <a:solidFill>
                <a:srgbClr val="0070C0"/>
              </a:solidFill>
            </a:endParaRPr>
          </a:p>
          <a:p>
            <a:pPr marL="0" lvl="0" indent="0" algn="ctr" rtl="0">
              <a:lnSpc>
                <a:spcPct val="90000"/>
              </a:lnSpc>
              <a:spcBef>
                <a:spcPts val="1000"/>
              </a:spcBef>
              <a:spcAft>
                <a:spcPts val="0"/>
              </a:spcAft>
              <a:buClr>
                <a:schemeClr val="dk1"/>
              </a:buClr>
              <a:buSzPts val="2400"/>
              <a:buNone/>
            </a:pPr>
            <a:endParaRPr/>
          </a:p>
        </p:txBody>
      </p:sp>
      <p:sp>
        <p:nvSpPr>
          <p:cNvPr id="98" name="Google Shape;98;p15"/>
          <p:cNvSpPr txBox="1"/>
          <p:nvPr/>
        </p:nvSpPr>
        <p:spPr>
          <a:xfrm>
            <a:off x="635794" y="3650456"/>
            <a:ext cx="11322844" cy="153888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Scope: </a:t>
            </a:r>
            <a:r>
              <a:rPr lang="en-US" sz="2400" b="0" i="0" u="none" strike="noStrike" cap="none">
                <a:solidFill>
                  <a:schemeClr val="dk1"/>
                </a:solidFill>
                <a:latin typeface="Calibri"/>
                <a:ea typeface="Calibri"/>
                <a:cs typeface="Calibri"/>
                <a:sym typeface="Calibri"/>
              </a:rPr>
              <a:t>This project’s scope is to help a B2B (business-to-business) SaaS (software-as-a-service) company analyze its recent A/B test for its explainer video. The company uses these videos to convince free users to start a premium trial.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ctrTitle"/>
          </p:nvPr>
        </p:nvSpPr>
        <p:spPr>
          <a:xfrm>
            <a:off x="1524000" y="1122362"/>
            <a:ext cx="9144000" cy="284003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800"/>
              <a:buFont typeface="Calibri"/>
              <a:buNone/>
            </a:pPr>
            <a:r>
              <a:rPr lang="en-US" sz="5800"/>
              <a:t>Data Understanding</a:t>
            </a:r>
            <a:endParaRPr/>
          </a:p>
        </p:txBody>
      </p:sp>
      <p:sp>
        <p:nvSpPr>
          <p:cNvPr id="157" name="Google Shape;157;p24"/>
          <p:cNvSpPr txBox="1">
            <a:spLocks noGrp="1"/>
          </p:cNvSpPr>
          <p:nvPr>
            <p:ph type="subTitle" idx="1"/>
          </p:nvPr>
        </p:nvSpPr>
        <p:spPr>
          <a:xfrm>
            <a:off x="1524000" y="4256436"/>
            <a:ext cx="9144000" cy="160081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accent1"/>
              </a:buClr>
              <a:buSzPts val="2400"/>
              <a:buNone/>
            </a:pPr>
            <a:r>
              <a:rPr lang="en-US">
                <a:solidFill>
                  <a:schemeClr val="accent1"/>
                </a:solidFill>
              </a:rPr>
              <a:t>Exploratory data analysis (EDA) using R and Data Visualization using Tableau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5"/>
          <p:cNvSpPr/>
          <p:nvPr/>
        </p:nvSpPr>
        <p:spPr>
          <a:xfrm>
            <a:off x="484096" y="470925"/>
            <a:ext cx="4381009" cy="5892104"/>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3" name="Google Shape;163;p25"/>
          <p:cNvSpPr txBox="1">
            <a:spLocks noGrp="1"/>
          </p:cNvSpPr>
          <p:nvPr>
            <p:ph type="title"/>
          </p:nvPr>
        </p:nvSpPr>
        <p:spPr>
          <a:xfrm>
            <a:off x="863029" y="1012004"/>
            <a:ext cx="3416158" cy="479540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4400"/>
              <a:buFont typeface="Calibri"/>
              <a:buNone/>
            </a:pPr>
            <a:r>
              <a:rPr lang="en-US">
                <a:solidFill>
                  <a:srgbClr val="FFFFFF"/>
                </a:solidFill>
              </a:rPr>
              <a:t>Analytical Approach</a:t>
            </a:r>
            <a:endParaRPr/>
          </a:p>
        </p:txBody>
      </p:sp>
      <p:grpSp>
        <p:nvGrpSpPr>
          <p:cNvPr id="164" name="Google Shape;164;p25"/>
          <p:cNvGrpSpPr/>
          <p:nvPr/>
        </p:nvGrpSpPr>
        <p:grpSpPr>
          <a:xfrm>
            <a:off x="5194300" y="867705"/>
            <a:ext cx="6513603" cy="5091862"/>
            <a:chOff x="0" y="396781"/>
            <a:chExt cx="6513603" cy="5091862"/>
          </a:xfrm>
        </p:grpSpPr>
        <p:sp>
          <p:nvSpPr>
            <p:cNvPr id="165" name="Google Shape;165;p25"/>
            <p:cNvSpPr/>
            <p:nvPr/>
          </p:nvSpPr>
          <p:spPr>
            <a:xfrm>
              <a:off x="0" y="396781"/>
              <a:ext cx="6513603" cy="124056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5"/>
            <p:cNvSpPr txBox="1"/>
            <p:nvPr/>
          </p:nvSpPr>
          <p:spPr>
            <a:xfrm>
              <a:off x="60559" y="457340"/>
              <a:ext cx="6392485" cy="1119447"/>
            </a:xfrm>
            <a:prstGeom prst="rect">
              <a:avLst/>
            </a:prstGeom>
            <a:noFill/>
            <a:ln>
              <a:noFill/>
            </a:ln>
          </p:spPr>
          <p:txBody>
            <a:bodyPr spcFirstLastPara="1" wrap="square" lIns="57150" tIns="57150" rIns="57150" bIns="57150" anchor="ctr" anchorCtr="0">
              <a:noAutofit/>
            </a:bodyPr>
            <a:lstStyle/>
            <a:p>
              <a:pPr marL="0" marR="0" lvl="0" indent="0" algn="l" rtl="0">
                <a:lnSpc>
                  <a:spcPct val="90000"/>
                </a:lnSpc>
                <a:spcBef>
                  <a:spcPts val="0"/>
                </a:spcBef>
                <a:spcAft>
                  <a:spcPts val="0"/>
                </a:spcAft>
                <a:buClr>
                  <a:schemeClr val="lt1"/>
                </a:buClr>
                <a:buSzPts val="1500"/>
                <a:buFont typeface="Calibri"/>
                <a:buNone/>
              </a:pPr>
              <a:r>
                <a:rPr lang="en-US" sz="1500" b="0" i="0" u="none" strike="noStrike" cap="none">
                  <a:solidFill>
                    <a:schemeClr val="lt1"/>
                  </a:solidFill>
                  <a:latin typeface="Calibri"/>
                  <a:ea typeface="Calibri"/>
                  <a:cs typeface="Calibri"/>
                  <a:sym typeface="Calibri"/>
                </a:rPr>
                <a:t>Descriptive vs Predictive:</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25"/>
                </a:spcBef>
                <a:spcAft>
                  <a:spcPts val="0"/>
                </a:spcAft>
                <a:buClr>
                  <a:schemeClr val="lt1"/>
                </a:buClr>
                <a:buSzPts val="1500"/>
                <a:buFont typeface="Calibri"/>
                <a:buNone/>
              </a:pPr>
              <a:r>
                <a:rPr lang="en-US" sz="1500" b="0" i="0" u="none" strike="noStrike" cap="none">
                  <a:solidFill>
                    <a:schemeClr val="lt1"/>
                  </a:solidFill>
                  <a:latin typeface="Calibri"/>
                  <a:ea typeface="Calibri"/>
                  <a:cs typeface="Calibri"/>
                  <a:sym typeface="Calibri"/>
                </a:rPr>
                <a:t>	Predictive Analytics (predict conversion rate based on user data)</a:t>
              </a:r>
              <a:endParaRPr sz="1400" b="0" i="0" u="none" strike="noStrike" cap="none">
                <a:solidFill>
                  <a:srgbClr val="000000"/>
                </a:solidFill>
                <a:latin typeface="Arial"/>
                <a:ea typeface="Arial"/>
                <a:cs typeface="Arial"/>
                <a:sym typeface="Arial"/>
              </a:endParaRPr>
            </a:p>
          </p:txBody>
        </p:sp>
        <p:sp>
          <p:nvSpPr>
            <p:cNvPr id="167" name="Google Shape;167;p25"/>
            <p:cNvSpPr/>
            <p:nvPr/>
          </p:nvSpPr>
          <p:spPr>
            <a:xfrm>
              <a:off x="0" y="1680547"/>
              <a:ext cx="6513603" cy="1240565"/>
            </a:xfrm>
            <a:prstGeom prst="roundRect">
              <a:avLst>
                <a:gd name="adj" fmla="val 16667"/>
              </a:avLst>
            </a:prstGeom>
            <a:solidFill>
              <a:srgbClr val="50C9B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5"/>
            <p:cNvSpPr txBox="1"/>
            <p:nvPr/>
          </p:nvSpPr>
          <p:spPr>
            <a:xfrm>
              <a:off x="60559" y="1741106"/>
              <a:ext cx="6392485" cy="1119447"/>
            </a:xfrm>
            <a:prstGeom prst="rect">
              <a:avLst/>
            </a:prstGeom>
            <a:noFill/>
            <a:ln>
              <a:noFill/>
            </a:ln>
          </p:spPr>
          <p:txBody>
            <a:bodyPr spcFirstLastPara="1" wrap="square" lIns="57150" tIns="57150" rIns="57150" bIns="57150" anchor="ctr" anchorCtr="0">
              <a:noAutofit/>
            </a:bodyPr>
            <a:lstStyle/>
            <a:p>
              <a:pPr marL="0" marR="0" lvl="0" indent="0" algn="l" rtl="0">
                <a:lnSpc>
                  <a:spcPct val="90000"/>
                </a:lnSpc>
                <a:spcBef>
                  <a:spcPts val="0"/>
                </a:spcBef>
                <a:spcAft>
                  <a:spcPts val="0"/>
                </a:spcAft>
                <a:buClr>
                  <a:schemeClr val="lt1"/>
                </a:buClr>
                <a:buSzPts val="1500"/>
                <a:buFont typeface="Calibri"/>
                <a:buNone/>
              </a:pPr>
              <a:r>
                <a:rPr lang="en-US" sz="1500" b="0" i="0" u="none" strike="noStrike" cap="none">
                  <a:solidFill>
                    <a:schemeClr val="lt1"/>
                  </a:solidFill>
                  <a:latin typeface="Calibri"/>
                  <a:ea typeface="Calibri"/>
                  <a:cs typeface="Calibri"/>
                  <a:sym typeface="Calibri"/>
                </a:rPr>
                <a:t>Type of Learning: </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25"/>
                </a:spcBef>
                <a:spcAft>
                  <a:spcPts val="0"/>
                </a:spcAft>
                <a:buClr>
                  <a:schemeClr val="lt1"/>
                </a:buClr>
                <a:buSzPts val="1500"/>
                <a:buFont typeface="Calibri"/>
                <a:buNone/>
              </a:pPr>
              <a:r>
                <a:rPr lang="en-US" sz="1500" b="0" i="0" u="none" strike="noStrike" cap="none">
                  <a:solidFill>
                    <a:schemeClr val="lt1"/>
                  </a:solidFill>
                  <a:latin typeface="Calibri"/>
                  <a:ea typeface="Calibri"/>
                  <a:cs typeface="Calibri"/>
                  <a:sym typeface="Calibri"/>
                </a:rPr>
                <a:t>	Supervised Learning (Target variable ‘trial’ in Sample)</a:t>
              </a:r>
              <a:endParaRPr sz="1400" b="0" i="0" u="none" strike="noStrike" cap="none">
                <a:solidFill>
                  <a:srgbClr val="000000"/>
                </a:solidFill>
                <a:latin typeface="Arial"/>
                <a:ea typeface="Arial"/>
                <a:cs typeface="Arial"/>
                <a:sym typeface="Arial"/>
              </a:endParaRPr>
            </a:p>
          </p:txBody>
        </p:sp>
        <p:sp>
          <p:nvSpPr>
            <p:cNvPr id="169" name="Google Shape;169;p25"/>
            <p:cNvSpPr/>
            <p:nvPr/>
          </p:nvSpPr>
          <p:spPr>
            <a:xfrm>
              <a:off x="0" y="2964313"/>
              <a:ext cx="6513603" cy="1240565"/>
            </a:xfrm>
            <a:prstGeom prst="roundRect">
              <a:avLst>
                <a:gd name="adj" fmla="val 16667"/>
              </a:avLst>
            </a:prstGeom>
            <a:solidFill>
              <a:srgbClr val="48BD6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5"/>
            <p:cNvSpPr txBox="1"/>
            <p:nvPr/>
          </p:nvSpPr>
          <p:spPr>
            <a:xfrm>
              <a:off x="60559" y="3024872"/>
              <a:ext cx="6392485" cy="1119447"/>
            </a:xfrm>
            <a:prstGeom prst="rect">
              <a:avLst/>
            </a:prstGeom>
            <a:noFill/>
            <a:ln>
              <a:noFill/>
            </a:ln>
          </p:spPr>
          <p:txBody>
            <a:bodyPr spcFirstLastPara="1" wrap="square" lIns="57150" tIns="57150" rIns="57150" bIns="57150" anchor="ctr" anchorCtr="0">
              <a:noAutofit/>
            </a:bodyPr>
            <a:lstStyle/>
            <a:p>
              <a:pPr marL="0" marR="0" lvl="0" indent="0" algn="l" rtl="0">
                <a:lnSpc>
                  <a:spcPct val="90000"/>
                </a:lnSpc>
                <a:spcBef>
                  <a:spcPts val="0"/>
                </a:spcBef>
                <a:spcAft>
                  <a:spcPts val="0"/>
                </a:spcAft>
                <a:buClr>
                  <a:schemeClr val="lt1"/>
                </a:buClr>
                <a:buSzPts val="1500"/>
                <a:buFont typeface="Calibri"/>
                <a:buNone/>
              </a:pPr>
              <a:r>
                <a:rPr lang="en-US" sz="1500" b="0" i="0" u="none" strike="noStrike" cap="none">
                  <a:solidFill>
                    <a:schemeClr val="lt1"/>
                  </a:solidFill>
                  <a:latin typeface="Calibri"/>
                  <a:ea typeface="Calibri"/>
                  <a:cs typeface="Calibri"/>
                  <a:sym typeface="Calibri"/>
                </a:rPr>
                <a:t>Type of Analysis: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25"/>
                </a:spcBef>
                <a:spcAft>
                  <a:spcPts val="0"/>
                </a:spcAft>
                <a:buClr>
                  <a:schemeClr val="lt1"/>
                </a:buClr>
                <a:buSzPts val="1500"/>
                <a:buFont typeface="Calibri"/>
                <a:buNone/>
              </a:pPr>
              <a:r>
                <a:rPr lang="en-US" sz="1500" b="0" i="0" u="none" strike="noStrike" cap="none">
                  <a:solidFill>
                    <a:schemeClr val="lt1"/>
                  </a:solidFill>
                  <a:latin typeface="Calibri"/>
                  <a:ea typeface="Calibri"/>
                  <a:cs typeface="Calibri"/>
                  <a:sym typeface="Calibri"/>
                </a:rPr>
                <a:t>	Classification Analysis  because: 1) Type of TV ‘trial’ is binary and 2) Type of business question predict conversion rate where Conversion rate = mean(trial)</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25"/>
                </a:spcBef>
                <a:spcAft>
                  <a:spcPts val="0"/>
                </a:spcAft>
                <a:buClr>
                  <a:schemeClr val="lt1"/>
                </a:buClr>
                <a:buSzPts val="1500"/>
                <a:buFont typeface="Calibri"/>
                <a:buNone/>
              </a:pPr>
              <a:r>
                <a:rPr lang="en-US" sz="1500" b="0" i="0" u="none" strike="noStrike" cap="none">
                  <a:solidFill>
                    <a:schemeClr val="lt1"/>
                  </a:solidFill>
                  <a:latin typeface="Calibri"/>
                  <a:ea typeface="Calibri"/>
                  <a:cs typeface="Calibri"/>
                  <a:sym typeface="Calibri"/>
                </a:rPr>
                <a:t>	Statistical Analysis (A/B Testing)</a:t>
              </a:r>
              <a:endParaRPr sz="1400" b="0" i="0" u="none" strike="noStrike" cap="none">
                <a:solidFill>
                  <a:srgbClr val="000000"/>
                </a:solidFill>
                <a:latin typeface="Arial"/>
                <a:ea typeface="Arial"/>
                <a:cs typeface="Arial"/>
                <a:sym typeface="Arial"/>
              </a:endParaRPr>
            </a:p>
          </p:txBody>
        </p:sp>
        <p:sp>
          <p:nvSpPr>
            <p:cNvPr id="171" name="Google Shape;171;p25"/>
            <p:cNvSpPr/>
            <p:nvPr/>
          </p:nvSpPr>
          <p:spPr>
            <a:xfrm>
              <a:off x="0" y="4248078"/>
              <a:ext cx="6513603" cy="1240565"/>
            </a:xfrm>
            <a:prstGeom prst="roundRect">
              <a:avLst>
                <a:gd name="adj" fmla="val 16667"/>
              </a:avLst>
            </a:prstGeom>
            <a:solidFill>
              <a:srgbClr val="6FAB4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5"/>
            <p:cNvSpPr txBox="1"/>
            <p:nvPr/>
          </p:nvSpPr>
          <p:spPr>
            <a:xfrm>
              <a:off x="60559" y="4308637"/>
              <a:ext cx="6392485" cy="1119447"/>
            </a:xfrm>
            <a:prstGeom prst="rect">
              <a:avLst/>
            </a:prstGeom>
            <a:noFill/>
            <a:ln>
              <a:noFill/>
            </a:ln>
          </p:spPr>
          <p:txBody>
            <a:bodyPr spcFirstLastPara="1" wrap="square" lIns="57150" tIns="57150" rIns="57150" bIns="57150" anchor="ctr" anchorCtr="0">
              <a:noAutofit/>
            </a:bodyPr>
            <a:lstStyle/>
            <a:p>
              <a:pPr marL="0" marR="0" lvl="0" indent="0" algn="l" rtl="0">
                <a:lnSpc>
                  <a:spcPct val="90000"/>
                </a:lnSpc>
                <a:spcBef>
                  <a:spcPts val="0"/>
                </a:spcBef>
                <a:spcAft>
                  <a:spcPts val="0"/>
                </a:spcAft>
                <a:buClr>
                  <a:schemeClr val="lt1"/>
                </a:buClr>
                <a:buSzPts val="1500"/>
                <a:buFont typeface="Calibri"/>
                <a:buNone/>
              </a:pPr>
              <a:r>
                <a:rPr lang="en-US" sz="1500" b="0" i="0" u="none" strike="noStrike" cap="none">
                  <a:solidFill>
                    <a:schemeClr val="lt1"/>
                  </a:solidFill>
                  <a:latin typeface="Calibri"/>
                  <a:ea typeface="Calibri"/>
                  <a:cs typeface="Calibri"/>
                  <a:sym typeface="Calibri"/>
                </a:rPr>
                <a:t>Success Measures: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525"/>
                </a:spcBef>
                <a:spcAft>
                  <a:spcPts val="0"/>
                </a:spcAft>
                <a:buClr>
                  <a:schemeClr val="lt1"/>
                </a:buClr>
                <a:buSzPts val="1500"/>
                <a:buFont typeface="Calibri"/>
                <a:buNone/>
              </a:pPr>
              <a:r>
                <a:rPr lang="en-US" sz="1500" b="0" i="0" u="none" strike="noStrike" cap="none">
                  <a:solidFill>
                    <a:schemeClr val="lt1"/>
                  </a:solidFill>
                  <a:latin typeface="Calibri"/>
                  <a:ea typeface="Calibri"/>
                  <a:cs typeface="Calibri"/>
                  <a:sym typeface="Calibri"/>
                </a:rPr>
                <a:t>	Confusion Matrix and/or PCC</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6"/>
        <p:cNvGrpSpPr/>
        <p:nvPr/>
      </p:nvGrpSpPr>
      <p:grpSpPr>
        <a:xfrm>
          <a:off x="0" y="0"/>
          <a:ext cx="0" cy="0"/>
          <a:chOff x="0" y="0"/>
          <a:chExt cx="0" cy="0"/>
        </a:xfrm>
      </p:grpSpPr>
      <p:sp>
        <p:nvSpPr>
          <p:cNvPr id="177" name="Google Shape;177;p26"/>
          <p:cNvSpPr/>
          <p:nvPr/>
        </p:nvSpPr>
        <p:spPr>
          <a:xfrm rot="10800000">
            <a:off x="9016005" y="5367908"/>
            <a:ext cx="3175996" cy="1490093"/>
          </a:xfrm>
          <a:custGeom>
            <a:avLst/>
            <a:gdLst/>
            <a:ahLst/>
            <a:cxnLst/>
            <a:rect l="l" t="t" r="r" b="b"/>
            <a:pathLst>
              <a:path w="3175996" h="1490093" extrusionOk="0">
                <a:moveTo>
                  <a:pt x="2485888" y="1490093"/>
                </a:moveTo>
                <a:lnTo>
                  <a:pt x="0" y="1490093"/>
                </a:lnTo>
                <a:lnTo>
                  <a:pt x="0" y="0"/>
                </a:lnTo>
                <a:lnTo>
                  <a:pt x="3175996" y="0"/>
                </a:ln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8" name="Google Shape;178;p26"/>
          <p:cNvSpPr/>
          <p:nvPr/>
        </p:nvSpPr>
        <p:spPr>
          <a:xfrm>
            <a:off x="0" y="5367908"/>
            <a:ext cx="9566296" cy="1490093"/>
          </a:xfrm>
          <a:custGeom>
            <a:avLst/>
            <a:gdLst/>
            <a:ahLst/>
            <a:cxnLst/>
            <a:rect l="l" t="t" r="r" b="b"/>
            <a:pathLst>
              <a:path w="9566296" h="1490093" extrusionOk="0">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rgbClr val="595959">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9" name="Google Shape;179;p26"/>
          <p:cNvSpPr txBox="1">
            <a:spLocks noGrp="1"/>
          </p:cNvSpPr>
          <p:nvPr>
            <p:ph type="title"/>
          </p:nvPr>
        </p:nvSpPr>
        <p:spPr>
          <a:xfrm>
            <a:off x="838200" y="5529884"/>
            <a:ext cx="8078342" cy="109633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Code Book</a:t>
            </a:r>
            <a:endParaRPr/>
          </a:p>
        </p:txBody>
      </p:sp>
      <p:grpSp>
        <p:nvGrpSpPr>
          <p:cNvPr id="180" name="Google Shape;180;p26"/>
          <p:cNvGrpSpPr/>
          <p:nvPr/>
        </p:nvGrpSpPr>
        <p:grpSpPr>
          <a:xfrm>
            <a:off x="838200" y="690948"/>
            <a:ext cx="10515600" cy="3986011"/>
            <a:chOff x="0" y="47481"/>
            <a:chExt cx="10515600" cy="3986011"/>
          </a:xfrm>
        </p:grpSpPr>
        <p:sp>
          <p:nvSpPr>
            <p:cNvPr id="181" name="Google Shape;181;p26"/>
            <p:cNvSpPr/>
            <p:nvPr/>
          </p:nvSpPr>
          <p:spPr>
            <a:xfrm>
              <a:off x="0" y="254121"/>
              <a:ext cx="10515600" cy="352800"/>
            </a:xfrm>
            <a:prstGeom prst="rect">
              <a:avLst/>
            </a:prstGeom>
            <a:solidFill>
              <a:schemeClr val="lt1">
                <a:alpha val="89411"/>
              </a:schemeClr>
            </a:solidFill>
            <a:ln w="12700" cap="flat" cmpd="sng">
              <a:solidFill>
                <a:schemeClr val="accent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6"/>
            <p:cNvSpPr/>
            <p:nvPr/>
          </p:nvSpPr>
          <p:spPr>
            <a:xfrm>
              <a:off x="525780" y="47481"/>
              <a:ext cx="7360920" cy="413280"/>
            </a:xfrm>
            <a:prstGeom prst="roundRect">
              <a:avLst>
                <a:gd name="adj" fmla="val 16667"/>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6"/>
            <p:cNvSpPr txBox="1"/>
            <p:nvPr/>
          </p:nvSpPr>
          <p:spPr>
            <a:xfrm>
              <a:off x="545955" y="67656"/>
              <a:ext cx="7320570" cy="372930"/>
            </a:xfrm>
            <a:prstGeom prst="rect">
              <a:avLst/>
            </a:prstGeom>
            <a:noFill/>
            <a:ln>
              <a:noFill/>
            </a:ln>
          </p:spPr>
          <p:txBody>
            <a:bodyPr spcFirstLastPara="1" wrap="square" lIns="278225" tIns="0" rIns="278225" bIns="0" anchor="ctr" anchorCtr="0">
              <a:noAutofit/>
            </a:bodyPr>
            <a:lstStyle/>
            <a:p>
              <a:pPr marL="0" marR="0" lvl="0" indent="0" algn="l" rtl="0">
                <a:lnSpc>
                  <a:spcPct val="100000"/>
                </a:lnSpc>
                <a:spcBef>
                  <a:spcPts val="0"/>
                </a:spcBef>
                <a:spcAft>
                  <a:spcPts val="0"/>
                </a:spcAft>
                <a:buClr>
                  <a:schemeClr val="lt1"/>
                </a:buClr>
                <a:buSzPts val="1400"/>
                <a:buFont typeface="Calibri"/>
                <a:buNone/>
              </a:pPr>
              <a:r>
                <a:rPr lang="en-US" sz="1400" b="0" i="0" u="none" strike="noStrike" cap="none">
                  <a:solidFill>
                    <a:schemeClr val="lt1"/>
                  </a:solidFill>
                  <a:latin typeface="Calibri"/>
                  <a:ea typeface="Calibri"/>
                  <a:cs typeface="Calibri"/>
                  <a:sym typeface="Calibri"/>
                </a:rPr>
                <a:t>Data is structured, stored in flat files (.csv)</a:t>
              </a:r>
              <a:endParaRPr sz="1400" b="0" i="0" u="none" strike="noStrike" cap="none">
                <a:solidFill>
                  <a:srgbClr val="000000"/>
                </a:solidFill>
                <a:latin typeface="Arial"/>
                <a:ea typeface="Arial"/>
                <a:cs typeface="Arial"/>
                <a:sym typeface="Arial"/>
              </a:endParaRPr>
            </a:p>
          </p:txBody>
        </p:sp>
        <p:sp>
          <p:nvSpPr>
            <p:cNvPr id="184" name="Google Shape;184;p26"/>
            <p:cNvSpPr/>
            <p:nvPr/>
          </p:nvSpPr>
          <p:spPr>
            <a:xfrm>
              <a:off x="0" y="889162"/>
              <a:ext cx="10515600" cy="859950"/>
            </a:xfrm>
            <a:prstGeom prst="rect">
              <a:avLst/>
            </a:prstGeom>
            <a:solidFill>
              <a:schemeClr val="lt1">
                <a:alpha val="89411"/>
              </a:schemeClr>
            </a:solidFill>
            <a:ln w="12700" cap="flat" cmpd="sng">
              <a:solidFill>
                <a:schemeClr val="accent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6"/>
            <p:cNvSpPr txBox="1"/>
            <p:nvPr/>
          </p:nvSpPr>
          <p:spPr>
            <a:xfrm>
              <a:off x="0" y="889162"/>
              <a:ext cx="10515600" cy="859950"/>
            </a:xfrm>
            <a:prstGeom prst="rect">
              <a:avLst/>
            </a:prstGeom>
            <a:noFill/>
            <a:ln>
              <a:noFill/>
            </a:ln>
          </p:spPr>
          <p:txBody>
            <a:bodyPr spcFirstLastPara="1" wrap="square" lIns="816125" tIns="291575" rIns="816125" bIns="99550" anchor="t" anchorCtr="0">
              <a:noAutofit/>
            </a:bodyPr>
            <a:lstStyle/>
            <a:p>
              <a:pPr marL="114300" marR="0" lvl="1" indent="-114300" algn="l" rtl="0">
                <a:lnSpc>
                  <a:spcPct val="100000"/>
                </a:lnSpc>
                <a:spcBef>
                  <a:spcPts val="0"/>
                </a:spcBef>
                <a:spcAft>
                  <a:spcPts val="0"/>
                </a:spcAft>
                <a:buClr>
                  <a:schemeClr val="dk1"/>
                </a:buClr>
                <a:buSzPts val="1400"/>
                <a:buFont typeface="Calibri"/>
                <a:buChar char="•"/>
              </a:pPr>
              <a:r>
                <a:rPr lang="en-US" sz="1400" b="0" i="0" u="none" strike="noStrike" cap="none">
                  <a:solidFill>
                    <a:schemeClr val="dk1"/>
                  </a:solidFill>
                  <a:latin typeface="Calibri"/>
                  <a:ea typeface="Calibri"/>
                  <a:cs typeface="Calibri"/>
                  <a:sym typeface="Calibri"/>
                </a:rPr>
                <a:t>Missing observations 350000 – 346929 = 3071</a:t>
              </a:r>
              <a:endParaRPr sz="1400" b="0" i="0" u="none" strike="noStrike" cap="none">
                <a:solidFill>
                  <a:srgbClr val="000000"/>
                </a:solidFill>
                <a:latin typeface="Arial"/>
                <a:ea typeface="Arial"/>
                <a:cs typeface="Arial"/>
                <a:sym typeface="Arial"/>
              </a:endParaRPr>
            </a:p>
            <a:p>
              <a:pPr marL="114300" marR="0" lvl="1" indent="-114300" algn="l" rtl="0">
                <a:lnSpc>
                  <a:spcPct val="100000"/>
                </a:lnSpc>
                <a:spcBef>
                  <a:spcPts val="210"/>
                </a:spcBef>
                <a:spcAft>
                  <a:spcPts val="0"/>
                </a:spcAft>
                <a:buClr>
                  <a:schemeClr val="dk1"/>
                </a:buClr>
                <a:buSzPts val="1400"/>
                <a:buFont typeface="Calibri"/>
                <a:buChar char="•"/>
              </a:pPr>
              <a:r>
                <a:rPr lang="en-US" sz="1400" b="0" i="0" u="none" strike="noStrike" cap="none">
                  <a:solidFill>
                    <a:schemeClr val="dk1"/>
                  </a:solidFill>
                  <a:latin typeface="Calibri"/>
                  <a:ea typeface="Calibri"/>
                  <a:cs typeface="Calibri"/>
                  <a:sym typeface="Calibri"/>
                </a:rPr>
                <a:t>Data type of Target variable “trial” with value 0/1 is “int” instead of “factor”</a:t>
              </a:r>
              <a:endParaRPr sz="1400" b="0" i="0" u="none" strike="noStrike" cap="none">
                <a:solidFill>
                  <a:srgbClr val="000000"/>
                </a:solidFill>
                <a:latin typeface="Arial"/>
                <a:ea typeface="Arial"/>
                <a:cs typeface="Arial"/>
                <a:sym typeface="Arial"/>
              </a:endParaRPr>
            </a:p>
          </p:txBody>
        </p:sp>
        <p:sp>
          <p:nvSpPr>
            <p:cNvPr id="186" name="Google Shape;186;p26"/>
            <p:cNvSpPr/>
            <p:nvPr/>
          </p:nvSpPr>
          <p:spPr>
            <a:xfrm>
              <a:off x="525780" y="682521"/>
              <a:ext cx="7360920" cy="413280"/>
            </a:xfrm>
            <a:prstGeom prst="roundRect">
              <a:avLst>
                <a:gd name="adj" fmla="val 16667"/>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6"/>
            <p:cNvSpPr txBox="1"/>
            <p:nvPr/>
          </p:nvSpPr>
          <p:spPr>
            <a:xfrm>
              <a:off x="545955" y="702696"/>
              <a:ext cx="7320570" cy="372930"/>
            </a:xfrm>
            <a:prstGeom prst="rect">
              <a:avLst/>
            </a:prstGeom>
            <a:noFill/>
            <a:ln>
              <a:noFill/>
            </a:ln>
          </p:spPr>
          <p:txBody>
            <a:bodyPr spcFirstLastPara="1" wrap="square" lIns="278225" tIns="0" rIns="278225" bIns="0" anchor="ctr" anchorCtr="0">
              <a:noAutofit/>
            </a:bodyPr>
            <a:lstStyle/>
            <a:p>
              <a:pPr marL="0" marR="0" lvl="0" indent="0" algn="l" rtl="0">
                <a:lnSpc>
                  <a:spcPct val="100000"/>
                </a:lnSpc>
                <a:spcBef>
                  <a:spcPts val="0"/>
                </a:spcBef>
                <a:spcAft>
                  <a:spcPts val="0"/>
                </a:spcAft>
                <a:buClr>
                  <a:schemeClr val="lt1"/>
                </a:buClr>
                <a:buSzPts val="1400"/>
                <a:buFont typeface="Calibri"/>
                <a:buNone/>
              </a:pPr>
              <a:r>
                <a:rPr lang="en-US" sz="1400" b="0" i="0" u="none" strike="noStrike" cap="none">
                  <a:solidFill>
                    <a:schemeClr val="lt1"/>
                  </a:solidFill>
                  <a:latin typeface="Calibri"/>
                  <a:ea typeface="Calibri"/>
                  <a:cs typeface="Calibri"/>
                  <a:sym typeface="Calibri"/>
                </a:rPr>
                <a:t>Data Structure: 346929 Observations of 11 variables. </a:t>
              </a:r>
              <a:endParaRPr sz="1400" b="0" i="0" u="none" strike="noStrike" cap="none">
                <a:solidFill>
                  <a:srgbClr val="000000"/>
                </a:solidFill>
                <a:latin typeface="Arial"/>
                <a:ea typeface="Arial"/>
                <a:cs typeface="Arial"/>
                <a:sym typeface="Arial"/>
              </a:endParaRPr>
            </a:p>
          </p:txBody>
        </p:sp>
        <p:sp>
          <p:nvSpPr>
            <p:cNvPr id="188" name="Google Shape;188;p26"/>
            <p:cNvSpPr/>
            <p:nvPr/>
          </p:nvSpPr>
          <p:spPr>
            <a:xfrm>
              <a:off x="0" y="2031352"/>
              <a:ext cx="10515600" cy="859950"/>
            </a:xfrm>
            <a:prstGeom prst="rect">
              <a:avLst/>
            </a:prstGeom>
            <a:solidFill>
              <a:schemeClr val="lt1">
                <a:alpha val="89411"/>
              </a:schemeClr>
            </a:solidFill>
            <a:ln w="12700" cap="flat" cmpd="sng">
              <a:solidFill>
                <a:schemeClr val="accent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6"/>
            <p:cNvSpPr txBox="1"/>
            <p:nvPr/>
          </p:nvSpPr>
          <p:spPr>
            <a:xfrm>
              <a:off x="0" y="2031352"/>
              <a:ext cx="10515600" cy="859950"/>
            </a:xfrm>
            <a:prstGeom prst="rect">
              <a:avLst/>
            </a:prstGeom>
            <a:noFill/>
            <a:ln>
              <a:noFill/>
            </a:ln>
          </p:spPr>
          <p:txBody>
            <a:bodyPr spcFirstLastPara="1" wrap="square" lIns="816125" tIns="291575" rIns="816125" bIns="99550" anchor="t" anchorCtr="0">
              <a:noAutofit/>
            </a:bodyPr>
            <a:lstStyle/>
            <a:p>
              <a:pPr marL="114300" marR="0" lvl="1" indent="-114300" algn="l" rtl="0">
                <a:lnSpc>
                  <a:spcPct val="100000"/>
                </a:lnSpc>
                <a:spcBef>
                  <a:spcPts val="0"/>
                </a:spcBef>
                <a:spcAft>
                  <a:spcPts val="0"/>
                </a:spcAft>
                <a:buClr>
                  <a:schemeClr val="dk1"/>
                </a:buClr>
                <a:buSzPts val="1400"/>
                <a:buFont typeface="Calibri"/>
                <a:buChar char="•"/>
              </a:pPr>
              <a:r>
                <a:rPr lang="en-US" sz="1400" b="0" i="0" u="none" strike="noStrike" cap="none">
                  <a:solidFill>
                    <a:schemeClr val="dk1"/>
                  </a:solidFill>
                  <a:latin typeface="Calibri"/>
                  <a:ea typeface="Calibri"/>
                  <a:cs typeface="Calibri"/>
                  <a:sym typeface="Calibri"/>
                </a:rPr>
                <a:t>356 missing values of each feature “gender”, “age” &amp; “industry_code”</a:t>
              </a:r>
              <a:endParaRPr sz="1400" b="0" i="0" u="none" strike="noStrike" cap="none">
                <a:solidFill>
                  <a:srgbClr val="000000"/>
                </a:solidFill>
                <a:latin typeface="Arial"/>
                <a:ea typeface="Arial"/>
                <a:cs typeface="Arial"/>
                <a:sym typeface="Arial"/>
              </a:endParaRPr>
            </a:p>
            <a:p>
              <a:pPr marL="114300" marR="0" lvl="1" indent="-114300" algn="l" rtl="0">
                <a:lnSpc>
                  <a:spcPct val="100000"/>
                </a:lnSpc>
                <a:spcBef>
                  <a:spcPts val="210"/>
                </a:spcBef>
                <a:spcAft>
                  <a:spcPts val="0"/>
                </a:spcAft>
                <a:buClr>
                  <a:schemeClr val="dk1"/>
                </a:buClr>
                <a:buSzPts val="1400"/>
                <a:buFont typeface="Calibri"/>
                <a:buChar char="•"/>
              </a:pPr>
              <a:r>
                <a:rPr lang="en-US" sz="1400" b="0" i="0" u="none" strike="noStrike" cap="none">
                  <a:solidFill>
                    <a:schemeClr val="dk1"/>
                  </a:solidFill>
                  <a:latin typeface="Calibri"/>
                  <a:ea typeface="Calibri"/>
                  <a:cs typeface="Calibri"/>
                  <a:sym typeface="Calibri"/>
                </a:rPr>
                <a:t>9691 “Unknown” type of “payee”</a:t>
              </a:r>
              <a:endParaRPr sz="1400" b="0" i="0" u="none" strike="noStrike" cap="none">
                <a:solidFill>
                  <a:srgbClr val="000000"/>
                </a:solidFill>
                <a:latin typeface="Arial"/>
                <a:ea typeface="Arial"/>
                <a:cs typeface="Arial"/>
                <a:sym typeface="Arial"/>
              </a:endParaRPr>
            </a:p>
          </p:txBody>
        </p:sp>
        <p:sp>
          <p:nvSpPr>
            <p:cNvPr id="190" name="Google Shape;190;p26"/>
            <p:cNvSpPr/>
            <p:nvPr/>
          </p:nvSpPr>
          <p:spPr>
            <a:xfrm>
              <a:off x="525780" y="1824712"/>
              <a:ext cx="7360920" cy="413280"/>
            </a:xfrm>
            <a:prstGeom prst="roundRect">
              <a:avLst>
                <a:gd name="adj" fmla="val 16667"/>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6"/>
            <p:cNvSpPr txBox="1"/>
            <p:nvPr/>
          </p:nvSpPr>
          <p:spPr>
            <a:xfrm>
              <a:off x="545955" y="1844887"/>
              <a:ext cx="7320570" cy="372930"/>
            </a:xfrm>
            <a:prstGeom prst="rect">
              <a:avLst/>
            </a:prstGeom>
            <a:noFill/>
            <a:ln>
              <a:noFill/>
            </a:ln>
          </p:spPr>
          <p:txBody>
            <a:bodyPr spcFirstLastPara="1" wrap="square" lIns="278225" tIns="0" rIns="278225" bIns="0" anchor="ctr" anchorCtr="0">
              <a:noAutofit/>
            </a:bodyPr>
            <a:lstStyle/>
            <a:p>
              <a:pPr marL="0" marR="0" lvl="0" indent="0" algn="l" rtl="0">
                <a:lnSpc>
                  <a:spcPct val="100000"/>
                </a:lnSpc>
                <a:spcBef>
                  <a:spcPts val="0"/>
                </a:spcBef>
                <a:spcAft>
                  <a:spcPts val="0"/>
                </a:spcAft>
                <a:buClr>
                  <a:schemeClr val="lt1"/>
                </a:buClr>
                <a:buSzPts val="1400"/>
                <a:buFont typeface="Calibri"/>
                <a:buNone/>
              </a:pPr>
              <a:r>
                <a:rPr lang="en-US" sz="1400" b="0" i="0" u="none" strike="noStrike" cap="none">
                  <a:solidFill>
                    <a:schemeClr val="lt1"/>
                  </a:solidFill>
                  <a:latin typeface="Calibri"/>
                  <a:ea typeface="Calibri"/>
                  <a:cs typeface="Calibri"/>
                  <a:sym typeface="Calibri"/>
                </a:rPr>
                <a:t>Data Summary: </a:t>
              </a:r>
              <a:endParaRPr sz="1400" b="0" i="0" u="none" strike="noStrike" cap="none">
                <a:solidFill>
                  <a:srgbClr val="000000"/>
                </a:solidFill>
                <a:latin typeface="Arial"/>
                <a:ea typeface="Arial"/>
                <a:cs typeface="Arial"/>
                <a:sym typeface="Arial"/>
              </a:endParaRPr>
            </a:p>
          </p:txBody>
        </p:sp>
        <p:sp>
          <p:nvSpPr>
            <p:cNvPr id="192" name="Google Shape;192;p26"/>
            <p:cNvSpPr/>
            <p:nvPr/>
          </p:nvSpPr>
          <p:spPr>
            <a:xfrm>
              <a:off x="0" y="3173542"/>
              <a:ext cx="10515600" cy="859950"/>
            </a:xfrm>
            <a:prstGeom prst="rect">
              <a:avLst/>
            </a:prstGeom>
            <a:solidFill>
              <a:schemeClr val="lt1">
                <a:alpha val="89411"/>
              </a:schemeClr>
            </a:solidFill>
            <a:ln w="12700" cap="flat" cmpd="sng">
              <a:solidFill>
                <a:schemeClr val="accent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6"/>
            <p:cNvSpPr txBox="1"/>
            <p:nvPr/>
          </p:nvSpPr>
          <p:spPr>
            <a:xfrm>
              <a:off x="0" y="3173542"/>
              <a:ext cx="10515600" cy="859950"/>
            </a:xfrm>
            <a:prstGeom prst="rect">
              <a:avLst/>
            </a:prstGeom>
            <a:noFill/>
            <a:ln>
              <a:noFill/>
            </a:ln>
          </p:spPr>
          <p:txBody>
            <a:bodyPr spcFirstLastPara="1" wrap="square" lIns="816125" tIns="291575" rIns="816125" bIns="99550" anchor="t" anchorCtr="0">
              <a:noAutofit/>
            </a:bodyPr>
            <a:lstStyle/>
            <a:p>
              <a:pPr marL="114300" marR="0" lvl="1" indent="-114300" algn="l" rtl="0">
                <a:lnSpc>
                  <a:spcPct val="100000"/>
                </a:lnSpc>
                <a:spcBef>
                  <a:spcPts val="0"/>
                </a:spcBef>
                <a:spcAft>
                  <a:spcPts val="0"/>
                </a:spcAft>
                <a:buClr>
                  <a:schemeClr val="dk1"/>
                </a:buClr>
                <a:buSzPts val="1400"/>
                <a:buFont typeface="Calibri"/>
                <a:buChar char="•"/>
              </a:pPr>
              <a:r>
                <a:rPr lang="en-US" sz="1400" b="0" i="0" u="none" strike="noStrike" cap="none">
                  <a:solidFill>
                    <a:schemeClr val="dk1"/>
                  </a:solidFill>
                  <a:latin typeface="Calibri"/>
                  <a:ea typeface="Calibri"/>
                  <a:cs typeface="Calibri"/>
                  <a:sym typeface="Calibri"/>
                </a:rPr>
                <a:t>Age (only numeric continuous input) is positive skewed = 0.74</a:t>
              </a:r>
              <a:endParaRPr sz="1400" b="0" i="0" u="none" strike="noStrike" cap="none">
                <a:solidFill>
                  <a:srgbClr val="000000"/>
                </a:solidFill>
                <a:latin typeface="Arial"/>
                <a:ea typeface="Arial"/>
                <a:cs typeface="Arial"/>
                <a:sym typeface="Arial"/>
              </a:endParaRPr>
            </a:p>
            <a:p>
              <a:pPr marL="114300" marR="0" lvl="1" indent="-114300" algn="l" rtl="0">
                <a:lnSpc>
                  <a:spcPct val="100000"/>
                </a:lnSpc>
                <a:spcBef>
                  <a:spcPts val="210"/>
                </a:spcBef>
                <a:spcAft>
                  <a:spcPts val="0"/>
                </a:spcAft>
                <a:buClr>
                  <a:schemeClr val="dk1"/>
                </a:buClr>
                <a:buSzPts val="1400"/>
                <a:buFont typeface="Calibri"/>
                <a:buChar char="•"/>
              </a:pPr>
              <a:r>
                <a:rPr lang="en-US" sz="1400" b="0" i="0" u="none" strike="noStrike" cap="none">
                  <a:solidFill>
                    <a:schemeClr val="dk1"/>
                  </a:solidFill>
                  <a:latin typeface="Calibri"/>
                  <a:ea typeface="Calibri"/>
                  <a:cs typeface="Calibri"/>
                  <a:sym typeface="Calibri"/>
                </a:rPr>
                <a:t>TV “Trial” is imbalance 0 – 329,713 (94%) &amp; 1 – 17216 (6%)</a:t>
              </a:r>
              <a:endParaRPr sz="1400" b="0" i="0" u="none" strike="noStrike" cap="none">
                <a:solidFill>
                  <a:srgbClr val="000000"/>
                </a:solidFill>
                <a:latin typeface="Arial"/>
                <a:ea typeface="Arial"/>
                <a:cs typeface="Arial"/>
                <a:sym typeface="Arial"/>
              </a:endParaRPr>
            </a:p>
          </p:txBody>
        </p:sp>
        <p:sp>
          <p:nvSpPr>
            <p:cNvPr id="194" name="Google Shape;194;p26"/>
            <p:cNvSpPr/>
            <p:nvPr/>
          </p:nvSpPr>
          <p:spPr>
            <a:xfrm>
              <a:off x="525780" y="2966902"/>
              <a:ext cx="7360920" cy="413280"/>
            </a:xfrm>
            <a:prstGeom prst="roundRect">
              <a:avLst>
                <a:gd name="adj" fmla="val 16667"/>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6"/>
            <p:cNvSpPr txBox="1"/>
            <p:nvPr/>
          </p:nvSpPr>
          <p:spPr>
            <a:xfrm>
              <a:off x="545955" y="2987077"/>
              <a:ext cx="7320570" cy="372930"/>
            </a:xfrm>
            <a:prstGeom prst="rect">
              <a:avLst/>
            </a:prstGeom>
            <a:noFill/>
            <a:ln>
              <a:noFill/>
            </a:ln>
          </p:spPr>
          <p:txBody>
            <a:bodyPr spcFirstLastPara="1" wrap="square" lIns="278225" tIns="0" rIns="278225" bIns="0" anchor="ctr" anchorCtr="0">
              <a:noAutofit/>
            </a:bodyPr>
            <a:lstStyle/>
            <a:p>
              <a:pPr marL="0" marR="0" lvl="0" indent="0" algn="l" rtl="0">
                <a:lnSpc>
                  <a:spcPct val="100000"/>
                </a:lnSpc>
                <a:spcBef>
                  <a:spcPts val="0"/>
                </a:spcBef>
                <a:spcAft>
                  <a:spcPts val="0"/>
                </a:spcAft>
                <a:buClr>
                  <a:schemeClr val="lt1"/>
                </a:buClr>
                <a:buSzPts val="1400"/>
                <a:buFont typeface="Calibri"/>
                <a:buNone/>
              </a:pPr>
              <a:r>
                <a:rPr lang="en-US" sz="1400" b="0" i="0" u="none" strike="noStrike" cap="none">
                  <a:solidFill>
                    <a:schemeClr val="lt1"/>
                  </a:solidFill>
                  <a:latin typeface="Calibri"/>
                  <a:ea typeface="Calibri"/>
                  <a:cs typeface="Calibri"/>
                  <a:sym typeface="Calibri"/>
                </a:rPr>
                <a:t>Data Visualization:</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p27"/>
          <p:cNvSpPr/>
          <p:nvPr/>
        </p:nvSpPr>
        <p:spPr>
          <a:xfrm rot="-5400000">
            <a:off x="1288521" y="381403"/>
            <a:ext cx="2200313" cy="3342508"/>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1" name="Google Shape;201;p27"/>
          <p:cNvSpPr txBox="1">
            <a:spLocks noGrp="1"/>
          </p:cNvSpPr>
          <p:nvPr>
            <p:ph type="title"/>
          </p:nvPr>
        </p:nvSpPr>
        <p:spPr>
          <a:xfrm>
            <a:off x="966952" y="1204108"/>
            <a:ext cx="2669406" cy="17811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3200"/>
              <a:buFont typeface="Calibri"/>
              <a:buNone/>
            </a:pPr>
            <a:r>
              <a:rPr lang="en-US" sz="3200">
                <a:solidFill>
                  <a:srgbClr val="FFFFFF"/>
                </a:solidFill>
              </a:rPr>
              <a:t>Data Visualization (Histogram)</a:t>
            </a:r>
            <a:endParaRPr/>
          </a:p>
        </p:txBody>
      </p:sp>
      <p:sp>
        <p:nvSpPr>
          <p:cNvPr id="202" name="Google Shape;202;p27"/>
          <p:cNvSpPr txBox="1">
            <a:spLocks noGrp="1"/>
          </p:cNvSpPr>
          <p:nvPr>
            <p:ph type="body" idx="1"/>
          </p:nvPr>
        </p:nvSpPr>
        <p:spPr>
          <a:xfrm>
            <a:off x="966951" y="3355130"/>
            <a:ext cx="2669407" cy="242733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600"/>
              <a:buChar char="•"/>
            </a:pPr>
            <a:r>
              <a:rPr lang="en-US" sz="1600"/>
              <a:t>Age is positive skewed (.74)</a:t>
            </a:r>
            <a:endParaRPr/>
          </a:p>
          <a:p>
            <a:pPr marL="228600" lvl="0" indent="-228600" algn="l" rtl="0">
              <a:lnSpc>
                <a:spcPct val="90000"/>
              </a:lnSpc>
              <a:spcBef>
                <a:spcPts val="1000"/>
              </a:spcBef>
              <a:spcAft>
                <a:spcPts val="0"/>
              </a:spcAft>
              <a:buClr>
                <a:schemeClr val="dk1"/>
              </a:buClr>
              <a:buSzPts val="1600"/>
              <a:buChar char="•"/>
            </a:pPr>
            <a:r>
              <a:rPr lang="en-US" sz="1600"/>
              <a:t>Outliers around Age of 21</a:t>
            </a:r>
            <a:endParaRPr/>
          </a:p>
          <a:p>
            <a:pPr marL="228600" lvl="0" indent="-127000" algn="l" rtl="0">
              <a:lnSpc>
                <a:spcPct val="90000"/>
              </a:lnSpc>
              <a:spcBef>
                <a:spcPts val="1000"/>
              </a:spcBef>
              <a:spcAft>
                <a:spcPts val="0"/>
              </a:spcAft>
              <a:buClr>
                <a:schemeClr val="dk1"/>
              </a:buClr>
              <a:buSzPts val="1600"/>
              <a:buNone/>
            </a:pPr>
            <a:endParaRPr sz="1600"/>
          </a:p>
        </p:txBody>
      </p:sp>
      <p:pic>
        <p:nvPicPr>
          <p:cNvPr id="203" name="Google Shape;203;p27" descr="Plot Zoom"/>
          <p:cNvPicPr preferRelativeResize="0"/>
          <p:nvPr/>
        </p:nvPicPr>
        <p:blipFill rotWithShape="1">
          <a:blip r:embed="rId3">
            <a:alphaModFix/>
          </a:blip>
          <a:srcRect/>
          <a:stretch/>
        </p:blipFill>
        <p:spPr>
          <a:xfrm>
            <a:off x="4987774" y="952500"/>
            <a:ext cx="6252379" cy="4829963"/>
          </a:xfrm>
          <a:prstGeom prst="rect">
            <a:avLst/>
          </a:prstGeom>
          <a:noFill/>
          <a:ln>
            <a:noFill/>
          </a:ln>
        </p:spPr>
      </p:pic>
      <p:sp>
        <p:nvSpPr>
          <p:cNvPr id="204" name="Google Shape;204;p27" descr="http://127.0.0.1:30326/graphics/plot_zoom_png?width=1200&amp;height=900"/>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
        <p:cNvGrpSpPr/>
        <p:nvPr/>
      </p:nvGrpSpPr>
      <p:grpSpPr>
        <a:xfrm>
          <a:off x="0" y="0"/>
          <a:ext cx="0" cy="0"/>
          <a:chOff x="0" y="0"/>
          <a:chExt cx="0" cy="0"/>
        </a:xfrm>
      </p:grpSpPr>
      <p:sp>
        <p:nvSpPr>
          <p:cNvPr id="209" name="Google Shape;209;p28"/>
          <p:cNvSpPr/>
          <p:nvPr/>
        </p:nvSpPr>
        <p:spPr>
          <a:xfrm rot="-5400000">
            <a:off x="1288521" y="381403"/>
            <a:ext cx="2200313" cy="3342508"/>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0" name="Google Shape;210;p28"/>
          <p:cNvSpPr txBox="1">
            <a:spLocks noGrp="1"/>
          </p:cNvSpPr>
          <p:nvPr>
            <p:ph type="title"/>
          </p:nvPr>
        </p:nvSpPr>
        <p:spPr>
          <a:xfrm>
            <a:off x="966952" y="1204108"/>
            <a:ext cx="2669406" cy="17811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3200"/>
              <a:buFont typeface="Calibri"/>
              <a:buNone/>
            </a:pPr>
            <a:r>
              <a:rPr lang="en-US" sz="3200">
                <a:solidFill>
                  <a:srgbClr val="FFFFFF"/>
                </a:solidFill>
              </a:rPr>
              <a:t>Data Visualization (Bar plot)</a:t>
            </a:r>
            <a:endParaRPr/>
          </a:p>
        </p:txBody>
      </p:sp>
      <p:sp>
        <p:nvSpPr>
          <p:cNvPr id="211" name="Google Shape;211;p28"/>
          <p:cNvSpPr txBox="1">
            <a:spLocks noGrp="1"/>
          </p:cNvSpPr>
          <p:nvPr>
            <p:ph type="body" idx="1"/>
          </p:nvPr>
        </p:nvSpPr>
        <p:spPr>
          <a:xfrm>
            <a:off x="966951" y="3355130"/>
            <a:ext cx="2669407" cy="242733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600"/>
              <a:buChar char="•"/>
            </a:pPr>
            <a:r>
              <a:rPr lang="en-US" sz="1600"/>
              <a:t>9691 “Unknown” type of “payee”</a:t>
            </a:r>
            <a:endParaRPr/>
          </a:p>
        </p:txBody>
      </p:sp>
      <p:pic>
        <p:nvPicPr>
          <p:cNvPr id="212" name="Google Shape;212;p28" descr="Plot Zoom"/>
          <p:cNvPicPr preferRelativeResize="0"/>
          <p:nvPr/>
        </p:nvPicPr>
        <p:blipFill rotWithShape="1">
          <a:blip r:embed="rId3">
            <a:alphaModFix/>
          </a:blip>
          <a:srcRect/>
          <a:stretch/>
        </p:blipFill>
        <p:spPr>
          <a:xfrm>
            <a:off x="4987774" y="952500"/>
            <a:ext cx="6252379" cy="48299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29"/>
          <p:cNvSpPr/>
          <p:nvPr/>
        </p:nvSpPr>
        <p:spPr>
          <a:xfrm rot="-5400000">
            <a:off x="1288521" y="381403"/>
            <a:ext cx="2200313" cy="3342508"/>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8" name="Google Shape;218;p29"/>
          <p:cNvSpPr txBox="1">
            <a:spLocks noGrp="1"/>
          </p:cNvSpPr>
          <p:nvPr>
            <p:ph type="title"/>
          </p:nvPr>
        </p:nvSpPr>
        <p:spPr>
          <a:xfrm>
            <a:off x="966952" y="1204108"/>
            <a:ext cx="2669406" cy="17811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3200"/>
              <a:buFont typeface="Calibri"/>
              <a:buNone/>
            </a:pPr>
            <a:r>
              <a:rPr lang="en-US" sz="3200">
                <a:solidFill>
                  <a:srgbClr val="FFFFFF"/>
                </a:solidFill>
              </a:rPr>
              <a:t>Data Visualization (Bar plot)</a:t>
            </a:r>
            <a:endParaRPr/>
          </a:p>
        </p:txBody>
      </p:sp>
      <p:sp>
        <p:nvSpPr>
          <p:cNvPr id="219" name="Google Shape;219;p29"/>
          <p:cNvSpPr txBox="1">
            <a:spLocks noGrp="1"/>
          </p:cNvSpPr>
          <p:nvPr>
            <p:ph type="body" idx="1"/>
          </p:nvPr>
        </p:nvSpPr>
        <p:spPr>
          <a:xfrm>
            <a:off x="966951" y="3355130"/>
            <a:ext cx="2669407" cy="242733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600"/>
              <a:buChar char="•"/>
            </a:pPr>
            <a:r>
              <a:rPr lang="en-US" sz="1600"/>
              <a:t>TV “trial” is imbalance</a:t>
            </a:r>
            <a:br>
              <a:rPr lang="en-US" sz="1600"/>
            </a:br>
            <a:r>
              <a:rPr lang="en-US" sz="1600"/>
              <a:t>0 – 329,713 (96%)</a:t>
            </a:r>
            <a:br>
              <a:rPr lang="en-US" sz="1600"/>
            </a:br>
            <a:r>
              <a:rPr lang="en-US" sz="1600"/>
              <a:t>1 – 17,216 (4%)</a:t>
            </a:r>
            <a:endParaRPr/>
          </a:p>
        </p:txBody>
      </p:sp>
      <p:pic>
        <p:nvPicPr>
          <p:cNvPr id="220" name="Google Shape;220;p29" descr="Plot Zoom"/>
          <p:cNvPicPr preferRelativeResize="0"/>
          <p:nvPr/>
        </p:nvPicPr>
        <p:blipFill rotWithShape="1">
          <a:blip r:embed="rId3">
            <a:alphaModFix/>
          </a:blip>
          <a:srcRect/>
          <a:stretch/>
        </p:blipFill>
        <p:spPr>
          <a:xfrm>
            <a:off x="4987774" y="952500"/>
            <a:ext cx="6252379" cy="48299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0"/>
          <p:cNvSpPr/>
          <p:nvPr/>
        </p:nvSpPr>
        <p:spPr>
          <a:xfrm rot="-5400000">
            <a:off x="1288521" y="381403"/>
            <a:ext cx="2200313" cy="3342508"/>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6" name="Google Shape;226;p30"/>
          <p:cNvSpPr txBox="1">
            <a:spLocks noGrp="1"/>
          </p:cNvSpPr>
          <p:nvPr>
            <p:ph type="title"/>
          </p:nvPr>
        </p:nvSpPr>
        <p:spPr>
          <a:xfrm>
            <a:off x="966952" y="1204108"/>
            <a:ext cx="2669406" cy="17811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3200"/>
              <a:buFont typeface="Calibri"/>
              <a:buNone/>
            </a:pPr>
            <a:r>
              <a:rPr lang="en-US" sz="3200">
                <a:solidFill>
                  <a:srgbClr val="FFFFFF"/>
                </a:solidFill>
              </a:rPr>
              <a:t>Data Visualization (Box plot)</a:t>
            </a:r>
            <a:endParaRPr/>
          </a:p>
        </p:txBody>
      </p:sp>
      <p:sp>
        <p:nvSpPr>
          <p:cNvPr id="227" name="Google Shape;227;p30"/>
          <p:cNvSpPr txBox="1"/>
          <p:nvPr/>
        </p:nvSpPr>
        <p:spPr>
          <a:xfrm>
            <a:off x="966951" y="3355130"/>
            <a:ext cx="2669407" cy="242733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Numeric Age vs categorical gender (M/F)</a:t>
            </a:r>
            <a:endParaRPr sz="1400" b="0" i="0" u="none" strike="noStrike" cap="none">
              <a:solidFill>
                <a:srgbClr val="000000"/>
              </a:solidFill>
              <a:latin typeface="Arial"/>
              <a:ea typeface="Arial"/>
              <a:cs typeface="Arial"/>
              <a:sym typeface="Arial"/>
            </a:endParaRPr>
          </a:p>
        </p:txBody>
      </p:sp>
      <p:pic>
        <p:nvPicPr>
          <p:cNvPr id="228" name="Google Shape;228;p30" descr="Plot Zoom"/>
          <p:cNvPicPr preferRelativeResize="0"/>
          <p:nvPr/>
        </p:nvPicPr>
        <p:blipFill rotWithShape="1">
          <a:blip r:embed="rId3">
            <a:alphaModFix/>
          </a:blip>
          <a:srcRect/>
          <a:stretch/>
        </p:blipFill>
        <p:spPr>
          <a:xfrm>
            <a:off x="4987774" y="952500"/>
            <a:ext cx="6252379" cy="4829963"/>
          </a:xfrm>
          <a:prstGeom prst="rect">
            <a:avLst/>
          </a:prstGeom>
          <a:noFill/>
          <a:ln>
            <a:noFill/>
          </a:ln>
        </p:spPr>
      </p:pic>
      <p:sp>
        <p:nvSpPr>
          <p:cNvPr id="229" name="Google Shape;229;p30" descr="http://127.0.0.1:30326/graphics/plot_zoom_png?width=1200&amp;height=900"/>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3"/>
        <p:cNvGrpSpPr/>
        <p:nvPr/>
      </p:nvGrpSpPr>
      <p:grpSpPr>
        <a:xfrm>
          <a:off x="0" y="0"/>
          <a:ext cx="0" cy="0"/>
          <a:chOff x="0" y="0"/>
          <a:chExt cx="0" cy="0"/>
        </a:xfrm>
      </p:grpSpPr>
      <p:sp>
        <p:nvSpPr>
          <p:cNvPr id="234" name="Google Shape;234;p31"/>
          <p:cNvSpPr/>
          <p:nvPr/>
        </p:nvSpPr>
        <p:spPr>
          <a:xfrm rot="-5400000">
            <a:off x="1288521" y="381403"/>
            <a:ext cx="2200313" cy="3342508"/>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5" name="Google Shape;235;p31"/>
          <p:cNvSpPr txBox="1">
            <a:spLocks noGrp="1"/>
          </p:cNvSpPr>
          <p:nvPr>
            <p:ph type="title"/>
          </p:nvPr>
        </p:nvSpPr>
        <p:spPr>
          <a:xfrm>
            <a:off x="966952" y="1204108"/>
            <a:ext cx="2669406" cy="17811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3200"/>
              <a:buFont typeface="Calibri"/>
              <a:buNone/>
            </a:pPr>
            <a:r>
              <a:rPr lang="en-US" sz="3200">
                <a:solidFill>
                  <a:srgbClr val="FFFFFF"/>
                </a:solidFill>
              </a:rPr>
              <a:t>Data Visualization (Scatterplot)</a:t>
            </a:r>
            <a:endParaRPr/>
          </a:p>
        </p:txBody>
      </p:sp>
      <p:sp>
        <p:nvSpPr>
          <p:cNvPr id="236" name="Google Shape;236;p31"/>
          <p:cNvSpPr txBox="1">
            <a:spLocks noGrp="1"/>
          </p:cNvSpPr>
          <p:nvPr>
            <p:ph type="body" idx="1"/>
          </p:nvPr>
        </p:nvSpPr>
        <p:spPr>
          <a:xfrm>
            <a:off x="966951" y="3355130"/>
            <a:ext cx="2669407" cy="242733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600"/>
              <a:buChar char="•"/>
            </a:pPr>
            <a:r>
              <a:rPr lang="en-US" sz="1600"/>
              <a:t>Except Age all features are categorical and shows very low correlation. Highest corr = 0.023 (Industry) &amp; -0.026 (group)</a:t>
            </a:r>
            <a:endParaRPr/>
          </a:p>
        </p:txBody>
      </p:sp>
      <p:pic>
        <p:nvPicPr>
          <p:cNvPr id="237" name="Google Shape;237;p31"/>
          <p:cNvPicPr preferRelativeResize="0"/>
          <p:nvPr/>
        </p:nvPicPr>
        <p:blipFill rotWithShape="1">
          <a:blip r:embed="rId3">
            <a:alphaModFix/>
          </a:blip>
          <a:srcRect/>
          <a:stretch/>
        </p:blipFill>
        <p:spPr>
          <a:xfrm>
            <a:off x="4662102" y="1089252"/>
            <a:ext cx="6903723" cy="45564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How to fix Data Quality Issues</a:t>
            </a:r>
            <a:endParaRPr/>
          </a:p>
        </p:txBody>
      </p:sp>
      <p:sp>
        <p:nvSpPr>
          <p:cNvPr id="243" name="Google Shape;243;p32"/>
          <p:cNvSpPr txBox="1">
            <a:spLocks noGrp="1"/>
          </p:cNvSpPr>
          <p:nvPr>
            <p:ph type="body" idx="1"/>
          </p:nvPr>
        </p:nvSpPr>
        <p:spPr>
          <a:xfrm>
            <a:off x="838200" y="2057400"/>
            <a:ext cx="10515600" cy="38717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FF0000"/>
              </a:buClr>
              <a:buSzPts val="1500"/>
              <a:buFont typeface="Calibri"/>
              <a:buAutoNum type="arabicPeriod"/>
            </a:pPr>
            <a:r>
              <a:rPr lang="en-US" sz="1500" b="1">
                <a:solidFill>
                  <a:srgbClr val="FF0000"/>
                </a:solidFill>
              </a:rPr>
              <a:t>Issue:</a:t>
            </a:r>
            <a:r>
              <a:rPr lang="en-US" sz="1500"/>
              <a:t> 3071 Missing observations</a:t>
            </a:r>
            <a:endParaRPr/>
          </a:p>
          <a:p>
            <a:pPr marL="685800" lvl="1" indent="-228600" algn="l" rtl="0">
              <a:lnSpc>
                <a:spcPct val="90000"/>
              </a:lnSpc>
              <a:spcBef>
                <a:spcPts val="500"/>
              </a:spcBef>
              <a:spcAft>
                <a:spcPts val="0"/>
              </a:spcAft>
              <a:buClr>
                <a:srgbClr val="00B050"/>
              </a:buClr>
              <a:buSzPts val="1500"/>
              <a:buChar char="•"/>
            </a:pPr>
            <a:r>
              <a:rPr lang="en-US" sz="1500" b="1">
                <a:solidFill>
                  <a:srgbClr val="00B050"/>
                </a:solidFill>
              </a:rPr>
              <a:t>Fix:</a:t>
            </a:r>
            <a:r>
              <a:rPr lang="en-US" sz="1500"/>
              <a:t> Live with it, sufficient observations  346,929</a:t>
            </a:r>
            <a:endParaRPr/>
          </a:p>
          <a:p>
            <a:pPr marL="342900" lvl="0" indent="-342900" algn="l" rtl="0">
              <a:lnSpc>
                <a:spcPct val="90000"/>
              </a:lnSpc>
              <a:spcBef>
                <a:spcPts val="1000"/>
              </a:spcBef>
              <a:spcAft>
                <a:spcPts val="0"/>
              </a:spcAft>
              <a:buClr>
                <a:srgbClr val="FF0000"/>
              </a:buClr>
              <a:buSzPts val="1500"/>
              <a:buFont typeface="Calibri"/>
              <a:buAutoNum type="arabicPeriod"/>
            </a:pPr>
            <a:r>
              <a:rPr lang="en-US" sz="1500" b="1">
                <a:solidFill>
                  <a:srgbClr val="FF0000"/>
                </a:solidFill>
              </a:rPr>
              <a:t>Issue: </a:t>
            </a:r>
            <a:r>
              <a:rPr lang="en-US" sz="1500"/>
              <a:t>Target variable type incorrect “int”</a:t>
            </a:r>
            <a:endParaRPr/>
          </a:p>
          <a:p>
            <a:pPr marL="685800" lvl="1" indent="-228600" algn="l" rtl="0">
              <a:lnSpc>
                <a:spcPct val="90000"/>
              </a:lnSpc>
              <a:spcBef>
                <a:spcPts val="500"/>
              </a:spcBef>
              <a:spcAft>
                <a:spcPts val="0"/>
              </a:spcAft>
              <a:buClr>
                <a:srgbClr val="00B050"/>
              </a:buClr>
              <a:buSzPts val="1500"/>
              <a:buChar char="•"/>
            </a:pPr>
            <a:r>
              <a:rPr lang="en-US" sz="1500" b="1">
                <a:solidFill>
                  <a:srgbClr val="00B050"/>
                </a:solidFill>
              </a:rPr>
              <a:t>Fix: </a:t>
            </a:r>
            <a:r>
              <a:rPr lang="en-US" sz="1500"/>
              <a:t>convert to factor in R using factor(trial, level = c(0,1))</a:t>
            </a:r>
            <a:endParaRPr/>
          </a:p>
          <a:p>
            <a:pPr marL="342900" lvl="0" indent="-342900" algn="l" rtl="0">
              <a:lnSpc>
                <a:spcPct val="90000"/>
              </a:lnSpc>
              <a:spcBef>
                <a:spcPts val="1000"/>
              </a:spcBef>
              <a:spcAft>
                <a:spcPts val="0"/>
              </a:spcAft>
              <a:buClr>
                <a:srgbClr val="FF0000"/>
              </a:buClr>
              <a:buSzPts val="1500"/>
              <a:buFont typeface="Calibri"/>
              <a:buAutoNum type="arabicPeriod"/>
            </a:pPr>
            <a:r>
              <a:rPr lang="en-US" sz="1500" b="1">
                <a:solidFill>
                  <a:srgbClr val="FF0000"/>
                </a:solidFill>
              </a:rPr>
              <a:t>Issue:</a:t>
            </a:r>
            <a:r>
              <a:rPr lang="en-US" sz="1500"/>
              <a:t> 356 Missing values of “gender”, “age” &amp; “industry_code”</a:t>
            </a:r>
            <a:endParaRPr/>
          </a:p>
          <a:p>
            <a:pPr marL="685800" lvl="1" indent="-228600" algn="l" rtl="0">
              <a:lnSpc>
                <a:spcPct val="90000"/>
              </a:lnSpc>
              <a:spcBef>
                <a:spcPts val="500"/>
              </a:spcBef>
              <a:spcAft>
                <a:spcPts val="0"/>
              </a:spcAft>
              <a:buClr>
                <a:srgbClr val="00B050"/>
              </a:buClr>
              <a:buSzPts val="1500"/>
              <a:buChar char="•"/>
            </a:pPr>
            <a:r>
              <a:rPr lang="en-US" sz="1500" b="1">
                <a:solidFill>
                  <a:srgbClr val="00B050"/>
                </a:solidFill>
              </a:rPr>
              <a:t>Fix: </a:t>
            </a:r>
            <a:r>
              <a:rPr lang="en-US" sz="1500"/>
              <a:t>Ignore observations with missing values, just 0.1 % of total observations</a:t>
            </a:r>
            <a:endParaRPr/>
          </a:p>
          <a:p>
            <a:pPr marL="342900" lvl="0" indent="-342900" algn="l" rtl="0">
              <a:lnSpc>
                <a:spcPct val="90000"/>
              </a:lnSpc>
              <a:spcBef>
                <a:spcPts val="1000"/>
              </a:spcBef>
              <a:spcAft>
                <a:spcPts val="0"/>
              </a:spcAft>
              <a:buClr>
                <a:srgbClr val="FF0000"/>
              </a:buClr>
              <a:buSzPts val="1500"/>
              <a:buFont typeface="Calibri"/>
              <a:buAutoNum type="arabicPeriod"/>
            </a:pPr>
            <a:r>
              <a:rPr lang="en-US" sz="1500" b="1">
                <a:solidFill>
                  <a:srgbClr val="FF0000"/>
                </a:solidFill>
              </a:rPr>
              <a:t>Issue:</a:t>
            </a:r>
            <a:r>
              <a:rPr lang="en-US" sz="1500"/>
              <a:t> 9691 “Unknown” type of “payee”</a:t>
            </a:r>
            <a:endParaRPr/>
          </a:p>
          <a:p>
            <a:pPr marL="685800" lvl="1" indent="-228600" algn="l" rtl="0">
              <a:lnSpc>
                <a:spcPct val="90000"/>
              </a:lnSpc>
              <a:spcBef>
                <a:spcPts val="500"/>
              </a:spcBef>
              <a:spcAft>
                <a:spcPts val="0"/>
              </a:spcAft>
              <a:buClr>
                <a:srgbClr val="00B050"/>
              </a:buClr>
              <a:buSzPts val="1500"/>
              <a:buChar char="•"/>
            </a:pPr>
            <a:r>
              <a:rPr lang="en-US" sz="1500" b="1">
                <a:solidFill>
                  <a:srgbClr val="00B050"/>
                </a:solidFill>
              </a:rPr>
              <a:t>Fix: </a:t>
            </a:r>
            <a:r>
              <a:rPr lang="en-US" sz="1500"/>
              <a:t>No pattern, will use it as is - category</a:t>
            </a:r>
            <a:endParaRPr/>
          </a:p>
          <a:p>
            <a:pPr marL="342900" lvl="0" indent="-342900" algn="l" rtl="0">
              <a:lnSpc>
                <a:spcPct val="90000"/>
              </a:lnSpc>
              <a:spcBef>
                <a:spcPts val="1000"/>
              </a:spcBef>
              <a:spcAft>
                <a:spcPts val="0"/>
              </a:spcAft>
              <a:buClr>
                <a:srgbClr val="FF0000"/>
              </a:buClr>
              <a:buSzPts val="1500"/>
              <a:buFont typeface="Calibri"/>
              <a:buAutoNum type="arabicPeriod"/>
            </a:pPr>
            <a:r>
              <a:rPr lang="en-US" sz="1500" b="1">
                <a:solidFill>
                  <a:srgbClr val="FF0000"/>
                </a:solidFill>
              </a:rPr>
              <a:t>Issue: </a:t>
            </a:r>
            <a:r>
              <a:rPr lang="en-US" sz="1500"/>
              <a:t>Age is positive skewed (0.74)</a:t>
            </a:r>
            <a:endParaRPr/>
          </a:p>
          <a:p>
            <a:pPr marL="685800" lvl="1" indent="-228600" algn="l" rtl="0">
              <a:lnSpc>
                <a:spcPct val="90000"/>
              </a:lnSpc>
              <a:spcBef>
                <a:spcPts val="500"/>
              </a:spcBef>
              <a:spcAft>
                <a:spcPts val="0"/>
              </a:spcAft>
              <a:buClr>
                <a:srgbClr val="00B050"/>
              </a:buClr>
              <a:buSzPts val="1500"/>
              <a:buChar char="•"/>
            </a:pPr>
            <a:r>
              <a:rPr lang="en-US" sz="1500" b="1">
                <a:solidFill>
                  <a:srgbClr val="00B050"/>
                </a:solidFill>
              </a:rPr>
              <a:t>Fix: </a:t>
            </a:r>
            <a:r>
              <a:rPr lang="en-US" sz="1500"/>
              <a:t>Use John Tukey ladder to get skewness close to 0</a:t>
            </a:r>
            <a:endParaRPr/>
          </a:p>
          <a:p>
            <a:pPr marL="342900" lvl="0" indent="-342900" algn="l" rtl="0">
              <a:lnSpc>
                <a:spcPct val="90000"/>
              </a:lnSpc>
              <a:spcBef>
                <a:spcPts val="1000"/>
              </a:spcBef>
              <a:spcAft>
                <a:spcPts val="0"/>
              </a:spcAft>
              <a:buClr>
                <a:srgbClr val="FF0000"/>
              </a:buClr>
              <a:buSzPts val="1500"/>
              <a:buFont typeface="Calibri"/>
              <a:buAutoNum type="arabicPeriod"/>
            </a:pPr>
            <a:r>
              <a:rPr lang="en-US" sz="1500" b="1">
                <a:solidFill>
                  <a:srgbClr val="FF0000"/>
                </a:solidFill>
              </a:rPr>
              <a:t>Issue: </a:t>
            </a:r>
            <a:r>
              <a:rPr lang="en-US" sz="1500"/>
              <a:t>Imbalance binary Target Variable “trial”</a:t>
            </a:r>
            <a:endParaRPr/>
          </a:p>
          <a:p>
            <a:pPr marL="685800" lvl="1" indent="-228600" algn="l" rtl="0">
              <a:lnSpc>
                <a:spcPct val="90000"/>
              </a:lnSpc>
              <a:spcBef>
                <a:spcPts val="500"/>
              </a:spcBef>
              <a:spcAft>
                <a:spcPts val="0"/>
              </a:spcAft>
              <a:buClr>
                <a:srgbClr val="00B050"/>
              </a:buClr>
              <a:buSzPts val="1500"/>
              <a:buChar char="•"/>
            </a:pPr>
            <a:r>
              <a:rPr lang="en-US" sz="1500" b="1">
                <a:solidFill>
                  <a:srgbClr val="00B050"/>
                </a:solidFill>
              </a:rPr>
              <a:t>Fix: </a:t>
            </a:r>
            <a:r>
              <a:rPr lang="en-US" sz="1500"/>
              <a:t>Either use F1 score with imbalance data or balance the data with over/under sampling</a:t>
            </a:r>
            <a:endParaRPr/>
          </a:p>
          <a:p>
            <a:pPr marL="228600" lvl="0" indent="-133350" algn="l" rtl="0">
              <a:lnSpc>
                <a:spcPct val="90000"/>
              </a:lnSpc>
              <a:spcBef>
                <a:spcPts val="1000"/>
              </a:spcBef>
              <a:spcAft>
                <a:spcPts val="0"/>
              </a:spcAft>
              <a:buClr>
                <a:schemeClr val="dk1"/>
              </a:buClr>
              <a:buSzPts val="1500"/>
              <a:buNone/>
            </a:pP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sp>
        <p:nvSpPr>
          <p:cNvPr id="248" name="Google Shape;248;p33"/>
          <p:cNvSpPr/>
          <p:nvPr/>
        </p:nvSpPr>
        <p:spPr>
          <a:xfrm>
            <a:off x="0" y="-3324"/>
            <a:ext cx="12192000" cy="68613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9" name="Google Shape;249;p33"/>
          <p:cNvSpPr/>
          <p:nvPr/>
        </p:nvSpPr>
        <p:spPr>
          <a:xfrm>
            <a:off x="321734" y="321733"/>
            <a:ext cx="11573488" cy="6214534"/>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0" name="Google Shape;250;p33"/>
          <p:cNvSpPr txBox="1">
            <a:spLocks noGrp="1"/>
          </p:cNvSpPr>
          <p:nvPr>
            <p:ph type="ctrTitle"/>
          </p:nvPr>
        </p:nvSpPr>
        <p:spPr>
          <a:xfrm>
            <a:off x="1524000" y="1122362"/>
            <a:ext cx="9144000" cy="284003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5800"/>
              <a:buFont typeface="Calibri"/>
              <a:buNone/>
            </a:pPr>
            <a:r>
              <a:rPr lang="en-US" sz="5800"/>
              <a:t>Data Preparation &amp; Modeling</a:t>
            </a:r>
            <a:endParaRPr/>
          </a:p>
        </p:txBody>
      </p:sp>
      <p:sp>
        <p:nvSpPr>
          <p:cNvPr id="251" name="Google Shape;251;p33"/>
          <p:cNvSpPr txBox="1">
            <a:spLocks noGrp="1"/>
          </p:cNvSpPr>
          <p:nvPr>
            <p:ph type="subTitle" idx="1"/>
          </p:nvPr>
        </p:nvSpPr>
        <p:spPr>
          <a:xfrm>
            <a:off x="1524000" y="4256436"/>
            <a:ext cx="9144000" cy="160081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accent1"/>
              </a:buClr>
              <a:buSzPts val="2400"/>
              <a:buNone/>
            </a:pPr>
            <a:r>
              <a:rPr lang="en-US">
                <a:solidFill>
                  <a:schemeClr val="accent1"/>
                </a:solidFill>
              </a:rPr>
              <a:t>Use R to prepare data and build models</a:t>
            </a:r>
            <a:endParaRPr/>
          </a:p>
        </p:txBody>
      </p:sp>
      <p:cxnSp>
        <p:nvCxnSpPr>
          <p:cNvPr id="252" name="Google Shape;252;p33"/>
          <p:cNvCxnSpPr/>
          <p:nvPr/>
        </p:nvCxnSpPr>
        <p:spPr>
          <a:xfrm>
            <a:off x="4724400" y="4109417"/>
            <a:ext cx="2743200" cy="0"/>
          </a:xfrm>
          <a:prstGeom prst="straightConnector1">
            <a:avLst/>
          </a:prstGeom>
          <a:noFill/>
          <a:ln w="12700" cap="flat" cmpd="sng">
            <a:solidFill>
              <a:srgbClr val="D8D8D8"/>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Team members:</a:t>
            </a:r>
            <a:endParaRPr/>
          </a:p>
        </p:txBody>
      </p:sp>
      <p:sp>
        <p:nvSpPr>
          <p:cNvPr id="104" name="Google Shape;10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a:t>Nadir Syed – Lead Developer, sql, python. Exp 14 years.</a:t>
            </a:r>
            <a:endParaRPr/>
          </a:p>
          <a:p>
            <a:pPr marL="228600" lvl="0" indent="-228600" algn="l" rtl="0">
              <a:lnSpc>
                <a:spcPct val="90000"/>
              </a:lnSpc>
              <a:spcBef>
                <a:spcPts val="1000"/>
              </a:spcBef>
              <a:spcAft>
                <a:spcPts val="0"/>
              </a:spcAft>
              <a:buClr>
                <a:schemeClr val="dk1"/>
              </a:buClr>
              <a:buSzPts val="2400"/>
              <a:buChar char="•"/>
            </a:pPr>
            <a:r>
              <a:rPr lang="en-US" sz="2400"/>
              <a:t>Shahid Kizilbash – DBA/Data Engineer. Exp 14 years.</a:t>
            </a:r>
            <a:endParaRPr/>
          </a:p>
          <a:p>
            <a:pPr marL="228600" lvl="0" indent="-228600" algn="l" rtl="0">
              <a:lnSpc>
                <a:spcPct val="90000"/>
              </a:lnSpc>
              <a:spcBef>
                <a:spcPts val="1000"/>
              </a:spcBef>
              <a:spcAft>
                <a:spcPts val="0"/>
              </a:spcAft>
              <a:buClr>
                <a:schemeClr val="dk1"/>
              </a:buClr>
              <a:buSzPts val="2400"/>
              <a:buChar char="•"/>
            </a:pPr>
            <a:r>
              <a:rPr lang="en-US" sz="2400"/>
              <a:t>Kusay Rukieh – Data Analyst, Network engineer. Exp 20+ yrs</a:t>
            </a:r>
            <a:endParaRPr sz="2400"/>
          </a:p>
          <a:p>
            <a:pPr marL="228600" lvl="0" indent="-228600" algn="l" rtl="0">
              <a:lnSpc>
                <a:spcPct val="90000"/>
              </a:lnSpc>
              <a:spcBef>
                <a:spcPts val="1000"/>
              </a:spcBef>
              <a:spcAft>
                <a:spcPts val="0"/>
              </a:spcAft>
              <a:buClr>
                <a:schemeClr val="dk1"/>
              </a:buClr>
              <a:buSzPts val="2400"/>
              <a:buChar char="•"/>
            </a:pPr>
            <a:r>
              <a:rPr lang="en-US" sz="2400"/>
              <a:t>Rafiat Bello – Masters(Biology), pursuing applied science</a:t>
            </a:r>
            <a:endParaRPr/>
          </a:p>
          <a:p>
            <a:pPr marL="228600" lvl="0" indent="-228600" algn="l" rtl="0">
              <a:lnSpc>
                <a:spcPct val="90000"/>
              </a:lnSpc>
              <a:spcBef>
                <a:spcPts val="1000"/>
              </a:spcBef>
              <a:spcAft>
                <a:spcPts val="0"/>
              </a:spcAft>
              <a:buClr>
                <a:schemeClr val="dk1"/>
              </a:buClr>
              <a:buSzPts val="2400"/>
              <a:buChar char="•"/>
            </a:pPr>
            <a:r>
              <a:rPr lang="en-US" sz="2400"/>
              <a:t>Sajid Kharoundwala – BI &amp; Data Analyst</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Communication channels:</a:t>
            </a:r>
            <a:endParaRPr/>
          </a:p>
          <a:p>
            <a:pPr marL="0" lvl="0" indent="0" algn="l" rtl="0">
              <a:lnSpc>
                <a:spcPct val="90000"/>
              </a:lnSpc>
              <a:spcBef>
                <a:spcPts val="1000"/>
              </a:spcBef>
              <a:spcAft>
                <a:spcPts val="0"/>
              </a:spcAft>
              <a:buClr>
                <a:schemeClr val="dk1"/>
              </a:buClr>
              <a:buSzPts val="2400"/>
              <a:buNone/>
            </a:pPr>
            <a:r>
              <a:rPr lang="en-US" sz="2400"/>
              <a:t>Whatsapp for notifications, meetup invites etc &amp; Slack for knowledge &amp; document sharing. Skype for meetings and screen share.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6"/>
        <p:cNvGrpSpPr/>
        <p:nvPr/>
      </p:nvGrpSpPr>
      <p:grpSpPr>
        <a:xfrm>
          <a:off x="0" y="0"/>
          <a:ext cx="0" cy="0"/>
          <a:chOff x="0" y="0"/>
          <a:chExt cx="0" cy="0"/>
        </a:xfrm>
      </p:grpSpPr>
      <p:sp>
        <p:nvSpPr>
          <p:cNvPr id="257" name="Google Shape;257;p34"/>
          <p:cNvSpPr/>
          <p:nvPr/>
        </p:nvSpPr>
        <p:spPr>
          <a:xfrm>
            <a:off x="321564" y="320040"/>
            <a:ext cx="11548872"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8" name="Google Shape;258;p34"/>
          <p:cNvSpPr txBox="1">
            <a:spLocks noGrp="1"/>
          </p:cNvSpPr>
          <p:nvPr>
            <p:ph type="title"/>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400"/>
              <a:buFont typeface="Calibri"/>
              <a:buNone/>
            </a:pPr>
            <a:r>
              <a:rPr lang="en-US">
                <a:solidFill>
                  <a:schemeClr val="accent1"/>
                </a:solidFill>
              </a:rPr>
              <a:t>Data preparation</a:t>
            </a:r>
            <a:endParaRPr/>
          </a:p>
        </p:txBody>
      </p:sp>
      <p:cxnSp>
        <p:nvCxnSpPr>
          <p:cNvPr id="259" name="Google Shape;259;p34"/>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260" name="Google Shape;260;p34"/>
          <p:cNvSpPr txBox="1">
            <a:spLocks noGrp="1"/>
          </p:cNvSpPr>
          <p:nvPr>
            <p:ph type="body" id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200"/>
              <a:buChar char="•"/>
            </a:pPr>
            <a:r>
              <a:rPr lang="en-US" sz="2200"/>
              <a:t>Fix data quality issues identified in code book</a:t>
            </a:r>
            <a:endParaRPr/>
          </a:p>
          <a:p>
            <a:pPr marL="228600" lvl="0" indent="-228600" algn="l" rtl="0">
              <a:lnSpc>
                <a:spcPct val="90000"/>
              </a:lnSpc>
              <a:spcBef>
                <a:spcPts val="1000"/>
              </a:spcBef>
              <a:spcAft>
                <a:spcPts val="0"/>
              </a:spcAft>
              <a:buClr>
                <a:schemeClr val="dk1"/>
              </a:buClr>
              <a:buSzPts val="2200"/>
              <a:buChar char="•"/>
            </a:pPr>
            <a:r>
              <a:rPr lang="en-US" sz="2200"/>
              <a:t>Convert categorical features to Numeric</a:t>
            </a:r>
            <a:endParaRPr/>
          </a:p>
          <a:p>
            <a:pPr marL="685800" lvl="1" indent="-228600" algn="l" rtl="0">
              <a:lnSpc>
                <a:spcPct val="90000"/>
              </a:lnSpc>
              <a:spcBef>
                <a:spcPts val="500"/>
              </a:spcBef>
              <a:spcAft>
                <a:spcPts val="0"/>
              </a:spcAft>
              <a:buClr>
                <a:schemeClr val="dk1"/>
              </a:buClr>
              <a:buSzPts val="2200"/>
              <a:buChar char="•"/>
            </a:pPr>
            <a:r>
              <a:rPr lang="en-US" sz="2200"/>
              <a:t>Mapping: like for Device 1-Mobile, 2-Desktop</a:t>
            </a:r>
            <a:endParaRPr/>
          </a:p>
          <a:p>
            <a:pPr marL="685800" lvl="1" indent="-228600" algn="l" rtl="0">
              <a:lnSpc>
                <a:spcPct val="90000"/>
              </a:lnSpc>
              <a:spcBef>
                <a:spcPts val="500"/>
              </a:spcBef>
              <a:spcAft>
                <a:spcPts val="0"/>
              </a:spcAft>
              <a:buClr>
                <a:schemeClr val="dk1"/>
              </a:buClr>
              <a:buSzPts val="2200"/>
              <a:buChar char="•"/>
            </a:pPr>
            <a:r>
              <a:rPr lang="en-US" sz="2200"/>
              <a:t>Dummy variables: using dummies package, then sum(n-1) of dummy variables</a:t>
            </a:r>
            <a:endParaRPr/>
          </a:p>
          <a:p>
            <a:pPr marL="228600" lvl="0" indent="-228600" algn="l" rtl="0">
              <a:lnSpc>
                <a:spcPct val="90000"/>
              </a:lnSpc>
              <a:spcBef>
                <a:spcPts val="1000"/>
              </a:spcBef>
              <a:spcAft>
                <a:spcPts val="0"/>
              </a:spcAft>
              <a:buClr>
                <a:schemeClr val="dk1"/>
              </a:buClr>
              <a:buSzPts val="2200"/>
              <a:buChar char="•"/>
            </a:pPr>
            <a:r>
              <a:rPr lang="en-US" sz="2200"/>
              <a:t>Split data for each user group: Control (Old video) &amp; Test (New video) to build separate classification models</a:t>
            </a:r>
            <a:endParaRPr/>
          </a:p>
          <a:p>
            <a:pPr marL="228600" lvl="0" indent="-228600" algn="l" rtl="0">
              <a:lnSpc>
                <a:spcPct val="90000"/>
              </a:lnSpc>
              <a:spcBef>
                <a:spcPts val="1000"/>
              </a:spcBef>
              <a:spcAft>
                <a:spcPts val="0"/>
              </a:spcAft>
              <a:buClr>
                <a:schemeClr val="dk1"/>
              </a:buClr>
              <a:buSzPts val="2200"/>
              <a:buChar char="•"/>
            </a:pPr>
            <a:r>
              <a:rPr lang="en-US" sz="2200"/>
              <a:t>Split data into training/testing set</a:t>
            </a:r>
            <a:endParaRPr/>
          </a:p>
          <a:p>
            <a:pPr marL="685800" lvl="1" indent="-228600" algn="l" rtl="0">
              <a:lnSpc>
                <a:spcPct val="90000"/>
              </a:lnSpc>
              <a:spcBef>
                <a:spcPts val="500"/>
              </a:spcBef>
              <a:spcAft>
                <a:spcPts val="0"/>
              </a:spcAft>
              <a:buClr>
                <a:schemeClr val="dk1"/>
              </a:buClr>
              <a:buSzPts val="2200"/>
              <a:buChar char="•"/>
            </a:pPr>
            <a:r>
              <a:rPr lang="en-US" sz="2200"/>
              <a:t>Use caTools sample.split function to divide data into 80:20.</a:t>
            </a:r>
            <a:endParaRPr/>
          </a:p>
          <a:p>
            <a:pPr marL="685800" lvl="1" indent="-228600" algn="l" rtl="0">
              <a:lnSpc>
                <a:spcPct val="90000"/>
              </a:lnSpc>
              <a:spcBef>
                <a:spcPts val="500"/>
              </a:spcBef>
              <a:spcAft>
                <a:spcPts val="0"/>
              </a:spcAft>
              <a:buClr>
                <a:schemeClr val="dk1"/>
              </a:buClr>
              <a:buSzPts val="2200"/>
              <a:buChar char="•"/>
            </a:pPr>
            <a:r>
              <a:rPr lang="en-US" sz="2200"/>
              <a:t>80% training set, 20% testing set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4"/>
        <p:cNvGrpSpPr/>
        <p:nvPr/>
      </p:nvGrpSpPr>
      <p:grpSpPr>
        <a:xfrm>
          <a:off x="0" y="0"/>
          <a:ext cx="0" cy="0"/>
          <a:chOff x="0" y="0"/>
          <a:chExt cx="0" cy="0"/>
        </a:xfrm>
      </p:grpSpPr>
      <p:sp>
        <p:nvSpPr>
          <p:cNvPr id="265" name="Google Shape;265;p35"/>
          <p:cNvSpPr/>
          <p:nvPr/>
        </p:nvSpPr>
        <p:spPr>
          <a:xfrm>
            <a:off x="321564" y="320040"/>
            <a:ext cx="11548872" cy="6217920"/>
          </a:xfrm>
          <a:prstGeom prst="rect">
            <a:avLst/>
          </a:prstGeom>
          <a:solidFill>
            <a:schemeClr val="dk1">
              <a:alpha val="13333"/>
            </a:schemeClr>
          </a:solidFill>
          <a:ln w="127000" cap="sq" cmpd="thinThick">
            <a:solidFill>
              <a:srgbClr val="262626">
                <a:alpha val="14509"/>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6" name="Google Shape;266;p35"/>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Select Model</a:t>
            </a:r>
            <a:endParaRPr/>
          </a:p>
        </p:txBody>
      </p:sp>
      <p:sp>
        <p:nvSpPr>
          <p:cNvPr id="267" name="Google Shape;267;p35"/>
          <p:cNvSpPr txBox="1">
            <a:spLocks noGrp="1"/>
          </p:cNvSpPr>
          <p:nvPr>
            <p:ph type="body" idx="1"/>
          </p:nvPr>
        </p:nvSpPr>
        <p:spPr>
          <a:xfrm>
            <a:off x="838200" y="2057400"/>
            <a:ext cx="10515600" cy="387176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a:t>First check data for model assumptions:</a:t>
            </a:r>
            <a:endParaRPr/>
          </a:p>
          <a:p>
            <a:pPr marL="685800" lvl="1" indent="-228600" algn="l" rtl="0">
              <a:lnSpc>
                <a:spcPct val="90000"/>
              </a:lnSpc>
              <a:spcBef>
                <a:spcPts val="500"/>
              </a:spcBef>
              <a:spcAft>
                <a:spcPts val="0"/>
              </a:spcAft>
              <a:buClr>
                <a:schemeClr val="dk1"/>
              </a:buClr>
              <a:buSzPts val="2400"/>
              <a:buChar char="•"/>
            </a:pPr>
            <a:r>
              <a:rPr lang="en-US"/>
              <a:t>Input variables are related to TV (corr != 0)							</a:t>
            </a:r>
            <a:r>
              <a:rPr lang="en-US" b="1">
                <a:solidFill>
                  <a:srgbClr val="00B050"/>
                </a:solidFill>
              </a:rPr>
              <a:t>True</a:t>
            </a:r>
            <a:endParaRPr/>
          </a:p>
          <a:p>
            <a:pPr marL="685800" lvl="1" indent="-228600" algn="l" rtl="0">
              <a:lnSpc>
                <a:spcPct val="90000"/>
              </a:lnSpc>
              <a:spcBef>
                <a:spcPts val="500"/>
              </a:spcBef>
              <a:spcAft>
                <a:spcPts val="0"/>
              </a:spcAft>
              <a:buClr>
                <a:schemeClr val="dk1"/>
              </a:buClr>
              <a:buSzPts val="2400"/>
              <a:buChar char="•"/>
            </a:pPr>
            <a:r>
              <a:rPr lang="en-US"/>
              <a:t>Input variables are normally distributed (Skewness=0/Histogram) 	</a:t>
            </a:r>
            <a:r>
              <a:rPr lang="en-US" b="1">
                <a:solidFill>
                  <a:srgbClr val="FF0000"/>
                </a:solidFill>
              </a:rPr>
              <a:t>False</a:t>
            </a:r>
            <a:endParaRPr>
              <a:solidFill>
                <a:srgbClr val="FF0000"/>
              </a:solidFill>
            </a:endParaRPr>
          </a:p>
          <a:p>
            <a:pPr marL="685800" lvl="1" indent="-228600" algn="l" rtl="0">
              <a:lnSpc>
                <a:spcPct val="90000"/>
              </a:lnSpc>
              <a:spcBef>
                <a:spcPts val="500"/>
              </a:spcBef>
              <a:spcAft>
                <a:spcPts val="0"/>
              </a:spcAft>
              <a:buClr>
                <a:schemeClr val="dk1"/>
              </a:buClr>
              <a:buSzPts val="2400"/>
              <a:buChar char="•"/>
            </a:pPr>
            <a:r>
              <a:rPr lang="en-US"/>
              <a:t>All Input variables must be numeric (Map/Dummy)					</a:t>
            </a:r>
            <a:r>
              <a:rPr lang="en-US" b="1">
                <a:solidFill>
                  <a:srgbClr val="00B050"/>
                </a:solidFill>
              </a:rPr>
              <a:t>True</a:t>
            </a:r>
            <a:endParaRPr>
              <a:solidFill>
                <a:srgbClr val="00B050"/>
              </a:solidFill>
            </a:endParaRPr>
          </a:p>
          <a:p>
            <a:pPr marL="685800" lvl="1" indent="-228600" algn="l" rtl="0">
              <a:lnSpc>
                <a:spcPct val="90000"/>
              </a:lnSpc>
              <a:spcBef>
                <a:spcPts val="500"/>
              </a:spcBef>
              <a:spcAft>
                <a:spcPts val="0"/>
              </a:spcAft>
              <a:buClr>
                <a:schemeClr val="dk1"/>
              </a:buClr>
              <a:buSzPts val="2400"/>
              <a:buChar char="•"/>
            </a:pPr>
            <a:r>
              <a:rPr lang="en-US"/>
              <a:t>No missing values (complete.cases)									</a:t>
            </a:r>
            <a:r>
              <a:rPr lang="en-US" b="1">
                <a:solidFill>
                  <a:srgbClr val="00B050"/>
                </a:solidFill>
              </a:rPr>
              <a:t>True</a:t>
            </a:r>
            <a:endParaRPr>
              <a:solidFill>
                <a:srgbClr val="00B050"/>
              </a:solidFill>
            </a:endParaRPr>
          </a:p>
          <a:p>
            <a:pPr marL="685800" lvl="1" indent="-228600" algn="l" rtl="0">
              <a:lnSpc>
                <a:spcPct val="90000"/>
              </a:lnSpc>
              <a:spcBef>
                <a:spcPts val="500"/>
              </a:spcBef>
              <a:spcAft>
                <a:spcPts val="0"/>
              </a:spcAft>
              <a:buClr>
                <a:schemeClr val="dk1"/>
              </a:buClr>
              <a:buSzPts val="2400"/>
              <a:buChar char="•"/>
            </a:pPr>
            <a:r>
              <a:rPr lang="en-US"/>
              <a:t>TV is binary 0/1															</a:t>
            </a:r>
            <a:r>
              <a:rPr lang="en-US" b="1">
                <a:solidFill>
                  <a:srgbClr val="00B050"/>
                </a:solidFill>
              </a:rPr>
              <a:t>True</a:t>
            </a:r>
            <a:endParaRPr>
              <a:solidFill>
                <a:srgbClr val="00B050"/>
              </a:solidFill>
            </a:endParaRPr>
          </a:p>
          <a:p>
            <a:pPr marL="685800" lvl="1" indent="-228600" algn="l" rtl="0">
              <a:lnSpc>
                <a:spcPct val="90000"/>
              </a:lnSpc>
              <a:spcBef>
                <a:spcPts val="500"/>
              </a:spcBef>
              <a:spcAft>
                <a:spcPts val="0"/>
              </a:spcAft>
              <a:buClr>
                <a:schemeClr val="dk1"/>
              </a:buClr>
              <a:buSzPts val="2400"/>
              <a:buChar char="•"/>
            </a:pPr>
            <a:r>
              <a:rPr lang="en-US"/>
              <a:t>Data is linearly separable (Scatter plot)									</a:t>
            </a:r>
            <a:r>
              <a:rPr lang="en-US" b="1">
                <a:solidFill>
                  <a:srgbClr val="FF0000"/>
                </a:solidFill>
              </a:rPr>
              <a:t>False</a:t>
            </a:r>
            <a:endParaRPr/>
          </a:p>
          <a:p>
            <a:pPr marL="685800" lvl="1" indent="-76200" algn="l" rtl="0">
              <a:lnSpc>
                <a:spcPct val="90000"/>
              </a:lnSpc>
              <a:spcBef>
                <a:spcPts val="5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Char char="•"/>
            </a:pPr>
            <a:r>
              <a:rPr lang="en-US" sz="2400"/>
              <a:t>So Decision Tree, K Nearest Neighbor, Logistic Regression, K-SVM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sp>
        <p:nvSpPr>
          <p:cNvPr id="272" name="Google Shape;272;p36"/>
          <p:cNvSpPr/>
          <p:nvPr/>
        </p:nvSpPr>
        <p:spPr>
          <a:xfrm>
            <a:off x="321564" y="320040"/>
            <a:ext cx="11548872" cy="6217920"/>
          </a:xfrm>
          <a:prstGeom prst="rect">
            <a:avLst/>
          </a:prstGeom>
          <a:solidFill>
            <a:schemeClr val="dk1">
              <a:alpha val="13333"/>
            </a:schemeClr>
          </a:solidFill>
          <a:ln w="127000" cap="sq" cmpd="thinThick">
            <a:solidFill>
              <a:srgbClr val="262626">
                <a:alpha val="14509"/>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3" name="Google Shape;273;p36"/>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Modeling</a:t>
            </a:r>
            <a:endParaRPr/>
          </a:p>
        </p:txBody>
      </p:sp>
      <p:sp>
        <p:nvSpPr>
          <p:cNvPr id="274" name="Google Shape;274;p36"/>
          <p:cNvSpPr txBox="1">
            <a:spLocks noGrp="1"/>
          </p:cNvSpPr>
          <p:nvPr>
            <p:ph type="body" idx="1"/>
          </p:nvPr>
        </p:nvSpPr>
        <p:spPr>
          <a:xfrm>
            <a:off x="838200" y="2057400"/>
            <a:ext cx="10515600" cy="387176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a:t>Split data (Training/Test)</a:t>
            </a:r>
            <a:endParaRPr/>
          </a:p>
          <a:p>
            <a:pPr marL="228600" lvl="0" indent="-228600" algn="l" rtl="0">
              <a:lnSpc>
                <a:spcPct val="90000"/>
              </a:lnSpc>
              <a:spcBef>
                <a:spcPts val="1000"/>
              </a:spcBef>
              <a:spcAft>
                <a:spcPts val="0"/>
              </a:spcAft>
              <a:buClr>
                <a:schemeClr val="dk1"/>
              </a:buClr>
              <a:buSzPts val="2400"/>
              <a:buChar char="•"/>
            </a:pPr>
            <a:r>
              <a:rPr lang="en-US" sz="2400"/>
              <a:t>Scale data (Only Numerical Algo: K Nearest Neighbor, Logistic Regression &amp; Kernel-Support Vector Machine)</a:t>
            </a:r>
            <a:endParaRPr/>
          </a:p>
          <a:p>
            <a:pPr marL="228600" lvl="0" indent="-228600" algn="l" rtl="0">
              <a:lnSpc>
                <a:spcPct val="90000"/>
              </a:lnSpc>
              <a:spcBef>
                <a:spcPts val="1000"/>
              </a:spcBef>
              <a:spcAft>
                <a:spcPts val="0"/>
              </a:spcAft>
              <a:buClr>
                <a:schemeClr val="dk1"/>
              </a:buClr>
              <a:buSzPts val="2400"/>
              <a:buChar char="•"/>
            </a:pPr>
            <a:r>
              <a:rPr lang="en-US" sz="2400"/>
              <a:t>Fit Model</a:t>
            </a:r>
            <a:endParaRPr/>
          </a:p>
          <a:p>
            <a:pPr marL="228600" lvl="0" indent="-228600" algn="l" rtl="0">
              <a:lnSpc>
                <a:spcPct val="90000"/>
              </a:lnSpc>
              <a:spcBef>
                <a:spcPts val="1000"/>
              </a:spcBef>
              <a:spcAft>
                <a:spcPts val="0"/>
              </a:spcAft>
              <a:buClr>
                <a:schemeClr val="dk1"/>
              </a:buClr>
              <a:buSzPts val="2400"/>
              <a:buChar char="•"/>
            </a:pPr>
            <a:r>
              <a:rPr lang="en-US" sz="2400"/>
              <a:t>Test Model (predict)</a:t>
            </a:r>
            <a:endParaRPr/>
          </a:p>
          <a:p>
            <a:pPr marL="228600" lvl="0" indent="-228600" algn="l" rtl="0">
              <a:lnSpc>
                <a:spcPct val="90000"/>
              </a:lnSpc>
              <a:spcBef>
                <a:spcPts val="1000"/>
              </a:spcBef>
              <a:spcAft>
                <a:spcPts val="0"/>
              </a:spcAft>
              <a:buClr>
                <a:schemeClr val="dk1"/>
              </a:buClr>
              <a:buSzPts val="2400"/>
              <a:buChar char="•"/>
            </a:pPr>
            <a:r>
              <a:rPr lang="en-US" sz="2400"/>
              <a:t>Assess and Evaluate Model</a:t>
            </a:r>
            <a:endParaRPr/>
          </a:p>
          <a:p>
            <a:pPr marL="685800" lvl="1" indent="-228600" algn="l" rtl="0">
              <a:lnSpc>
                <a:spcPct val="90000"/>
              </a:lnSpc>
              <a:spcBef>
                <a:spcPts val="500"/>
              </a:spcBef>
              <a:spcAft>
                <a:spcPts val="0"/>
              </a:spcAft>
              <a:buClr>
                <a:schemeClr val="dk1"/>
              </a:buClr>
              <a:buSzPts val="2400"/>
              <a:buChar char="•"/>
            </a:pPr>
            <a:r>
              <a:rPr lang="en-US"/>
              <a:t>Accuracy, F1 Score (Precision, Recall) &amp; Processing Time</a:t>
            </a:r>
            <a:endParaRPr/>
          </a:p>
          <a:p>
            <a:pPr marL="685800" lvl="1" indent="-228600" algn="l" rtl="0">
              <a:lnSpc>
                <a:spcPct val="90000"/>
              </a:lnSpc>
              <a:spcBef>
                <a:spcPts val="500"/>
              </a:spcBef>
              <a:spcAft>
                <a:spcPts val="0"/>
              </a:spcAft>
              <a:buClr>
                <a:schemeClr val="dk1"/>
              </a:buClr>
              <a:buSzPts val="2400"/>
              <a:buChar char="•"/>
            </a:pPr>
            <a:r>
              <a:rPr lang="en-US"/>
              <a:t>Calculate Conversion rate = mean(ftrial)</a:t>
            </a:r>
            <a:endParaRPr/>
          </a:p>
          <a:p>
            <a:pPr marL="228600" lvl="0" indent="-228600" algn="l" rtl="0">
              <a:lnSpc>
                <a:spcPct val="90000"/>
              </a:lnSpc>
              <a:spcBef>
                <a:spcPts val="1000"/>
              </a:spcBef>
              <a:spcAft>
                <a:spcPts val="0"/>
              </a:spcAft>
              <a:buClr>
                <a:schemeClr val="dk1"/>
              </a:buClr>
              <a:buSzPts val="2400"/>
              <a:buChar char="•"/>
            </a:pPr>
            <a:r>
              <a:rPr lang="en-US" sz="2400"/>
              <a:t>Visualize Results (Decision Tree etc)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8"/>
        <p:cNvGrpSpPr/>
        <p:nvPr/>
      </p:nvGrpSpPr>
      <p:grpSpPr>
        <a:xfrm>
          <a:off x="0" y="0"/>
          <a:ext cx="0" cy="0"/>
          <a:chOff x="0" y="0"/>
          <a:chExt cx="0" cy="0"/>
        </a:xfrm>
      </p:grpSpPr>
      <p:sp>
        <p:nvSpPr>
          <p:cNvPr id="279" name="Google Shape;279;p37"/>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0" name="Google Shape;280;p37"/>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Model Comparison (Choose Best Model)</a:t>
            </a:r>
            <a:endParaRPr/>
          </a:p>
        </p:txBody>
      </p:sp>
      <p:pic>
        <p:nvPicPr>
          <p:cNvPr id="3" name="Picture 2">
            <a:extLst>
              <a:ext uri="{FF2B5EF4-FFF2-40B4-BE49-F238E27FC236}">
                <a16:creationId xmlns:a16="http://schemas.microsoft.com/office/drawing/2014/main" id="{7128E591-5674-4CA6-884E-0CC5BC259EF0}"/>
              </a:ext>
            </a:extLst>
          </p:cNvPr>
          <p:cNvPicPr>
            <a:picLocks noChangeAspect="1"/>
          </p:cNvPicPr>
          <p:nvPr/>
        </p:nvPicPr>
        <p:blipFill>
          <a:blip r:embed="rId3"/>
          <a:stretch>
            <a:fillRect/>
          </a:stretch>
        </p:blipFill>
        <p:spPr>
          <a:xfrm>
            <a:off x="2311213" y="1651468"/>
            <a:ext cx="7677150" cy="42005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Tactics to deal Imbalance data</a:t>
            </a:r>
            <a:endParaRPr/>
          </a:p>
        </p:txBody>
      </p:sp>
      <p:sp>
        <p:nvSpPr>
          <p:cNvPr id="287" name="Google Shape;287;p3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AutoNum type="arabicPeriod"/>
            </a:pPr>
            <a:r>
              <a:rPr lang="en-US"/>
              <a:t>Recollect data if possible (may get more minority class observations)</a:t>
            </a:r>
            <a:endParaRPr/>
          </a:p>
          <a:p>
            <a:pPr marL="457200" lvl="0" indent="-342900" algn="l" rtl="0">
              <a:spcBef>
                <a:spcPts val="0"/>
              </a:spcBef>
              <a:spcAft>
                <a:spcPts val="0"/>
              </a:spcAft>
              <a:buSzPts val="1800"/>
              <a:buAutoNum type="arabicPeriod"/>
            </a:pPr>
            <a:r>
              <a:rPr lang="en-US"/>
              <a:t>Over Sampling (Increase minority to level of majority class)</a:t>
            </a:r>
            <a:endParaRPr/>
          </a:p>
          <a:p>
            <a:pPr marL="457200" lvl="0" indent="-342900" algn="l" rtl="0">
              <a:spcBef>
                <a:spcPts val="0"/>
              </a:spcBef>
              <a:spcAft>
                <a:spcPts val="0"/>
              </a:spcAft>
              <a:buSzPts val="1800"/>
              <a:buAutoNum type="arabicPeriod"/>
            </a:pPr>
            <a:r>
              <a:rPr lang="en-US"/>
              <a:t>Under Sampling (Take random samples of majority to match  minority class)</a:t>
            </a:r>
            <a:endParaRPr/>
          </a:p>
          <a:p>
            <a:pPr marL="457200" lvl="0" indent="-342900" algn="l" rtl="0">
              <a:spcBef>
                <a:spcPts val="0"/>
              </a:spcBef>
              <a:spcAft>
                <a:spcPts val="0"/>
              </a:spcAft>
              <a:buSzPts val="1800"/>
              <a:buAutoNum type="arabicPeriod"/>
            </a:pPr>
            <a:r>
              <a:rPr lang="en-US"/>
              <a:t>Change Evaluation/Assessment Measure - ROCR/AUROC</a:t>
            </a:r>
            <a:endParaRPr/>
          </a:p>
          <a:p>
            <a:pPr marL="457200" lvl="0" indent="-342900" algn="l" rtl="0">
              <a:spcBef>
                <a:spcPts val="0"/>
              </a:spcBef>
              <a:spcAft>
                <a:spcPts val="0"/>
              </a:spcAft>
              <a:buSzPts val="1800"/>
              <a:buAutoNum type="arabicPeriod"/>
            </a:pPr>
            <a:r>
              <a:rPr lang="en-US"/>
              <a:t>Algorithms not sensitive to Imbalance data like DT, Ensemble methods (RF, Bagging, Boosting)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1"/>
        <p:cNvGrpSpPr/>
        <p:nvPr/>
      </p:nvGrpSpPr>
      <p:grpSpPr>
        <a:xfrm>
          <a:off x="0" y="0"/>
          <a:ext cx="0" cy="0"/>
          <a:chOff x="0" y="0"/>
          <a:chExt cx="0" cy="0"/>
        </a:xfrm>
      </p:grpSpPr>
      <p:sp>
        <p:nvSpPr>
          <p:cNvPr id="292" name="Google Shape;292;p39"/>
          <p:cNvSpPr/>
          <p:nvPr/>
        </p:nvSpPr>
        <p:spPr>
          <a:xfrm>
            <a:off x="0" y="-3324"/>
            <a:ext cx="12192000" cy="6861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3" name="Google Shape;293;p39"/>
          <p:cNvSpPr/>
          <p:nvPr/>
        </p:nvSpPr>
        <p:spPr>
          <a:xfrm>
            <a:off x="321734" y="321733"/>
            <a:ext cx="11573400" cy="621450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4" name="Google Shape;294;p39"/>
          <p:cNvSpPr txBox="1">
            <a:spLocks noGrp="1"/>
          </p:cNvSpPr>
          <p:nvPr>
            <p:ph type="ctrTitle"/>
          </p:nvPr>
        </p:nvSpPr>
        <p:spPr>
          <a:xfrm>
            <a:off x="1524000" y="1122362"/>
            <a:ext cx="9144000" cy="28401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5800"/>
              <a:buFont typeface="Calibri"/>
              <a:buNone/>
            </a:pPr>
            <a:r>
              <a:rPr lang="en-US" sz="5800"/>
              <a:t>Descriptive Analysis</a:t>
            </a:r>
            <a:endParaRPr/>
          </a:p>
        </p:txBody>
      </p:sp>
      <p:sp>
        <p:nvSpPr>
          <p:cNvPr id="295" name="Google Shape;295;p39"/>
          <p:cNvSpPr txBox="1">
            <a:spLocks noGrp="1"/>
          </p:cNvSpPr>
          <p:nvPr>
            <p:ph type="subTitle" idx="1"/>
          </p:nvPr>
        </p:nvSpPr>
        <p:spPr>
          <a:xfrm>
            <a:off x="1524000" y="4256436"/>
            <a:ext cx="9144000" cy="1600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accent1"/>
              </a:buClr>
              <a:buSzPts val="2400"/>
              <a:buNone/>
            </a:pPr>
            <a:r>
              <a:rPr lang="en-US">
                <a:solidFill>
                  <a:schemeClr val="accent1"/>
                </a:solidFill>
              </a:rPr>
              <a:t>Use Tableau to visualize data</a:t>
            </a:r>
            <a:endParaRPr/>
          </a:p>
        </p:txBody>
      </p:sp>
      <p:cxnSp>
        <p:nvCxnSpPr>
          <p:cNvPr id="296" name="Google Shape;296;p39"/>
          <p:cNvCxnSpPr/>
          <p:nvPr/>
        </p:nvCxnSpPr>
        <p:spPr>
          <a:xfrm>
            <a:off x="4724400" y="4109417"/>
            <a:ext cx="2743200" cy="0"/>
          </a:xfrm>
          <a:prstGeom prst="straightConnector1">
            <a:avLst/>
          </a:prstGeom>
          <a:noFill/>
          <a:ln w="12700" cap="flat" cmpd="sng">
            <a:solidFill>
              <a:srgbClr val="D8D8D8"/>
            </a:solidFill>
            <a:prstDash val="solid"/>
            <a:miter lim="800000"/>
            <a:headEnd type="none" w="sm" len="sm"/>
            <a:tailEnd type="none" w="sm" len="sm"/>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Determine which sources/devices/industries have the highest conversion rates</a:t>
            </a:r>
            <a:endParaRPr/>
          </a:p>
        </p:txBody>
      </p:sp>
      <p:sp>
        <p:nvSpPr>
          <p:cNvPr id="302" name="Google Shape;302;p4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a:p>
        </p:txBody>
      </p:sp>
      <p:pic>
        <p:nvPicPr>
          <p:cNvPr id="303" name="Google Shape;303;p40"/>
          <p:cNvPicPr preferRelativeResize="0"/>
          <p:nvPr/>
        </p:nvPicPr>
        <p:blipFill rotWithShape="1">
          <a:blip r:embed="rId3">
            <a:alphaModFix/>
          </a:blip>
          <a:srcRect/>
          <a:stretch/>
        </p:blipFill>
        <p:spPr>
          <a:xfrm>
            <a:off x="838200" y="1825625"/>
            <a:ext cx="10515600" cy="4351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Conversion rate by Industry Code- for Control users</a:t>
            </a:r>
            <a:endParaRPr/>
          </a:p>
        </p:txBody>
      </p:sp>
      <p:sp>
        <p:nvSpPr>
          <p:cNvPr id="309" name="Google Shape;309;p4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a:p>
        </p:txBody>
      </p:sp>
      <p:pic>
        <p:nvPicPr>
          <p:cNvPr id="310" name="Google Shape;310;p41"/>
          <p:cNvPicPr preferRelativeResize="0"/>
          <p:nvPr/>
        </p:nvPicPr>
        <p:blipFill rotWithShape="1">
          <a:blip r:embed="rId3">
            <a:alphaModFix/>
          </a:blip>
          <a:srcRect/>
          <a:stretch/>
        </p:blipFill>
        <p:spPr>
          <a:xfrm>
            <a:off x="838200" y="1825625"/>
            <a:ext cx="10515601" cy="4351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Conversion rate by Industry Code- for Test users</a:t>
            </a:r>
            <a:endParaRPr/>
          </a:p>
        </p:txBody>
      </p:sp>
      <p:sp>
        <p:nvSpPr>
          <p:cNvPr id="316" name="Google Shape;316;p4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a:p>
        </p:txBody>
      </p:sp>
      <p:pic>
        <p:nvPicPr>
          <p:cNvPr id="317" name="Google Shape;317;p42"/>
          <p:cNvPicPr preferRelativeResize="0"/>
          <p:nvPr/>
        </p:nvPicPr>
        <p:blipFill rotWithShape="1">
          <a:blip r:embed="rId3">
            <a:alphaModFix/>
          </a:blip>
          <a:srcRect/>
          <a:stretch/>
        </p:blipFill>
        <p:spPr>
          <a:xfrm>
            <a:off x="838200" y="1825625"/>
            <a:ext cx="10515601" cy="4351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2400"/>
              <a:t>Conversation rate compared to source distribution: </a:t>
            </a:r>
            <a:r>
              <a:rPr lang="en-US" sz="1800"/>
              <a:t>here we see that most visitors were coming from Facebook and Linkedin but when it comes to converting almost all three sources show a high rate of conversion, hence no additional changes are required from a business point of view.</a:t>
            </a:r>
            <a:endParaRPr/>
          </a:p>
        </p:txBody>
      </p:sp>
      <p:pic>
        <p:nvPicPr>
          <p:cNvPr id="323" name="Google Shape;323;p43"/>
          <p:cNvPicPr preferRelativeResize="0"/>
          <p:nvPr/>
        </p:nvPicPr>
        <p:blipFill rotWithShape="1">
          <a:blip r:embed="rId3">
            <a:alphaModFix/>
          </a:blip>
          <a:srcRect/>
          <a:stretch/>
        </p:blipFill>
        <p:spPr>
          <a:xfrm>
            <a:off x="859773" y="1825625"/>
            <a:ext cx="9705578" cy="42566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09575" y="415131"/>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t>Background:</a:t>
            </a:r>
            <a:br>
              <a:rPr lang="en-US"/>
            </a:br>
            <a:endParaRPr/>
          </a:p>
        </p:txBody>
      </p:sp>
      <p:sp>
        <p:nvSpPr>
          <p:cNvPr id="110" name="Google Shape;110;p17"/>
          <p:cNvSpPr txBox="1">
            <a:spLocks noGrp="1"/>
          </p:cNvSpPr>
          <p:nvPr>
            <p:ph type="body" idx="1"/>
          </p:nvPr>
        </p:nvSpPr>
        <p:spPr>
          <a:xfrm>
            <a:off x="409575" y="20034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The term "freemium" refers to a service with two tiers:</a:t>
            </a:r>
            <a:br>
              <a:rPr lang="en-US"/>
            </a:br>
            <a:endParaRPr/>
          </a:p>
          <a:p>
            <a:pPr marL="685800" lvl="1" indent="-228600" algn="l" rtl="0">
              <a:lnSpc>
                <a:spcPct val="90000"/>
              </a:lnSpc>
              <a:spcBef>
                <a:spcPts val="500"/>
              </a:spcBef>
              <a:spcAft>
                <a:spcPts val="0"/>
              </a:spcAft>
              <a:buClr>
                <a:schemeClr val="dk1"/>
              </a:buClr>
              <a:buSzPts val="2400"/>
              <a:buChar char="•"/>
            </a:pPr>
            <a:r>
              <a:rPr lang="en-US"/>
              <a:t>Free tier that has only basic capabilities</a:t>
            </a:r>
            <a:endParaRPr/>
          </a:p>
          <a:p>
            <a:pPr marL="685800" lvl="1" indent="-228600" algn="l" rtl="0">
              <a:lnSpc>
                <a:spcPct val="90000"/>
              </a:lnSpc>
              <a:spcBef>
                <a:spcPts val="500"/>
              </a:spcBef>
              <a:spcAft>
                <a:spcPts val="0"/>
              </a:spcAft>
              <a:buClr>
                <a:schemeClr val="dk1"/>
              </a:buClr>
              <a:buSzPts val="2400"/>
              <a:buChar char="•"/>
            </a:pPr>
            <a:r>
              <a:rPr lang="en-US"/>
              <a:t>Premium tier(s) that has the full set of features</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“AB testing” is essentially an experiment where two or more variants of a page are shown to users at random, and statistical analysis is used to determine which variation performs better for a given conversion goal.</a:t>
            </a:r>
            <a:br>
              <a:rPr lang="en-US"/>
            </a:br>
            <a:endParaRPr/>
          </a:p>
          <a:p>
            <a:pPr marL="457200" lvl="1" indent="0" algn="l" rtl="0">
              <a:lnSpc>
                <a:spcPct val="90000"/>
              </a:lnSpc>
              <a:spcBef>
                <a:spcPts val="500"/>
              </a:spcBef>
              <a:spcAft>
                <a:spcPts val="0"/>
              </a:spcAft>
              <a:buClr>
                <a:schemeClr val="dk1"/>
              </a:buClr>
              <a:buSzPts val="2400"/>
              <a:buNone/>
            </a:pPr>
            <a:endParaRPr/>
          </a:p>
        </p:txBody>
      </p:sp>
      <p:pic>
        <p:nvPicPr>
          <p:cNvPr id="111" name="Google Shape;111;p17" descr="Freemium Business Model"/>
          <p:cNvPicPr preferRelativeResize="0"/>
          <p:nvPr/>
        </p:nvPicPr>
        <p:blipFill rotWithShape="1">
          <a:blip r:embed="rId3">
            <a:alphaModFix/>
          </a:blip>
          <a:srcRect/>
          <a:stretch/>
        </p:blipFill>
        <p:spPr>
          <a:xfrm>
            <a:off x="8473630" y="902413"/>
            <a:ext cx="2850356" cy="314245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2400"/>
              <a:t>Conversion rate by industry code: </a:t>
            </a:r>
            <a:r>
              <a:rPr lang="en-US" sz="1800"/>
              <a:t>In this case we see the highest number of users are coming from MFG industry, close to 10,000 users. However users from SPC and ADR tend to take the lead in converting to paid members. We need investigate further why MFG users are not producing higher conversion rates.</a:t>
            </a:r>
            <a:endParaRPr/>
          </a:p>
        </p:txBody>
      </p:sp>
      <p:pic>
        <p:nvPicPr>
          <p:cNvPr id="329" name="Google Shape;329;p44"/>
          <p:cNvPicPr preferRelativeResize="0"/>
          <p:nvPr/>
        </p:nvPicPr>
        <p:blipFill rotWithShape="1">
          <a:blip r:embed="rId3">
            <a:alphaModFix/>
          </a:blip>
          <a:srcRect/>
          <a:stretch/>
        </p:blipFill>
        <p:spPr>
          <a:xfrm>
            <a:off x="296883" y="2024398"/>
            <a:ext cx="11566567" cy="446847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a:t>Browser</a:t>
            </a:r>
            <a:endParaRPr/>
          </a:p>
        </p:txBody>
      </p:sp>
      <p:pic>
        <p:nvPicPr>
          <p:cNvPr id="335" name="Google Shape;335;p45"/>
          <p:cNvPicPr preferRelativeResize="0"/>
          <p:nvPr/>
        </p:nvPicPr>
        <p:blipFill rotWithShape="1">
          <a:blip r:embed="rId3">
            <a:alphaModFix/>
          </a:blip>
          <a:srcRect/>
          <a:stretch/>
        </p:blipFill>
        <p:spPr>
          <a:xfrm>
            <a:off x="1118491" y="1884887"/>
            <a:ext cx="9913210" cy="44684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Challenges:</a:t>
            </a:r>
            <a:endParaRPr/>
          </a:p>
        </p:txBody>
      </p:sp>
      <p:sp>
        <p:nvSpPr>
          <p:cNvPr id="117" name="Google Shape;11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2220"/>
              <a:buNone/>
            </a:pPr>
            <a:r>
              <a:rPr lang="en-US" sz="2220"/>
              <a:t>For B2B software, it can be trickier to convince free users to upgrade to premium plans due to a variety of reasons. Two of the most common are</a:t>
            </a:r>
            <a:endParaRPr/>
          </a:p>
          <a:p>
            <a:pPr marL="228600" lvl="0" indent="-87629" algn="l" rtl="0">
              <a:lnSpc>
                <a:spcPct val="70000"/>
              </a:lnSpc>
              <a:spcBef>
                <a:spcPts val="1000"/>
              </a:spcBef>
              <a:spcAft>
                <a:spcPts val="0"/>
              </a:spcAft>
              <a:buClr>
                <a:schemeClr val="dk1"/>
              </a:buClr>
              <a:buSzPts val="2220"/>
              <a:buNone/>
            </a:pPr>
            <a:endParaRPr sz="2220"/>
          </a:p>
          <a:p>
            <a:pPr marL="685800" lvl="1" indent="-228600" algn="l" rtl="0">
              <a:lnSpc>
                <a:spcPct val="70000"/>
              </a:lnSpc>
              <a:spcBef>
                <a:spcPts val="500"/>
              </a:spcBef>
              <a:spcAft>
                <a:spcPts val="0"/>
              </a:spcAft>
              <a:buClr>
                <a:srgbClr val="FF0000"/>
              </a:buClr>
              <a:buSzPts val="1850"/>
              <a:buChar char="•"/>
            </a:pPr>
            <a:r>
              <a:rPr lang="en-US" sz="1850">
                <a:solidFill>
                  <a:srgbClr val="FF0000"/>
                </a:solidFill>
              </a:rPr>
              <a:t>Users may first need approval from a manager or budgeting department.</a:t>
            </a:r>
            <a:endParaRPr/>
          </a:p>
          <a:p>
            <a:pPr marL="685800" lvl="1" indent="-228600" algn="l" rtl="0">
              <a:lnSpc>
                <a:spcPct val="70000"/>
              </a:lnSpc>
              <a:spcBef>
                <a:spcPts val="500"/>
              </a:spcBef>
              <a:spcAft>
                <a:spcPts val="0"/>
              </a:spcAft>
              <a:buClr>
                <a:srgbClr val="FF0000"/>
              </a:buClr>
              <a:buSzPts val="1850"/>
              <a:buChar char="•"/>
            </a:pPr>
            <a:r>
              <a:rPr lang="en-US" sz="1850">
                <a:solidFill>
                  <a:srgbClr val="FF0000"/>
                </a:solidFill>
              </a:rPr>
              <a:t>Users might not understand what the premium plan offers, especially if it introduces new services and features.</a:t>
            </a:r>
            <a:endParaRPr/>
          </a:p>
          <a:p>
            <a:pPr marL="685800" lvl="1" indent="-111125" algn="l" rtl="0">
              <a:lnSpc>
                <a:spcPct val="70000"/>
              </a:lnSpc>
              <a:spcBef>
                <a:spcPts val="500"/>
              </a:spcBef>
              <a:spcAft>
                <a:spcPts val="0"/>
              </a:spcAft>
              <a:buClr>
                <a:schemeClr val="dk1"/>
              </a:buClr>
              <a:buSzPts val="1850"/>
              <a:buNone/>
            </a:pPr>
            <a:endParaRPr sz="1850">
              <a:solidFill>
                <a:srgbClr val="FF0000"/>
              </a:solidFill>
            </a:endParaRPr>
          </a:p>
          <a:p>
            <a:pPr marL="0" lvl="0" indent="0" algn="l" rtl="0">
              <a:lnSpc>
                <a:spcPct val="70000"/>
              </a:lnSpc>
              <a:spcBef>
                <a:spcPts val="1000"/>
              </a:spcBef>
              <a:spcAft>
                <a:spcPts val="0"/>
              </a:spcAft>
              <a:buClr>
                <a:schemeClr val="dk1"/>
              </a:buClr>
              <a:buSzPts val="2220"/>
              <a:buNone/>
            </a:pPr>
            <a:r>
              <a:rPr lang="en-US" sz="2220"/>
              <a:t>Freemium acquisition model helps with 2</a:t>
            </a:r>
            <a:r>
              <a:rPr lang="en-US" sz="2220" baseline="30000"/>
              <a:t>nd</a:t>
            </a:r>
            <a:r>
              <a:rPr lang="en-US" sz="2220"/>
              <a:t> and reduce the cost required to acquire new customers by shifting the education burden from sales/marketing to the customer.</a:t>
            </a:r>
            <a:endParaRPr/>
          </a:p>
          <a:p>
            <a:pPr marL="0" lvl="0" indent="0" algn="l" rtl="0">
              <a:lnSpc>
                <a:spcPct val="70000"/>
              </a:lnSpc>
              <a:spcBef>
                <a:spcPts val="1000"/>
              </a:spcBef>
              <a:spcAft>
                <a:spcPts val="0"/>
              </a:spcAft>
              <a:buClr>
                <a:schemeClr val="dk1"/>
              </a:buClr>
              <a:buSzPts val="2220"/>
              <a:buNone/>
            </a:pPr>
            <a:endParaRPr sz="2220"/>
          </a:p>
          <a:p>
            <a:pPr marL="0" lvl="0" indent="0" algn="l" rtl="0">
              <a:lnSpc>
                <a:spcPct val="70000"/>
              </a:lnSpc>
              <a:spcBef>
                <a:spcPts val="1000"/>
              </a:spcBef>
              <a:spcAft>
                <a:spcPts val="0"/>
              </a:spcAft>
              <a:buClr>
                <a:schemeClr val="dk1"/>
              </a:buClr>
              <a:buSzPts val="2220"/>
              <a:buNone/>
            </a:pPr>
            <a:r>
              <a:rPr lang="en-US" sz="2220"/>
              <a:t>Recommended read:</a:t>
            </a:r>
            <a:endParaRPr/>
          </a:p>
          <a:p>
            <a:pPr marL="0" lvl="0" indent="0" algn="l" rtl="0">
              <a:lnSpc>
                <a:spcPct val="70000"/>
              </a:lnSpc>
              <a:spcBef>
                <a:spcPts val="1000"/>
              </a:spcBef>
              <a:spcAft>
                <a:spcPts val="0"/>
              </a:spcAft>
              <a:buClr>
                <a:schemeClr val="dk1"/>
              </a:buClr>
              <a:buSzPts val="2220"/>
              <a:buNone/>
            </a:pPr>
            <a:r>
              <a:rPr lang="en-US" sz="2220" u="sng">
                <a:solidFill>
                  <a:schemeClr val="hlink"/>
                </a:solidFill>
                <a:hlinkClick r:id="rId3"/>
              </a:rPr>
              <a:t>https://blog.hubspot.com/service/freemium</a:t>
            </a:r>
            <a:endParaRPr sz="2220"/>
          </a:p>
          <a:p>
            <a:pPr marL="0" lvl="0" indent="0" algn="l" rtl="0">
              <a:lnSpc>
                <a:spcPct val="70000"/>
              </a:lnSpc>
              <a:spcBef>
                <a:spcPts val="1000"/>
              </a:spcBef>
              <a:spcAft>
                <a:spcPts val="0"/>
              </a:spcAft>
              <a:buClr>
                <a:schemeClr val="dk1"/>
              </a:buClr>
              <a:buSzPts val="2220"/>
              <a:buNone/>
            </a:pPr>
            <a:r>
              <a:rPr lang="en-US" sz="2220" u="sng">
                <a:solidFill>
                  <a:schemeClr val="hlink"/>
                </a:solidFill>
                <a:hlinkClick r:id="rId4"/>
              </a:rPr>
              <a:t>https://www.optimizely.com/optimization-glossary/ab-testing/</a:t>
            </a:r>
            <a:endParaRPr sz="2220">
              <a:solidFill>
                <a:srgbClr val="FF0000"/>
              </a:solidFill>
            </a:endParaRPr>
          </a:p>
          <a:p>
            <a:pPr marL="228600" lvl="0" indent="-64135" algn="l" rtl="0">
              <a:lnSpc>
                <a:spcPct val="70000"/>
              </a:lnSpc>
              <a:spcBef>
                <a:spcPts val="1000"/>
              </a:spcBef>
              <a:spcAft>
                <a:spcPts val="0"/>
              </a:spcAft>
              <a:buClr>
                <a:schemeClr val="dk1"/>
              </a:buClr>
              <a:buSzPts val="2590"/>
              <a:buNone/>
            </a:pPr>
            <a:endParaRPr sz="259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Objectives:</a:t>
            </a:r>
            <a:endParaRPr/>
          </a:p>
        </p:txBody>
      </p:sp>
      <p:sp>
        <p:nvSpPr>
          <p:cNvPr id="123" name="Google Shape;123;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Determine which sources/devices/industries had the highest conversion rates.</a:t>
            </a:r>
            <a:endParaRPr sz="2400"/>
          </a:p>
          <a:p>
            <a:pPr marL="228600" lvl="0" indent="-228600" algn="l" rtl="0">
              <a:lnSpc>
                <a:spcPct val="90000"/>
              </a:lnSpc>
              <a:spcBef>
                <a:spcPts val="1000"/>
              </a:spcBef>
              <a:spcAft>
                <a:spcPts val="0"/>
              </a:spcAft>
              <a:buClr>
                <a:schemeClr val="dk1"/>
              </a:buClr>
              <a:buSzPts val="2800"/>
              <a:buChar char="•"/>
            </a:pPr>
            <a:r>
              <a:rPr lang="en-US"/>
              <a:t>Build a model that can predict conversion rate based on user data.</a:t>
            </a:r>
            <a:endParaRPr sz="2400"/>
          </a:p>
          <a:p>
            <a:pPr marL="685800" lvl="1" indent="-228600" algn="l" rtl="0">
              <a:lnSpc>
                <a:spcPct val="90000"/>
              </a:lnSpc>
              <a:spcBef>
                <a:spcPts val="500"/>
              </a:spcBef>
              <a:spcAft>
                <a:spcPts val="0"/>
              </a:spcAft>
              <a:buClr>
                <a:schemeClr val="dk1"/>
              </a:buClr>
              <a:buSzPts val="2400"/>
              <a:buChar char="•"/>
            </a:pPr>
            <a:r>
              <a:rPr lang="en-US"/>
              <a:t>For high conversion rate users, what are the implications for the company's marketing team?</a:t>
            </a:r>
            <a:endParaRPr sz="2000"/>
          </a:p>
          <a:p>
            <a:pPr marL="685800" lvl="1" indent="-228600" algn="l" rtl="0">
              <a:lnSpc>
                <a:spcPct val="90000"/>
              </a:lnSpc>
              <a:spcBef>
                <a:spcPts val="500"/>
              </a:spcBef>
              <a:spcAft>
                <a:spcPts val="0"/>
              </a:spcAft>
              <a:buClr>
                <a:schemeClr val="dk1"/>
              </a:buClr>
              <a:buSzPts val="2400"/>
              <a:buChar char="•"/>
            </a:pPr>
            <a:r>
              <a:rPr lang="en-US"/>
              <a:t>For low conversion rate users, what are the implications for the company's customer success teams?</a:t>
            </a:r>
            <a:endParaRPr sz="2000"/>
          </a:p>
          <a:p>
            <a:pPr marL="228600" lvl="0" indent="-228600" algn="l" rtl="0">
              <a:lnSpc>
                <a:spcPct val="90000"/>
              </a:lnSpc>
              <a:spcBef>
                <a:spcPts val="1000"/>
              </a:spcBef>
              <a:spcAft>
                <a:spcPts val="0"/>
              </a:spcAft>
              <a:buClr>
                <a:schemeClr val="dk1"/>
              </a:buClr>
              <a:buSzPts val="2800"/>
              <a:buChar char="•"/>
            </a:pPr>
            <a:r>
              <a:rPr lang="en-US"/>
              <a:t>Provide actionable insights to the business. What have we learned from this test?</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Questions:</a:t>
            </a:r>
            <a:endParaRPr/>
          </a:p>
        </p:txBody>
      </p:sp>
      <p:sp>
        <p:nvSpPr>
          <p:cNvPr id="129" name="Google Shape;12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70000"/>
              </a:lnSpc>
              <a:spcBef>
                <a:spcPts val="0"/>
              </a:spcBef>
              <a:spcAft>
                <a:spcPts val="0"/>
              </a:spcAft>
              <a:buClr>
                <a:schemeClr val="dk1"/>
              </a:buClr>
              <a:buSzPts val="2590"/>
              <a:buChar char="•"/>
            </a:pPr>
            <a:r>
              <a:rPr lang="en-US" sz="2590"/>
              <a:t>Define conversion rate? </a:t>
            </a:r>
            <a:endParaRPr/>
          </a:p>
          <a:p>
            <a:pPr marL="0" lvl="0" indent="0" algn="l" rtl="0">
              <a:lnSpc>
                <a:spcPct val="70000"/>
              </a:lnSpc>
              <a:spcBef>
                <a:spcPts val="1000"/>
              </a:spcBef>
              <a:spcAft>
                <a:spcPts val="0"/>
              </a:spcAft>
              <a:buClr>
                <a:schemeClr val="dk1"/>
              </a:buClr>
              <a:buSzPts val="2590"/>
              <a:buNone/>
            </a:pPr>
            <a:r>
              <a:rPr lang="en-US" sz="2590"/>
              <a:t>Example: % users signup &amp; convert in a day/week?</a:t>
            </a:r>
            <a:endParaRPr/>
          </a:p>
          <a:p>
            <a:pPr marL="228600" lvl="0" indent="-64135" algn="l" rtl="0">
              <a:lnSpc>
                <a:spcPct val="70000"/>
              </a:lnSpc>
              <a:spcBef>
                <a:spcPts val="1000"/>
              </a:spcBef>
              <a:spcAft>
                <a:spcPts val="0"/>
              </a:spcAft>
              <a:buClr>
                <a:schemeClr val="dk1"/>
              </a:buClr>
              <a:buSzPts val="2590"/>
              <a:buNone/>
            </a:pPr>
            <a:endParaRPr sz="2590"/>
          </a:p>
          <a:p>
            <a:pPr marL="228600" lvl="0" indent="-228600" algn="l" rtl="0">
              <a:lnSpc>
                <a:spcPct val="70000"/>
              </a:lnSpc>
              <a:spcBef>
                <a:spcPts val="1000"/>
              </a:spcBef>
              <a:spcAft>
                <a:spcPts val="0"/>
              </a:spcAft>
              <a:buClr>
                <a:schemeClr val="dk1"/>
              </a:buClr>
              <a:buSzPts val="2590"/>
              <a:buChar char="•"/>
            </a:pPr>
            <a:r>
              <a:rPr lang="en-US" sz="2590"/>
              <a:t>Quantify Conversion rate range? </a:t>
            </a:r>
            <a:endParaRPr/>
          </a:p>
          <a:p>
            <a:pPr marL="0" lvl="0" indent="0" algn="l" rtl="0">
              <a:lnSpc>
                <a:spcPct val="70000"/>
              </a:lnSpc>
              <a:spcBef>
                <a:spcPts val="1000"/>
              </a:spcBef>
              <a:spcAft>
                <a:spcPts val="0"/>
              </a:spcAft>
              <a:buClr>
                <a:schemeClr val="dk1"/>
              </a:buClr>
              <a:buSzPts val="2590"/>
              <a:buNone/>
            </a:pPr>
            <a:r>
              <a:rPr lang="en-US" sz="2590"/>
              <a:t>Example: High: 25-30%,  Low: 1- 5 %</a:t>
            </a:r>
            <a:endParaRPr/>
          </a:p>
          <a:p>
            <a:pPr marL="228600" lvl="0" indent="-64135" algn="l" rtl="0">
              <a:lnSpc>
                <a:spcPct val="70000"/>
              </a:lnSpc>
              <a:spcBef>
                <a:spcPts val="1000"/>
              </a:spcBef>
              <a:spcAft>
                <a:spcPts val="0"/>
              </a:spcAft>
              <a:buClr>
                <a:schemeClr val="dk1"/>
              </a:buClr>
              <a:buSzPts val="2590"/>
              <a:buNone/>
            </a:pPr>
            <a:endParaRPr sz="2590"/>
          </a:p>
          <a:p>
            <a:pPr marL="228600" lvl="0" indent="-228600" algn="l" rtl="0">
              <a:lnSpc>
                <a:spcPct val="70000"/>
              </a:lnSpc>
              <a:spcBef>
                <a:spcPts val="1000"/>
              </a:spcBef>
              <a:spcAft>
                <a:spcPts val="0"/>
              </a:spcAft>
              <a:buClr>
                <a:schemeClr val="dk1"/>
              </a:buClr>
              <a:buSzPts val="2590"/>
              <a:buChar char="•"/>
            </a:pPr>
            <a:r>
              <a:rPr lang="en-US" sz="2590"/>
              <a:t>Elaborate business problem? Analyze conversion rate of old explainer video &amp; predict conversion rate of new video?</a:t>
            </a:r>
            <a:endParaRPr/>
          </a:p>
          <a:p>
            <a:pPr marL="0" lvl="0" indent="0" algn="l" rtl="0">
              <a:lnSpc>
                <a:spcPct val="70000"/>
              </a:lnSpc>
              <a:spcBef>
                <a:spcPts val="1000"/>
              </a:spcBef>
              <a:spcAft>
                <a:spcPts val="0"/>
              </a:spcAft>
              <a:buClr>
                <a:schemeClr val="dk1"/>
              </a:buClr>
              <a:buSzPts val="2590"/>
              <a:buNone/>
            </a:pPr>
            <a:endParaRPr sz="2590"/>
          </a:p>
          <a:p>
            <a:pPr marL="228600" lvl="0" indent="-228600" algn="l" rtl="0">
              <a:lnSpc>
                <a:spcPct val="70000"/>
              </a:lnSpc>
              <a:spcBef>
                <a:spcPts val="1000"/>
              </a:spcBef>
              <a:spcAft>
                <a:spcPts val="0"/>
              </a:spcAft>
              <a:buClr>
                <a:schemeClr val="dk1"/>
              </a:buClr>
              <a:buSzPts val="2590"/>
              <a:buChar char="•"/>
            </a:pPr>
            <a:r>
              <a:rPr lang="en-US" sz="2590"/>
              <a:t>Use only old explainer video data or only new explainer video data or both?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Questions continued…</a:t>
            </a:r>
            <a:endParaRPr/>
          </a:p>
        </p:txBody>
      </p:sp>
      <p:sp>
        <p:nvSpPr>
          <p:cNvPr id="135" name="Google Shape;135;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rgbClr val="1D1C1D"/>
              </a:buClr>
              <a:buSzPts val="1540"/>
              <a:buNone/>
            </a:pPr>
            <a:r>
              <a:rPr lang="en-US" sz="1540" u="sng">
                <a:solidFill>
                  <a:srgbClr val="1D1C1D"/>
                </a:solidFill>
              </a:rPr>
              <a:t>Kusay</a:t>
            </a:r>
            <a:endParaRPr sz="1540" u="sng">
              <a:solidFill>
                <a:srgbClr val="1D1C1D"/>
              </a:solidFill>
            </a:endParaRPr>
          </a:p>
          <a:p>
            <a:pPr marL="0" lvl="0" indent="0" algn="l" rtl="0">
              <a:lnSpc>
                <a:spcPct val="80000"/>
              </a:lnSpc>
              <a:spcBef>
                <a:spcPts val="0"/>
              </a:spcBef>
              <a:spcAft>
                <a:spcPts val="0"/>
              </a:spcAft>
              <a:buClr>
                <a:srgbClr val="1D1C1D"/>
              </a:buClr>
              <a:buSzPts val="1540"/>
              <a:buNone/>
            </a:pPr>
            <a:r>
              <a:rPr lang="en-US" sz="1540">
                <a:solidFill>
                  <a:srgbClr val="1D1C1D"/>
                </a:solidFill>
              </a:rPr>
              <a:t>1.    Browser type is used for the transaction?</a:t>
            </a:r>
            <a:br>
              <a:rPr lang="en-US" sz="1540"/>
            </a:br>
            <a:r>
              <a:rPr lang="en-US" sz="1540">
                <a:solidFill>
                  <a:srgbClr val="1D1C1D"/>
                </a:solidFill>
              </a:rPr>
              <a:t>2.    authority of the person who is trialing?</a:t>
            </a:r>
            <a:br>
              <a:rPr lang="en-US" sz="1540"/>
            </a:br>
            <a:r>
              <a:rPr lang="en-US" sz="1540">
                <a:solidFill>
                  <a:srgbClr val="1D1C1D"/>
                </a:solidFill>
              </a:rPr>
              <a:t>3.    What device is used for trial period?</a:t>
            </a:r>
            <a:br>
              <a:rPr lang="en-US" sz="1540"/>
            </a:br>
            <a:r>
              <a:rPr lang="en-US" sz="1540">
                <a:solidFill>
                  <a:srgbClr val="1D1C1D"/>
                </a:solidFill>
              </a:rPr>
              <a:t>4.    The channel which is used to get the software?</a:t>
            </a:r>
            <a:br>
              <a:rPr lang="en-US" sz="1540"/>
            </a:br>
            <a:r>
              <a:rPr lang="en-US" sz="1540">
                <a:solidFill>
                  <a:srgbClr val="1D1C1D"/>
                </a:solidFill>
              </a:rPr>
              <a:t>5.    The date in which the user watch the tutorial video</a:t>
            </a:r>
            <a:r>
              <a:rPr lang="en-US" sz="1540"/>
              <a:t> </a:t>
            </a:r>
            <a:endParaRPr/>
          </a:p>
          <a:p>
            <a:pPr marL="0" lvl="0" indent="0" algn="l" rtl="0">
              <a:lnSpc>
                <a:spcPct val="80000"/>
              </a:lnSpc>
              <a:spcBef>
                <a:spcPts val="0"/>
              </a:spcBef>
              <a:spcAft>
                <a:spcPts val="0"/>
              </a:spcAft>
              <a:buClr>
                <a:schemeClr val="dk1"/>
              </a:buClr>
              <a:buSzPts val="1540"/>
              <a:buNone/>
            </a:pPr>
            <a:endParaRPr sz="1540"/>
          </a:p>
          <a:p>
            <a:pPr marL="0" lvl="0" indent="0" algn="l" rtl="0">
              <a:lnSpc>
                <a:spcPct val="80000"/>
              </a:lnSpc>
              <a:spcBef>
                <a:spcPts val="0"/>
              </a:spcBef>
              <a:spcAft>
                <a:spcPts val="0"/>
              </a:spcAft>
              <a:buClr>
                <a:schemeClr val="dk1"/>
              </a:buClr>
              <a:buSzPts val="1540"/>
              <a:buNone/>
            </a:pPr>
            <a:r>
              <a:rPr lang="en-US" sz="1540" u="sng"/>
              <a:t>Shahid</a:t>
            </a:r>
            <a:endParaRPr/>
          </a:p>
          <a:p>
            <a:pPr marL="342900" lvl="0" indent="-342900" algn="l" rtl="0">
              <a:lnSpc>
                <a:spcPct val="80000"/>
              </a:lnSpc>
              <a:spcBef>
                <a:spcPts val="0"/>
              </a:spcBef>
              <a:spcAft>
                <a:spcPts val="0"/>
              </a:spcAft>
              <a:buClr>
                <a:schemeClr val="dk1"/>
              </a:buClr>
              <a:buSzPts val="1540"/>
              <a:buFont typeface="Calibri"/>
              <a:buAutoNum type="arabicPeriod"/>
            </a:pPr>
            <a:r>
              <a:rPr lang="en-US" sz="1540"/>
              <a:t>Is the company relying on </a:t>
            </a:r>
            <a:r>
              <a:rPr lang="en-US" sz="1540" b="1"/>
              <a:t>source</a:t>
            </a:r>
            <a:r>
              <a:rPr lang="en-US" sz="1540"/>
              <a:t> to create the explainer videos?</a:t>
            </a:r>
            <a:endParaRPr/>
          </a:p>
          <a:p>
            <a:pPr marL="342900" lvl="0" indent="-342900" algn="l" rtl="0">
              <a:lnSpc>
                <a:spcPct val="80000"/>
              </a:lnSpc>
              <a:spcBef>
                <a:spcPts val="0"/>
              </a:spcBef>
              <a:spcAft>
                <a:spcPts val="0"/>
              </a:spcAft>
              <a:buClr>
                <a:schemeClr val="dk1"/>
              </a:buClr>
              <a:buSzPts val="1540"/>
              <a:buFont typeface="Calibri"/>
              <a:buAutoNum type="arabicPeriod"/>
            </a:pPr>
            <a:r>
              <a:rPr lang="en-US" sz="1540"/>
              <a:t>Can the videos be customized to properly convince free tier users?</a:t>
            </a:r>
            <a:endParaRPr/>
          </a:p>
          <a:p>
            <a:pPr marL="342900" lvl="0" indent="-342900" algn="l" rtl="0">
              <a:lnSpc>
                <a:spcPct val="80000"/>
              </a:lnSpc>
              <a:spcBef>
                <a:spcPts val="0"/>
              </a:spcBef>
              <a:spcAft>
                <a:spcPts val="0"/>
              </a:spcAft>
              <a:buClr>
                <a:schemeClr val="dk1"/>
              </a:buClr>
              <a:buSzPts val="1540"/>
              <a:buFont typeface="Calibri"/>
              <a:buAutoNum type="arabicPeriod"/>
            </a:pPr>
            <a:r>
              <a:rPr lang="en-US" sz="1540"/>
              <a:t>What were the main differences between the old video and the new one?</a:t>
            </a:r>
            <a:endParaRPr/>
          </a:p>
          <a:p>
            <a:pPr marL="342900" lvl="0" indent="-342900" algn="l" rtl="0">
              <a:lnSpc>
                <a:spcPct val="80000"/>
              </a:lnSpc>
              <a:spcBef>
                <a:spcPts val="0"/>
              </a:spcBef>
              <a:spcAft>
                <a:spcPts val="0"/>
              </a:spcAft>
              <a:buClr>
                <a:schemeClr val="dk1"/>
              </a:buClr>
              <a:buSzPts val="1540"/>
              <a:buFont typeface="Calibri"/>
              <a:buAutoNum type="arabicPeriod"/>
            </a:pPr>
            <a:r>
              <a:rPr lang="en-US" sz="1540"/>
              <a:t>What is the selection criteria for the control and test group?</a:t>
            </a:r>
            <a:endParaRPr/>
          </a:p>
          <a:p>
            <a:pPr marL="342900" lvl="0" indent="-342900" algn="l" rtl="0">
              <a:lnSpc>
                <a:spcPct val="80000"/>
              </a:lnSpc>
              <a:spcBef>
                <a:spcPts val="0"/>
              </a:spcBef>
              <a:spcAft>
                <a:spcPts val="0"/>
              </a:spcAft>
              <a:buClr>
                <a:schemeClr val="dk1"/>
              </a:buClr>
              <a:buSzPts val="1540"/>
              <a:buFont typeface="Calibri"/>
              <a:buAutoNum type="arabicPeriod"/>
            </a:pPr>
            <a:r>
              <a:rPr lang="en-US" sz="1540"/>
              <a:t>Is the duration of membership important?</a:t>
            </a:r>
            <a:endParaRPr/>
          </a:p>
          <a:p>
            <a:pPr marL="342900" lvl="0" indent="-245109" algn="l" rtl="0">
              <a:lnSpc>
                <a:spcPct val="80000"/>
              </a:lnSpc>
              <a:spcBef>
                <a:spcPts val="0"/>
              </a:spcBef>
              <a:spcAft>
                <a:spcPts val="0"/>
              </a:spcAft>
              <a:buClr>
                <a:schemeClr val="dk1"/>
              </a:buClr>
              <a:buSzPts val="1540"/>
              <a:buFont typeface="Calibri"/>
              <a:buNone/>
            </a:pPr>
            <a:endParaRPr sz="1540"/>
          </a:p>
          <a:p>
            <a:pPr marL="0" lvl="0" indent="0" algn="l" rtl="0">
              <a:lnSpc>
                <a:spcPct val="80000"/>
              </a:lnSpc>
              <a:spcBef>
                <a:spcPts val="1000"/>
              </a:spcBef>
              <a:spcAft>
                <a:spcPts val="0"/>
              </a:spcAft>
              <a:buClr>
                <a:schemeClr val="dk1"/>
              </a:buClr>
              <a:buSzPts val="1540"/>
              <a:buNone/>
            </a:pPr>
            <a:r>
              <a:rPr lang="en-US" sz="1540" u="sng"/>
              <a:t>Rafiat</a:t>
            </a:r>
            <a:endParaRPr sz="1540" u="sng"/>
          </a:p>
          <a:p>
            <a:pPr marL="342900" lvl="0" indent="-342900" algn="l" rtl="0">
              <a:lnSpc>
                <a:spcPct val="80000"/>
              </a:lnSpc>
              <a:spcBef>
                <a:spcPts val="0"/>
              </a:spcBef>
              <a:spcAft>
                <a:spcPts val="0"/>
              </a:spcAft>
              <a:buClr>
                <a:schemeClr val="dk1"/>
              </a:buClr>
              <a:buSzPts val="1485"/>
              <a:buFont typeface="Calibri"/>
              <a:buAutoNum type="arabicPeriod"/>
            </a:pPr>
            <a:r>
              <a:rPr lang="en-US" sz="1485"/>
              <a:t>What device did the user use to view the video? </a:t>
            </a:r>
            <a:endParaRPr/>
          </a:p>
          <a:p>
            <a:pPr marL="342900" lvl="0" indent="-342900" algn="l" rtl="0">
              <a:lnSpc>
                <a:spcPct val="80000"/>
              </a:lnSpc>
              <a:spcBef>
                <a:spcPts val="0"/>
              </a:spcBef>
              <a:spcAft>
                <a:spcPts val="0"/>
              </a:spcAft>
              <a:buClr>
                <a:schemeClr val="dk1"/>
              </a:buClr>
              <a:buSzPts val="1485"/>
              <a:buFont typeface="Calibri"/>
              <a:buAutoNum type="arabicPeriod"/>
            </a:pPr>
            <a:r>
              <a:rPr lang="en-US" sz="1485"/>
              <a:t>What percentage of current user sign up on mobile device after viewing the video? </a:t>
            </a:r>
            <a:endParaRPr/>
          </a:p>
          <a:p>
            <a:pPr marL="342900" lvl="0" indent="-342900" algn="l" rtl="0">
              <a:lnSpc>
                <a:spcPct val="80000"/>
              </a:lnSpc>
              <a:spcBef>
                <a:spcPts val="0"/>
              </a:spcBef>
              <a:spcAft>
                <a:spcPts val="0"/>
              </a:spcAft>
              <a:buClr>
                <a:schemeClr val="dk1"/>
              </a:buClr>
              <a:buSzPts val="1485"/>
              <a:buFont typeface="Calibri"/>
              <a:buAutoNum type="arabicPeriod"/>
            </a:pPr>
            <a:r>
              <a:rPr lang="en-US" sz="1485"/>
              <a:t>What is percentage of signup with the old explainer video? </a:t>
            </a:r>
            <a:endParaRPr/>
          </a:p>
          <a:p>
            <a:pPr marL="342900" lvl="0" indent="-342900" algn="l" rtl="0">
              <a:lnSpc>
                <a:spcPct val="80000"/>
              </a:lnSpc>
              <a:spcBef>
                <a:spcPts val="0"/>
              </a:spcBef>
              <a:spcAft>
                <a:spcPts val="0"/>
              </a:spcAft>
              <a:buClr>
                <a:schemeClr val="dk1"/>
              </a:buClr>
              <a:buSzPts val="1485"/>
              <a:buFont typeface="Calibri"/>
              <a:buAutoNum type="arabicPeriod"/>
            </a:pPr>
            <a:r>
              <a:rPr lang="en-US" sz="1485"/>
              <a:t>Is the old and new video all browser friendly? </a:t>
            </a:r>
            <a:endParaRPr/>
          </a:p>
          <a:p>
            <a:pPr marL="342900" lvl="0" indent="-342900" algn="l" rtl="0">
              <a:lnSpc>
                <a:spcPct val="80000"/>
              </a:lnSpc>
              <a:spcBef>
                <a:spcPts val="0"/>
              </a:spcBef>
              <a:spcAft>
                <a:spcPts val="0"/>
              </a:spcAft>
              <a:buClr>
                <a:schemeClr val="dk1"/>
              </a:buClr>
              <a:buSzPts val="1485"/>
              <a:buFont typeface="Calibri"/>
              <a:buAutoNum type="arabicPeriod"/>
            </a:pPr>
            <a:r>
              <a:rPr lang="en-US" sz="1485"/>
              <a:t>Is there a particular browser with more signup?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38200" y="365125"/>
            <a:ext cx="10515600" cy="906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Data:</a:t>
            </a:r>
            <a:endParaRPr/>
          </a:p>
        </p:txBody>
      </p:sp>
      <p:pic>
        <p:nvPicPr>
          <p:cNvPr id="141" name="Google Shape;141;p22" descr="AB Test Results"/>
          <p:cNvPicPr preferRelativeResize="0">
            <a:picLocks noGrp="1"/>
          </p:cNvPicPr>
          <p:nvPr>
            <p:ph type="body" idx="1"/>
          </p:nvPr>
        </p:nvPicPr>
        <p:blipFill rotWithShape="1">
          <a:blip r:embed="rId3">
            <a:alphaModFix/>
          </a:blip>
          <a:srcRect/>
          <a:stretch/>
        </p:blipFill>
        <p:spPr>
          <a:xfrm>
            <a:off x="838200" y="1450182"/>
            <a:ext cx="6755606" cy="2850356"/>
          </a:xfrm>
          <a:prstGeom prst="rect">
            <a:avLst/>
          </a:prstGeom>
          <a:noFill/>
          <a:ln>
            <a:noFill/>
          </a:ln>
        </p:spPr>
      </p:pic>
      <p:pic>
        <p:nvPicPr>
          <p:cNvPr id="142" name="Google Shape;142;p22" descr="User Industry"/>
          <p:cNvPicPr preferRelativeResize="0"/>
          <p:nvPr/>
        </p:nvPicPr>
        <p:blipFill rotWithShape="1">
          <a:blip r:embed="rId4">
            <a:alphaModFix/>
          </a:blip>
          <a:srcRect/>
          <a:stretch/>
        </p:blipFill>
        <p:spPr>
          <a:xfrm>
            <a:off x="838201" y="4521994"/>
            <a:ext cx="5033962" cy="2128837"/>
          </a:xfrm>
          <a:prstGeom prst="rect">
            <a:avLst/>
          </a:prstGeom>
          <a:noFill/>
          <a:ln>
            <a:noFill/>
          </a:ln>
        </p:spPr>
      </p:pic>
      <p:sp>
        <p:nvSpPr>
          <p:cNvPr id="143" name="Google Shape;143;p22"/>
          <p:cNvSpPr txBox="1"/>
          <p:nvPr/>
        </p:nvSpPr>
        <p:spPr>
          <a:xfrm>
            <a:off x="7829550" y="2457450"/>
            <a:ext cx="182165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ab_trial_results</a:t>
            </a:r>
            <a:endParaRPr sz="1800" b="1" i="0" u="none" strike="noStrike" cap="none">
              <a:solidFill>
                <a:schemeClr val="dk1"/>
              </a:solidFill>
              <a:latin typeface="Calibri"/>
              <a:ea typeface="Calibri"/>
              <a:cs typeface="Calibri"/>
              <a:sym typeface="Calibri"/>
            </a:endParaRPr>
          </a:p>
        </p:txBody>
      </p:sp>
      <p:sp>
        <p:nvSpPr>
          <p:cNvPr id="144" name="Google Shape;144;p22"/>
          <p:cNvSpPr txBox="1"/>
          <p:nvPr/>
        </p:nvSpPr>
        <p:spPr>
          <a:xfrm>
            <a:off x="6022181" y="5436394"/>
            <a:ext cx="1571625"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user_industry</a:t>
            </a:r>
            <a:endParaRPr sz="1400" b="0" i="0" u="none" strike="noStrike" cap="none">
              <a:solidFill>
                <a:srgbClr val="000000"/>
              </a:solidFill>
              <a:latin typeface="Arial"/>
              <a:ea typeface="Arial"/>
              <a:cs typeface="Arial"/>
              <a:sym typeface="Arial"/>
            </a:endParaRPr>
          </a:p>
        </p:txBody>
      </p:sp>
      <p:sp>
        <p:nvSpPr>
          <p:cNvPr id="145" name="Google Shape;145;p22"/>
          <p:cNvSpPr txBox="1"/>
          <p:nvPr/>
        </p:nvSpPr>
        <p:spPr>
          <a:xfrm>
            <a:off x="7829550" y="3235003"/>
            <a:ext cx="2042238"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Calibri"/>
                <a:ea typeface="Calibri"/>
                <a:cs typeface="Calibri"/>
                <a:sym typeface="Calibri"/>
              </a:rPr>
              <a:t>Control – Old Video</a:t>
            </a:r>
            <a:br>
              <a:rPr lang="en-US" sz="1600" b="1" i="0" u="none" strike="noStrike" cap="none">
                <a:solidFill>
                  <a:schemeClr val="dk1"/>
                </a:solidFill>
                <a:latin typeface="Calibri"/>
                <a:ea typeface="Calibri"/>
                <a:cs typeface="Calibri"/>
                <a:sym typeface="Calibri"/>
              </a:rPr>
            </a:br>
            <a:r>
              <a:rPr lang="en-US" sz="1600" b="1" i="0" u="none" strike="noStrike" cap="none">
                <a:solidFill>
                  <a:schemeClr val="dk1"/>
                </a:solidFill>
                <a:latin typeface="Calibri"/>
                <a:ea typeface="Calibri"/>
                <a:cs typeface="Calibri"/>
                <a:sym typeface="Calibri"/>
              </a:rPr>
              <a:t>Test – New Video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Data Dictionary:</a:t>
            </a:r>
            <a:endParaRPr/>
          </a:p>
        </p:txBody>
      </p:sp>
      <p:sp>
        <p:nvSpPr>
          <p:cNvPr id="151" name="Google Shape;15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b="1"/>
              <a:t>user_id</a:t>
            </a:r>
            <a:r>
              <a:rPr lang="en-US"/>
              <a:t> - Unique ID for user</a:t>
            </a:r>
            <a:endParaRPr/>
          </a:p>
          <a:p>
            <a:pPr marL="228600" lvl="0" indent="-228600" algn="l" rtl="0">
              <a:lnSpc>
                <a:spcPct val="90000"/>
              </a:lnSpc>
              <a:spcBef>
                <a:spcPts val="1000"/>
              </a:spcBef>
              <a:spcAft>
                <a:spcPts val="0"/>
              </a:spcAft>
              <a:buClr>
                <a:schemeClr val="dk1"/>
              </a:buClr>
              <a:buSzPts val="2800"/>
              <a:buChar char="•"/>
            </a:pPr>
            <a:r>
              <a:rPr lang="en-US" b="1"/>
              <a:t>date</a:t>
            </a:r>
            <a:r>
              <a:rPr lang="en-US"/>
              <a:t> - Date the user watched explainer video</a:t>
            </a:r>
            <a:endParaRPr/>
          </a:p>
          <a:p>
            <a:pPr marL="228600" lvl="0" indent="-228600" algn="l" rtl="0">
              <a:lnSpc>
                <a:spcPct val="90000"/>
              </a:lnSpc>
              <a:spcBef>
                <a:spcPts val="1000"/>
              </a:spcBef>
              <a:spcAft>
                <a:spcPts val="0"/>
              </a:spcAft>
              <a:buClr>
                <a:schemeClr val="dk1"/>
              </a:buClr>
              <a:buSzPts val="2800"/>
              <a:buChar char="•"/>
            </a:pPr>
            <a:r>
              <a:rPr lang="en-US" b="1"/>
              <a:t>source </a:t>
            </a:r>
            <a:r>
              <a:rPr lang="en-US"/>
              <a:t>-</a:t>
            </a:r>
            <a:r>
              <a:rPr lang="en-US" b="1"/>
              <a:t> </a:t>
            </a:r>
            <a:r>
              <a:rPr lang="en-US"/>
              <a:t>Marketing channel user came from</a:t>
            </a:r>
            <a:endParaRPr/>
          </a:p>
          <a:p>
            <a:pPr marL="228600" lvl="0" indent="-228600" algn="l" rtl="0">
              <a:lnSpc>
                <a:spcPct val="90000"/>
              </a:lnSpc>
              <a:spcBef>
                <a:spcPts val="1000"/>
              </a:spcBef>
              <a:spcAft>
                <a:spcPts val="0"/>
              </a:spcAft>
              <a:buClr>
                <a:schemeClr val="dk1"/>
              </a:buClr>
              <a:buSzPts val="2800"/>
              <a:buChar char="•"/>
            </a:pPr>
            <a:r>
              <a:rPr lang="en-US" b="1"/>
              <a:t>mobile</a:t>
            </a:r>
            <a:r>
              <a:rPr lang="en-US"/>
              <a:t> - Was user on a mobile device?</a:t>
            </a:r>
            <a:endParaRPr/>
          </a:p>
          <a:p>
            <a:pPr marL="228600" lvl="0" indent="-228600" algn="l" rtl="0">
              <a:lnSpc>
                <a:spcPct val="90000"/>
              </a:lnSpc>
              <a:spcBef>
                <a:spcPts val="1000"/>
              </a:spcBef>
              <a:spcAft>
                <a:spcPts val="0"/>
              </a:spcAft>
              <a:buClr>
                <a:schemeClr val="dk1"/>
              </a:buClr>
              <a:buSzPts val="2800"/>
              <a:buChar char="•"/>
            </a:pPr>
            <a:r>
              <a:rPr lang="en-US" b="1"/>
              <a:t>payee</a:t>
            </a:r>
            <a:r>
              <a:rPr lang="en-US"/>
              <a:t> - Whether the user is the primary decision-maker for budgeting</a:t>
            </a:r>
            <a:endParaRPr/>
          </a:p>
          <a:p>
            <a:pPr marL="228600" lvl="0" indent="-228600" algn="l" rtl="0">
              <a:lnSpc>
                <a:spcPct val="90000"/>
              </a:lnSpc>
              <a:spcBef>
                <a:spcPts val="1000"/>
              </a:spcBef>
              <a:spcAft>
                <a:spcPts val="0"/>
              </a:spcAft>
              <a:buClr>
                <a:schemeClr val="dk1"/>
              </a:buClr>
              <a:buSzPts val="2800"/>
              <a:buChar char="•"/>
            </a:pPr>
            <a:r>
              <a:rPr lang="en-US" b="1"/>
              <a:t>browser</a:t>
            </a:r>
            <a:r>
              <a:rPr lang="en-US"/>
              <a:t> - The user's browser</a:t>
            </a:r>
            <a:endParaRPr/>
          </a:p>
          <a:p>
            <a:pPr marL="228600" lvl="0" indent="-228600" algn="l" rtl="0">
              <a:lnSpc>
                <a:spcPct val="90000"/>
              </a:lnSpc>
              <a:spcBef>
                <a:spcPts val="1000"/>
              </a:spcBef>
              <a:spcAft>
                <a:spcPts val="0"/>
              </a:spcAft>
              <a:buClr>
                <a:schemeClr val="dk1"/>
              </a:buClr>
              <a:buSzPts val="2800"/>
              <a:buChar char="•"/>
            </a:pPr>
            <a:r>
              <a:rPr lang="en-US" b="1"/>
              <a:t>trial</a:t>
            </a:r>
            <a:r>
              <a:rPr lang="en-US"/>
              <a:t> - Did the user convert, i.e. start a premium trial?</a:t>
            </a:r>
            <a:endParaRPr/>
          </a:p>
          <a:p>
            <a:pPr marL="228600" lvl="0" indent="-228600" algn="l" rtl="0">
              <a:lnSpc>
                <a:spcPct val="90000"/>
              </a:lnSpc>
              <a:spcBef>
                <a:spcPts val="1000"/>
              </a:spcBef>
              <a:spcAft>
                <a:spcPts val="0"/>
              </a:spcAft>
              <a:buClr>
                <a:schemeClr val="dk1"/>
              </a:buClr>
              <a:buSzPts val="2800"/>
              <a:buChar char="•"/>
            </a:pPr>
            <a:r>
              <a:rPr lang="en-US" b="1"/>
              <a:t>group</a:t>
            </a:r>
            <a:r>
              <a:rPr lang="en-US"/>
              <a:t> - Group (test / control)</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1228</Words>
  <Application>Microsoft Office PowerPoint</Application>
  <PresentationFormat>Widescreen</PresentationFormat>
  <Paragraphs>168</Paragraphs>
  <Slides>31</Slides>
  <Notes>31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31</vt:i4>
      </vt:variant>
    </vt:vector>
  </HeadingPairs>
  <TitlesOfParts>
    <vt:vector size="35" baseType="lpstr">
      <vt:lpstr>Arial</vt:lpstr>
      <vt:lpstr>Calibri</vt:lpstr>
      <vt:lpstr>Office Theme</vt:lpstr>
      <vt:lpstr>Office Theme</vt:lpstr>
      <vt:lpstr>Project#8</vt:lpstr>
      <vt:lpstr>Team members:</vt:lpstr>
      <vt:lpstr>Background: </vt:lpstr>
      <vt:lpstr>Challenges:</vt:lpstr>
      <vt:lpstr>Objectives:</vt:lpstr>
      <vt:lpstr>Questions:</vt:lpstr>
      <vt:lpstr>Questions continued…</vt:lpstr>
      <vt:lpstr>Data:</vt:lpstr>
      <vt:lpstr>Data Dictionary:</vt:lpstr>
      <vt:lpstr>Data Understanding</vt:lpstr>
      <vt:lpstr>Analytical Approach</vt:lpstr>
      <vt:lpstr>Code Book</vt:lpstr>
      <vt:lpstr>Data Visualization (Histogram)</vt:lpstr>
      <vt:lpstr>Data Visualization (Bar plot)</vt:lpstr>
      <vt:lpstr>Data Visualization (Bar plot)</vt:lpstr>
      <vt:lpstr>Data Visualization (Box plot)</vt:lpstr>
      <vt:lpstr>Data Visualization (Scatterplot)</vt:lpstr>
      <vt:lpstr>How to fix Data Quality Issues</vt:lpstr>
      <vt:lpstr>Data Preparation &amp; Modeling</vt:lpstr>
      <vt:lpstr>Data preparation</vt:lpstr>
      <vt:lpstr>Select Model</vt:lpstr>
      <vt:lpstr>Modeling</vt:lpstr>
      <vt:lpstr>Model Comparison (Choose Best Model)</vt:lpstr>
      <vt:lpstr>Tactics to deal Imbalance data</vt:lpstr>
      <vt:lpstr>Descriptive Analysis</vt:lpstr>
      <vt:lpstr>Determine which sources/devices/industries have the highest conversion rates</vt:lpstr>
      <vt:lpstr>Conversion rate by Industry Code- for Control users</vt:lpstr>
      <vt:lpstr>Conversion rate by Industry Code- for Test users</vt:lpstr>
      <vt:lpstr>Conversation rate compared to source distribution: here we see that most visitors were coming from Facebook and Linkedin but when it comes to converting almost all three sources show a high rate of conversion, hence no additional changes are required from a business point of view.</vt:lpstr>
      <vt:lpstr>Conversion rate by industry code: In this case we see the highest number of users are coming from MFG industry, close to 10,000 users. However users from SPC and ADR tend to take the lead in converting to paid members. We need investigate further why MFG users are not producing higher conversion rates.</vt:lpstr>
      <vt:lpstr>Browser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Project#8</dc:title>
  <cp:lastModifiedBy>Nadir A Syed</cp:lastModifiedBy>
  <cp:revision>2</cp:revision>
  <dcterms:modified xsi:type="dcterms:W3CDTF">2019-10-04T16:27:57Z</dcterms:modified>
</cp:coreProperties>
</file>