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5" name="Google Shape;17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3" name="Google Shape;22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0" name="Google Shape;24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6" name="Google Shape;24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5" name="Google Shape;25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3" name="Google Shape;26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0" name="Google Shape;270;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6478606def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6478606de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3" name="Google Shape;283;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64f3853fb2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64f3853fb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633ae4aafd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7" name="Google Shape;297;g633ae4aafd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633ae4aafd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633ae4aaf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1" name="Google Shape;311;p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p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p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p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6" name="Shape 86"/>
        <p:cNvGrpSpPr/>
        <p:nvPr/>
      </p:nvGrpSpPr>
      <p:grpSpPr>
        <a:xfrm>
          <a:off x="0" y="0"/>
          <a:ext cx="0" cy="0"/>
          <a:chOff x="0" y="0"/>
          <a:chExt cx="0" cy="0"/>
        </a:xfrm>
      </p:grpSpPr>
      <p:sp>
        <p:nvSpPr>
          <p:cNvPr id="87" name="Google Shape;87;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89" name="Google Shape;8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0" name="Shape 80"/>
        <p:cNvGrpSpPr/>
        <p:nvPr/>
      </p:nvGrpSpPr>
      <p:grpSpPr>
        <a:xfrm>
          <a:off x="0" y="0"/>
          <a:ext cx="0" cy="0"/>
          <a:chOff x="0" y="0"/>
          <a:chExt cx="0" cy="0"/>
        </a:xfrm>
      </p:grpSpPr>
      <p:sp>
        <p:nvSpPr>
          <p:cNvPr id="81" name="Google Shape;81;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2" name="Google Shape;82;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3" name="Google Shape;8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9pPr>
          </a:lstStyle>
          <a:p/>
        </p:txBody>
      </p:sp>
      <p:sp>
        <p:nvSpPr>
          <p:cNvPr id="84" name="Google Shape;8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9pPr>
          </a:lstStyle>
          <a:p/>
        </p:txBody>
      </p:sp>
      <p:sp>
        <p:nvSpPr>
          <p:cNvPr id="85" name="Google Shape;8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blog.hubspot.com/service/freemium" TargetMode="External"/><Relationship Id="rId4" Type="http://schemas.openxmlformats.org/officeDocument/2006/relationships/hyperlink" Target="https://www.optimizely.com/optimization-glossary/ab-test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txBox="1"/>
          <p:nvPr>
            <p:ph type="ctrTitle"/>
          </p:nvPr>
        </p:nvSpPr>
        <p:spPr>
          <a:xfrm>
            <a:off x="1524000" y="1122363"/>
            <a:ext cx="9144000" cy="10922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0070C0"/>
              </a:buClr>
              <a:buSzPts val="6000"/>
              <a:buFont typeface="Calibri"/>
              <a:buNone/>
            </a:pPr>
            <a:r>
              <a:rPr lang="en-US">
                <a:solidFill>
                  <a:srgbClr val="0070C0"/>
                </a:solidFill>
              </a:rPr>
              <a:t>Project#8</a:t>
            </a:r>
            <a:endParaRPr/>
          </a:p>
        </p:txBody>
      </p:sp>
      <p:sp>
        <p:nvSpPr>
          <p:cNvPr id="97" name="Google Shape;97;p15"/>
          <p:cNvSpPr txBox="1"/>
          <p:nvPr>
            <p:ph idx="1" type="subTitle"/>
          </p:nvPr>
        </p:nvSpPr>
        <p:spPr>
          <a:xfrm>
            <a:off x="1588294" y="2214563"/>
            <a:ext cx="9144000" cy="56991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0070C0"/>
              </a:buClr>
              <a:buSzPts val="2400"/>
              <a:buNone/>
            </a:pPr>
            <a:r>
              <a:rPr b="1" lang="en-US" u="sng">
                <a:solidFill>
                  <a:srgbClr val="0070C0"/>
                </a:solidFill>
              </a:rPr>
              <a:t>Freemium A/B Testing</a:t>
            </a:r>
            <a:endParaRPr u="sng">
              <a:solidFill>
                <a:srgbClr val="0070C0"/>
              </a:solidFill>
            </a:endParaRPr>
          </a:p>
          <a:p>
            <a:pPr indent="0" lvl="0" marL="0" rtl="0" algn="ctr">
              <a:lnSpc>
                <a:spcPct val="90000"/>
              </a:lnSpc>
              <a:spcBef>
                <a:spcPts val="1000"/>
              </a:spcBef>
              <a:spcAft>
                <a:spcPts val="0"/>
              </a:spcAft>
              <a:buClr>
                <a:schemeClr val="dk1"/>
              </a:buClr>
              <a:buSzPts val="2400"/>
              <a:buNone/>
            </a:pPr>
            <a:r>
              <a:t/>
            </a:r>
            <a:endParaRPr/>
          </a:p>
        </p:txBody>
      </p:sp>
      <p:sp>
        <p:nvSpPr>
          <p:cNvPr id="98" name="Google Shape;98;p15"/>
          <p:cNvSpPr txBox="1"/>
          <p:nvPr/>
        </p:nvSpPr>
        <p:spPr>
          <a:xfrm>
            <a:off x="635794" y="3650456"/>
            <a:ext cx="11322844" cy="153888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Calibri"/>
                <a:ea typeface="Calibri"/>
                <a:cs typeface="Calibri"/>
                <a:sym typeface="Calibri"/>
              </a:rPr>
              <a:t>Scope: </a:t>
            </a:r>
            <a:r>
              <a:rPr b="0" i="0" lang="en-US" sz="2400" u="none" cap="none" strike="noStrike">
                <a:solidFill>
                  <a:schemeClr val="dk1"/>
                </a:solidFill>
                <a:latin typeface="Calibri"/>
                <a:ea typeface="Calibri"/>
                <a:cs typeface="Calibri"/>
                <a:sym typeface="Calibri"/>
              </a:rPr>
              <a:t>This project’s scope is to help a B2B (business-to-business) SaaS (software-as-a-service) company analyze its recent A/B test for its explainer video. The company uses these videos to convince free users to start a premium trial.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4"/>
          <p:cNvSpPr txBox="1"/>
          <p:nvPr>
            <p:ph type="ctrTitle"/>
          </p:nvPr>
        </p:nvSpPr>
        <p:spPr>
          <a:xfrm>
            <a:off x="1524000" y="1122362"/>
            <a:ext cx="9144000" cy="2840037"/>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800"/>
              <a:buFont typeface="Calibri"/>
              <a:buNone/>
            </a:pPr>
            <a:r>
              <a:rPr lang="en-US" sz="5800"/>
              <a:t>Data Understanding</a:t>
            </a:r>
            <a:endParaRPr/>
          </a:p>
        </p:txBody>
      </p:sp>
      <p:sp>
        <p:nvSpPr>
          <p:cNvPr id="157" name="Google Shape;157;p24"/>
          <p:cNvSpPr txBox="1"/>
          <p:nvPr>
            <p:ph idx="1" type="subTitle"/>
          </p:nvPr>
        </p:nvSpPr>
        <p:spPr>
          <a:xfrm>
            <a:off x="1524000" y="4256436"/>
            <a:ext cx="9144000" cy="1600818"/>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accent1"/>
              </a:buClr>
              <a:buSzPts val="2400"/>
              <a:buNone/>
            </a:pPr>
            <a:r>
              <a:rPr lang="en-US">
                <a:solidFill>
                  <a:schemeClr val="accent1"/>
                </a:solidFill>
              </a:rPr>
              <a:t>Exploratory data analysis (EDA) using R and Data Visualization using Tableau</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1" name="Shape 161"/>
        <p:cNvGrpSpPr/>
        <p:nvPr/>
      </p:nvGrpSpPr>
      <p:grpSpPr>
        <a:xfrm>
          <a:off x="0" y="0"/>
          <a:ext cx="0" cy="0"/>
          <a:chOff x="0" y="0"/>
          <a:chExt cx="0" cy="0"/>
        </a:xfrm>
      </p:grpSpPr>
      <p:sp>
        <p:nvSpPr>
          <p:cNvPr id="162" name="Google Shape;162;p25"/>
          <p:cNvSpPr/>
          <p:nvPr/>
        </p:nvSpPr>
        <p:spPr>
          <a:xfrm>
            <a:off x="484096" y="470925"/>
            <a:ext cx="4381009" cy="5892104"/>
          </a:xfrm>
          <a:custGeom>
            <a:rect b="b" l="l" r="r" t="t"/>
            <a:pathLst>
              <a:path extrusionOk="0" h="5892104" w="4381009">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3" name="Google Shape;163;p25"/>
          <p:cNvSpPr txBox="1"/>
          <p:nvPr>
            <p:ph type="title"/>
          </p:nvPr>
        </p:nvSpPr>
        <p:spPr>
          <a:xfrm>
            <a:off x="863029" y="1012004"/>
            <a:ext cx="3416158" cy="479540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rPr>
              <a:t>Analytical Approach</a:t>
            </a:r>
            <a:endParaRPr/>
          </a:p>
        </p:txBody>
      </p:sp>
      <p:grpSp>
        <p:nvGrpSpPr>
          <p:cNvPr id="164" name="Google Shape;164;p25"/>
          <p:cNvGrpSpPr/>
          <p:nvPr/>
        </p:nvGrpSpPr>
        <p:grpSpPr>
          <a:xfrm>
            <a:off x="5194300" y="867705"/>
            <a:ext cx="6513603" cy="5091862"/>
            <a:chOff x="0" y="396781"/>
            <a:chExt cx="6513603" cy="5091862"/>
          </a:xfrm>
        </p:grpSpPr>
        <p:sp>
          <p:nvSpPr>
            <p:cNvPr id="165" name="Google Shape;165;p25"/>
            <p:cNvSpPr/>
            <p:nvPr/>
          </p:nvSpPr>
          <p:spPr>
            <a:xfrm>
              <a:off x="0" y="396781"/>
              <a:ext cx="6513603" cy="1240565"/>
            </a:xfrm>
            <a:prstGeom prst="roundRect">
              <a:avLst>
                <a:gd fmla="val 16667"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5"/>
            <p:cNvSpPr txBox="1"/>
            <p:nvPr/>
          </p:nvSpPr>
          <p:spPr>
            <a:xfrm>
              <a:off x="60559" y="457340"/>
              <a:ext cx="6392485" cy="1119447"/>
            </a:xfrm>
            <a:prstGeom prst="rect">
              <a:avLst/>
            </a:prstGeom>
            <a:noFill/>
            <a:ln>
              <a:noFill/>
            </a:ln>
          </p:spPr>
          <p:txBody>
            <a:bodyPr anchorCtr="0" anchor="ctr" bIns="57150" lIns="57150" spcFirstLastPara="1" rIns="57150" wrap="square" tIns="57150">
              <a:noAutofit/>
            </a:bodyPr>
            <a:lstStyle/>
            <a:p>
              <a:pPr indent="0" lvl="0" marL="0" marR="0" rtl="0" algn="l">
                <a:lnSpc>
                  <a:spcPct val="90000"/>
                </a:lnSpc>
                <a:spcBef>
                  <a:spcPts val="0"/>
                </a:spcBef>
                <a:spcAft>
                  <a:spcPts val="0"/>
                </a:spcAft>
                <a:buClr>
                  <a:schemeClr val="lt1"/>
                </a:buClr>
                <a:buSzPts val="1500"/>
                <a:buFont typeface="Calibri"/>
                <a:buNone/>
              </a:pPr>
              <a:r>
                <a:rPr b="0" i="0" lang="en-US" sz="1500" u="none" cap="none" strike="noStrike">
                  <a:solidFill>
                    <a:schemeClr val="lt1"/>
                  </a:solidFill>
                  <a:latin typeface="Calibri"/>
                  <a:ea typeface="Calibri"/>
                  <a:cs typeface="Calibri"/>
                  <a:sym typeface="Calibri"/>
                </a:rPr>
                <a:t>Descriptive vs Predictive: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525"/>
                </a:spcBef>
                <a:spcAft>
                  <a:spcPts val="0"/>
                </a:spcAft>
                <a:buClr>
                  <a:schemeClr val="lt1"/>
                </a:buClr>
                <a:buSzPts val="1500"/>
                <a:buFont typeface="Calibri"/>
                <a:buNone/>
              </a:pPr>
              <a:r>
                <a:rPr b="0" i="0" lang="en-US" sz="1500" u="none" cap="none" strike="noStrike">
                  <a:solidFill>
                    <a:schemeClr val="lt1"/>
                  </a:solidFill>
                  <a:latin typeface="Calibri"/>
                  <a:ea typeface="Calibri"/>
                  <a:cs typeface="Calibri"/>
                  <a:sym typeface="Calibri"/>
                </a:rPr>
                <a:t>	Predictive Analytics (predict conversion rate based on user data)</a:t>
              </a:r>
              <a:endParaRPr b="0" i="0" sz="1400" u="none" cap="none" strike="noStrike">
                <a:solidFill>
                  <a:srgbClr val="000000"/>
                </a:solidFill>
                <a:latin typeface="Arial"/>
                <a:ea typeface="Arial"/>
                <a:cs typeface="Arial"/>
                <a:sym typeface="Arial"/>
              </a:endParaRPr>
            </a:p>
          </p:txBody>
        </p:sp>
        <p:sp>
          <p:nvSpPr>
            <p:cNvPr id="167" name="Google Shape;167;p25"/>
            <p:cNvSpPr/>
            <p:nvPr/>
          </p:nvSpPr>
          <p:spPr>
            <a:xfrm>
              <a:off x="0" y="1680547"/>
              <a:ext cx="6513603" cy="1240565"/>
            </a:xfrm>
            <a:prstGeom prst="roundRect">
              <a:avLst>
                <a:gd fmla="val 16667" name="adj"/>
              </a:avLst>
            </a:prstGeom>
            <a:solidFill>
              <a:srgbClr val="50C9B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5"/>
            <p:cNvSpPr txBox="1"/>
            <p:nvPr/>
          </p:nvSpPr>
          <p:spPr>
            <a:xfrm>
              <a:off x="60559" y="1741106"/>
              <a:ext cx="6392485" cy="1119447"/>
            </a:xfrm>
            <a:prstGeom prst="rect">
              <a:avLst/>
            </a:prstGeom>
            <a:noFill/>
            <a:ln>
              <a:noFill/>
            </a:ln>
          </p:spPr>
          <p:txBody>
            <a:bodyPr anchorCtr="0" anchor="ctr" bIns="57150" lIns="57150" spcFirstLastPara="1" rIns="57150" wrap="square" tIns="57150">
              <a:noAutofit/>
            </a:bodyPr>
            <a:lstStyle/>
            <a:p>
              <a:pPr indent="0" lvl="0" marL="0" marR="0" rtl="0" algn="l">
                <a:lnSpc>
                  <a:spcPct val="90000"/>
                </a:lnSpc>
                <a:spcBef>
                  <a:spcPts val="0"/>
                </a:spcBef>
                <a:spcAft>
                  <a:spcPts val="0"/>
                </a:spcAft>
                <a:buClr>
                  <a:schemeClr val="lt1"/>
                </a:buClr>
                <a:buSzPts val="1500"/>
                <a:buFont typeface="Calibri"/>
                <a:buNone/>
              </a:pPr>
              <a:r>
                <a:rPr b="0" i="0" lang="en-US" sz="1500" u="none" cap="none" strike="noStrike">
                  <a:solidFill>
                    <a:schemeClr val="lt1"/>
                  </a:solidFill>
                  <a:latin typeface="Calibri"/>
                  <a:ea typeface="Calibri"/>
                  <a:cs typeface="Calibri"/>
                  <a:sym typeface="Calibri"/>
                </a:rPr>
                <a:t>Type of Learning: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525"/>
                </a:spcBef>
                <a:spcAft>
                  <a:spcPts val="0"/>
                </a:spcAft>
                <a:buClr>
                  <a:schemeClr val="lt1"/>
                </a:buClr>
                <a:buSzPts val="1500"/>
                <a:buFont typeface="Calibri"/>
                <a:buNone/>
              </a:pPr>
              <a:r>
                <a:rPr b="0" i="0" lang="en-US" sz="1500" u="none" cap="none" strike="noStrike">
                  <a:solidFill>
                    <a:schemeClr val="lt1"/>
                  </a:solidFill>
                  <a:latin typeface="Calibri"/>
                  <a:ea typeface="Calibri"/>
                  <a:cs typeface="Calibri"/>
                  <a:sym typeface="Calibri"/>
                </a:rPr>
                <a:t>	Supervised Learning (Target variable ‘trial’ in Sample)</a:t>
              </a:r>
              <a:endParaRPr b="0" i="0" sz="1400" u="none" cap="none" strike="noStrike">
                <a:solidFill>
                  <a:srgbClr val="000000"/>
                </a:solidFill>
                <a:latin typeface="Arial"/>
                <a:ea typeface="Arial"/>
                <a:cs typeface="Arial"/>
                <a:sym typeface="Arial"/>
              </a:endParaRPr>
            </a:p>
          </p:txBody>
        </p:sp>
        <p:sp>
          <p:nvSpPr>
            <p:cNvPr id="169" name="Google Shape;169;p25"/>
            <p:cNvSpPr/>
            <p:nvPr/>
          </p:nvSpPr>
          <p:spPr>
            <a:xfrm>
              <a:off x="0" y="2964313"/>
              <a:ext cx="6513603" cy="1240565"/>
            </a:xfrm>
            <a:prstGeom prst="roundRect">
              <a:avLst>
                <a:gd fmla="val 16667" name="adj"/>
              </a:avLst>
            </a:prstGeom>
            <a:solidFill>
              <a:srgbClr val="48BD6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5"/>
            <p:cNvSpPr txBox="1"/>
            <p:nvPr/>
          </p:nvSpPr>
          <p:spPr>
            <a:xfrm>
              <a:off x="60559" y="3024872"/>
              <a:ext cx="6392485" cy="1119447"/>
            </a:xfrm>
            <a:prstGeom prst="rect">
              <a:avLst/>
            </a:prstGeom>
            <a:noFill/>
            <a:ln>
              <a:noFill/>
            </a:ln>
          </p:spPr>
          <p:txBody>
            <a:bodyPr anchorCtr="0" anchor="ctr" bIns="57150" lIns="57150" spcFirstLastPara="1" rIns="57150" wrap="square" tIns="57150">
              <a:noAutofit/>
            </a:bodyPr>
            <a:lstStyle/>
            <a:p>
              <a:pPr indent="0" lvl="0" marL="0" marR="0" rtl="0" algn="l">
                <a:lnSpc>
                  <a:spcPct val="90000"/>
                </a:lnSpc>
                <a:spcBef>
                  <a:spcPts val="0"/>
                </a:spcBef>
                <a:spcAft>
                  <a:spcPts val="0"/>
                </a:spcAft>
                <a:buClr>
                  <a:schemeClr val="lt1"/>
                </a:buClr>
                <a:buSzPts val="1500"/>
                <a:buFont typeface="Calibri"/>
                <a:buNone/>
              </a:pPr>
              <a:r>
                <a:rPr b="0" i="0" lang="en-US" sz="1500" u="none" cap="none" strike="noStrike">
                  <a:solidFill>
                    <a:schemeClr val="lt1"/>
                  </a:solidFill>
                  <a:latin typeface="Calibri"/>
                  <a:ea typeface="Calibri"/>
                  <a:cs typeface="Calibri"/>
                  <a:sym typeface="Calibri"/>
                </a:rPr>
                <a:t>Type of Analysis:</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525"/>
                </a:spcBef>
                <a:spcAft>
                  <a:spcPts val="0"/>
                </a:spcAft>
                <a:buClr>
                  <a:schemeClr val="lt1"/>
                </a:buClr>
                <a:buSzPts val="1500"/>
                <a:buFont typeface="Calibri"/>
                <a:buNone/>
              </a:pPr>
              <a:r>
                <a:rPr b="0" i="0" lang="en-US" sz="1500" u="none" cap="none" strike="noStrike">
                  <a:solidFill>
                    <a:schemeClr val="lt1"/>
                  </a:solidFill>
                  <a:latin typeface="Calibri"/>
                  <a:ea typeface="Calibri"/>
                  <a:cs typeface="Calibri"/>
                  <a:sym typeface="Calibri"/>
                </a:rPr>
                <a:t>	Classification Analysis  because: 1) Type of TV ‘trial’ is binary and 2) Type of business question predict conversion rate where Conversion rate = mean(trial)</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525"/>
                </a:spcBef>
                <a:spcAft>
                  <a:spcPts val="0"/>
                </a:spcAft>
                <a:buClr>
                  <a:schemeClr val="lt1"/>
                </a:buClr>
                <a:buSzPts val="1500"/>
                <a:buFont typeface="Calibri"/>
                <a:buNone/>
              </a:pPr>
              <a:r>
                <a:rPr b="0" i="0" lang="en-US" sz="1500" u="none" cap="none" strike="noStrike">
                  <a:solidFill>
                    <a:schemeClr val="lt1"/>
                  </a:solidFill>
                  <a:latin typeface="Calibri"/>
                  <a:ea typeface="Calibri"/>
                  <a:cs typeface="Calibri"/>
                  <a:sym typeface="Calibri"/>
                </a:rPr>
                <a:t>	Statistical Analysis (A/B Testing)</a:t>
              </a:r>
              <a:endParaRPr b="0" i="0" sz="1400" u="none" cap="none" strike="noStrike">
                <a:solidFill>
                  <a:srgbClr val="000000"/>
                </a:solidFill>
                <a:latin typeface="Arial"/>
                <a:ea typeface="Arial"/>
                <a:cs typeface="Arial"/>
                <a:sym typeface="Arial"/>
              </a:endParaRPr>
            </a:p>
          </p:txBody>
        </p:sp>
        <p:sp>
          <p:nvSpPr>
            <p:cNvPr id="171" name="Google Shape;171;p25"/>
            <p:cNvSpPr/>
            <p:nvPr/>
          </p:nvSpPr>
          <p:spPr>
            <a:xfrm>
              <a:off x="0" y="4248078"/>
              <a:ext cx="6513603" cy="1240565"/>
            </a:xfrm>
            <a:prstGeom prst="roundRect">
              <a:avLst>
                <a:gd fmla="val 16667" name="adj"/>
              </a:avLst>
            </a:prstGeom>
            <a:solidFill>
              <a:srgbClr val="6FAB4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5"/>
            <p:cNvSpPr txBox="1"/>
            <p:nvPr/>
          </p:nvSpPr>
          <p:spPr>
            <a:xfrm>
              <a:off x="60559" y="4308637"/>
              <a:ext cx="6392485" cy="1119447"/>
            </a:xfrm>
            <a:prstGeom prst="rect">
              <a:avLst/>
            </a:prstGeom>
            <a:noFill/>
            <a:ln>
              <a:noFill/>
            </a:ln>
          </p:spPr>
          <p:txBody>
            <a:bodyPr anchorCtr="0" anchor="ctr" bIns="57150" lIns="57150" spcFirstLastPara="1" rIns="57150" wrap="square" tIns="57150">
              <a:noAutofit/>
            </a:bodyPr>
            <a:lstStyle/>
            <a:p>
              <a:pPr indent="0" lvl="0" marL="0" marR="0" rtl="0" algn="l">
                <a:lnSpc>
                  <a:spcPct val="90000"/>
                </a:lnSpc>
                <a:spcBef>
                  <a:spcPts val="0"/>
                </a:spcBef>
                <a:spcAft>
                  <a:spcPts val="0"/>
                </a:spcAft>
                <a:buClr>
                  <a:schemeClr val="lt1"/>
                </a:buClr>
                <a:buSzPts val="1500"/>
                <a:buFont typeface="Calibri"/>
                <a:buNone/>
              </a:pPr>
              <a:r>
                <a:rPr b="0" i="0" lang="en-US" sz="1500" u="none" cap="none" strike="noStrike">
                  <a:solidFill>
                    <a:schemeClr val="lt1"/>
                  </a:solidFill>
                  <a:latin typeface="Calibri"/>
                  <a:ea typeface="Calibri"/>
                  <a:cs typeface="Calibri"/>
                  <a:sym typeface="Calibri"/>
                </a:rPr>
                <a:t>Success Measures:</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525"/>
                </a:spcBef>
                <a:spcAft>
                  <a:spcPts val="0"/>
                </a:spcAft>
                <a:buClr>
                  <a:schemeClr val="lt1"/>
                </a:buClr>
                <a:buSzPts val="1500"/>
                <a:buFont typeface="Calibri"/>
                <a:buNone/>
              </a:pPr>
              <a:r>
                <a:rPr b="0" i="0" lang="en-US" sz="1500" u="none" cap="none" strike="noStrike">
                  <a:solidFill>
                    <a:schemeClr val="lt1"/>
                  </a:solidFill>
                  <a:latin typeface="Calibri"/>
                  <a:ea typeface="Calibri"/>
                  <a:cs typeface="Calibri"/>
                  <a:sym typeface="Calibri"/>
                </a:rPr>
                <a:t>	Confusion Matrix and/or PCC</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6" name="Shape 176"/>
        <p:cNvGrpSpPr/>
        <p:nvPr/>
      </p:nvGrpSpPr>
      <p:grpSpPr>
        <a:xfrm>
          <a:off x="0" y="0"/>
          <a:ext cx="0" cy="0"/>
          <a:chOff x="0" y="0"/>
          <a:chExt cx="0" cy="0"/>
        </a:xfrm>
      </p:grpSpPr>
      <p:sp>
        <p:nvSpPr>
          <p:cNvPr id="177" name="Google Shape;177;p26"/>
          <p:cNvSpPr/>
          <p:nvPr/>
        </p:nvSpPr>
        <p:spPr>
          <a:xfrm rot="10800000">
            <a:off x="9016005" y="5367908"/>
            <a:ext cx="3175996" cy="1490093"/>
          </a:xfrm>
          <a:custGeom>
            <a:rect b="b" l="l" r="r" t="t"/>
            <a:pathLst>
              <a:path extrusionOk="0" h="1490093" w="3175996">
                <a:moveTo>
                  <a:pt x="2485888" y="1490093"/>
                </a:moveTo>
                <a:lnTo>
                  <a:pt x="0" y="1490093"/>
                </a:lnTo>
                <a:lnTo>
                  <a:pt x="0" y="0"/>
                </a:lnTo>
                <a:lnTo>
                  <a:pt x="3175996" y="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8" name="Google Shape;178;p26"/>
          <p:cNvSpPr/>
          <p:nvPr/>
        </p:nvSpPr>
        <p:spPr>
          <a:xfrm>
            <a:off x="0" y="5367908"/>
            <a:ext cx="9566296" cy="1490093"/>
          </a:xfrm>
          <a:custGeom>
            <a:rect b="b" l="l" r="r" t="t"/>
            <a:pathLst>
              <a:path extrusionOk="0" h="1490093" w="9566296">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rgbClr val="595959">
              <a:alpha val="4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9" name="Google Shape;179;p26"/>
          <p:cNvSpPr txBox="1"/>
          <p:nvPr>
            <p:ph type="title"/>
          </p:nvPr>
        </p:nvSpPr>
        <p:spPr>
          <a:xfrm>
            <a:off x="838200" y="5529884"/>
            <a:ext cx="8078342" cy="109633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Code Book</a:t>
            </a:r>
            <a:endParaRPr/>
          </a:p>
        </p:txBody>
      </p:sp>
      <p:grpSp>
        <p:nvGrpSpPr>
          <p:cNvPr id="180" name="Google Shape;180;p26"/>
          <p:cNvGrpSpPr/>
          <p:nvPr/>
        </p:nvGrpSpPr>
        <p:grpSpPr>
          <a:xfrm>
            <a:off x="838200" y="690948"/>
            <a:ext cx="10515600" cy="3986011"/>
            <a:chOff x="0" y="47481"/>
            <a:chExt cx="10515600" cy="3986011"/>
          </a:xfrm>
        </p:grpSpPr>
        <p:sp>
          <p:nvSpPr>
            <p:cNvPr id="181" name="Google Shape;181;p26"/>
            <p:cNvSpPr/>
            <p:nvPr/>
          </p:nvSpPr>
          <p:spPr>
            <a:xfrm>
              <a:off x="0" y="254121"/>
              <a:ext cx="10515600" cy="352800"/>
            </a:xfrm>
            <a:prstGeom prst="rect">
              <a:avLst/>
            </a:prstGeom>
            <a:solidFill>
              <a:schemeClr val="lt1">
                <a:alpha val="89411"/>
              </a:schemeClr>
            </a:solidFill>
            <a:ln cap="flat" cmpd="sng" w="12700">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6"/>
            <p:cNvSpPr/>
            <p:nvPr/>
          </p:nvSpPr>
          <p:spPr>
            <a:xfrm>
              <a:off x="525780" y="47481"/>
              <a:ext cx="7360920" cy="413280"/>
            </a:xfrm>
            <a:prstGeom prst="roundRect">
              <a:avLst>
                <a:gd fmla="val 16667" name="adj"/>
              </a:avLst>
            </a:prstGeom>
            <a:solidFill>
              <a:schemeClr val="accent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6"/>
            <p:cNvSpPr txBox="1"/>
            <p:nvPr/>
          </p:nvSpPr>
          <p:spPr>
            <a:xfrm>
              <a:off x="545955" y="67656"/>
              <a:ext cx="7320570" cy="372930"/>
            </a:xfrm>
            <a:prstGeom prst="rect">
              <a:avLst/>
            </a:prstGeom>
            <a:noFill/>
            <a:ln>
              <a:noFill/>
            </a:ln>
          </p:spPr>
          <p:txBody>
            <a:bodyPr anchorCtr="0" anchor="ctr" bIns="0" lIns="278225" spcFirstLastPara="1" rIns="278225" wrap="square" tIns="0">
              <a:noAutofit/>
            </a:bodyPr>
            <a:lstStyle/>
            <a:p>
              <a:pPr indent="0" lvl="0" marL="0" marR="0" rtl="0" algn="l">
                <a:lnSpc>
                  <a:spcPct val="100000"/>
                </a:lnSpc>
                <a:spcBef>
                  <a:spcPts val="0"/>
                </a:spcBef>
                <a:spcAft>
                  <a:spcPts val="0"/>
                </a:spcAft>
                <a:buClr>
                  <a:schemeClr val="lt1"/>
                </a:buClr>
                <a:buSzPts val="1400"/>
                <a:buFont typeface="Calibri"/>
                <a:buNone/>
              </a:pPr>
              <a:r>
                <a:rPr b="0" i="0" lang="en-US" sz="1400" u="none" cap="none" strike="noStrike">
                  <a:solidFill>
                    <a:schemeClr val="lt1"/>
                  </a:solidFill>
                  <a:latin typeface="Calibri"/>
                  <a:ea typeface="Calibri"/>
                  <a:cs typeface="Calibri"/>
                  <a:sym typeface="Calibri"/>
                </a:rPr>
                <a:t>Data is structured, stored in flat files (.csv)</a:t>
              </a:r>
              <a:endParaRPr b="0" i="0" sz="1400" u="none" cap="none" strike="noStrike">
                <a:solidFill>
                  <a:srgbClr val="000000"/>
                </a:solidFill>
                <a:latin typeface="Arial"/>
                <a:ea typeface="Arial"/>
                <a:cs typeface="Arial"/>
                <a:sym typeface="Arial"/>
              </a:endParaRPr>
            </a:p>
          </p:txBody>
        </p:sp>
        <p:sp>
          <p:nvSpPr>
            <p:cNvPr id="184" name="Google Shape;184;p26"/>
            <p:cNvSpPr/>
            <p:nvPr/>
          </p:nvSpPr>
          <p:spPr>
            <a:xfrm>
              <a:off x="0" y="889162"/>
              <a:ext cx="10515600" cy="859950"/>
            </a:xfrm>
            <a:prstGeom prst="rect">
              <a:avLst/>
            </a:prstGeom>
            <a:solidFill>
              <a:schemeClr val="lt1">
                <a:alpha val="89411"/>
              </a:schemeClr>
            </a:solidFill>
            <a:ln cap="flat" cmpd="sng" w="12700">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6"/>
            <p:cNvSpPr txBox="1"/>
            <p:nvPr/>
          </p:nvSpPr>
          <p:spPr>
            <a:xfrm>
              <a:off x="0" y="889162"/>
              <a:ext cx="10515600" cy="859950"/>
            </a:xfrm>
            <a:prstGeom prst="rect">
              <a:avLst/>
            </a:prstGeom>
            <a:noFill/>
            <a:ln>
              <a:noFill/>
            </a:ln>
          </p:spPr>
          <p:txBody>
            <a:bodyPr anchorCtr="0" anchor="t" bIns="99550" lIns="816125" spcFirstLastPara="1" rIns="816125" wrap="square" tIns="291575">
              <a:noAutofit/>
            </a:bodyPr>
            <a:lstStyle/>
            <a:p>
              <a:pPr indent="-114300" lvl="1" marL="114300" marR="0" rtl="0" algn="l">
                <a:lnSpc>
                  <a:spcPct val="100000"/>
                </a:lnSpc>
                <a:spcBef>
                  <a:spcPts val="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Missing observations 350000 – 346929 = 3071</a:t>
              </a:r>
              <a:endParaRPr b="0" i="0" sz="1400" u="none" cap="none" strike="noStrike">
                <a:solidFill>
                  <a:srgbClr val="000000"/>
                </a:solidFill>
                <a:latin typeface="Arial"/>
                <a:ea typeface="Arial"/>
                <a:cs typeface="Arial"/>
                <a:sym typeface="Arial"/>
              </a:endParaRPr>
            </a:p>
            <a:p>
              <a:pPr indent="-114300" lvl="1" marL="114300" marR="0" rtl="0" algn="l">
                <a:lnSpc>
                  <a:spcPct val="100000"/>
                </a:lnSpc>
                <a:spcBef>
                  <a:spcPts val="21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Data type of Target variable “trial” with value 0/1 is “int” instead of “factor”</a:t>
              </a:r>
              <a:endParaRPr b="0" i="0" sz="1400" u="none" cap="none" strike="noStrike">
                <a:solidFill>
                  <a:srgbClr val="000000"/>
                </a:solidFill>
                <a:latin typeface="Arial"/>
                <a:ea typeface="Arial"/>
                <a:cs typeface="Arial"/>
                <a:sym typeface="Arial"/>
              </a:endParaRPr>
            </a:p>
          </p:txBody>
        </p:sp>
        <p:sp>
          <p:nvSpPr>
            <p:cNvPr id="186" name="Google Shape;186;p26"/>
            <p:cNvSpPr/>
            <p:nvPr/>
          </p:nvSpPr>
          <p:spPr>
            <a:xfrm>
              <a:off x="525780" y="682521"/>
              <a:ext cx="7360920" cy="413280"/>
            </a:xfrm>
            <a:prstGeom prst="roundRect">
              <a:avLst>
                <a:gd fmla="val 16667" name="adj"/>
              </a:avLst>
            </a:prstGeom>
            <a:solidFill>
              <a:schemeClr val="accent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6"/>
            <p:cNvSpPr txBox="1"/>
            <p:nvPr/>
          </p:nvSpPr>
          <p:spPr>
            <a:xfrm>
              <a:off x="545955" y="702696"/>
              <a:ext cx="7320570" cy="372930"/>
            </a:xfrm>
            <a:prstGeom prst="rect">
              <a:avLst/>
            </a:prstGeom>
            <a:noFill/>
            <a:ln>
              <a:noFill/>
            </a:ln>
          </p:spPr>
          <p:txBody>
            <a:bodyPr anchorCtr="0" anchor="ctr" bIns="0" lIns="278225" spcFirstLastPara="1" rIns="278225" wrap="square" tIns="0">
              <a:noAutofit/>
            </a:bodyPr>
            <a:lstStyle/>
            <a:p>
              <a:pPr indent="0" lvl="0" marL="0" marR="0" rtl="0" algn="l">
                <a:lnSpc>
                  <a:spcPct val="100000"/>
                </a:lnSpc>
                <a:spcBef>
                  <a:spcPts val="0"/>
                </a:spcBef>
                <a:spcAft>
                  <a:spcPts val="0"/>
                </a:spcAft>
                <a:buClr>
                  <a:schemeClr val="lt1"/>
                </a:buClr>
                <a:buSzPts val="1400"/>
                <a:buFont typeface="Calibri"/>
                <a:buNone/>
              </a:pPr>
              <a:r>
                <a:rPr b="0" i="0" lang="en-US" sz="1400" u="none" cap="none" strike="noStrike">
                  <a:solidFill>
                    <a:schemeClr val="lt1"/>
                  </a:solidFill>
                  <a:latin typeface="Calibri"/>
                  <a:ea typeface="Calibri"/>
                  <a:cs typeface="Calibri"/>
                  <a:sym typeface="Calibri"/>
                </a:rPr>
                <a:t>Data Structure: 346929 Observations of 11 variables. </a:t>
              </a:r>
              <a:endParaRPr b="0" i="0" sz="1400" u="none" cap="none" strike="noStrike">
                <a:solidFill>
                  <a:srgbClr val="000000"/>
                </a:solidFill>
                <a:latin typeface="Arial"/>
                <a:ea typeface="Arial"/>
                <a:cs typeface="Arial"/>
                <a:sym typeface="Arial"/>
              </a:endParaRPr>
            </a:p>
          </p:txBody>
        </p:sp>
        <p:sp>
          <p:nvSpPr>
            <p:cNvPr id="188" name="Google Shape;188;p26"/>
            <p:cNvSpPr/>
            <p:nvPr/>
          </p:nvSpPr>
          <p:spPr>
            <a:xfrm>
              <a:off x="0" y="2031352"/>
              <a:ext cx="10515600" cy="859950"/>
            </a:xfrm>
            <a:prstGeom prst="rect">
              <a:avLst/>
            </a:prstGeom>
            <a:solidFill>
              <a:schemeClr val="lt1">
                <a:alpha val="89411"/>
              </a:schemeClr>
            </a:solidFill>
            <a:ln cap="flat" cmpd="sng" w="12700">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6"/>
            <p:cNvSpPr txBox="1"/>
            <p:nvPr/>
          </p:nvSpPr>
          <p:spPr>
            <a:xfrm>
              <a:off x="0" y="2031352"/>
              <a:ext cx="10515600" cy="859950"/>
            </a:xfrm>
            <a:prstGeom prst="rect">
              <a:avLst/>
            </a:prstGeom>
            <a:noFill/>
            <a:ln>
              <a:noFill/>
            </a:ln>
          </p:spPr>
          <p:txBody>
            <a:bodyPr anchorCtr="0" anchor="t" bIns="99550" lIns="816125" spcFirstLastPara="1" rIns="816125" wrap="square" tIns="291575">
              <a:noAutofit/>
            </a:bodyPr>
            <a:lstStyle/>
            <a:p>
              <a:pPr indent="-114300" lvl="1" marL="114300" marR="0" rtl="0" algn="l">
                <a:lnSpc>
                  <a:spcPct val="100000"/>
                </a:lnSpc>
                <a:spcBef>
                  <a:spcPts val="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356 missing values of each feature “gender”, “age” &amp; “industry_code”</a:t>
              </a:r>
              <a:endParaRPr b="0" i="0" sz="1400" u="none" cap="none" strike="noStrike">
                <a:solidFill>
                  <a:srgbClr val="000000"/>
                </a:solidFill>
                <a:latin typeface="Arial"/>
                <a:ea typeface="Arial"/>
                <a:cs typeface="Arial"/>
                <a:sym typeface="Arial"/>
              </a:endParaRPr>
            </a:p>
            <a:p>
              <a:pPr indent="-114300" lvl="1" marL="114300" marR="0" rtl="0" algn="l">
                <a:lnSpc>
                  <a:spcPct val="100000"/>
                </a:lnSpc>
                <a:spcBef>
                  <a:spcPts val="21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9691 “Unknown” type of “payee”</a:t>
              </a:r>
              <a:endParaRPr b="0" i="0" sz="1400" u="none" cap="none" strike="noStrike">
                <a:solidFill>
                  <a:srgbClr val="000000"/>
                </a:solidFill>
                <a:latin typeface="Arial"/>
                <a:ea typeface="Arial"/>
                <a:cs typeface="Arial"/>
                <a:sym typeface="Arial"/>
              </a:endParaRPr>
            </a:p>
          </p:txBody>
        </p:sp>
        <p:sp>
          <p:nvSpPr>
            <p:cNvPr id="190" name="Google Shape;190;p26"/>
            <p:cNvSpPr/>
            <p:nvPr/>
          </p:nvSpPr>
          <p:spPr>
            <a:xfrm>
              <a:off x="525780" y="1824712"/>
              <a:ext cx="7360920" cy="413280"/>
            </a:xfrm>
            <a:prstGeom prst="roundRect">
              <a:avLst>
                <a:gd fmla="val 16667" name="adj"/>
              </a:avLst>
            </a:prstGeom>
            <a:solidFill>
              <a:schemeClr val="accent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6"/>
            <p:cNvSpPr txBox="1"/>
            <p:nvPr/>
          </p:nvSpPr>
          <p:spPr>
            <a:xfrm>
              <a:off x="545955" y="1844887"/>
              <a:ext cx="7320570" cy="372930"/>
            </a:xfrm>
            <a:prstGeom prst="rect">
              <a:avLst/>
            </a:prstGeom>
            <a:noFill/>
            <a:ln>
              <a:noFill/>
            </a:ln>
          </p:spPr>
          <p:txBody>
            <a:bodyPr anchorCtr="0" anchor="ctr" bIns="0" lIns="278225" spcFirstLastPara="1" rIns="278225" wrap="square" tIns="0">
              <a:noAutofit/>
            </a:bodyPr>
            <a:lstStyle/>
            <a:p>
              <a:pPr indent="0" lvl="0" marL="0" marR="0" rtl="0" algn="l">
                <a:lnSpc>
                  <a:spcPct val="100000"/>
                </a:lnSpc>
                <a:spcBef>
                  <a:spcPts val="0"/>
                </a:spcBef>
                <a:spcAft>
                  <a:spcPts val="0"/>
                </a:spcAft>
                <a:buClr>
                  <a:schemeClr val="lt1"/>
                </a:buClr>
                <a:buSzPts val="1400"/>
                <a:buFont typeface="Calibri"/>
                <a:buNone/>
              </a:pPr>
              <a:r>
                <a:rPr b="0" i="0" lang="en-US" sz="1400" u="none" cap="none" strike="noStrike">
                  <a:solidFill>
                    <a:schemeClr val="lt1"/>
                  </a:solidFill>
                  <a:latin typeface="Calibri"/>
                  <a:ea typeface="Calibri"/>
                  <a:cs typeface="Calibri"/>
                  <a:sym typeface="Calibri"/>
                </a:rPr>
                <a:t>Data Summary: </a:t>
              </a:r>
              <a:endParaRPr b="0" i="0" sz="1400" u="none" cap="none" strike="noStrike">
                <a:solidFill>
                  <a:srgbClr val="000000"/>
                </a:solidFill>
                <a:latin typeface="Arial"/>
                <a:ea typeface="Arial"/>
                <a:cs typeface="Arial"/>
                <a:sym typeface="Arial"/>
              </a:endParaRPr>
            </a:p>
          </p:txBody>
        </p:sp>
        <p:sp>
          <p:nvSpPr>
            <p:cNvPr id="192" name="Google Shape;192;p26"/>
            <p:cNvSpPr/>
            <p:nvPr/>
          </p:nvSpPr>
          <p:spPr>
            <a:xfrm>
              <a:off x="0" y="3173542"/>
              <a:ext cx="10515600" cy="859950"/>
            </a:xfrm>
            <a:prstGeom prst="rect">
              <a:avLst/>
            </a:prstGeom>
            <a:solidFill>
              <a:schemeClr val="lt1">
                <a:alpha val="89411"/>
              </a:schemeClr>
            </a:solidFill>
            <a:ln cap="flat" cmpd="sng" w="12700">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6"/>
            <p:cNvSpPr txBox="1"/>
            <p:nvPr/>
          </p:nvSpPr>
          <p:spPr>
            <a:xfrm>
              <a:off x="0" y="3173542"/>
              <a:ext cx="10515600" cy="859950"/>
            </a:xfrm>
            <a:prstGeom prst="rect">
              <a:avLst/>
            </a:prstGeom>
            <a:noFill/>
            <a:ln>
              <a:noFill/>
            </a:ln>
          </p:spPr>
          <p:txBody>
            <a:bodyPr anchorCtr="0" anchor="t" bIns="99550" lIns="816125" spcFirstLastPara="1" rIns="816125" wrap="square" tIns="291575">
              <a:noAutofit/>
            </a:bodyPr>
            <a:lstStyle/>
            <a:p>
              <a:pPr indent="-114300" lvl="1" marL="114300" marR="0" rtl="0" algn="l">
                <a:lnSpc>
                  <a:spcPct val="100000"/>
                </a:lnSpc>
                <a:spcBef>
                  <a:spcPts val="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Age (only numeric continuous input) is positive skewed = 0.74</a:t>
              </a:r>
              <a:endParaRPr b="0" i="0" sz="1400" u="none" cap="none" strike="noStrike">
                <a:solidFill>
                  <a:srgbClr val="000000"/>
                </a:solidFill>
                <a:latin typeface="Arial"/>
                <a:ea typeface="Arial"/>
                <a:cs typeface="Arial"/>
                <a:sym typeface="Arial"/>
              </a:endParaRPr>
            </a:p>
            <a:p>
              <a:pPr indent="-114300" lvl="1" marL="114300" marR="0" rtl="0" algn="l">
                <a:lnSpc>
                  <a:spcPct val="100000"/>
                </a:lnSpc>
                <a:spcBef>
                  <a:spcPts val="21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TV “Trial” is imbalance 0 – 329,713 (94%) &amp; 1 – 17216 (6%)</a:t>
              </a:r>
              <a:endParaRPr b="0" i="0" sz="1400" u="none" cap="none" strike="noStrike">
                <a:solidFill>
                  <a:srgbClr val="000000"/>
                </a:solidFill>
                <a:latin typeface="Arial"/>
                <a:ea typeface="Arial"/>
                <a:cs typeface="Arial"/>
                <a:sym typeface="Arial"/>
              </a:endParaRPr>
            </a:p>
          </p:txBody>
        </p:sp>
        <p:sp>
          <p:nvSpPr>
            <p:cNvPr id="194" name="Google Shape;194;p26"/>
            <p:cNvSpPr/>
            <p:nvPr/>
          </p:nvSpPr>
          <p:spPr>
            <a:xfrm>
              <a:off x="525780" y="2966902"/>
              <a:ext cx="7360920" cy="413280"/>
            </a:xfrm>
            <a:prstGeom prst="roundRect">
              <a:avLst>
                <a:gd fmla="val 16667" name="adj"/>
              </a:avLst>
            </a:prstGeom>
            <a:solidFill>
              <a:schemeClr val="accent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6"/>
            <p:cNvSpPr txBox="1"/>
            <p:nvPr/>
          </p:nvSpPr>
          <p:spPr>
            <a:xfrm>
              <a:off x="545955" y="2987077"/>
              <a:ext cx="7320570" cy="372930"/>
            </a:xfrm>
            <a:prstGeom prst="rect">
              <a:avLst/>
            </a:prstGeom>
            <a:noFill/>
            <a:ln>
              <a:noFill/>
            </a:ln>
          </p:spPr>
          <p:txBody>
            <a:bodyPr anchorCtr="0" anchor="ctr" bIns="0" lIns="278225" spcFirstLastPara="1" rIns="278225" wrap="square" tIns="0">
              <a:noAutofit/>
            </a:bodyPr>
            <a:lstStyle/>
            <a:p>
              <a:pPr indent="0" lvl="0" marL="0" marR="0" rtl="0" algn="l">
                <a:lnSpc>
                  <a:spcPct val="100000"/>
                </a:lnSpc>
                <a:spcBef>
                  <a:spcPts val="0"/>
                </a:spcBef>
                <a:spcAft>
                  <a:spcPts val="0"/>
                </a:spcAft>
                <a:buClr>
                  <a:schemeClr val="lt1"/>
                </a:buClr>
                <a:buSzPts val="1400"/>
                <a:buFont typeface="Calibri"/>
                <a:buNone/>
              </a:pPr>
              <a:r>
                <a:rPr b="0" i="0" lang="en-US" sz="1400" u="none" cap="none" strike="noStrike">
                  <a:solidFill>
                    <a:schemeClr val="lt1"/>
                  </a:solidFill>
                  <a:latin typeface="Calibri"/>
                  <a:ea typeface="Calibri"/>
                  <a:cs typeface="Calibri"/>
                  <a:sym typeface="Calibri"/>
                </a:rPr>
                <a:t>Data Visualization:</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9" name="Shape 199"/>
        <p:cNvGrpSpPr/>
        <p:nvPr/>
      </p:nvGrpSpPr>
      <p:grpSpPr>
        <a:xfrm>
          <a:off x="0" y="0"/>
          <a:ext cx="0" cy="0"/>
          <a:chOff x="0" y="0"/>
          <a:chExt cx="0" cy="0"/>
        </a:xfrm>
      </p:grpSpPr>
      <p:sp>
        <p:nvSpPr>
          <p:cNvPr id="200" name="Google Shape;200;p27"/>
          <p:cNvSpPr/>
          <p:nvPr/>
        </p:nvSpPr>
        <p:spPr>
          <a:xfrm rot="-5400000">
            <a:off x="1288521" y="381403"/>
            <a:ext cx="2200313" cy="3342508"/>
          </a:xfrm>
          <a:prstGeom prst="downArrow">
            <a:avLst>
              <a:gd fmla="val 100000" name="adj1"/>
              <a:gd fmla="val 15788" name="adj2"/>
            </a:avLst>
          </a:pr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1" name="Google Shape;201;p27"/>
          <p:cNvSpPr txBox="1"/>
          <p:nvPr>
            <p:ph type="title"/>
          </p:nvPr>
        </p:nvSpPr>
        <p:spPr>
          <a:xfrm>
            <a:off x="966952" y="1204108"/>
            <a:ext cx="2669406" cy="178117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200"/>
              <a:buFont typeface="Calibri"/>
              <a:buNone/>
            </a:pPr>
            <a:r>
              <a:rPr lang="en-US" sz="3200">
                <a:solidFill>
                  <a:srgbClr val="FFFFFF"/>
                </a:solidFill>
              </a:rPr>
              <a:t>Data Visualization (Histogram)</a:t>
            </a:r>
            <a:endParaRPr/>
          </a:p>
        </p:txBody>
      </p:sp>
      <p:sp>
        <p:nvSpPr>
          <p:cNvPr id="202" name="Google Shape;202;p27"/>
          <p:cNvSpPr txBox="1"/>
          <p:nvPr>
            <p:ph idx="1" type="body"/>
          </p:nvPr>
        </p:nvSpPr>
        <p:spPr>
          <a:xfrm>
            <a:off x="966951" y="3355130"/>
            <a:ext cx="2669407" cy="242733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600"/>
              <a:buChar char="•"/>
            </a:pPr>
            <a:r>
              <a:rPr lang="en-US" sz="1600"/>
              <a:t>Age is positive skewed (.74)</a:t>
            </a:r>
            <a:endParaRPr/>
          </a:p>
          <a:p>
            <a:pPr indent="-228600" lvl="0" marL="228600" rtl="0" algn="l">
              <a:lnSpc>
                <a:spcPct val="90000"/>
              </a:lnSpc>
              <a:spcBef>
                <a:spcPts val="1000"/>
              </a:spcBef>
              <a:spcAft>
                <a:spcPts val="0"/>
              </a:spcAft>
              <a:buClr>
                <a:schemeClr val="dk1"/>
              </a:buClr>
              <a:buSzPts val="1600"/>
              <a:buChar char="•"/>
            </a:pPr>
            <a:r>
              <a:rPr lang="en-US" sz="1600"/>
              <a:t>Outliers around Age of 21</a:t>
            </a:r>
            <a:endParaRPr/>
          </a:p>
          <a:p>
            <a:pPr indent="-127000" lvl="0" marL="228600" rtl="0" algn="l">
              <a:lnSpc>
                <a:spcPct val="90000"/>
              </a:lnSpc>
              <a:spcBef>
                <a:spcPts val="1000"/>
              </a:spcBef>
              <a:spcAft>
                <a:spcPts val="0"/>
              </a:spcAft>
              <a:buClr>
                <a:schemeClr val="dk1"/>
              </a:buClr>
              <a:buSzPts val="1600"/>
              <a:buNone/>
            </a:pPr>
            <a:r>
              <a:t/>
            </a:r>
            <a:endParaRPr sz="1600"/>
          </a:p>
        </p:txBody>
      </p:sp>
      <p:pic>
        <p:nvPicPr>
          <p:cNvPr descr="Plot Zoom" id="203" name="Google Shape;203;p27"/>
          <p:cNvPicPr preferRelativeResize="0"/>
          <p:nvPr/>
        </p:nvPicPr>
        <p:blipFill rotWithShape="1">
          <a:blip r:embed="rId3">
            <a:alphaModFix/>
          </a:blip>
          <a:srcRect b="0" l="0" r="0" t="0"/>
          <a:stretch/>
        </p:blipFill>
        <p:spPr>
          <a:xfrm>
            <a:off x="4987774" y="952500"/>
            <a:ext cx="6252379" cy="4829963"/>
          </a:xfrm>
          <a:prstGeom prst="rect">
            <a:avLst/>
          </a:prstGeom>
          <a:noFill/>
          <a:ln>
            <a:noFill/>
          </a:ln>
        </p:spPr>
      </p:pic>
      <p:sp>
        <p:nvSpPr>
          <p:cNvPr descr="http://127.0.0.1:30326/graphics/plot_zoom_png?width=1200&amp;height=900" id="204" name="Google Shape;204;p27"/>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8" name="Shape 208"/>
        <p:cNvGrpSpPr/>
        <p:nvPr/>
      </p:nvGrpSpPr>
      <p:grpSpPr>
        <a:xfrm>
          <a:off x="0" y="0"/>
          <a:ext cx="0" cy="0"/>
          <a:chOff x="0" y="0"/>
          <a:chExt cx="0" cy="0"/>
        </a:xfrm>
      </p:grpSpPr>
      <p:sp>
        <p:nvSpPr>
          <p:cNvPr id="209" name="Google Shape;209;p28"/>
          <p:cNvSpPr/>
          <p:nvPr/>
        </p:nvSpPr>
        <p:spPr>
          <a:xfrm rot="-5400000">
            <a:off x="1288521" y="381403"/>
            <a:ext cx="2200313" cy="3342508"/>
          </a:xfrm>
          <a:prstGeom prst="downArrow">
            <a:avLst>
              <a:gd fmla="val 100000" name="adj1"/>
              <a:gd fmla="val 15788" name="adj2"/>
            </a:avLst>
          </a:pr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0" name="Google Shape;210;p28"/>
          <p:cNvSpPr txBox="1"/>
          <p:nvPr>
            <p:ph type="title"/>
          </p:nvPr>
        </p:nvSpPr>
        <p:spPr>
          <a:xfrm>
            <a:off x="966952" y="1204108"/>
            <a:ext cx="2669406" cy="178117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200"/>
              <a:buFont typeface="Calibri"/>
              <a:buNone/>
            </a:pPr>
            <a:r>
              <a:rPr lang="en-US" sz="3200">
                <a:solidFill>
                  <a:srgbClr val="FFFFFF"/>
                </a:solidFill>
              </a:rPr>
              <a:t>Data Visualization (Bar plot)</a:t>
            </a:r>
            <a:endParaRPr/>
          </a:p>
        </p:txBody>
      </p:sp>
      <p:sp>
        <p:nvSpPr>
          <p:cNvPr id="211" name="Google Shape;211;p28"/>
          <p:cNvSpPr txBox="1"/>
          <p:nvPr>
            <p:ph idx="1" type="body"/>
          </p:nvPr>
        </p:nvSpPr>
        <p:spPr>
          <a:xfrm>
            <a:off x="966951" y="3355130"/>
            <a:ext cx="2669407" cy="242733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600"/>
              <a:buChar char="•"/>
            </a:pPr>
            <a:r>
              <a:rPr lang="en-US" sz="1600"/>
              <a:t>9691 “Unknown” type of “payee”</a:t>
            </a:r>
            <a:endParaRPr/>
          </a:p>
        </p:txBody>
      </p:sp>
      <p:pic>
        <p:nvPicPr>
          <p:cNvPr descr="Plot Zoom" id="212" name="Google Shape;212;p28"/>
          <p:cNvPicPr preferRelativeResize="0"/>
          <p:nvPr/>
        </p:nvPicPr>
        <p:blipFill rotWithShape="1">
          <a:blip r:embed="rId3">
            <a:alphaModFix/>
          </a:blip>
          <a:srcRect b="0" l="0" r="0" t="0"/>
          <a:stretch/>
        </p:blipFill>
        <p:spPr>
          <a:xfrm>
            <a:off x="4987774" y="952500"/>
            <a:ext cx="6252379" cy="482996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6" name="Shape 216"/>
        <p:cNvGrpSpPr/>
        <p:nvPr/>
      </p:nvGrpSpPr>
      <p:grpSpPr>
        <a:xfrm>
          <a:off x="0" y="0"/>
          <a:ext cx="0" cy="0"/>
          <a:chOff x="0" y="0"/>
          <a:chExt cx="0" cy="0"/>
        </a:xfrm>
      </p:grpSpPr>
      <p:sp>
        <p:nvSpPr>
          <p:cNvPr id="217" name="Google Shape;217;p29"/>
          <p:cNvSpPr/>
          <p:nvPr/>
        </p:nvSpPr>
        <p:spPr>
          <a:xfrm rot="-5400000">
            <a:off x="1288521" y="381403"/>
            <a:ext cx="2200313" cy="3342508"/>
          </a:xfrm>
          <a:prstGeom prst="downArrow">
            <a:avLst>
              <a:gd fmla="val 100000" name="adj1"/>
              <a:gd fmla="val 15788" name="adj2"/>
            </a:avLst>
          </a:pr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8" name="Google Shape;218;p29"/>
          <p:cNvSpPr txBox="1"/>
          <p:nvPr>
            <p:ph type="title"/>
          </p:nvPr>
        </p:nvSpPr>
        <p:spPr>
          <a:xfrm>
            <a:off x="966952" y="1204108"/>
            <a:ext cx="2669406" cy="178117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200"/>
              <a:buFont typeface="Calibri"/>
              <a:buNone/>
            </a:pPr>
            <a:r>
              <a:rPr lang="en-US" sz="3200">
                <a:solidFill>
                  <a:srgbClr val="FFFFFF"/>
                </a:solidFill>
              </a:rPr>
              <a:t>Data Visualization (Bar plot)</a:t>
            </a:r>
            <a:endParaRPr/>
          </a:p>
        </p:txBody>
      </p:sp>
      <p:sp>
        <p:nvSpPr>
          <p:cNvPr id="219" name="Google Shape;219;p29"/>
          <p:cNvSpPr txBox="1"/>
          <p:nvPr>
            <p:ph idx="1" type="body"/>
          </p:nvPr>
        </p:nvSpPr>
        <p:spPr>
          <a:xfrm>
            <a:off x="966951" y="3355130"/>
            <a:ext cx="2669407" cy="242733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600"/>
              <a:buChar char="•"/>
            </a:pPr>
            <a:r>
              <a:rPr lang="en-US" sz="1600"/>
              <a:t>TV “trial” is imbalance</a:t>
            </a:r>
            <a:br>
              <a:rPr lang="en-US" sz="1600"/>
            </a:br>
            <a:r>
              <a:rPr lang="en-US" sz="1600"/>
              <a:t>0 – 329,713 (96%)</a:t>
            </a:r>
            <a:br>
              <a:rPr lang="en-US" sz="1600"/>
            </a:br>
            <a:r>
              <a:rPr lang="en-US" sz="1600"/>
              <a:t>1 – 17,216 (4%)</a:t>
            </a:r>
            <a:endParaRPr/>
          </a:p>
        </p:txBody>
      </p:sp>
      <p:pic>
        <p:nvPicPr>
          <p:cNvPr descr="Plot Zoom" id="220" name="Google Shape;220;p29"/>
          <p:cNvPicPr preferRelativeResize="0"/>
          <p:nvPr/>
        </p:nvPicPr>
        <p:blipFill rotWithShape="1">
          <a:blip r:embed="rId3">
            <a:alphaModFix/>
          </a:blip>
          <a:srcRect b="0" l="0" r="0" t="0"/>
          <a:stretch/>
        </p:blipFill>
        <p:spPr>
          <a:xfrm>
            <a:off x="4987774" y="952500"/>
            <a:ext cx="6252379" cy="482996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4" name="Shape 224"/>
        <p:cNvGrpSpPr/>
        <p:nvPr/>
      </p:nvGrpSpPr>
      <p:grpSpPr>
        <a:xfrm>
          <a:off x="0" y="0"/>
          <a:ext cx="0" cy="0"/>
          <a:chOff x="0" y="0"/>
          <a:chExt cx="0" cy="0"/>
        </a:xfrm>
      </p:grpSpPr>
      <p:sp>
        <p:nvSpPr>
          <p:cNvPr id="225" name="Google Shape;225;p30"/>
          <p:cNvSpPr/>
          <p:nvPr/>
        </p:nvSpPr>
        <p:spPr>
          <a:xfrm rot="-5400000">
            <a:off x="1288521" y="381403"/>
            <a:ext cx="2200313" cy="3342508"/>
          </a:xfrm>
          <a:prstGeom prst="downArrow">
            <a:avLst>
              <a:gd fmla="val 100000" name="adj1"/>
              <a:gd fmla="val 15788" name="adj2"/>
            </a:avLst>
          </a:pr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6" name="Google Shape;226;p30"/>
          <p:cNvSpPr txBox="1"/>
          <p:nvPr>
            <p:ph type="title"/>
          </p:nvPr>
        </p:nvSpPr>
        <p:spPr>
          <a:xfrm>
            <a:off x="966952" y="1204108"/>
            <a:ext cx="2669406" cy="178117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200"/>
              <a:buFont typeface="Calibri"/>
              <a:buNone/>
            </a:pPr>
            <a:r>
              <a:rPr lang="en-US" sz="3200">
                <a:solidFill>
                  <a:srgbClr val="FFFFFF"/>
                </a:solidFill>
              </a:rPr>
              <a:t>Data Visualization (Box plot)</a:t>
            </a:r>
            <a:endParaRPr/>
          </a:p>
        </p:txBody>
      </p:sp>
      <p:sp>
        <p:nvSpPr>
          <p:cNvPr id="227" name="Google Shape;227;p30"/>
          <p:cNvSpPr txBox="1"/>
          <p:nvPr/>
        </p:nvSpPr>
        <p:spPr>
          <a:xfrm>
            <a:off x="966951" y="3355130"/>
            <a:ext cx="2669407" cy="242733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Numeric Age vs categorical gender (M/F)</a:t>
            </a:r>
            <a:endParaRPr b="0" i="0" sz="1400" u="none" cap="none" strike="noStrike">
              <a:solidFill>
                <a:srgbClr val="000000"/>
              </a:solidFill>
              <a:latin typeface="Arial"/>
              <a:ea typeface="Arial"/>
              <a:cs typeface="Arial"/>
              <a:sym typeface="Arial"/>
            </a:endParaRPr>
          </a:p>
        </p:txBody>
      </p:sp>
      <p:pic>
        <p:nvPicPr>
          <p:cNvPr descr="Plot Zoom" id="228" name="Google Shape;228;p30"/>
          <p:cNvPicPr preferRelativeResize="0"/>
          <p:nvPr/>
        </p:nvPicPr>
        <p:blipFill rotWithShape="1">
          <a:blip r:embed="rId3">
            <a:alphaModFix/>
          </a:blip>
          <a:srcRect b="0" l="0" r="0" t="0"/>
          <a:stretch/>
        </p:blipFill>
        <p:spPr>
          <a:xfrm>
            <a:off x="4987774" y="952500"/>
            <a:ext cx="6252379" cy="4829963"/>
          </a:xfrm>
          <a:prstGeom prst="rect">
            <a:avLst/>
          </a:prstGeom>
          <a:noFill/>
          <a:ln>
            <a:noFill/>
          </a:ln>
        </p:spPr>
      </p:pic>
      <p:sp>
        <p:nvSpPr>
          <p:cNvPr descr="http://127.0.0.1:30326/graphics/plot_zoom_png?width=1200&amp;height=900" id="229" name="Google Shape;229;p30"/>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3" name="Shape 233"/>
        <p:cNvGrpSpPr/>
        <p:nvPr/>
      </p:nvGrpSpPr>
      <p:grpSpPr>
        <a:xfrm>
          <a:off x="0" y="0"/>
          <a:ext cx="0" cy="0"/>
          <a:chOff x="0" y="0"/>
          <a:chExt cx="0" cy="0"/>
        </a:xfrm>
      </p:grpSpPr>
      <p:sp>
        <p:nvSpPr>
          <p:cNvPr id="234" name="Google Shape;234;p31"/>
          <p:cNvSpPr/>
          <p:nvPr/>
        </p:nvSpPr>
        <p:spPr>
          <a:xfrm rot="-5400000">
            <a:off x="1288521" y="381403"/>
            <a:ext cx="2200313" cy="3342508"/>
          </a:xfrm>
          <a:prstGeom prst="downArrow">
            <a:avLst>
              <a:gd fmla="val 100000" name="adj1"/>
              <a:gd fmla="val 15788" name="adj2"/>
            </a:avLst>
          </a:pr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5" name="Google Shape;235;p31"/>
          <p:cNvSpPr txBox="1"/>
          <p:nvPr>
            <p:ph type="title"/>
          </p:nvPr>
        </p:nvSpPr>
        <p:spPr>
          <a:xfrm>
            <a:off x="966952" y="1204108"/>
            <a:ext cx="2669406" cy="178117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200"/>
              <a:buFont typeface="Calibri"/>
              <a:buNone/>
            </a:pPr>
            <a:r>
              <a:rPr lang="en-US" sz="3200">
                <a:solidFill>
                  <a:srgbClr val="FFFFFF"/>
                </a:solidFill>
              </a:rPr>
              <a:t>Data Visualization (Scatterplot)</a:t>
            </a:r>
            <a:endParaRPr/>
          </a:p>
        </p:txBody>
      </p:sp>
      <p:sp>
        <p:nvSpPr>
          <p:cNvPr id="236" name="Google Shape;236;p31"/>
          <p:cNvSpPr txBox="1"/>
          <p:nvPr>
            <p:ph idx="1" type="body"/>
          </p:nvPr>
        </p:nvSpPr>
        <p:spPr>
          <a:xfrm>
            <a:off x="966951" y="3355130"/>
            <a:ext cx="2669407" cy="242733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600"/>
              <a:buChar char="•"/>
            </a:pPr>
            <a:r>
              <a:rPr lang="en-US" sz="1600"/>
              <a:t>Except Age, user_id all features are categorical and shows very low correlation. Highest corr = 0.023 (Industry) &amp; -0.026 (group)</a:t>
            </a:r>
            <a:endParaRPr sz="1600"/>
          </a:p>
          <a:p>
            <a:pPr indent="-228600" lvl="0" marL="228600" rtl="0" algn="l">
              <a:lnSpc>
                <a:spcPct val="90000"/>
              </a:lnSpc>
              <a:spcBef>
                <a:spcPts val="0"/>
              </a:spcBef>
              <a:spcAft>
                <a:spcPts val="0"/>
              </a:spcAft>
              <a:buSzPts val="1600"/>
              <a:buChar char="•"/>
            </a:pPr>
            <a:r>
              <a:rPr lang="en-US" sz="1600"/>
              <a:t>Data is NOT linearly separable</a:t>
            </a:r>
            <a:endParaRPr sz="1600"/>
          </a:p>
        </p:txBody>
      </p:sp>
      <p:pic>
        <p:nvPicPr>
          <p:cNvPr id="237" name="Google Shape;237;p31"/>
          <p:cNvPicPr preferRelativeResize="0"/>
          <p:nvPr/>
        </p:nvPicPr>
        <p:blipFill>
          <a:blip r:embed="rId3">
            <a:alphaModFix/>
          </a:blip>
          <a:stretch>
            <a:fillRect/>
          </a:stretch>
        </p:blipFill>
        <p:spPr>
          <a:xfrm>
            <a:off x="4212332" y="152400"/>
            <a:ext cx="7827269" cy="596661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2"/>
          <p:cNvSpPr txBox="1"/>
          <p:nvPr>
            <p:ph type="title"/>
          </p:nvPr>
        </p:nvSpPr>
        <p:spPr>
          <a:xfrm>
            <a:off x="838200" y="6318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How to fix Data Quality Issues</a:t>
            </a:r>
            <a:endParaRPr/>
          </a:p>
        </p:txBody>
      </p:sp>
      <p:sp>
        <p:nvSpPr>
          <p:cNvPr id="243" name="Google Shape;243;p32"/>
          <p:cNvSpPr txBox="1"/>
          <p:nvPr>
            <p:ph idx="1" type="body"/>
          </p:nvPr>
        </p:nvSpPr>
        <p:spPr>
          <a:xfrm>
            <a:off x="838200" y="2057400"/>
            <a:ext cx="10515600" cy="387176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FF0000"/>
              </a:buClr>
              <a:buSzPts val="1500"/>
              <a:buFont typeface="Calibri"/>
              <a:buAutoNum type="arabicPeriod"/>
            </a:pPr>
            <a:r>
              <a:rPr b="1" lang="en-US" sz="1500">
                <a:solidFill>
                  <a:srgbClr val="FF0000"/>
                </a:solidFill>
              </a:rPr>
              <a:t>Issue:</a:t>
            </a:r>
            <a:r>
              <a:rPr lang="en-US" sz="1500"/>
              <a:t> 3071 Missing observations</a:t>
            </a:r>
            <a:endParaRPr/>
          </a:p>
          <a:p>
            <a:pPr indent="-228600" lvl="1" marL="685800" rtl="0" algn="l">
              <a:lnSpc>
                <a:spcPct val="90000"/>
              </a:lnSpc>
              <a:spcBef>
                <a:spcPts val="500"/>
              </a:spcBef>
              <a:spcAft>
                <a:spcPts val="0"/>
              </a:spcAft>
              <a:buClr>
                <a:srgbClr val="00B050"/>
              </a:buClr>
              <a:buSzPts val="1500"/>
              <a:buChar char="•"/>
            </a:pPr>
            <a:r>
              <a:rPr b="1" lang="en-US" sz="1500">
                <a:solidFill>
                  <a:srgbClr val="00B050"/>
                </a:solidFill>
              </a:rPr>
              <a:t>Fix:</a:t>
            </a:r>
            <a:r>
              <a:rPr lang="en-US" sz="1500"/>
              <a:t> Live with it, sufficient observations  346,929</a:t>
            </a:r>
            <a:endParaRPr/>
          </a:p>
          <a:p>
            <a:pPr indent="-342900" lvl="0" marL="342900" rtl="0" algn="l">
              <a:lnSpc>
                <a:spcPct val="90000"/>
              </a:lnSpc>
              <a:spcBef>
                <a:spcPts val="1000"/>
              </a:spcBef>
              <a:spcAft>
                <a:spcPts val="0"/>
              </a:spcAft>
              <a:buClr>
                <a:srgbClr val="FF0000"/>
              </a:buClr>
              <a:buSzPts val="1500"/>
              <a:buFont typeface="Calibri"/>
              <a:buAutoNum type="arabicPeriod"/>
            </a:pPr>
            <a:r>
              <a:rPr b="1" lang="en-US" sz="1500">
                <a:solidFill>
                  <a:srgbClr val="FF0000"/>
                </a:solidFill>
              </a:rPr>
              <a:t>Issue: </a:t>
            </a:r>
            <a:r>
              <a:rPr lang="en-US" sz="1500"/>
              <a:t>Target variable type incorrect “int”</a:t>
            </a:r>
            <a:endParaRPr/>
          </a:p>
          <a:p>
            <a:pPr indent="-228600" lvl="1" marL="685800" rtl="0" algn="l">
              <a:lnSpc>
                <a:spcPct val="90000"/>
              </a:lnSpc>
              <a:spcBef>
                <a:spcPts val="500"/>
              </a:spcBef>
              <a:spcAft>
                <a:spcPts val="0"/>
              </a:spcAft>
              <a:buClr>
                <a:srgbClr val="00B050"/>
              </a:buClr>
              <a:buSzPts val="1500"/>
              <a:buChar char="•"/>
            </a:pPr>
            <a:r>
              <a:rPr b="1" lang="en-US" sz="1500">
                <a:solidFill>
                  <a:srgbClr val="00B050"/>
                </a:solidFill>
              </a:rPr>
              <a:t>Fix: </a:t>
            </a:r>
            <a:r>
              <a:rPr lang="en-US" sz="1500"/>
              <a:t>convert to factor in R using factor(trial, level = c(0,1))</a:t>
            </a:r>
            <a:endParaRPr/>
          </a:p>
          <a:p>
            <a:pPr indent="-342900" lvl="0" marL="342900" rtl="0" algn="l">
              <a:lnSpc>
                <a:spcPct val="90000"/>
              </a:lnSpc>
              <a:spcBef>
                <a:spcPts val="1000"/>
              </a:spcBef>
              <a:spcAft>
                <a:spcPts val="0"/>
              </a:spcAft>
              <a:buClr>
                <a:srgbClr val="FF0000"/>
              </a:buClr>
              <a:buSzPts val="1500"/>
              <a:buFont typeface="Calibri"/>
              <a:buAutoNum type="arabicPeriod"/>
            </a:pPr>
            <a:r>
              <a:rPr b="1" lang="en-US" sz="1500">
                <a:solidFill>
                  <a:srgbClr val="FF0000"/>
                </a:solidFill>
              </a:rPr>
              <a:t>Issue:</a:t>
            </a:r>
            <a:r>
              <a:rPr lang="en-US" sz="1500"/>
              <a:t> 356 Missing values of “gender”, “age” &amp; “industry_code”</a:t>
            </a:r>
            <a:endParaRPr/>
          </a:p>
          <a:p>
            <a:pPr indent="-228600" lvl="1" marL="685800" rtl="0" algn="l">
              <a:lnSpc>
                <a:spcPct val="90000"/>
              </a:lnSpc>
              <a:spcBef>
                <a:spcPts val="500"/>
              </a:spcBef>
              <a:spcAft>
                <a:spcPts val="0"/>
              </a:spcAft>
              <a:buClr>
                <a:srgbClr val="00B050"/>
              </a:buClr>
              <a:buSzPts val="1500"/>
              <a:buChar char="•"/>
            </a:pPr>
            <a:r>
              <a:rPr b="1" lang="en-US" sz="1500">
                <a:solidFill>
                  <a:srgbClr val="00B050"/>
                </a:solidFill>
              </a:rPr>
              <a:t>Fix: </a:t>
            </a:r>
            <a:r>
              <a:rPr lang="en-US" sz="1500"/>
              <a:t>Ignore observations with missing values, just 0.1 % of total observations</a:t>
            </a:r>
            <a:endParaRPr/>
          </a:p>
          <a:p>
            <a:pPr indent="-342900" lvl="0" marL="342900" rtl="0" algn="l">
              <a:lnSpc>
                <a:spcPct val="90000"/>
              </a:lnSpc>
              <a:spcBef>
                <a:spcPts val="1000"/>
              </a:spcBef>
              <a:spcAft>
                <a:spcPts val="0"/>
              </a:spcAft>
              <a:buClr>
                <a:srgbClr val="FF0000"/>
              </a:buClr>
              <a:buSzPts val="1500"/>
              <a:buFont typeface="Calibri"/>
              <a:buAutoNum type="arabicPeriod"/>
            </a:pPr>
            <a:r>
              <a:rPr b="1" lang="en-US" sz="1500">
                <a:solidFill>
                  <a:srgbClr val="FF0000"/>
                </a:solidFill>
              </a:rPr>
              <a:t>Issue:</a:t>
            </a:r>
            <a:r>
              <a:rPr lang="en-US" sz="1500"/>
              <a:t> 9691 “Unknown” type of “payee”</a:t>
            </a:r>
            <a:endParaRPr/>
          </a:p>
          <a:p>
            <a:pPr indent="-228600" lvl="1" marL="685800" rtl="0" algn="l">
              <a:lnSpc>
                <a:spcPct val="90000"/>
              </a:lnSpc>
              <a:spcBef>
                <a:spcPts val="500"/>
              </a:spcBef>
              <a:spcAft>
                <a:spcPts val="0"/>
              </a:spcAft>
              <a:buClr>
                <a:srgbClr val="00B050"/>
              </a:buClr>
              <a:buSzPts val="1500"/>
              <a:buChar char="•"/>
            </a:pPr>
            <a:r>
              <a:rPr b="1" lang="en-US" sz="1500">
                <a:solidFill>
                  <a:srgbClr val="00B050"/>
                </a:solidFill>
              </a:rPr>
              <a:t>Fix: </a:t>
            </a:r>
            <a:r>
              <a:rPr lang="en-US" sz="1500"/>
              <a:t>No pattern, will use it as is - category</a:t>
            </a:r>
            <a:endParaRPr/>
          </a:p>
          <a:p>
            <a:pPr indent="-342900" lvl="0" marL="342900" rtl="0" algn="l">
              <a:lnSpc>
                <a:spcPct val="90000"/>
              </a:lnSpc>
              <a:spcBef>
                <a:spcPts val="1000"/>
              </a:spcBef>
              <a:spcAft>
                <a:spcPts val="0"/>
              </a:spcAft>
              <a:buClr>
                <a:srgbClr val="FF0000"/>
              </a:buClr>
              <a:buSzPts val="1500"/>
              <a:buFont typeface="Calibri"/>
              <a:buAutoNum type="arabicPeriod"/>
            </a:pPr>
            <a:r>
              <a:rPr b="1" lang="en-US" sz="1500">
                <a:solidFill>
                  <a:srgbClr val="FF0000"/>
                </a:solidFill>
              </a:rPr>
              <a:t>Issue: </a:t>
            </a:r>
            <a:r>
              <a:rPr lang="en-US" sz="1500"/>
              <a:t>Age is positive skewed (0.74)</a:t>
            </a:r>
            <a:endParaRPr/>
          </a:p>
          <a:p>
            <a:pPr indent="-228600" lvl="1" marL="685800" rtl="0" algn="l">
              <a:lnSpc>
                <a:spcPct val="90000"/>
              </a:lnSpc>
              <a:spcBef>
                <a:spcPts val="500"/>
              </a:spcBef>
              <a:spcAft>
                <a:spcPts val="0"/>
              </a:spcAft>
              <a:buClr>
                <a:srgbClr val="00B050"/>
              </a:buClr>
              <a:buSzPts val="1500"/>
              <a:buChar char="•"/>
            </a:pPr>
            <a:r>
              <a:rPr b="1" lang="en-US" sz="1500">
                <a:solidFill>
                  <a:srgbClr val="00B050"/>
                </a:solidFill>
              </a:rPr>
              <a:t>Fix: </a:t>
            </a:r>
            <a:r>
              <a:rPr lang="en-US" sz="1500"/>
              <a:t>Use John Tukey ladder to get skewness close to 0</a:t>
            </a:r>
            <a:endParaRPr/>
          </a:p>
          <a:p>
            <a:pPr indent="-342900" lvl="0" marL="342900" rtl="0" algn="l">
              <a:lnSpc>
                <a:spcPct val="90000"/>
              </a:lnSpc>
              <a:spcBef>
                <a:spcPts val="1000"/>
              </a:spcBef>
              <a:spcAft>
                <a:spcPts val="0"/>
              </a:spcAft>
              <a:buClr>
                <a:srgbClr val="FF0000"/>
              </a:buClr>
              <a:buSzPts val="1500"/>
              <a:buFont typeface="Calibri"/>
              <a:buAutoNum type="arabicPeriod"/>
            </a:pPr>
            <a:r>
              <a:rPr b="1" lang="en-US" sz="1500">
                <a:solidFill>
                  <a:srgbClr val="FF0000"/>
                </a:solidFill>
              </a:rPr>
              <a:t>Issue: </a:t>
            </a:r>
            <a:r>
              <a:rPr lang="en-US" sz="1500"/>
              <a:t>Imbalance binary Target Variable “trial”</a:t>
            </a:r>
            <a:endParaRPr/>
          </a:p>
          <a:p>
            <a:pPr indent="-228600" lvl="1" marL="685800" rtl="0" algn="l">
              <a:lnSpc>
                <a:spcPct val="90000"/>
              </a:lnSpc>
              <a:spcBef>
                <a:spcPts val="500"/>
              </a:spcBef>
              <a:spcAft>
                <a:spcPts val="0"/>
              </a:spcAft>
              <a:buClr>
                <a:srgbClr val="00B050"/>
              </a:buClr>
              <a:buSzPts val="1500"/>
              <a:buChar char="•"/>
            </a:pPr>
            <a:r>
              <a:rPr b="1" lang="en-US" sz="1500">
                <a:solidFill>
                  <a:srgbClr val="00B050"/>
                </a:solidFill>
              </a:rPr>
              <a:t>Fix: </a:t>
            </a:r>
            <a:r>
              <a:rPr lang="en-US" sz="1500"/>
              <a:t>Either use F1 score with imbalance data or balance the data with over/under sampling</a:t>
            </a:r>
            <a:endParaRPr/>
          </a:p>
          <a:p>
            <a:pPr indent="-133350" lvl="0" marL="228600" rtl="0" algn="l">
              <a:lnSpc>
                <a:spcPct val="90000"/>
              </a:lnSpc>
              <a:spcBef>
                <a:spcPts val="1000"/>
              </a:spcBef>
              <a:spcAft>
                <a:spcPts val="0"/>
              </a:spcAft>
              <a:buClr>
                <a:schemeClr val="dk1"/>
              </a:buClr>
              <a:buSzPts val="1500"/>
              <a:buNone/>
            </a:pPr>
            <a:r>
              <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47" name="Shape 247"/>
        <p:cNvGrpSpPr/>
        <p:nvPr/>
      </p:nvGrpSpPr>
      <p:grpSpPr>
        <a:xfrm>
          <a:off x="0" y="0"/>
          <a:ext cx="0" cy="0"/>
          <a:chOff x="0" y="0"/>
          <a:chExt cx="0" cy="0"/>
        </a:xfrm>
      </p:grpSpPr>
      <p:sp>
        <p:nvSpPr>
          <p:cNvPr id="248" name="Google Shape;248;p33"/>
          <p:cNvSpPr/>
          <p:nvPr/>
        </p:nvSpPr>
        <p:spPr>
          <a:xfrm>
            <a:off x="0" y="-3324"/>
            <a:ext cx="12192000" cy="686132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9" name="Google Shape;249;p33"/>
          <p:cNvSpPr/>
          <p:nvPr/>
        </p:nvSpPr>
        <p:spPr>
          <a:xfrm>
            <a:off x="321734" y="321733"/>
            <a:ext cx="11573488" cy="6214534"/>
          </a:xfrm>
          <a:prstGeom prst="rect">
            <a:avLst/>
          </a:prstGeom>
          <a:solidFill>
            <a:srgbClr val="3F3F3F"/>
          </a:solidFill>
          <a:ln cap="sq" cmpd="thinThick" w="1270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0" name="Google Shape;250;p33"/>
          <p:cNvSpPr txBox="1"/>
          <p:nvPr>
            <p:ph type="ctrTitle"/>
          </p:nvPr>
        </p:nvSpPr>
        <p:spPr>
          <a:xfrm>
            <a:off x="1524000" y="1122362"/>
            <a:ext cx="9144000" cy="2840037"/>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5800"/>
              <a:buFont typeface="Calibri"/>
              <a:buNone/>
            </a:pPr>
            <a:r>
              <a:rPr lang="en-US" sz="5800"/>
              <a:t>Data Preparation &amp; Modeling</a:t>
            </a:r>
            <a:endParaRPr/>
          </a:p>
        </p:txBody>
      </p:sp>
      <p:sp>
        <p:nvSpPr>
          <p:cNvPr id="251" name="Google Shape;251;p33"/>
          <p:cNvSpPr txBox="1"/>
          <p:nvPr>
            <p:ph idx="1" type="subTitle"/>
          </p:nvPr>
        </p:nvSpPr>
        <p:spPr>
          <a:xfrm>
            <a:off x="1524000" y="4256436"/>
            <a:ext cx="9144000" cy="1600818"/>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accent1"/>
              </a:buClr>
              <a:buSzPts val="2400"/>
              <a:buNone/>
            </a:pPr>
            <a:r>
              <a:rPr lang="en-US">
                <a:solidFill>
                  <a:schemeClr val="accent1"/>
                </a:solidFill>
              </a:rPr>
              <a:t>Use R to prepare data and build models</a:t>
            </a:r>
            <a:endParaRPr/>
          </a:p>
        </p:txBody>
      </p:sp>
      <p:cxnSp>
        <p:nvCxnSpPr>
          <p:cNvPr id="252" name="Google Shape;252;p33"/>
          <p:cNvCxnSpPr/>
          <p:nvPr/>
        </p:nvCxnSpPr>
        <p:spPr>
          <a:xfrm>
            <a:off x="4724400" y="4109417"/>
            <a:ext cx="2743200" cy="0"/>
          </a:xfrm>
          <a:prstGeom prst="straightConnector1">
            <a:avLst/>
          </a:prstGeom>
          <a:noFill/>
          <a:ln cap="flat" cmpd="sng" w="12700">
            <a:solidFill>
              <a:srgbClr val="D8D8D8"/>
            </a:solidFill>
            <a:prstDash val="solid"/>
            <a:miter lim="800000"/>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Team members:</a:t>
            </a:r>
            <a:endParaRPr/>
          </a:p>
        </p:txBody>
      </p:sp>
      <p:sp>
        <p:nvSpPr>
          <p:cNvPr id="104" name="Google Shape;104;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US" sz="2400"/>
              <a:t>Nadir Syed – Lead Developer, sql, python. Exp 14 years.</a:t>
            </a:r>
            <a:endParaRPr/>
          </a:p>
          <a:p>
            <a:pPr indent="-228600" lvl="0" marL="228600" rtl="0" algn="l">
              <a:lnSpc>
                <a:spcPct val="90000"/>
              </a:lnSpc>
              <a:spcBef>
                <a:spcPts val="1000"/>
              </a:spcBef>
              <a:spcAft>
                <a:spcPts val="0"/>
              </a:spcAft>
              <a:buClr>
                <a:schemeClr val="dk1"/>
              </a:buClr>
              <a:buSzPts val="2400"/>
              <a:buChar char="•"/>
            </a:pPr>
            <a:r>
              <a:rPr lang="en-US" sz="2400"/>
              <a:t>Shahid Kizilbash – DBA/Data Engineer. Exp 14 years.</a:t>
            </a:r>
            <a:endParaRPr/>
          </a:p>
          <a:p>
            <a:pPr indent="-228600" lvl="0" marL="228600" rtl="0" algn="l">
              <a:lnSpc>
                <a:spcPct val="90000"/>
              </a:lnSpc>
              <a:spcBef>
                <a:spcPts val="1000"/>
              </a:spcBef>
              <a:spcAft>
                <a:spcPts val="0"/>
              </a:spcAft>
              <a:buClr>
                <a:schemeClr val="dk1"/>
              </a:buClr>
              <a:buSzPts val="2400"/>
              <a:buChar char="•"/>
            </a:pPr>
            <a:r>
              <a:rPr lang="en-US" sz="2400"/>
              <a:t>Kusay Rukieh – Data Analyst, Network engineer. Exp 20+ yrs</a:t>
            </a:r>
            <a:endParaRPr sz="2400"/>
          </a:p>
          <a:p>
            <a:pPr indent="-228600" lvl="0" marL="228600" rtl="0" algn="l">
              <a:lnSpc>
                <a:spcPct val="90000"/>
              </a:lnSpc>
              <a:spcBef>
                <a:spcPts val="1000"/>
              </a:spcBef>
              <a:spcAft>
                <a:spcPts val="0"/>
              </a:spcAft>
              <a:buClr>
                <a:schemeClr val="dk1"/>
              </a:buClr>
              <a:buSzPts val="2400"/>
              <a:buChar char="•"/>
            </a:pPr>
            <a:r>
              <a:rPr lang="en-US" sz="2400"/>
              <a:t>Rafiat Bello – Masters(Biology), pursuing applied science</a:t>
            </a:r>
            <a:endParaRPr/>
          </a:p>
          <a:p>
            <a:pPr indent="-228600" lvl="0" marL="228600" rtl="0" algn="l">
              <a:lnSpc>
                <a:spcPct val="90000"/>
              </a:lnSpc>
              <a:spcBef>
                <a:spcPts val="1000"/>
              </a:spcBef>
              <a:spcAft>
                <a:spcPts val="0"/>
              </a:spcAft>
              <a:buClr>
                <a:schemeClr val="dk1"/>
              </a:buClr>
              <a:buSzPts val="2400"/>
              <a:buChar char="•"/>
            </a:pPr>
            <a:r>
              <a:rPr lang="en-US" sz="2400"/>
              <a:t>Sajid Kharoundwala – BI &amp; Data Analyst</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Communication channels:</a:t>
            </a:r>
            <a:endParaRPr/>
          </a:p>
          <a:p>
            <a:pPr indent="0" lvl="0" marL="0" rtl="0" algn="l">
              <a:lnSpc>
                <a:spcPct val="90000"/>
              </a:lnSpc>
              <a:spcBef>
                <a:spcPts val="1000"/>
              </a:spcBef>
              <a:spcAft>
                <a:spcPts val="0"/>
              </a:spcAft>
              <a:buClr>
                <a:schemeClr val="dk1"/>
              </a:buClr>
              <a:buSzPts val="2400"/>
              <a:buNone/>
            </a:pPr>
            <a:r>
              <a:rPr lang="en-US" sz="2400"/>
              <a:t>Whatsapp for notifications, meetup invites etc &amp; Slack for knowledge &amp; document sharing. Skype for meetings and screen share.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56" name="Shape 256"/>
        <p:cNvGrpSpPr/>
        <p:nvPr/>
      </p:nvGrpSpPr>
      <p:grpSpPr>
        <a:xfrm>
          <a:off x="0" y="0"/>
          <a:ext cx="0" cy="0"/>
          <a:chOff x="0" y="0"/>
          <a:chExt cx="0" cy="0"/>
        </a:xfrm>
      </p:grpSpPr>
      <p:sp>
        <p:nvSpPr>
          <p:cNvPr id="257" name="Google Shape;257;p34"/>
          <p:cNvSpPr/>
          <p:nvPr/>
        </p:nvSpPr>
        <p:spPr>
          <a:xfrm>
            <a:off x="321564" y="320040"/>
            <a:ext cx="11548872" cy="6217920"/>
          </a:xfrm>
          <a:prstGeom prst="rect">
            <a:avLst/>
          </a:prstGeom>
          <a:solidFill>
            <a:schemeClr val="dk1">
              <a:alpha val="745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8" name="Google Shape;258;p34"/>
          <p:cNvSpPr txBox="1"/>
          <p:nvPr>
            <p:ph type="title"/>
          </p:nvPr>
        </p:nvSpPr>
        <p:spPr>
          <a:xfrm>
            <a:off x="838200" y="963877"/>
            <a:ext cx="3494362" cy="4930246"/>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chemeClr val="accent1"/>
              </a:buClr>
              <a:buSzPts val="4400"/>
              <a:buFont typeface="Calibri"/>
              <a:buNone/>
            </a:pPr>
            <a:r>
              <a:rPr lang="en-US">
                <a:solidFill>
                  <a:schemeClr val="accent1"/>
                </a:solidFill>
              </a:rPr>
              <a:t>Data preparation</a:t>
            </a:r>
            <a:endParaRPr/>
          </a:p>
        </p:txBody>
      </p:sp>
      <p:cxnSp>
        <p:nvCxnSpPr>
          <p:cNvPr id="259" name="Google Shape;259;p34"/>
          <p:cNvCxnSpPr/>
          <p:nvPr/>
        </p:nvCxnSpPr>
        <p:spPr>
          <a:xfrm>
            <a:off x="4654296" y="2057400"/>
            <a:ext cx="0" cy="2743200"/>
          </a:xfrm>
          <a:prstGeom prst="straightConnector1">
            <a:avLst/>
          </a:prstGeom>
          <a:noFill/>
          <a:ln cap="flat" cmpd="sng" w="19050">
            <a:solidFill>
              <a:srgbClr val="262626"/>
            </a:solidFill>
            <a:prstDash val="solid"/>
            <a:miter lim="800000"/>
            <a:headEnd len="sm" w="sm" type="none"/>
            <a:tailEnd len="sm" w="sm" type="none"/>
          </a:ln>
        </p:spPr>
      </p:cxnSp>
      <p:sp>
        <p:nvSpPr>
          <p:cNvPr id="260" name="Google Shape;260;p34"/>
          <p:cNvSpPr txBox="1"/>
          <p:nvPr>
            <p:ph idx="1" type="body"/>
          </p:nvPr>
        </p:nvSpPr>
        <p:spPr>
          <a:xfrm>
            <a:off x="4976031" y="963877"/>
            <a:ext cx="6377769" cy="4930246"/>
          </a:xfrm>
          <a:prstGeom prst="rect">
            <a:avLst/>
          </a:prstGeom>
          <a:noFill/>
          <a:ln>
            <a:noFill/>
          </a:ln>
        </p:spPr>
        <p:txBody>
          <a:bodyPr anchorCtr="0" anchor="ctr"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200"/>
              <a:buChar char="•"/>
            </a:pPr>
            <a:r>
              <a:rPr lang="en-US" sz="2200"/>
              <a:t>Fix data quality issues identified in code book</a:t>
            </a:r>
            <a:endParaRPr/>
          </a:p>
          <a:p>
            <a:pPr indent="-228600" lvl="0" marL="228600" rtl="0" algn="l">
              <a:lnSpc>
                <a:spcPct val="90000"/>
              </a:lnSpc>
              <a:spcBef>
                <a:spcPts val="1000"/>
              </a:spcBef>
              <a:spcAft>
                <a:spcPts val="0"/>
              </a:spcAft>
              <a:buClr>
                <a:schemeClr val="dk1"/>
              </a:buClr>
              <a:buSzPts val="2200"/>
              <a:buChar char="•"/>
            </a:pPr>
            <a:r>
              <a:rPr lang="en-US" sz="2200"/>
              <a:t>Convert categorical features to Numeric</a:t>
            </a:r>
            <a:endParaRPr/>
          </a:p>
          <a:p>
            <a:pPr indent="-228600" lvl="1" marL="685800" rtl="0" algn="l">
              <a:lnSpc>
                <a:spcPct val="90000"/>
              </a:lnSpc>
              <a:spcBef>
                <a:spcPts val="500"/>
              </a:spcBef>
              <a:spcAft>
                <a:spcPts val="0"/>
              </a:spcAft>
              <a:buClr>
                <a:schemeClr val="dk1"/>
              </a:buClr>
              <a:buSzPts val="2200"/>
              <a:buChar char="•"/>
            </a:pPr>
            <a:r>
              <a:rPr lang="en-US" sz="2200"/>
              <a:t>Mapping: like for Device 1-Mobile, 2-Desktop</a:t>
            </a:r>
            <a:endParaRPr/>
          </a:p>
          <a:p>
            <a:pPr indent="-228600" lvl="1" marL="685800" rtl="0" algn="l">
              <a:lnSpc>
                <a:spcPct val="90000"/>
              </a:lnSpc>
              <a:spcBef>
                <a:spcPts val="500"/>
              </a:spcBef>
              <a:spcAft>
                <a:spcPts val="0"/>
              </a:spcAft>
              <a:buClr>
                <a:schemeClr val="dk1"/>
              </a:buClr>
              <a:buSzPts val="2200"/>
              <a:buChar char="•"/>
            </a:pPr>
            <a:r>
              <a:rPr lang="en-US" sz="2200"/>
              <a:t>Dummy variables: using dummies package, then sum(n-1) of dummy variables</a:t>
            </a:r>
            <a:endParaRPr/>
          </a:p>
          <a:p>
            <a:pPr indent="-228600" lvl="0" marL="228600" rtl="0" algn="l">
              <a:lnSpc>
                <a:spcPct val="90000"/>
              </a:lnSpc>
              <a:spcBef>
                <a:spcPts val="1000"/>
              </a:spcBef>
              <a:spcAft>
                <a:spcPts val="0"/>
              </a:spcAft>
              <a:buClr>
                <a:schemeClr val="dk1"/>
              </a:buClr>
              <a:buSzPts val="2200"/>
              <a:buChar char="•"/>
            </a:pPr>
            <a:r>
              <a:rPr lang="en-US" sz="2200"/>
              <a:t>Split data for each user group: Control (Old video) &amp; Test (New video) to build separate classification models</a:t>
            </a:r>
            <a:endParaRPr/>
          </a:p>
          <a:p>
            <a:pPr indent="-228600" lvl="0" marL="228600" rtl="0" algn="l">
              <a:lnSpc>
                <a:spcPct val="90000"/>
              </a:lnSpc>
              <a:spcBef>
                <a:spcPts val="1000"/>
              </a:spcBef>
              <a:spcAft>
                <a:spcPts val="0"/>
              </a:spcAft>
              <a:buClr>
                <a:schemeClr val="dk1"/>
              </a:buClr>
              <a:buSzPts val="2200"/>
              <a:buChar char="•"/>
            </a:pPr>
            <a:r>
              <a:rPr lang="en-US" sz="2200"/>
              <a:t>Split data into training/testing set</a:t>
            </a:r>
            <a:endParaRPr/>
          </a:p>
          <a:p>
            <a:pPr indent="-228600" lvl="1" marL="685800" rtl="0" algn="l">
              <a:lnSpc>
                <a:spcPct val="90000"/>
              </a:lnSpc>
              <a:spcBef>
                <a:spcPts val="500"/>
              </a:spcBef>
              <a:spcAft>
                <a:spcPts val="0"/>
              </a:spcAft>
              <a:buClr>
                <a:schemeClr val="dk1"/>
              </a:buClr>
              <a:buSzPts val="2200"/>
              <a:buChar char="•"/>
            </a:pPr>
            <a:r>
              <a:rPr lang="en-US" sz="2200"/>
              <a:t>Use caTools sample.split function to divide data into 80:20.</a:t>
            </a:r>
            <a:endParaRPr/>
          </a:p>
          <a:p>
            <a:pPr indent="-228600" lvl="1" marL="685800" rtl="0" algn="l">
              <a:lnSpc>
                <a:spcPct val="90000"/>
              </a:lnSpc>
              <a:spcBef>
                <a:spcPts val="500"/>
              </a:spcBef>
              <a:spcAft>
                <a:spcPts val="0"/>
              </a:spcAft>
              <a:buClr>
                <a:schemeClr val="dk1"/>
              </a:buClr>
              <a:buSzPts val="2200"/>
              <a:buChar char="•"/>
            </a:pPr>
            <a:r>
              <a:rPr lang="en-US" sz="2200"/>
              <a:t>80% training set, 20% testing set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64" name="Shape 264"/>
        <p:cNvGrpSpPr/>
        <p:nvPr/>
      </p:nvGrpSpPr>
      <p:grpSpPr>
        <a:xfrm>
          <a:off x="0" y="0"/>
          <a:ext cx="0" cy="0"/>
          <a:chOff x="0" y="0"/>
          <a:chExt cx="0" cy="0"/>
        </a:xfrm>
      </p:grpSpPr>
      <p:sp>
        <p:nvSpPr>
          <p:cNvPr id="265" name="Google Shape;265;p35"/>
          <p:cNvSpPr/>
          <p:nvPr/>
        </p:nvSpPr>
        <p:spPr>
          <a:xfrm>
            <a:off x="321564" y="320040"/>
            <a:ext cx="11548872" cy="6217920"/>
          </a:xfrm>
          <a:prstGeom prst="rect">
            <a:avLst/>
          </a:prstGeom>
          <a:solidFill>
            <a:schemeClr val="dk1">
              <a:alpha val="13333"/>
            </a:schemeClr>
          </a:solidFill>
          <a:ln cap="sq" cmpd="thinThick" w="127000">
            <a:solidFill>
              <a:srgbClr val="262626">
                <a:alpha val="14509"/>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6" name="Google Shape;266;p35"/>
          <p:cNvSpPr txBox="1"/>
          <p:nvPr>
            <p:ph type="title"/>
          </p:nvPr>
        </p:nvSpPr>
        <p:spPr>
          <a:xfrm>
            <a:off x="838200" y="6318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Select Model</a:t>
            </a:r>
            <a:endParaRPr/>
          </a:p>
        </p:txBody>
      </p:sp>
      <p:sp>
        <p:nvSpPr>
          <p:cNvPr id="267" name="Google Shape;267;p35"/>
          <p:cNvSpPr txBox="1"/>
          <p:nvPr>
            <p:ph idx="1" type="body"/>
          </p:nvPr>
        </p:nvSpPr>
        <p:spPr>
          <a:xfrm>
            <a:off x="838200" y="2057400"/>
            <a:ext cx="10515600" cy="3871762"/>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US" sz="2400"/>
              <a:t>First check data for model assumptions:</a:t>
            </a:r>
            <a:endParaRPr/>
          </a:p>
          <a:p>
            <a:pPr indent="-228600" lvl="1" marL="685800" rtl="0" algn="l">
              <a:lnSpc>
                <a:spcPct val="90000"/>
              </a:lnSpc>
              <a:spcBef>
                <a:spcPts val="500"/>
              </a:spcBef>
              <a:spcAft>
                <a:spcPts val="0"/>
              </a:spcAft>
              <a:buClr>
                <a:schemeClr val="dk1"/>
              </a:buClr>
              <a:buSzPts val="2400"/>
              <a:buChar char="•"/>
            </a:pPr>
            <a:r>
              <a:rPr lang="en-US"/>
              <a:t>Input variables are related to TV (corr != 0)							</a:t>
            </a:r>
            <a:r>
              <a:rPr b="1" lang="en-US">
                <a:solidFill>
                  <a:srgbClr val="00B050"/>
                </a:solidFill>
              </a:rPr>
              <a:t>True</a:t>
            </a:r>
            <a:endParaRPr/>
          </a:p>
          <a:p>
            <a:pPr indent="-228600" lvl="1" marL="685800" rtl="0" algn="l">
              <a:lnSpc>
                <a:spcPct val="90000"/>
              </a:lnSpc>
              <a:spcBef>
                <a:spcPts val="500"/>
              </a:spcBef>
              <a:spcAft>
                <a:spcPts val="0"/>
              </a:spcAft>
              <a:buClr>
                <a:schemeClr val="dk1"/>
              </a:buClr>
              <a:buSzPts val="2400"/>
              <a:buChar char="•"/>
            </a:pPr>
            <a:r>
              <a:rPr lang="en-US"/>
              <a:t>Input variables are normally distributed (Skewness=0/Histogram) 	</a:t>
            </a:r>
            <a:r>
              <a:rPr b="1" lang="en-US">
                <a:solidFill>
                  <a:srgbClr val="FF0000"/>
                </a:solidFill>
              </a:rPr>
              <a:t>False</a:t>
            </a:r>
            <a:endParaRPr>
              <a:solidFill>
                <a:srgbClr val="FF0000"/>
              </a:solidFill>
            </a:endParaRPr>
          </a:p>
          <a:p>
            <a:pPr indent="-228600" lvl="1" marL="685800" rtl="0" algn="l">
              <a:lnSpc>
                <a:spcPct val="90000"/>
              </a:lnSpc>
              <a:spcBef>
                <a:spcPts val="500"/>
              </a:spcBef>
              <a:spcAft>
                <a:spcPts val="0"/>
              </a:spcAft>
              <a:buClr>
                <a:schemeClr val="dk1"/>
              </a:buClr>
              <a:buSzPts val="2400"/>
              <a:buChar char="•"/>
            </a:pPr>
            <a:r>
              <a:rPr lang="en-US"/>
              <a:t>All Input variables must be numeric (Map/Dummy)					</a:t>
            </a:r>
            <a:r>
              <a:rPr b="1" lang="en-US">
                <a:solidFill>
                  <a:srgbClr val="00B050"/>
                </a:solidFill>
              </a:rPr>
              <a:t>True</a:t>
            </a:r>
            <a:endParaRPr>
              <a:solidFill>
                <a:srgbClr val="00B050"/>
              </a:solidFill>
            </a:endParaRPr>
          </a:p>
          <a:p>
            <a:pPr indent="-228600" lvl="1" marL="685800" rtl="0" algn="l">
              <a:lnSpc>
                <a:spcPct val="90000"/>
              </a:lnSpc>
              <a:spcBef>
                <a:spcPts val="500"/>
              </a:spcBef>
              <a:spcAft>
                <a:spcPts val="0"/>
              </a:spcAft>
              <a:buClr>
                <a:schemeClr val="dk1"/>
              </a:buClr>
              <a:buSzPts val="2400"/>
              <a:buChar char="•"/>
            </a:pPr>
            <a:r>
              <a:rPr lang="en-US"/>
              <a:t>No missing values (complete.cases)									</a:t>
            </a:r>
            <a:r>
              <a:rPr b="1" lang="en-US">
                <a:solidFill>
                  <a:srgbClr val="00B050"/>
                </a:solidFill>
              </a:rPr>
              <a:t>True</a:t>
            </a:r>
            <a:endParaRPr>
              <a:solidFill>
                <a:srgbClr val="00B050"/>
              </a:solidFill>
            </a:endParaRPr>
          </a:p>
          <a:p>
            <a:pPr indent="-228600" lvl="1" marL="685800" rtl="0" algn="l">
              <a:lnSpc>
                <a:spcPct val="90000"/>
              </a:lnSpc>
              <a:spcBef>
                <a:spcPts val="500"/>
              </a:spcBef>
              <a:spcAft>
                <a:spcPts val="0"/>
              </a:spcAft>
              <a:buClr>
                <a:schemeClr val="dk1"/>
              </a:buClr>
              <a:buSzPts val="2400"/>
              <a:buChar char="•"/>
            </a:pPr>
            <a:r>
              <a:rPr lang="en-US"/>
              <a:t>TV is binary 0/1															</a:t>
            </a:r>
            <a:r>
              <a:rPr b="1" lang="en-US">
                <a:solidFill>
                  <a:srgbClr val="00B050"/>
                </a:solidFill>
              </a:rPr>
              <a:t>True</a:t>
            </a:r>
            <a:endParaRPr>
              <a:solidFill>
                <a:srgbClr val="00B050"/>
              </a:solidFill>
            </a:endParaRPr>
          </a:p>
          <a:p>
            <a:pPr indent="-228600" lvl="1" marL="685800" rtl="0" algn="l">
              <a:lnSpc>
                <a:spcPct val="90000"/>
              </a:lnSpc>
              <a:spcBef>
                <a:spcPts val="500"/>
              </a:spcBef>
              <a:spcAft>
                <a:spcPts val="0"/>
              </a:spcAft>
              <a:buClr>
                <a:schemeClr val="dk1"/>
              </a:buClr>
              <a:buSzPts val="2400"/>
              <a:buChar char="•"/>
            </a:pPr>
            <a:r>
              <a:rPr lang="en-US"/>
              <a:t>Data is linearly separable (Scatter plot)									</a:t>
            </a:r>
            <a:r>
              <a:rPr b="1" lang="en-US">
                <a:solidFill>
                  <a:srgbClr val="FF0000"/>
                </a:solidFill>
              </a:rPr>
              <a:t>False</a:t>
            </a:r>
            <a:endParaRPr/>
          </a:p>
          <a:p>
            <a:pPr indent="-76200" lvl="1" marL="685800" rtl="0" algn="l">
              <a:lnSpc>
                <a:spcPct val="90000"/>
              </a:lnSpc>
              <a:spcBef>
                <a:spcPts val="500"/>
              </a:spcBef>
              <a:spcAft>
                <a:spcPts val="0"/>
              </a:spcAft>
              <a:buClr>
                <a:schemeClr val="dk1"/>
              </a:buClr>
              <a:buSzPts val="2400"/>
              <a:buNone/>
            </a:pPr>
            <a:r>
              <a:t/>
            </a:r>
            <a:endParaRPr b="1"/>
          </a:p>
          <a:p>
            <a:pPr indent="-228600" lvl="0" marL="228600" rtl="0" algn="l">
              <a:lnSpc>
                <a:spcPct val="90000"/>
              </a:lnSpc>
              <a:spcBef>
                <a:spcPts val="1000"/>
              </a:spcBef>
              <a:spcAft>
                <a:spcPts val="0"/>
              </a:spcAft>
              <a:buClr>
                <a:schemeClr val="dk1"/>
              </a:buClr>
              <a:buSzPts val="2400"/>
              <a:buChar char="•"/>
            </a:pPr>
            <a:r>
              <a:rPr lang="en-US" sz="2400"/>
              <a:t>So Decision Tree, K Nearest Neighbor, Logistic Regression, K-SVM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1" name="Shape 271"/>
        <p:cNvGrpSpPr/>
        <p:nvPr/>
      </p:nvGrpSpPr>
      <p:grpSpPr>
        <a:xfrm>
          <a:off x="0" y="0"/>
          <a:ext cx="0" cy="0"/>
          <a:chOff x="0" y="0"/>
          <a:chExt cx="0" cy="0"/>
        </a:xfrm>
      </p:grpSpPr>
      <p:sp>
        <p:nvSpPr>
          <p:cNvPr id="272" name="Google Shape;272;p36"/>
          <p:cNvSpPr/>
          <p:nvPr/>
        </p:nvSpPr>
        <p:spPr>
          <a:xfrm>
            <a:off x="321564" y="320040"/>
            <a:ext cx="11548872" cy="6217920"/>
          </a:xfrm>
          <a:prstGeom prst="rect">
            <a:avLst/>
          </a:prstGeom>
          <a:solidFill>
            <a:schemeClr val="dk1">
              <a:alpha val="13333"/>
            </a:schemeClr>
          </a:solidFill>
          <a:ln cap="sq" cmpd="thinThick" w="127000">
            <a:solidFill>
              <a:srgbClr val="262626">
                <a:alpha val="14509"/>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3" name="Google Shape;273;p36"/>
          <p:cNvSpPr txBox="1"/>
          <p:nvPr>
            <p:ph type="title"/>
          </p:nvPr>
        </p:nvSpPr>
        <p:spPr>
          <a:xfrm>
            <a:off x="838200" y="6318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Modeling</a:t>
            </a:r>
            <a:endParaRPr/>
          </a:p>
        </p:txBody>
      </p:sp>
      <p:sp>
        <p:nvSpPr>
          <p:cNvPr id="274" name="Google Shape;274;p36"/>
          <p:cNvSpPr txBox="1"/>
          <p:nvPr>
            <p:ph idx="1" type="body"/>
          </p:nvPr>
        </p:nvSpPr>
        <p:spPr>
          <a:xfrm>
            <a:off x="838200" y="2057400"/>
            <a:ext cx="10515600" cy="3871762"/>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US" sz="2400"/>
              <a:t>Split data (Training/Test)</a:t>
            </a:r>
            <a:endParaRPr/>
          </a:p>
          <a:p>
            <a:pPr indent="-228600" lvl="0" marL="228600" rtl="0" algn="l">
              <a:lnSpc>
                <a:spcPct val="90000"/>
              </a:lnSpc>
              <a:spcBef>
                <a:spcPts val="1000"/>
              </a:spcBef>
              <a:spcAft>
                <a:spcPts val="0"/>
              </a:spcAft>
              <a:buClr>
                <a:schemeClr val="dk1"/>
              </a:buClr>
              <a:buSzPts val="2400"/>
              <a:buChar char="•"/>
            </a:pPr>
            <a:r>
              <a:rPr lang="en-US" sz="2400"/>
              <a:t>Scale data (Only Numerical Algo: K Nearest Neighbor, Logistic Regression &amp; Kernel-Support Vector Machine)</a:t>
            </a:r>
            <a:endParaRPr/>
          </a:p>
          <a:p>
            <a:pPr indent="-228600" lvl="0" marL="228600" rtl="0" algn="l">
              <a:lnSpc>
                <a:spcPct val="90000"/>
              </a:lnSpc>
              <a:spcBef>
                <a:spcPts val="1000"/>
              </a:spcBef>
              <a:spcAft>
                <a:spcPts val="0"/>
              </a:spcAft>
              <a:buClr>
                <a:schemeClr val="dk1"/>
              </a:buClr>
              <a:buSzPts val="2400"/>
              <a:buChar char="•"/>
            </a:pPr>
            <a:r>
              <a:rPr lang="en-US" sz="2400"/>
              <a:t>Fit Model</a:t>
            </a:r>
            <a:endParaRPr/>
          </a:p>
          <a:p>
            <a:pPr indent="-228600" lvl="0" marL="228600" rtl="0" algn="l">
              <a:lnSpc>
                <a:spcPct val="90000"/>
              </a:lnSpc>
              <a:spcBef>
                <a:spcPts val="1000"/>
              </a:spcBef>
              <a:spcAft>
                <a:spcPts val="0"/>
              </a:spcAft>
              <a:buClr>
                <a:schemeClr val="dk1"/>
              </a:buClr>
              <a:buSzPts val="2400"/>
              <a:buChar char="•"/>
            </a:pPr>
            <a:r>
              <a:rPr lang="en-US" sz="2400"/>
              <a:t>Test Model (predict)</a:t>
            </a:r>
            <a:endParaRPr/>
          </a:p>
          <a:p>
            <a:pPr indent="-228600" lvl="0" marL="228600" rtl="0" algn="l">
              <a:lnSpc>
                <a:spcPct val="90000"/>
              </a:lnSpc>
              <a:spcBef>
                <a:spcPts val="1000"/>
              </a:spcBef>
              <a:spcAft>
                <a:spcPts val="0"/>
              </a:spcAft>
              <a:buClr>
                <a:schemeClr val="dk1"/>
              </a:buClr>
              <a:buSzPts val="2400"/>
              <a:buChar char="•"/>
            </a:pPr>
            <a:r>
              <a:rPr lang="en-US" sz="2400"/>
              <a:t>Assess and Evaluate Model</a:t>
            </a:r>
            <a:endParaRPr/>
          </a:p>
          <a:p>
            <a:pPr indent="-228600" lvl="1" marL="685800" rtl="0" algn="l">
              <a:lnSpc>
                <a:spcPct val="90000"/>
              </a:lnSpc>
              <a:spcBef>
                <a:spcPts val="500"/>
              </a:spcBef>
              <a:spcAft>
                <a:spcPts val="0"/>
              </a:spcAft>
              <a:buClr>
                <a:schemeClr val="dk1"/>
              </a:buClr>
              <a:buSzPts val="2400"/>
              <a:buChar char="•"/>
            </a:pPr>
            <a:r>
              <a:rPr lang="en-US"/>
              <a:t>Accuracy, F1 Score (Precision, Recall) &amp; Processing Time</a:t>
            </a:r>
            <a:endParaRPr/>
          </a:p>
          <a:p>
            <a:pPr indent="-228600" lvl="1" marL="685800" rtl="0" algn="l">
              <a:lnSpc>
                <a:spcPct val="90000"/>
              </a:lnSpc>
              <a:spcBef>
                <a:spcPts val="500"/>
              </a:spcBef>
              <a:spcAft>
                <a:spcPts val="0"/>
              </a:spcAft>
              <a:buClr>
                <a:schemeClr val="dk1"/>
              </a:buClr>
              <a:buSzPts val="2400"/>
              <a:buChar char="•"/>
            </a:pPr>
            <a:r>
              <a:rPr lang="en-US"/>
              <a:t>Calculate Conversion rate = mean(ftrial)</a:t>
            </a:r>
            <a:endParaRPr/>
          </a:p>
          <a:p>
            <a:pPr indent="-228600" lvl="0" marL="228600" rtl="0" algn="l">
              <a:lnSpc>
                <a:spcPct val="90000"/>
              </a:lnSpc>
              <a:spcBef>
                <a:spcPts val="1000"/>
              </a:spcBef>
              <a:spcAft>
                <a:spcPts val="0"/>
              </a:spcAft>
              <a:buClr>
                <a:schemeClr val="dk1"/>
              </a:buClr>
              <a:buSzPts val="2400"/>
              <a:buChar char="•"/>
            </a:pPr>
            <a:r>
              <a:rPr lang="en-US" sz="2400"/>
              <a:t>Visualize Results (Decision Tree etc)</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Tactics to deal Imbalance data</a:t>
            </a:r>
            <a:endParaRPr/>
          </a:p>
        </p:txBody>
      </p:sp>
      <p:sp>
        <p:nvSpPr>
          <p:cNvPr id="280" name="Google Shape;280;p37"/>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AutoNum type="arabicPeriod"/>
            </a:pPr>
            <a:r>
              <a:rPr lang="en-US"/>
              <a:t>Recollect data if possible (may get more minority class observations)</a:t>
            </a:r>
            <a:endParaRPr/>
          </a:p>
          <a:p>
            <a:pPr indent="-342900" lvl="0" marL="457200" rtl="0" algn="l">
              <a:spcBef>
                <a:spcPts val="0"/>
              </a:spcBef>
              <a:spcAft>
                <a:spcPts val="0"/>
              </a:spcAft>
              <a:buSzPts val="1800"/>
              <a:buAutoNum type="arabicPeriod"/>
            </a:pPr>
            <a:r>
              <a:rPr lang="en-US"/>
              <a:t>Over Sampling (Increase minority to level of majority class)</a:t>
            </a:r>
            <a:endParaRPr/>
          </a:p>
          <a:p>
            <a:pPr indent="-342900" lvl="0" marL="457200" rtl="0" algn="l">
              <a:spcBef>
                <a:spcPts val="0"/>
              </a:spcBef>
              <a:spcAft>
                <a:spcPts val="0"/>
              </a:spcAft>
              <a:buSzPts val="1800"/>
              <a:buAutoNum type="arabicPeriod"/>
            </a:pPr>
            <a:r>
              <a:rPr lang="en-US"/>
              <a:t>Under Sampling (Take random samples of majority to match  minority class)</a:t>
            </a:r>
            <a:endParaRPr/>
          </a:p>
          <a:p>
            <a:pPr indent="-342900" lvl="0" marL="457200" rtl="0" algn="l">
              <a:spcBef>
                <a:spcPts val="0"/>
              </a:spcBef>
              <a:spcAft>
                <a:spcPts val="0"/>
              </a:spcAft>
              <a:buSzPts val="1800"/>
              <a:buAutoNum type="arabicPeriod"/>
            </a:pPr>
            <a:r>
              <a:rPr lang="en-US"/>
              <a:t>Change Evaluation/Assessment Measure - ROCR/AUROC</a:t>
            </a:r>
            <a:endParaRPr/>
          </a:p>
          <a:p>
            <a:pPr indent="-342900" lvl="0" marL="457200" rtl="0" algn="l">
              <a:spcBef>
                <a:spcPts val="0"/>
              </a:spcBef>
              <a:spcAft>
                <a:spcPts val="0"/>
              </a:spcAft>
              <a:buSzPts val="1800"/>
              <a:buAutoNum type="arabicPeriod"/>
            </a:pPr>
            <a:r>
              <a:rPr lang="en-US"/>
              <a:t>Algorithms not sensitive to Imbalance data like DT, Ensemble methods (RF, Bagging, Boosting)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84" name="Shape 284"/>
        <p:cNvGrpSpPr/>
        <p:nvPr/>
      </p:nvGrpSpPr>
      <p:grpSpPr>
        <a:xfrm>
          <a:off x="0" y="0"/>
          <a:ext cx="0" cy="0"/>
          <a:chOff x="0" y="0"/>
          <a:chExt cx="0" cy="0"/>
        </a:xfrm>
      </p:grpSpPr>
      <p:sp>
        <p:nvSpPr>
          <p:cNvPr id="285" name="Google Shape;285;p38"/>
          <p:cNvSpPr/>
          <p:nvPr/>
        </p:nvSpPr>
        <p:spPr>
          <a:xfrm>
            <a:off x="0" y="651752"/>
            <a:ext cx="12192000" cy="73655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6" name="Google Shape;286;p38"/>
          <p:cNvSpPr txBox="1"/>
          <p:nvPr>
            <p:ph type="title"/>
          </p:nvPr>
        </p:nvSpPr>
        <p:spPr>
          <a:xfrm>
            <a:off x="556532" y="643467"/>
            <a:ext cx="11210925" cy="744836"/>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200"/>
              <a:buFont typeface="Calibri"/>
              <a:buNone/>
            </a:pPr>
            <a:r>
              <a:rPr lang="en-US" sz="3200">
                <a:solidFill>
                  <a:schemeClr val="lt1"/>
                </a:solidFill>
                <a:latin typeface="Calibri"/>
                <a:ea typeface="Calibri"/>
                <a:cs typeface="Calibri"/>
                <a:sym typeface="Calibri"/>
              </a:rPr>
              <a:t>Model Comparison (Choose Best Model - Control)</a:t>
            </a:r>
            <a:endParaRPr/>
          </a:p>
        </p:txBody>
      </p:sp>
      <p:pic>
        <p:nvPicPr>
          <p:cNvPr id="287" name="Google Shape;287;p38"/>
          <p:cNvPicPr preferRelativeResize="0"/>
          <p:nvPr/>
        </p:nvPicPr>
        <p:blipFill>
          <a:blip r:embed="rId3">
            <a:alphaModFix/>
          </a:blip>
          <a:stretch>
            <a:fillRect/>
          </a:stretch>
        </p:blipFill>
        <p:spPr>
          <a:xfrm>
            <a:off x="1219200" y="1921703"/>
            <a:ext cx="9677400" cy="4124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3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ROC curve - Model comparsion (Control)</a:t>
            </a:r>
            <a:endParaRPr/>
          </a:p>
        </p:txBody>
      </p:sp>
      <p:sp>
        <p:nvSpPr>
          <p:cNvPr id="293" name="Google Shape;293;p39"/>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294" name="Google Shape;294;p39"/>
          <p:cNvPicPr preferRelativeResize="0"/>
          <p:nvPr/>
        </p:nvPicPr>
        <p:blipFill>
          <a:blip r:embed="rId3">
            <a:alphaModFix/>
          </a:blip>
          <a:stretch>
            <a:fillRect/>
          </a:stretch>
        </p:blipFill>
        <p:spPr>
          <a:xfrm>
            <a:off x="838200" y="1639025"/>
            <a:ext cx="5219700" cy="4724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98" name="Shape 298"/>
        <p:cNvGrpSpPr/>
        <p:nvPr/>
      </p:nvGrpSpPr>
      <p:grpSpPr>
        <a:xfrm>
          <a:off x="0" y="0"/>
          <a:ext cx="0" cy="0"/>
          <a:chOff x="0" y="0"/>
          <a:chExt cx="0" cy="0"/>
        </a:xfrm>
      </p:grpSpPr>
      <p:sp>
        <p:nvSpPr>
          <p:cNvPr id="299" name="Google Shape;299;p40"/>
          <p:cNvSpPr/>
          <p:nvPr/>
        </p:nvSpPr>
        <p:spPr>
          <a:xfrm>
            <a:off x="0" y="651752"/>
            <a:ext cx="12192000" cy="7365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0" name="Google Shape;300;p40"/>
          <p:cNvSpPr txBox="1"/>
          <p:nvPr>
            <p:ph type="title"/>
          </p:nvPr>
        </p:nvSpPr>
        <p:spPr>
          <a:xfrm>
            <a:off x="556532" y="643467"/>
            <a:ext cx="11211000" cy="7449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200"/>
              <a:buFont typeface="Calibri"/>
              <a:buNone/>
            </a:pPr>
            <a:r>
              <a:rPr lang="en-US" sz="3200">
                <a:solidFill>
                  <a:schemeClr val="lt1"/>
                </a:solidFill>
                <a:latin typeface="Calibri"/>
                <a:ea typeface="Calibri"/>
                <a:cs typeface="Calibri"/>
                <a:sym typeface="Calibri"/>
              </a:rPr>
              <a:t>Model Comparison (Choose Best Model - </a:t>
            </a:r>
            <a:r>
              <a:rPr lang="en-US" sz="3200">
                <a:solidFill>
                  <a:schemeClr val="lt1"/>
                </a:solidFill>
              </a:rPr>
              <a:t>Test</a:t>
            </a:r>
            <a:r>
              <a:rPr lang="en-US" sz="3200">
                <a:solidFill>
                  <a:schemeClr val="lt1"/>
                </a:solidFill>
                <a:latin typeface="Calibri"/>
                <a:ea typeface="Calibri"/>
                <a:cs typeface="Calibri"/>
                <a:sym typeface="Calibri"/>
              </a:rPr>
              <a:t>)</a:t>
            </a:r>
            <a:endParaRPr/>
          </a:p>
        </p:txBody>
      </p:sp>
      <p:pic>
        <p:nvPicPr>
          <p:cNvPr id="301" name="Google Shape;301;p40"/>
          <p:cNvPicPr preferRelativeResize="0"/>
          <p:nvPr/>
        </p:nvPicPr>
        <p:blipFill>
          <a:blip r:embed="rId3">
            <a:alphaModFix/>
          </a:blip>
          <a:stretch>
            <a:fillRect/>
          </a:stretch>
        </p:blipFill>
        <p:spPr>
          <a:xfrm>
            <a:off x="1066800" y="1921767"/>
            <a:ext cx="9925050" cy="39814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ROC curve - Model comparsion (Test)</a:t>
            </a:r>
            <a:endParaRPr/>
          </a:p>
        </p:txBody>
      </p:sp>
      <p:sp>
        <p:nvSpPr>
          <p:cNvPr id="307" name="Google Shape;307;p41"/>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308" name="Google Shape;308;p41"/>
          <p:cNvPicPr preferRelativeResize="0"/>
          <p:nvPr/>
        </p:nvPicPr>
        <p:blipFill>
          <a:blip r:embed="rId3">
            <a:alphaModFix/>
          </a:blip>
          <a:stretch>
            <a:fillRect/>
          </a:stretch>
        </p:blipFill>
        <p:spPr>
          <a:xfrm>
            <a:off x="857250" y="1657350"/>
            <a:ext cx="5295900" cy="4762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12" name="Shape 312"/>
        <p:cNvGrpSpPr/>
        <p:nvPr/>
      </p:nvGrpSpPr>
      <p:grpSpPr>
        <a:xfrm>
          <a:off x="0" y="0"/>
          <a:ext cx="0" cy="0"/>
          <a:chOff x="0" y="0"/>
          <a:chExt cx="0" cy="0"/>
        </a:xfrm>
      </p:grpSpPr>
      <p:sp>
        <p:nvSpPr>
          <p:cNvPr id="313" name="Google Shape;313;p42"/>
          <p:cNvSpPr/>
          <p:nvPr/>
        </p:nvSpPr>
        <p:spPr>
          <a:xfrm>
            <a:off x="0" y="-3324"/>
            <a:ext cx="12192000" cy="68613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4" name="Google Shape;314;p42"/>
          <p:cNvSpPr/>
          <p:nvPr/>
        </p:nvSpPr>
        <p:spPr>
          <a:xfrm>
            <a:off x="321734" y="321733"/>
            <a:ext cx="11573400" cy="6214500"/>
          </a:xfrm>
          <a:prstGeom prst="rect">
            <a:avLst/>
          </a:prstGeom>
          <a:solidFill>
            <a:srgbClr val="3F3F3F"/>
          </a:solidFill>
          <a:ln cap="sq" cmpd="thinThick" w="1270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5" name="Google Shape;315;p42"/>
          <p:cNvSpPr txBox="1"/>
          <p:nvPr>
            <p:ph type="ctrTitle"/>
          </p:nvPr>
        </p:nvSpPr>
        <p:spPr>
          <a:xfrm>
            <a:off x="1524000" y="1122362"/>
            <a:ext cx="9144000" cy="28401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5800"/>
              <a:buFont typeface="Calibri"/>
              <a:buNone/>
            </a:pPr>
            <a:r>
              <a:rPr lang="en-US" sz="5800"/>
              <a:t>Descriptive Analysis</a:t>
            </a:r>
            <a:endParaRPr/>
          </a:p>
        </p:txBody>
      </p:sp>
      <p:sp>
        <p:nvSpPr>
          <p:cNvPr id="316" name="Google Shape;316;p42"/>
          <p:cNvSpPr txBox="1"/>
          <p:nvPr>
            <p:ph idx="1" type="subTitle"/>
          </p:nvPr>
        </p:nvSpPr>
        <p:spPr>
          <a:xfrm>
            <a:off x="1524000" y="4256436"/>
            <a:ext cx="9144000" cy="1600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accent1"/>
              </a:buClr>
              <a:buSzPts val="2400"/>
              <a:buNone/>
            </a:pPr>
            <a:r>
              <a:rPr lang="en-US">
                <a:solidFill>
                  <a:schemeClr val="accent1"/>
                </a:solidFill>
              </a:rPr>
              <a:t>Use Tableau &amp; python to visualize data</a:t>
            </a:r>
            <a:endParaRPr/>
          </a:p>
        </p:txBody>
      </p:sp>
      <p:cxnSp>
        <p:nvCxnSpPr>
          <p:cNvPr id="317" name="Google Shape;317;p42"/>
          <p:cNvCxnSpPr/>
          <p:nvPr/>
        </p:nvCxnSpPr>
        <p:spPr>
          <a:xfrm>
            <a:off x="4724400" y="4109417"/>
            <a:ext cx="2743200" cy="0"/>
          </a:xfrm>
          <a:prstGeom prst="straightConnector1">
            <a:avLst/>
          </a:prstGeom>
          <a:noFill/>
          <a:ln cap="flat" cmpd="sng" w="12700">
            <a:solidFill>
              <a:srgbClr val="D8D8D8"/>
            </a:solidFill>
            <a:prstDash val="solid"/>
            <a:miter lim="800000"/>
            <a:headEnd len="sm" w="sm" type="none"/>
            <a:tailEnd len="sm" w="sm"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4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Determine which sources/devices/industries have the highest conversion rates</a:t>
            </a:r>
            <a:endParaRPr/>
          </a:p>
        </p:txBody>
      </p:sp>
      <p:sp>
        <p:nvSpPr>
          <p:cNvPr id="323" name="Google Shape;323;p4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t/>
            </a:r>
            <a:endParaRPr/>
          </a:p>
        </p:txBody>
      </p:sp>
      <p:pic>
        <p:nvPicPr>
          <p:cNvPr id="324" name="Google Shape;324;p43"/>
          <p:cNvPicPr preferRelativeResize="0"/>
          <p:nvPr/>
        </p:nvPicPr>
        <p:blipFill rotWithShape="1">
          <a:blip r:embed="rId3">
            <a:alphaModFix/>
          </a:blip>
          <a:srcRect b="0" l="0" r="0" t="0"/>
          <a:stretch/>
        </p:blipFill>
        <p:spPr>
          <a:xfrm>
            <a:off x="838200" y="1825625"/>
            <a:ext cx="10515600" cy="4351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409575" y="415131"/>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lang="en-US"/>
              <a:t>Background:</a:t>
            </a:r>
            <a:br>
              <a:rPr lang="en-US"/>
            </a:br>
            <a:endParaRPr/>
          </a:p>
        </p:txBody>
      </p:sp>
      <p:sp>
        <p:nvSpPr>
          <p:cNvPr id="110" name="Google Shape;110;p17"/>
          <p:cNvSpPr txBox="1"/>
          <p:nvPr>
            <p:ph idx="1" type="body"/>
          </p:nvPr>
        </p:nvSpPr>
        <p:spPr>
          <a:xfrm>
            <a:off x="409575" y="20034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The term "freemium" refers to a service with two tiers:</a:t>
            </a:r>
            <a:br>
              <a:rPr lang="en-US"/>
            </a:br>
            <a:endParaRPr/>
          </a:p>
          <a:p>
            <a:pPr indent="-228600" lvl="1" marL="685800" rtl="0" algn="l">
              <a:lnSpc>
                <a:spcPct val="90000"/>
              </a:lnSpc>
              <a:spcBef>
                <a:spcPts val="500"/>
              </a:spcBef>
              <a:spcAft>
                <a:spcPts val="0"/>
              </a:spcAft>
              <a:buClr>
                <a:schemeClr val="dk1"/>
              </a:buClr>
              <a:buSzPts val="2400"/>
              <a:buChar char="•"/>
            </a:pPr>
            <a:r>
              <a:rPr lang="en-US"/>
              <a:t>Free tier that has only basic capabilities</a:t>
            </a:r>
            <a:endParaRPr/>
          </a:p>
          <a:p>
            <a:pPr indent="-228600" lvl="1" marL="685800" rtl="0" algn="l">
              <a:lnSpc>
                <a:spcPct val="90000"/>
              </a:lnSpc>
              <a:spcBef>
                <a:spcPts val="500"/>
              </a:spcBef>
              <a:spcAft>
                <a:spcPts val="0"/>
              </a:spcAft>
              <a:buClr>
                <a:schemeClr val="dk1"/>
              </a:buClr>
              <a:buSzPts val="2400"/>
              <a:buChar char="•"/>
            </a:pPr>
            <a:r>
              <a:rPr lang="en-US"/>
              <a:t>Premium tier(s) that has the full set of features</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“AB testing” is essentially an experiment where two or more variants of a page are shown to users at random, and statistical analysis is used to determine which variation performs better for a given conversion goal.</a:t>
            </a:r>
            <a:br>
              <a:rPr lang="en-US"/>
            </a:br>
            <a:endParaRPr/>
          </a:p>
          <a:p>
            <a:pPr indent="0" lvl="1" marL="457200" rtl="0" algn="l">
              <a:lnSpc>
                <a:spcPct val="90000"/>
              </a:lnSpc>
              <a:spcBef>
                <a:spcPts val="500"/>
              </a:spcBef>
              <a:spcAft>
                <a:spcPts val="0"/>
              </a:spcAft>
              <a:buClr>
                <a:schemeClr val="dk1"/>
              </a:buClr>
              <a:buSzPts val="2400"/>
              <a:buNone/>
            </a:pPr>
            <a:r>
              <a:t/>
            </a:r>
            <a:endParaRPr/>
          </a:p>
        </p:txBody>
      </p:sp>
      <p:pic>
        <p:nvPicPr>
          <p:cNvPr descr="Freemium Business Model" id="111" name="Google Shape;111;p17"/>
          <p:cNvPicPr preferRelativeResize="0"/>
          <p:nvPr/>
        </p:nvPicPr>
        <p:blipFill rotWithShape="1">
          <a:blip r:embed="rId3">
            <a:alphaModFix/>
          </a:blip>
          <a:srcRect b="0" l="0" r="0" t="0"/>
          <a:stretch/>
        </p:blipFill>
        <p:spPr>
          <a:xfrm>
            <a:off x="8473630" y="902413"/>
            <a:ext cx="2850356" cy="314245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Conversion rate by Industry Code- for Control users</a:t>
            </a:r>
            <a:endParaRPr/>
          </a:p>
        </p:txBody>
      </p:sp>
      <p:sp>
        <p:nvSpPr>
          <p:cNvPr id="330" name="Google Shape;330;p4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t/>
            </a:r>
            <a:endParaRPr/>
          </a:p>
        </p:txBody>
      </p:sp>
      <p:pic>
        <p:nvPicPr>
          <p:cNvPr id="331" name="Google Shape;331;p44"/>
          <p:cNvPicPr preferRelativeResize="0"/>
          <p:nvPr/>
        </p:nvPicPr>
        <p:blipFill>
          <a:blip r:embed="rId3">
            <a:alphaModFix/>
          </a:blip>
          <a:stretch>
            <a:fillRect/>
          </a:stretch>
        </p:blipFill>
        <p:spPr>
          <a:xfrm>
            <a:off x="838200" y="1690825"/>
            <a:ext cx="10515600" cy="44958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4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a:t>Conversion rate by Industry Code- for Test users</a:t>
            </a:r>
            <a:endParaRPr/>
          </a:p>
        </p:txBody>
      </p:sp>
      <p:sp>
        <p:nvSpPr>
          <p:cNvPr id="337" name="Google Shape;337;p4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t/>
            </a:r>
            <a:endParaRPr/>
          </a:p>
        </p:txBody>
      </p:sp>
      <p:pic>
        <p:nvPicPr>
          <p:cNvPr id="338" name="Google Shape;338;p45"/>
          <p:cNvPicPr preferRelativeResize="0"/>
          <p:nvPr/>
        </p:nvPicPr>
        <p:blipFill>
          <a:blip r:embed="rId3">
            <a:alphaModFix/>
          </a:blip>
          <a:stretch>
            <a:fillRect/>
          </a:stretch>
        </p:blipFill>
        <p:spPr>
          <a:xfrm>
            <a:off x="838200" y="1690825"/>
            <a:ext cx="10515600" cy="44767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sz="2400"/>
              <a:t>Conversation rate compared to source distribution: </a:t>
            </a:r>
            <a:r>
              <a:rPr lang="en-US" sz="1800"/>
              <a:t>here we see that most visitors were coming from Facebook and Linkedin but when it comes to converting almost all three sources show a high rate of conversion, hence no additional changes are required from a business point of view.</a:t>
            </a:r>
            <a:endParaRPr/>
          </a:p>
        </p:txBody>
      </p:sp>
      <p:pic>
        <p:nvPicPr>
          <p:cNvPr id="344" name="Google Shape;344;p46"/>
          <p:cNvPicPr preferRelativeResize="0"/>
          <p:nvPr/>
        </p:nvPicPr>
        <p:blipFill rotWithShape="1">
          <a:blip r:embed="rId3">
            <a:alphaModFix/>
          </a:blip>
          <a:srcRect b="0" l="0" r="0" t="0"/>
          <a:stretch/>
        </p:blipFill>
        <p:spPr>
          <a:xfrm>
            <a:off x="859773" y="1825625"/>
            <a:ext cx="9705578" cy="425663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sz="2400"/>
              <a:t>Conversion rate by industry code: </a:t>
            </a:r>
            <a:r>
              <a:rPr lang="en-US" sz="1800"/>
              <a:t>In this case we see the highest number of users are coming from MFG industry, close to 10,000 users. However users from SPC and ADR tend to take the lead in converting to paid members. We need investigate further why MFG users are not producing higher conversion rates.</a:t>
            </a:r>
            <a:endParaRPr/>
          </a:p>
        </p:txBody>
      </p:sp>
      <p:pic>
        <p:nvPicPr>
          <p:cNvPr id="350" name="Google Shape;350;p47"/>
          <p:cNvPicPr preferRelativeResize="0"/>
          <p:nvPr/>
        </p:nvPicPr>
        <p:blipFill rotWithShape="1">
          <a:blip r:embed="rId3">
            <a:alphaModFix/>
          </a:blip>
          <a:srcRect b="0" l="0" r="0" t="0"/>
          <a:stretch/>
        </p:blipFill>
        <p:spPr>
          <a:xfrm>
            <a:off x="296883" y="2024398"/>
            <a:ext cx="11566567" cy="446847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Browser</a:t>
            </a:r>
            <a:endParaRPr/>
          </a:p>
        </p:txBody>
      </p:sp>
      <p:pic>
        <p:nvPicPr>
          <p:cNvPr id="356" name="Google Shape;356;p48"/>
          <p:cNvPicPr preferRelativeResize="0"/>
          <p:nvPr/>
        </p:nvPicPr>
        <p:blipFill rotWithShape="1">
          <a:blip r:embed="rId3">
            <a:alphaModFix/>
          </a:blip>
          <a:srcRect b="0" l="0" r="0" t="0"/>
          <a:stretch/>
        </p:blipFill>
        <p:spPr>
          <a:xfrm>
            <a:off x="1118491" y="1884887"/>
            <a:ext cx="9913210" cy="446841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Challenges:</a:t>
            </a:r>
            <a:endParaRPr/>
          </a:p>
        </p:txBody>
      </p:sp>
      <p:sp>
        <p:nvSpPr>
          <p:cNvPr id="117" name="Google Shape;117;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0"/>
              </a:spcBef>
              <a:spcAft>
                <a:spcPts val="0"/>
              </a:spcAft>
              <a:buClr>
                <a:schemeClr val="dk1"/>
              </a:buClr>
              <a:buSzPts val="2220"/>
              <a:buNone/>
            </a:pPr>
            <a:r>
              <a:rPr lang="en-US" sz="2220"/>
              <a:t>For B2B software, it can be trickier to convince free users to upgrade to premium plans due to a variety of reasons. Two of the most common are</a:t>
            </a:r>
            <a:endParaRPr/>
          </a:p>
          <a:p>
            <a:pPr indent="-87629" lvl="0" marL="228600" rtl="0" algn="l">
              <a:lnSpc>
                <a:spcPct val="70000"/>
              </a:lnSpc>
              <a:spcBef>
                <a:spcPts val="1000"/>
              </a:spcBef>
              <a:spcAft>
                <a:spcPts val="0"/>
              </a:spcAft>
              <a:buClr>
                <a:schemeClr val="dk1"/>
              </a:buClr>
              <a:buSzPts val="2220"/>
              <a:buNone/>
            </a:pPr>
            <a:r>
              <a:t/>
            </a:r>
            <a:endParaRPr sz="2220"/>
          </a:p>
          <a:p>
            <a:pPr indent="-228600" lvl="1" marL="685800" rtl="0" algn="l">
              <a:lnSpc>
                <a:spcPct val="70000"/>
              </a:lnSpc>
              <a:spcBef>
                <a:spcPts val="500"/>
              </a:spcBef>
              <a:spcAft>
                <a:spcPts val="0"/>
              </a:spcAft>
              <a:buClr>
                <a:srgbClr val="FF0000"/>
              </a:buClr>
              <a:buSzPts val="1850"/>
              <a:buChar char="•"/>
            </a:pPr>
            <a:r>
              <a:rPr lang="en-US" sz="1850">
                <a:solidFill>
                  <a:srgbClr val="FF0000"/>
                </a:solidFill>
              </a:rPr>
              <a:t>Users may first need approval from a manager or budgeting department.</a:t>
            </a:r>
            <a:endParaRPr/>
          </a:p>
          <a:p>
            <a:pPr indent="-228600" lvl="1" marL="685800" rtl="0" algn="l">
              <a:lnSpc>
                <a:spcPct val="70000"/>
              </a:lnSpc>
              <a:spcBef>
                <a:spcPts val="500"/>
              </a:spcBef>
              <a:spcAft>
                <a:spcPts val="0"/>
              </a:spcAft>
              <a:buClr>
                <a:srgbClr val="FF0000"/>
              </a:buClr>
              <a:buSzPts val="1850"/>
              <a:buChar char="•"/>
            </a:pPr>
            <a:r>
              <a:rPr lang="en-US" sz="1850">
                <a:solidFill>
                  <a:srgbClr val="FF0000"/>
                </a:solidFill>
              </a:rPr>
              <a:t>Users might not understand what the premium plan offers, especially if it introduces new services and features.</a:t>
            </a:r>
            <a:endParaRPr/>
          </a:p>
          <a:p>
            <a:pPr indent="-111125" lvl="1" marL="685800" rtl="0" algn="l">
              <a:lnSpc>
                <a:spcPct val="70000"/>
              </a:lnSpc>
              <a:spcBef>
                <a:spcPts val="500"/>
              </a:spcBef>
              <a:spcAft>
                <a:spcPts val="0"/>
              </a:spcAft>
              <a:buClr>
                <a:schemeClr val="dk1"/>
              </a:buClr>
              <a:buSzPts val="1850"/>
              <a:buNone/>
            </a:pPr>
            <a:r>
              <a:t/>
            </a:r>
            <a:endParaRPr sz="1850">
              <a:solidFill>
                <a:srgbClr val="FF0000"/>
              </a:solidFill>
            </a:endParaRPr>
          </a:p>
          <a:p>
            <a:pPr indent="0" lvl="0" marL="0" rtl="0" algn="l">
              <a:lnSpc>
                <a:spcPct val="70000"/>
              </a:lnSpc>
              <a:spcBef>
                <a:spcPts val="1000"/>
              </a:spcBef>
              <a:spcAft>
                <a:spcPts val="0"/>
              </a:spcAft>
              <a:buClr>
                <a:schemeClr val="dk1"/>
              </a:buClr>
              <a:buSzPts val="2220"/>
              <a:buNone/>
            </a:pPr>
            <a:r>
              <a:rPr lang="en-US" sz="2220"/>
              <a:t>Freemium acquisition model helps with 2</a:t>
            </a:r>
            <a:r>
              <a:rPr baseline="30000" lang="en-US" sz="2220"/>
              <a:t>nd</a:t>
            </a:r>
            <a:r>
              <a:rPr lang="en-US" sz="2220"/>
              <a:t> and reduce the cost required to acquire new customers by shifting the education burden from sales/marketing to the customer.</a:t>
            </a:r>
            <a:endParaRPr/>
          </a:p>
          <a:p>
            <a:pPr indent="0" lvl="0" marL="0" rtl="0" algn="l">
              <a:lnSpc>
                <a:spcPct val="70000"/>
              </a:lnSpc>
              <a:spcBef>
                <a:spcPts val="1000"/>
              </a:spcBef>
              <a:spcAft>
                <a:spcPts val="0"/>
              </a:spcAft>
              <a:buClr>
                <a:schemeClr val="dk1"/>
              </a:buClr>
              <a:buSzPts val="2220"/>
              <a:buNone/>
            </a:pPr>
            <a:r>
              <a:t/>
            </a:r>
            <a:endParaRPr sz="2220"/>
          </a:p>
          <a:p>
            <a:pPr indent="0" lvl="0" marL="0" rtl="0" algn="l">
              <a:lnSpc>
                <a:spcPct val="70000"/>
              </a:lnSpc>
              <a:spcBef>
                <a:spcPts val="1000"/>
              </a:spcBef>
              <a:spcAft>
                <a:spcPts val="0"/>
              </a:spcAft>
              <a:buClr>
                <a:schemeClr val="dk1"/>
              </a:buClr>
              <a:buSzPts val="2220"/>
              <a:buNone/>
            </a:pPr>
            <a:r>
              <a:rPr lang="en-US" sz="2220"/>
              <a:t>Recommended read:</a:t>
            </a:r>
            <a:endParaRPr/>
          </a:p>
          <a:p>
            <a:pPr indent="0" lvl="0" marL="0" rtl="0" algn="l">
              <a:lnSpc>
                <a:spcPct val="70000"/>
              </a:lnSpc>
              <a:spcBef>
                <a:spcPts val="1000"/>
              </a:spcBef>
              <a:spcAft>
                <a:spcPts val="0"/>
              </a:spcAft>
              <a:buClr>
                <a:schemeClr val="dk1"/>
              </a:buClr>
              <a:buSzPts val="2220"/>
              <a:buNone/>
            </a:pPr>
            <a:r>
              <a:rPr lang="en-US" sz="2220" u="sng">
                <a:solidFill>
                  <a:schemeClr val="hlink"/>
                </a:solidFill>
                <a:hlinkClick r:id="rId3"/>
              </a:rPr>
              <a:t>https://blog.hubspot.com/service/freemium</a:t>
            </a:r>
            <a:endParaRPr sz="2220"/>
          </a:p>
          <a:p>
            <a:pPr indent="0" lvl="0" marL="0" rtl="0" algn="l">
              <a:lnSpc>
                <a:spcPct val="70000"/>
              </a:lnSpc>
              <a:spcBef>
                <a:spcPts val="1000"/>
              </a:spcBef>
              <a:spcAft>
                <a:spcPts val="0"/>
              </a:spcAft>
              <a:buClr>
                <a:schemeClr val="dk1"/>
              </a:buClr>
              <a:buSzPts val="2220"/>
              <a:buNone/>
            </a:pPr>
            <a:r>
              <a:rPr lang="en-US" sz="2220" u="sng">
                <a:solidFill>
                  <a:schemeClr val="hlink"/>
                </a:solidFill>
                <a:hlinkClick r:id="rId4"/>
              </a:rPr>
              <a:t>https://www.optimizely.com/optimization-glossary/ab-testing/</a:t>
            </a:r>
            <a:endParaRPr sz="2220">
              <a:solidFill>
                <a:srgbClr val="FF0000"/>
              </a:solidFill>
            </a:endParaRPr>
          </a:p>
          <a:p>
            <a:pPr indent="-64135" lvl="0" marL="228600" rtl="0" algn="l">
              <a:lnSpc>
                <a:spcPct val="70000"/>
              </a:lnSpc>
              <a:spcBef>
                <a:spcPts val="1000"/>
              </a:spcBef>
              <a:spcAft>
                <a:spcPts val="0"/>
              </a:spcAft>
              <a:buClr>
                <a:schemeClr val="dk1"/>
              </a:buClr>
              <a:buSzPts val="2590"/>
              <a:buNone/>
            </a:pPr>
            <a:r>
              <a:t/>
            </a:r>
            <a:endParaRPr sz="259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Objectives:</a:t>
            </a:r>
            <a:endParaRPr/>
          </a:p>
        </p:txBody>
      </p:sp>
      <p:sp>
        <p:nvSpPr>
          <p:cNvPr id="123" name="Google Shape;123;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Determine which sources/devices/industries had the highest conversion rates.</a:t>
            </a:r>
            <a:endParaRPr sz="2400"/>
          </a:p>
          <a:p>
            <a:pPr indent="-228600" lvl="0" marL="228600" rtl="0" algn="l">
              <a:lnSpc>
                <a:spcPct val="90000"/>
              </a:lnSpc>
              <a:spcBef>
                <a:spcPts val="1000"/>
              </a:spcBef>
              <a:spcAft>
                <a:spcPts val="0"/>
              </a:spcAft>
              <a:buClr>
                <a:schemeClr val="dk1"/>
              </a:buClr>
              <a:buSzPts val="2800"/>
              <a:buChar char="•"/>
            </a:pPr>
            <a:r>
              <a:rPr lang="en-US"/>
              <a:t>Build a model that can predict conversion rate based on user data.</a:t>
            </a:r>
            <a:endParaRPr sz="2400"/>
          </a:p>
          <a:p>
            <a:pPr indent="-228600" lvl="1" marL="685800" rtl="0" algn="l">
              <a:lnSpc>
                <a:spcPct val="90000"/>
              </a:lnSpc>
              <a:spcBef>
                <a:spcPts val="500"/>
              </a:spcBef>
              <a:spcAft>
                <a:spcPts val="0"/>
              </a:spcAft>
              <a:buClr>
                <a:schemeClr val="dk1"/>
              </a:buClr>
              <a:buSzPts val="2400"/>
              <a:buChar char="•"/>
            </a:pPr>
            <a:r>
              <a:rPr lang="en-US"/>
              <a:t>For high conversion rate users, what are the implications for the company's marketing team?</a:t>
            </a:r>
            <a:endParaRPr sz="2000"/>
          </a:p>
          <a:p>
            <a:pPr indent="-228600" lvl="1" marL="685800" rtl="0" algn="l">
              <a:lnSpc>
                <a:spcPct val="90000"/>
              </a:lnSpc>
              <a:spcBef>
                <a:spcPts val="500"/>
              </a:spcBef>
              <a:spcAft>
                <a:spcPts val="0"/>
              </a:spcAft>
              <a:buClr>
                <a:schemeClr val="dk1"/>
              </a:buClr>
              <a:buSzPts val="2400"/>
              <a:buChar char="•"/>
            </a:pPr>
            <a:r>
              <a:rPr lang="en-US"/>
              <a:t>For low conversion rate users, what are the implications for the company's customer success teams?</a:t>
            </a:r>
            <a:endParaRPr sz="2000"/>
          </a:p>
          <a:p>
            <a:pPr indent="-228600" lvl="0" marL="228600" rtl="0" algn="l">
              <a:lnSpc>
                <a:spcPct val="90000"/>
              </a:lnSpc>
              <a:spcBef>
                <a:spcPts val="1000"/>
              </a:spcBef>
              <a:spcAft>
                <a:spcPts val="0"/>
              </a:spcAft>
              <a:buClr>
                <a:schemeClr val="dk1"/>
              </a:buClr>
              <a:buSzPts val="2800"/>
              <a:buChar char="•"/>
            </a:pPr>
            <a:r>
              <a:rPr lang="en-US"/>
              <a:t>Provide actionable insights to the business. What have we learned from this test?</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Questions:</a:t>
            </a:r>
            <a:endParaRPr/>
          </a:p>
        </p:txBody>
      </p:sp>
      <p:sp>
        <p:nvSpPr>
          <p:cNvPr id="129" name="Google Shape;129;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Clr>
                <a:schemeClr val="dk1"/>
              </a:buClr>
              <a:buSzPts val="2590"/>
              <a:buChar char="•"/>
            </a:pPr>
            <a:r>
              <a:rPr lang="en-US" sz="2590"/>
              <a:t>Define conversion rate? </a:t>
            </a:r>
            <a:endParaRPr/>
          </a:p>
          <a:p>
            <a:pPr indent="0" lvl="0" marL="0" rtl="0" algn="l">
              <a:lnSpc>
                <a:spcPct val="70000"/>
              </a:lnSpc>
              <a:spcBef>
                <a:spcPts val="1000"/>
              </a:spcBef>
              <a:spcAft>
                <a:spcPts val="0"/>
              </a:spcAft>
              <a:buClr>
                <a:schemeClr val="dk1"/>
              </a:buClr>
              <a:buSzPts val="2590"/>
              <a:buNone/>
            </a:pPr>
            <a:r>
              <a:rPr lang="en-US" sz="2590"/>
              <a:t>Example: % users signup &amp; convert in a day/week?</a:t>
            </a:r>
            <a:endParaRPr/>
          </a:p>
          <a:p>
            <a:pPr indent="-64135" lvl="0" marL="228600" rtl="0" algn="l">
              <a:lnSpc>
                <a:spcPct val="70000"/>
              </a:lnSpc>
              <a:spcBef>
                <a:spcPts val="1000"/>
              </a:spcBef>
              <a:spcAft>
                <a:spcPts val="0"/>
              </a:spcAft>
              <a:buClr>
                <a:schemeClr val="dk1"/>
              </a:buClr>
              <a:buSzPts val="2590"/>
              <a:buNone/>
            </a:pPr>
            <a:r>
              <a:t/>
            </a:r>
            <a:endParaRPr sz="2590"/>
          </a:p>
          <a:p>
            <a:pPr indent="-228600" lvl="0" marL="228600" rtl="0" algn="l">
              <a:lnSpc>
                <a:spcPct val="70000"/>
              </a:lnSpc>
              <a:spcBef>
                <a:spcPts val="1000"/>
              </a:spcBef>
              <a:spcAft>
                <a:spcPts val="0"/>
              </a:spcAft>
              <a:buClr>
                <a:schemeClr val="dk1"/>
              </a:buClr>
              <a:buSzPts val="2590"/>
              <a:buChar char="•"/>
            </a:pPr>
            <a:r>
              <a:rPr lang="en-US" sz="2590"/>
              <a:t>Quantify Conversion rate range? </a:t>
            </a:r>
            <a:endParaRPr/>
          </a:p>
          <a:p>
            <a:pPr indent="0" lvl="0" marL="0" rtl="0" algn="l">
              <a:lnSpc>
                <a:spcPct val="70000"/>
              </a:lnSpc>
              <a:spcBef>
                <a:spcPts val="1000"/>
              </a:spcBef>
              <a:spcAft>
                <a:spcPts val="0"/>
              </a:spcAft>
              <a:buClr>
                <a:schemeClr val="dk1"/>
              </a:buClr>
              <a:buSzPts val="2590"/>
              <a:buNone/>
            </a:pPr>
            <a:r>
              <a:rPr lang="en-US" sz="2590"/>
              <a:t>Example: High: 25-30%,  Low: 1- 5 %</a:t>
            </a:r>
            <a:endParaRPr/>
          </a:p>
          <a:p>
            <a:pPr indent="-64135" lvl="0" marL="228600" rtl="0" algn="l">
              <a:lnSpc>
                <a:spcPct val="70000"/>
              </a:lnSpc>
              <a:spcBef>
                <a:spcPts val="1000"/>
              </a:spcBef>
              <a:spcAft>
                <a:spcPts val="0"/>
              </a:spcAft>
              <a:buClr>
                <a:schemeClr val="dk1"/>
              </a:buClr>
              <a:buSzPts val="2590"/>
              <a:buNone/>
            </a:pPr>
            <a:r>
              <a:t/>
            </a:r>
            <a:endParaRPr sz="2590"/>
          </a:p>
          <a:p>
            <a:pPr indent="-228600" lvl="0" marL="228600" rtl="0" algn="l">
              <a:lnSpc>
                <a:spcPct val="70000"/>
              </a:lnSpc>
              <a:spcBef>
                <a:spcPts val="1000"/>
              </a:spcBef>
              <a:spcAft>
                <a:spcPts val="0"/>
              </a:spcAft>
              <a:buClr>
                <a:schemeClr val="dk1"/>
              </a:buClr>
              <a:buSzPts val="2590"/>
              <a:buChar char="•"/>
            </a:pPr>
            <a:r>
              <a:rPr lang="en-US" sz="2590"/>
              <a:t>Elaborate business problem? Analyze conversion rate of old explainer video &amp; predict conversion rate of new video?</a:t>
            </a:r>
            <a:endParaRPr/>
          </a:p>
          <a:p>
            <a:pPr indent="0" lvl="0" marL="0" rtl="0" algn="l">
              <a:lnSpc>
                <a:spcPct val="70000"/>
              </a:lnSpc>
              <a:spcBef>
                <a:spcPts val="1000"/>
              </a:spcBef>
              <a:spcAft>
                <a:spcPts val="0"/>
              </a:spcAft>
              <a:buClr>
                <a:schemeClr val="dk1"/>
              </a:buClr>
              <a:buSzPts val="2590"/>
              <a:buNone/>
            </a:pPr>
            <a:r>
              <a:t/>
            </a:r>
            <a:endParaRPr sz="2590"/>
          </a:p>
          <a:p>
            <a:pPr indent="-228600" lvl="0" marL="228600" rtl="0" algn="l">
              <a:lnSpc>
                <a:spcPct val="70000"/>
              </a:lnSpc>
              <a:spcBef>
                <a:spcPts val="1000"/>
              </a:spcBef>
              <a:spcAft>
                <a:spcPts val="0"/>
              </a:spcAft>
              <a:buClr>
                <a:schemeClr val="dk1"/>
              </a:buClr>
              <a:buSzPts val="2590"/>
              <a:buChar char="•"/>
            </a:pPr>
            <a:r>
              <a:rPr lang="en-US" sz="2590"/>
              <a:t>Use only old explainer video data or only new explainer video data or both?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Questions continued…</a:t>
            </a:r>
            <a:endParaRPr/>
          </a:p>
        </p:txBody>
      </p:sp>
      <p:sp>
        <p:nvSpPr>
          <p:cNvPr id="135" name="Google Shape;135;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rgbClr val="1D1C1D"/>
              </a:buClr>
              <a:buSzPts val="1540"/>
              <a:buNone/>
            </a:pPr>
            <a:r>
              <a:rPr lang="en-US" sz="1540" u="sng">
                <a:solidFill>
                  <a:srgbClr val="1D1C1D"/>
                </a:solidFill>
              </a:rPr>
              <a:t>Kusay</a:t>
            </a:r>
            <a:endParaRPr sz="1540" u="sng">
              <a:solidFill>
                <a:srgbClr val="1D1C1D"/>
              </a:solidFill>
            </a:endParaRPr>
          </a:p>
          <a:p>
            <a:pPr indent="0" lvl="0" marL="0" rtl="0" algn="l">
              <a:lnSpc>
                <a:spcPct val="80000"/>
              </a:lnSpc>
              <a:spcBef>
                <a:spcPts val="0"/>
              </a:spcBef>
              <a:spcAft>
                <a:spcPts val="0"/>
              </a:spcAft>
              <a:buClr>
                <a:srgbClr val="1D1C1D"/>
              </a:buClr>
              <a:buSzPts val="1540"/>
              <a:buNone/>
            </a:pPr>
            <a:r>
              <a:rPr lang="en-US" sz="1540">
                <a:solidFill>
                  <a:srgbClr val="1D1C1D"/>
                </a:solidFill>
              </a:rPr>
              <a:t>1.    Browser type is used for the transaction?</a:t>
            </a:r>
            <a:br>
              <a:rPr lang="en-US" sz="1540"/>
            </a:br>
            <a:r>
              <a:rPr lang="en-US" sz="1540">
                <a:solidFill>
                  <a:srgbClr val="1D1C1D"/>
                </a:solidFill>
              </a:rPr>
              <a:t>2.    authority of the person who is trialing?</a:t>
            </a:r>
            <a:br>
              <a:rPr lang="en-US" sz="1540"/>
            </a:br>
            <a:r>
              <a:rPr lang="en-US" sz="1540">
                <a:solidFill>
                  <a:srgbClr val="1D1C1D"/>
                </a:solidFill>
              </a:rPr>
              <a:t>3.    What device is used for trial period?</a:t>
            </a:r>
            <a:br>
              <a:rPr lang="en-US" sz="1540"/>
            </a:br>
            <a:r>
              <a:rPr lang="en-US" sz="1540">
                <a:solidFill>
                  <a:srgbClr val="1D1C1D"/>
                </a:solidFill>
              </a:rPr>
              <a:t>4.    The channel which is used to get the software?</a:t>
            </a:r>
            <a:br>
              <a:rPr lang="en-US" sz="1540"/>
            </a:br>
            <a:r>
              <a:rPr lang="en-US" sz="1540">
                <a:solidFill>
                  <a:srgbClr val="1D1C1D"/>
                </a:solidFill>
              </a:rPr>
              <a:t>5.    The date in which the user watch the tutorial video</a:t>
            </a:r>
            <a:r>
              <a:rPr lang="en-US" sz="1540"/>
              <a:t> </a:t>
            </a:r>
            <a:endParaRPr/>
          </a:p>
          <a:p>
            <a:pPr indent="0" lvl="0" marL="0" rtl="0" algn="l">
              <a:lnSpc>
                <a:spcPct val="80000"/>
              </a:lnSpc>
              <a:spcBef>
                <a:spcPts val="0"/>
              </a:spcBef>
              <a:spcAft>
                <a:spcPts val="0"/>
              </a:spcAft>
              <a:buClr>
                <a:schemeClr val="dk1"/>
              </a:buClr>
              <a:buSzPts val="1540"/>
              <a:buNone/>
            </a:pPr>
            <a:r>
              <a:t/>
            </a:r>
            <a:endParaRPr sz="1540"/>
          </a:p>
          <a:p>
            <a:pPr indent="0" lvl="0" marL="0" rtl="0" algn="l">
              <a:lnSpc>
                <a:spcPct val="80000"/>
              </a:lnSpc>
              <a:spcBef>
                <a:spcPts val="0"/>
              </a:spcBef>
              <a:spcAft>
                <a:spcPts val="0"/>
              </a:spcAft>
              <a:buClr>
                <a:schemeClr val="dk1"/>
              </a:buClr>
              <a:buSzPts val="1540"/>
              <a:buNone/>
            </a:pPr>
            <a:r>
              <a:rPr lang="en-US" sz="1540" u="sng"/>
              <a:t>Shahid</a:t>
            </a:r>
            <a:endParaRPr/>
          </a:p>
          <a:p>
            <a:pPr indent="-342900" lvl="0" marL="342900" rtl="0" algn="l">
              <a:lnSpc>
                <a:spcPct val="80000"/>
              </a:lnSpc>
              <a:spcBef>
                <a:spcPts val="0"/>
              </a:spcBef>
              <a:spcAft>
                <a:spcPts val="0"/>
              </a:spcAft>
              <a:buClr>
                <a:schemeClr val="dk1"/>
              </a:buClr>
              <a:buSzPts val="1540"/>
              <a:buFont typeface="Calibri"/>
              <a:buAutoNum type="arabicPeriod"/>
            </a:pPr>
            <a:r>
              <a:rPr lang="en-US" sz="1540"/>
              <a:t>Is the company relying on </a:t>
            </a:r>
            <a:r>
              <a:rPr b="1" lang="en-US" sz="1540"/>
              <a:t>source</a:t>
            </a:r>
            <a:r>
              <a:rPr lang="en-US" sz="1540"/>
              <a:t> to create the explainer videos?</a:t>
            </a:r>
            <a:endParaRPr/>
          </a:p>
          <a:p>
            <a:pPr indent="-342900" lvl="0" marL="342900" rtl="0" algn="l">
              <a:lnSpc>
                <a:spcPct val="80000"/>
              </a:lnSpc>
              <a:spcBef>
                <a:spcPts val="0"/>
              </a:spcBef>
              <a:spcAft>
                <a:spcPts val="0"/>
              </a:spcAft>
              <a:buClr>
                <a:schemeClr val="dk1"/>
              </a:buClr>
              <a:buSzPts val="1540"/>
              <a:buFont typeface="Calibri"/>
              <a:buAutoNum type="arabicPeriod"/>
            </a:pPr>
            <a:r>
              <a:rPr lang="en-US" sz="1540"/>
              <a:t>Can the videos be customized to properly convince free tier users?</a:t>
            </a:r>
            <a:endParaRPr/>
          </a:p>
          <a:p>
            <a:pPr indent="-342900" lvl="0" marL="342900" rtl="0" algn="l">
              <a:lnSpc>
                <a:spcPct val="80000"/>
              </a:lnSpc>
              <a:spcBef>
                <a:spcPts val="0"/>
              </a:spcBef>
              <a:spcAft>
                <a:spcPts val="0"/>
              </a:spcAft>
              <a:buClr>
                <a:schemeClr val="dk1"/>
              </a:buClr>
              <a:buSzPts val="1540"/>
              <a:buFont typeface="Calibri"/>
              <a:buAutoNum type="arabicPeriod"/>
            </a:pPr>
            <a:r>
              <a:rPr lang="en-US" sz="1540"/>
              <a:t>What were the main differences between the old video and the new one?</a:t>
            </a:r>
            <a:endParaRPr/>
          </a:p>
          <a:p>
            <a:pPr indent="-342900" lvl="0" marL="342900" rtl="0" algn="l">
              <a:lnSpc>
                <a:spcPct val="80000"/>
              </a:lnSpc>
              <a:spcBef>
                <a:spcPts val="0"/>
              </a:spcBef>
              <a:spcAft>
                <a:spcPts val="0"/>
              </a:spcAft>
              <a:buClr>
                <a:schemeClr val="dk1"/>
              </a:buClr>
              <a:buSzPts val="1540"/>
              <a:buFont typeface="Calibri"/>
              <a:buAutoNum type="arabicPeriod"/>
            </a:pPr>
            <a:r>
              <a:rPr lang="en-US" sz="1540"/>
              <a:t>What is the selection criteria for the control and test group?</a:t>
            </a:r>
            <a:endParaRPr/>
          </a:p>
          <a:p>
            <a:pPr indent="-342900" lvl="0" marL="342900" rtl="0" algn="l">
              <a:lnSpc>
                <a:spcPct val="80000"/>
              </a:lnSpc>
              <a:spcBef>
                <a:spcPts val="0"/>
              </a:spcBef>
              <a:spcAft>
                <a:spcPts val="0"/>
              </a:spcAft>
              <a:buClr>
                <a:schemeClr val="dk1"/>
              </a:buClr>
              <a:buSzPts val="1540"/>
              <a:buFont typeface="Calibri"/>
              <a:buAutoNum type="arabicPeriod"/>
            </a:pPr>
            <a:r>
              <a:rPr lang="en-US" sz="1540"/>
              <a:t>Is the duration of membership important?</a:t>
            </a:r>
            <a:endParaRPr/>
          </a:p>
          <a:p>
            <a:pPr indent="-245109" lvl="0" marL="342900" rtl="0" algn="l">
              <a:lnSpc>
                <a:spcPct val="80000"/>
              </a:lnSpc>
              <a:spcBef>
                <a:spcPts val="0"/>
              </a:spcBef>
              <a:spcAft>
                <a:spcPts val="0"/>
              </a:spcAft>
              <a:buClr>
                <a:schemeClr val="dk1"/>
              </a:buClr>
              <a:buSzPts val="1540"/>
              <a:buFont typeface="Calibri"/>
              <a:buNone/>
            </a:pPr>
            <a:r>
              <a:t/>
            </a:r>
            <a:endParaRPr sz="1540"/>
          </a:p>
          <a:p>
            <a:pPr indent="0" lvl="0" marL="0" rtl="0" algn="l">
              <a:lnSpc>
                <a:spcPct val="80000"/>
              </a:lnSpc>
              <a:spcBef>
                <a:spcPts val="1000"/>
              </a:spcBef>
              <a:spcAft>
                <a:spcPts val="0"/>
              </a:spcAft>
              <a:buClr>
                <a:schemeClr val="dk1"/>
              </a:buClr>
              <a:buSzPts val="1540"/>
              <a:buNone/>
            </a:pPr>
            <a:r>
              <a:rPr lang="en-US" sz="1540" u="sng"/>
              <a:t>Rafiat</a:t>
            </a:r>
            <a:endParaRPr sz="1540" u="sng"/>
          </a:p>
          <a:p>
            <a:pPr indent="-342900" lvl="0" marL="342900" rtl="0" algn="l">
              <a:lnSpc>
                <a:spcPct val="80000"/>
              </a:lnSpc>
              <a:spcBef>
                <a:spcPts val="0"/>
              </a:spcBef>
              <a:spcAft>
                <a:spcPts val="0"/>
              </a:spcAft>
              <a:buClr>
                <a:schemeClr val="dk1"/>
              </a:buClr>
              <a:buSzPts val="1485"/>
              <a:buFont typeface="Calibri"/>
              <a:buAutoNum type="arabicPeriod"/>
            </a:pPr>
            <a:r>
              <a:rPr lang="en-US" sz="1485"/>
              <a:t>What device did the user use to view the video? </a:t>
            </a:r>
            <a:endParaRPr/>
          </a:p>
          <a:p>
            <a:pPr indent="-342900" lvl="0" marL="342900" rtl="0" algn="l">
              <a:lnSpc>
                <a:spcPct val="80000"/>
              </a:lnSpc>
              <a:spcBef>
                <a:spcPts val="0"/>
              </a:spcBef>
              <a:spcAft>
                <a:spcPts val="0"/>
              </a:spcAft>
              <a:buClr>
                <a:schemeClr val="dk1"/>
              </a:buClr>
              <a:buSzPts val="1485"/>
              <a:buFont typeface="Calibri"/>
              <a:buAutoNum type="arabicPeriod"/>
            </a:pPr>
            <a:r>
              <a:rPr lang="en-US" sz="1485"/>
              <a:t>What percentage of current user sign up on mobile device after viewing the video? </a:t>
            </a:r>
            <a:endParaRPr/>
          </a:p>
          <a:p>
            <a:pPr indent="-342900" lvl="0" marL="342900" rtl="0" algn="l">
              <a:lnSpc>
                <a:spcPct val="80000"/>
              </a:lnSpc>
              <a:spcBef>
                <a:spcPts val="0"/>
              </a:spcBef>
              <a:spcAft>
                <a:spcPts val="0"/>
              </a:spcAft>
              <a:buClr>
                <a:schemeClr val="dk1"/>
              </a:buClr>
              <a:buSzPts val="1485"/>
              <a:buFont typeface="Calibri"/>
              <a:buAutoNum type="arabicPeriod"/>
            </a:pPr>
            <a:r>
              <a:rPr lang="en-US" sz="1485"/>
              <a:t>What is percentage of signup with the old explainer video? </a:t>
            </a:r>
            <a:endParaRPr/>
          </a:p>
          <a:p>
            <a:pPr indent="-342900" lvl="0" marL="342900" rtl="0" algn="l">
              <a:lnSpc>
                <a:spcPct val="80000"/>
              </a:lnSpc>
              <a:spcBef>
                <a:spcPts val="0"/>
              </a:spcBef>
              <a:spcAft>
                <a:spcPts val="0"/>
              </a:spcAft>
              <a:buClr>
                <a:schemeClr val="dk1"/>
              </a:buClr>
              <a:buSzPts val="1485"/>
              <a:buFont typeface="Calibri"/>
              <a:buAutoNum type="arabicPeriod"/>
            </a:pPr>
            <a:r>
              <a:rPr lang="en-US" sz="1485"/>
              <a:t>Is the old and new video all browser friendly? </a:t>
            </a:r>
            <a:endParaRPr/>
          </a:p>
          <a:p>
            <a:pPr indent="-342900" lvl="0" marL="342900" rtl="0" algn="l">
              <a:lnSpc>
                <a:spcPct val="80000"/>
              </a:lnSpc>
              <a:spcBef>
                <a:spcPts val="0"/>
              </a:spcBef>
              <a:spcAft>
                <a:spcPts val="0"/>
              </a:spcAft>
              <a:buClr>
                <a:schemeClr val="dk1"/>
              </a:buClr>
              <a:buSzPts val="1485"/>
              <a:buFont typeface="Calibri"/>
              <a:buAutoNum type="arabicPeriod"/>
            </a:pPr>
            <a:r>
              <a:rPr lang="en-US" sz="1485"/>
              <a:t>Is there a particular browser with more signup?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838200" y="365125"/>
            <a:ext cx="10515600" cy="9064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Data:</a:t>
            </a:r>
            <a:endParaRPr/>
          </a:p>
        </p:txBody>
      </p:sp>
      <p:pic>
        <p:nvPicPr>
          <p:cNvPr descr="AB Test Results" id="141" name="Google Shape;141;p22"/>
          <p:cNvPicPr preferRelativeResize="0"/>
          <p:nvPr>
            <p:ph idx="1" type="body"/>
          </p:nvPr>
        </p:nvPicPr>
        <p:blipFill rotWithShape="1">
          <a:blip r:embed="rId3">
            <a:alphaModFix/>
          </a:blip>
          <a:srcRect b="0" l="0" r="0" t="0"/>
          <a:stretch/>
        </p:blipFill>
        <p:spPr>
          <a:xfrm>
            <a:off x="838200" y="1450182"/>
            <a:ext cx="6755606" cy="2850356"/>
          </a:xfrm>
          <a:prstGeom prst="rect">
            <a:avLst/>
          </a:prstGeom>
          <a:noFill/>
          <a:ln>
            <a:noFill/>
          </a:ln>
        </p:spPr>
      </p:pic>
      <p:pic>
        <p:nvPicPr>
          <p:cNvPr descr="User Industry" id="142" name="Google Shape;142;p22"/>
          <p:cNvPicPr preferRelativeResize="0"/>
          <p:nvPr/>
        </p:nvPicPr>
        <p:blipFill rotWithShape="1">
          <a:blip r:embed="rId4">
            <a:alphaModFix/>
          </a:blip>
          <a:srcRect b="0" l="0" r="0" t="0"/>
          <a:stretch/>
        </p:blipFill>
        <p:spPr>
          <a:xfrm>
            <a:off x="838201" y="4521994"/>
            <a:ext cx="5033962" cy="2128837"/>
          </a:xfrm>
          <a:prstGeom prst="rect">
            <a:avLst/>
          </a:prstGeom>
          <a:noFill/>
          <a:ln>
            <a:noFill/>
          </a:ln>
        </p:spPr>
      </p:pic>
      <p:sp>
        <p:nvSpPr>
          <p:cNvPr id="143" name="Google Shape;143;p22"/>
          <p:cNvSpPr txBox="1"/>
          <p:nvPr/>
        </p:nvSpPr>
        <p:spPr>
          <a:xfrm>
            <a:off x="7829550" y="2457450"/>
            <a:ext cx="182165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ab_trial_results</a:t>
            </a:r>
            <a:endParaRPr b="1" i="0" sz="1800" u="none" cap="none" strike="noStrike">
              <a:solidFill>
                <a:schemeClr val="dk1"/>
              </a:solidFill>
              <a:latin typeface="Calibri"/>
              <a:ea typeface="Calibri"/>
              <a:cs typeface="Calibri"/>
              <a:sym typeface="Calibri"/>
            </a:endParaRPr>
          </a:p>
        </p:txBody>
      </p:sp>
      <p:sp>
        <p:nvSpPr>
          <p:cNvPr id="144" name="Google Shape;144;p22"/>
          <p:cNvSpPr txBox="1"/>
          <p:nvPr/>
        </p:nvSpPr>
        <p:spPr>
          <a:xfrm>
            <a:off x="6022181" y="5436394"/>
            <a:ext cx="157162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user_industry</a:t>
            </a:r>
            <a:endParaRPr b="0" i="0" sz="1400" u="none" cap="none" strike="noStrike">
              <a:solidFill>
                <a:srgbClr val="000000"/>
              </a:solidFill>
              <a:latin typeface="Arial"/>
              <a:ea typeface="Arial"/>
              <a:cs typeface="Arial"/>
              <a:sym typeface="Arial"/>
            </a:endParaRPr>
          </a:p>
        </p:txBody>
      </p:sp>
      <p:sp>
        <p:nvSpPr>
          <p:cNvPr id="145" name="Google Shape;145;p22"/>
          <p:cNvSpPr txBox="1"/>
          <p:nvPr/>
        </p:nvSpPr>
        <p:spPr>
          <a:xfrm>
            <a:off x="7829550" y="3235003"/>
            <a:ext cx="2042238" cy="584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Control – Old Video</a:t>
            </a:r>
            <a:br>
              <a:rPr b="1" i="0" lang="en-US" sz="1600" u="none" cap="none" strike="noStrike">
                <a:solidFill>
                  <a:schemeClr val="dk1"/>
                </a:solidFill>
                <a:latin typeface="Calibri"/>
                <a:ea typeface="Calibri"/>
                <a:cs typeface="Calibri"/>
                <a:sym typeface="Calibri"/>
              </a:rPr>
            </a:br>
            <a:r>
              <a:rPr b="1" i="0" lang="en-US" sz="1600" u="none" cap="none" strike="noStrike">
                <a:solidFill>
                  <a:schemeClr val="dk1"/>
                </a:solidFill>
                <a:latin typeface="Calibri"/>
                <a:ea typeface="Calibri"/>
                <a:cs typeface="Calibri"/>
                <a:sym typeface="Calibri"/>
              </a:rPr>
              <a:t>Test – New Video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Data Dictionary:</a:t>
            </a:r>
            <a:endParaRPr/>
          </a:p>
        </p:txBody>
      </p:sp>
      <p:sp>
        <p:nvSpPr>
          <p:cNvPr id="151" name="Google Shape;151;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b="1" lang="en-US"/>
              <a:t>user_id</a:t>
            </a:r>
            <a:r>
              <a:rPr lang="en-US"/>
              <a:t> - Unique ID for user</a:t>
            </a:r>
            <a:endParaRPr/>
          </a:p>
          <a:p>
            <a:pPr indent="-228600" lvl="0" marL="228600" rtl="0" algn="l">
              <a:lnSpc>
                <a:spcPct val="90000"/>
              </a:lnSpc>
              <a:spcBef>
                <a:spcPts val="1000"/>
              </a:spcBef>
              <a:spcAft>
                <a:spcPts val="0"/>
              </a:spcAft>
              <a:buClr>
                <a:schemeClr val="dk1"/>
              </a:buClr>
              <a:buSzPts val="2800"/>
              <a:buChar char="•"/>
            </a:pPr>
            <a:r>
              <a:rPr b="1" lang="en-US"/>
              <a:t>date</a:t>
            </a:r>
            <a:r>
              <a:rPr lang="en-US"/>
              <a:t> - Date the user watched explainer video</a:t>
            </a:r>
            <a:endParaRPr/>
          </a:p>
          <a:p>
            <a:pPr indent="-228600" lvl="0" marL="228600" rtl="0" algn="l">
              <a:lnSpc>
                <a:spcPct val="90000"/>
              </a:lnSpc>
              <a:spcBef>
                <a:spcPts val="1000"/>
              </a:spcBef>
              <a:spcAft>
                <a:spcPts val="0"/>
              </a:spcAft>
              <a:buClr>
                <a:schemeClr val="dk1"/>
              </a:buClr>
              <a:buSzPts val="2800"/>
              <a:buChar char="•"/>
            </a:pPr>
            <a:r>
              <a:rPr b="1" lang="en-US"/>
              <a:t>source </a:t>
            </a:r>
            <a:r>
              <a:rPr lang="en-US"/>
              <a:t>-</a:t>
            </a:r>
            <a:r>
              <a:rPr b="1" lang="en-US"/>
              <a:t> </a:t>
            </a:r>
            <a:r>
              <a:rPr lang="en-US"/>
              <a:t>Marketing channel user came from</a:t>
            </a:r>
            <a:endParaRPr/>
          </a:p>
          <a:p>
            <a:pPr indent="-228600" lvl="0" marL="228600" rtl="0" algn="l">
              <a:lnSpc>
                <a:spcPct val="90000"/>
              </a:lnSpc>
              <a:spcBef>
                <a:spcPts val="1000"/>
              </a:spcBef>
              <a:spcAft>
                <a:spcPts val="0"/>
              </a:spcAft>
              <a:buClr>
                <a:schemeClr val="dk1"/>
              </a:buClr>
              <a:buSzPts val="2800"/>
              <a:buChar char="•"/>
            </a:pPr>
            <a:r>
              <a:rPr b="1" lang="en-US"/>
              <a:t>mobile</a:t>
            </a:r>
            <a:r>
              <a:rPr lang="en-US"/>
              <a:t> - Was user on a mobile device?</a:t>
            </a:r>
            <a:endParaRPr/>
          </a:p>
          <a:p>
            <a:pPr indent="-228600" lvl="0" marL="228600" rtl="0" algn="l">
              <a:lnSpc>
                <a:spcPct val="90000"/>
              </a:lnSpc>
              <a:spcBef>
                <a:spcPts val="1000"/>
              </a:spcBef>
              <a:spcAft>
                <a:spcPts val="0"/>
              </a:spcAft>
              <a:buClr>
                <a:schemeClr val="dk1"/>
              </a:buClr>
              <a:buSzPts val="2800"/>
              <a:buChar char="•"/>
            </a:pPr>
            <a:r>
              <a:rPr b="1" lang="en-US"/>
              <a:t>payee</a:t>
            </a:r>
            <a:r>
              <a:rPr lang="en-US"/>
              <a:t> - Whether the user is the primary decision-maker for budgeting</a:t>
            </a:r>
            <a:endParaRPr/>
          </a:p>
          <a:p>
            <a:pPr indent="-228600" lvl="0" marL="228600" rtl="0" algn="l">
              <a:lnSpc>
                <a:spcPct val="90000"/>
              </a:lnSpc>
              <a:spcBef>
                <a:spcPts val="1000"/>
              </a:spcBef>
              <a:spcAft>
                <a:spcPts val="0"/>
              </a:spcAft>
              <a:buClr>
                <a:schemeClr val="dk1"/>
              </a:buClr>
              <a:buSzPts val="2800"/>
              <a:buChar char="•"/>
            </a:pPr>
            <a:r>
              <a:rPr b="1" lang="en-US"/>
              <a:t>browser</a:t>
            </a:r>
            <a:r>
              <a:rPr lang="en-US"/>
              <a:t> - The user's browser</a:t>
            </a:r>
            <a:endParaRPr/>
          </a:p>
          <a:p>
            <a:pPr indent="-228600" lvl="0" marL="228600" rtl="0" algn="l">
              <a:lnSpc>
                <a:spcPct val="90000"/>
              </a:lnSpc>
              <a:spcBef>
                <a:spcPts val="1000"/>
              </a:spcBef>
              <a:spcAft>
                <a:spcPts val="0"/>
              </a:spcAft>
              <a:buClr>
                <a:schemeClr val="dk1"/>
              </a:buClr>
              <a:buSzPts val="2800"/>
              <a:buChar char="•"/>
            </a:pPr>
            <a:r>
              <a:rPr b="1" lang="en-US"/>
              <a:t>trial</a:t>
            </a:r>
            <a:r>
              <a:rPr lang="en-US"/>
              <a:t> - Did the user convert, i.e. start a premium trial?</a:t>
            </a:r>
            <a:endParaRPr/>
          </a:p>
          <a:p>
            <a:pPr indent="-228600" lvl="0" marL="228600" rtl="0" algn="l">
              <a:lnSpc>
                <a:spcPct val="90000"/>
              </a:lnSpc>
              <a:spcBef>
                <a:spcPts val="1000"/>
              </a:spcBef>
              <a:spcAft>
                <a:spcPts val="0"/>
              </a:spcAft>
              <a:buClr>
                <a:schemeClr val="dk1"/>
              </a:buClr>
              <a:buSzPts val="2800"/>
              <a:buChar char="•"/>
            </a:pPr>
            <a:r>
              <a:rPr b="1" lang="en-US"/>
              <a:t>group</a:t>
            </a:r>
            <a:r>
              <a:rPr lang="en-US"/>
              <a:t> - Group (test / control)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