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B81277-EE8E-4061-B272-04B1725FE8D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CFA9A1A-838C-4C58-AFAF-D76AC6C546E1}">
      <dgm:prSet/>
      <dgm:spPr/>
      <dgm:t>
        <a:bodyPr/>
        <a:lstStyle/>
        <a:p>
          <a:r>
            <a:rPr lang="en-US" b="0" i="0"/>
            <a:t>Source “Email” yielded highest conversion rate</a:t>
          </a:r>
          <a:endParaRPr lang="en-US"/>
        </a:p>
      </dgm:t>
    </dgm:pt>
    <dgm:pt modelId="{FDDB8AF9-C406-4228-AE14-D8481F9208E9}" type="parTrans" cxnId="{7D59EFDA-E109-498A-8EA3-2EF44102B2F0}">
      <dgm:prSet/>
      <dgm:spPr/>
      <dgm:t>
        <a:bodyPr/>
        <a:lstStyle/>
        <a:p>
          <a:endParaRPr lang="en-US"/>
        </a:p>
      </dgm:t>
    </dgm:pt>
    <dgm:pt modelId="{4542D601-857A-4EC3-8962-18AADDC9267B}" type="sibTrans" cxnId="{7D59EFDA-E109-498A-8EA3-2EF44102B2F0}">
      <dgm:prSet/>
      <dgm:spPr/>
      <dgm:t>
        <a:bodyPr/>
        <a:lstStyle/>
        <a:p>
          <a:endParaRPr lang="en-US"/>
        </a:p>
      </dgm:t>
    </dgm:pt>
    <dgm:pt modelId="{9028EF29-1A58-42BD-BE3A-7CB0511F01FF}">
      <dgm:prSet/>
      <dgm:spPr/>
      <dgm:t>
        <a:bodyPr/>
        <a:lstStyle/>
        <a:p>
          <a:r>
            <a:rPr lang="en-US" b="0" i="0"/>
            <a:t>Source “Facebook/LinkedIn” have more users but yielded lower conversion rates</a:t>
          </a:r>
          <a:endParaRPr lang="en-US"/>
        </a:p>
      </dgm:t>
    </dgm:pt>
    <dgm:pt modelId="{65B21B3E-16C9-44FD-8E98-32276897FFDE}" type="parTrans" cxnId="{7A18E766-2032-4299-A04D-A5C72854C25F}">
      <dgm:prSet/>
      <dgm:spPr/>
      <dgm:t>
        <a:bodyPr/>
        <a:lstStyle/>
        <a:p>
          <a:endParaRPr lang="en-US"/>
        </a:p>
      </dgm:t>
    </dgm:pt>
    <dgm:pt modelId="{DC12B6C8-A69F-4748-8F72-6B68F8F5331C}" type="sibTrans" cxnId="{7A18E766-2032-4299-A04D-A5C72854C25F}">
      <dgm:prSet/>
      <dgm:spPr/>
      <dgm:t>
        <a:bodyPr/>
        <a:lstStyle/>
        <a:p>
          <a:endParaRPr lang="en-US"/>
        </a:p>
      </dgm:t>
    </dgm:pt>
    <dgm:pt modelId="{2B9C2F9B-7AC7-49C2-8BEA-2965A8EF1F2B}">
      <dgm:prSet/>
      <dgm:spPr/>
      <dgm:t>
        <a:bodyPr/>
        <a:lstStyle/>
        <a:p>
          <a:r>
            <a:rPr lang="en-US" b="0" i="0"/>
            <a:t>Device “Mobile” yielded highest conversion rate</a:t>
          </a:r>
          <a:endParaRPr lang="en-US"/>
        </a:p>
      </dgm:t>
    </dgm:pt>
    <dgm:pt modelId="{7E468857-5741-4E11-9F63-61CF080DD835}" type="parTrans" cxnId="{95340907-9EFD-4836-ADE8-7D7E68DB4656}">
      <dgm:prSet/>
      <dgm:spPr/>
      <dgm:t>
        <a:bodyPr/>
        <a:lstStyle/>
        <a:p>
          <a:endParaRPr lang="en-US"/>
        </a:p>
      </dgm:t>
    </dgm:pt>
    <dgm:pt modelId="{1713773E-9D25-4176-AF97-0BF2E3C75A71}" type="sibTrans" cxnId="{95340907-9EFD-4836-ADE8-7D7E68DB4656}">
      <dgm:prSet/>
      <dgm:spPr/>
      <dgm:t>
        <a:bodyPr/>
        <a:lstStyle/>
        <a:p>
          <a:endParaRPr lang="en-US"/>
        </a:p>
      </dgm:t>
    </dgm:pt>
    <dgm:pt modelId="{E7A0AE64-9017-4313-BA8F-D1318ECBB782}">
      <dgm:prSet/>
      <dgm:spPr/>
      <dgm:t>
        <a:bodyPr/>
        <a:lstStyle/>
        <a:p>
          <a:r>
            <a:rPr lang="en-US" b="0" i="0"/>
            <a:t>Device “Desktop” have more users but yielded lower conversion rates</a:t>
          </a:r>
          <a:endParaRPr lang="en-US"/>
        </a:p>
      </dgm:t>
    </dgm:pt>
    <dgm:pt modelId="{24079730-2434-485C-940B-97B03BD160D3}" type="parTrans" cxnId="{E253CA15-9C4B-4075-ADBA-F5498E1DF95E}">
      <dgm:prSet/>
      <dgm:spPr/>
      <dgm:t>
        <a:bodyPr/>
        <a:lstStyle/>
        <a:p>
          <a:endParaRPr lang="en-US"/>
        </a:p>
      </dgm:t>
    </dgm:pt>
    <dgm:pt modelId="{669F0AF8-F8DD-4E1E-8289-0A2ED814005B}" type="sibTrans" cxnId="{E253CA15-9C4B-4075-ADBA-F5498E1DF95E}">
      <dgm:prSet/>
      <dgm:spPr/>
      <dgm:t>
        <a:bodyPr/>
        <a:lstStyle/>
        <a:p>
          <a:endParaRPr lang="en-US"/>
        </a:p>
      </dgm:t>
    </dgm:pt>
    <dgm:pt modelId="{F5E44668-E95A-48A6-ACBB-0E522BF9690B}">
      <dgm:prSet/>
      <dgm:spPr/>
      <dgm:t>
        <a:bodyPr/>
        <a:lstStyle/>
        <a:p>
          <a:r>
            <a:rPr lang="en-US" b="0" i="0"/>
            <a:t>Browser “Opera” yielded highest conversion rate</a:t>
          </a:r>
          <a:endParaRPr lang="en-US"/>
        </a:p>
      </dgm:t>
    </dgm:pt>
    <dgm:pt modelId="{2BBA3DF2-4623-4CC3-BB11-25248CCA0D43}" type="parTrans" cxnId="{FBDF1D52-E69B-4A30-8582-2B4D151FD8C9}">
      <dgm:prSet/>
      <dgm:spPr/>
      <dgm:t>
        <a:bodyPr/>
        <a:lstStyle/>
        <a:p>
          <a:endParaRPr lang="en-US"/>
        </a:p>
      </dgm:t>
    </dgm:pt>
    <dgm:pt modelId="{55FD6B41-698C-4509-A336-9CECE13FA91B}" type="sibTrans" cxnId="{FBDF1D52-E69B-4A30-8582-2B4D151FD8C9}">
      <dgm:prSet/>
      <dgm:spPr/>
      <dgm:t>
        <a:bodyPr/>
        <a:lstStyle/>
        <a:p>
          <a:endParaRPr lang="en-US"/>
        </a:p>
      </dgm:t>
    </dgm:pt>
    <dgm:pt modelId="{0B33179F-12BF-462C-8A83-281313D4375C}">
      <dgm:prSet/>
      <dgm:spPr/>
      <dgm:t>
        <a:bodyPr/>
        <a:lstStyle/>
        <a:p>
          <a:r>
            <a:rPr lang="en-US" b="0" i="0"/>
            <a:t>Browser “Android (In-App)” have maximum users but yielded lower conversion rates</a:t>
          </a:r>
          <a:endParaRPr lang="en-US"/>
        </a:p>
      </dgm:t>
    </dgm:pt>
    <dgm:pt modelId="{55BAF5D5-884E-498E-BB2A-564D76D5B1D1}" type="parTrans" cxnId="{58F90439-4820-42C2-94AB-9392AB7A4546}">
      <dgm:prSet/>
      <dgm:spPr/>
      <dgm:t>
        <a:bodyPr/>
        <a:lstStyle/>
        <a:p>
          <a:endParaRPr lang="en-US"/>
        </a:p>
      </dgm:t>
    </dgm:pt>
    <dgm:pt modelId="{4D1871A8-BBF0-477E-A0F5-BA09AB1E533A}" type="sibTrans" cxnId="{58F90439-4820-42C2-94AB-9392AB7A4546}">
      <dgm:prSet/>
      <dgm:spPr/>
      <dgm:t>
        <a:bodyPr/>
        <a:lstStyle/>
        <a:p>
          <a:endParaRPr lang="en-US"/>
        </a:p>
      </dgm:t>
    </dgm:pt>
    <dgm:pt modelId="{84134E7F-1843-4979-9004-3AFBE1B0BE79}" type="pres">
      <dgm:prSet presAssocID="{84B81277-EE8E-4061-B272-04B1725FE8DE}" presName="vert0" presStyleCnt="0">
        <dgm:presLayoutVars>
          <dgm:dir/>
          <dgm:animOne val="branch"/>
          <dgm:animLvl val="lvl"/>
        </dgm:presLayoutVars>
      </dgm:prSet>
      <dgm:spPr/>
    </dgm:pt>
    <dgm:pt modelId="{48C549F6-A30F-41F9-BE85-4EA155D654D3}" type="pres">
      <dgm:prSet presAssocID="{3CFA9A1A-838C-4C58-AFAF-D76AC6C546E1}" presName="thickLine" presStyleLbl="alignNode1" presStyleIdx="0" presStyleCnt="6"/>
      <dgm:spPr/>
    </dgm:pt>
    <dgm:pt modelId="{DDFCF4D4-5AE8-4E70-B787-C3F76309191C}" type="pres">
      <dgm:prSet presAssocID="{3CFA9A1A-838C-4C58-AFAF-D76AC6C546E1}" presName="horz1" presStyleCnt="0"/>
      <dgm:spPr/>
    </dgm:pt>
    <dgm:pt modelId="{AB12753B-3742-4D63-93AC-6F1EB2DF9E2E}" type="pres">
      <dgm:prSet presAssocID="{3CFA9A1A-838C-4C58-AFAF-D76AC6C546E1}" presName="tx1" presStyleLbl="revTx" presStyleIdx="0" presStyleCnt="6"/>
      <dgm:spPr/>
    </dgm:pt>
    <dgm:pt modelId="{9DC681B5-6DEF-4C55-A269-7D524446ED42}" type="pres">
      <dgm:prSet presAssocID="{3CFA9A1A-838C-4C58-AFAF-D76AC6C546E1}" presName="vert1" presStyleCnt="0"/>
      <dgm:spPr/>
    </dgm:pt>
    <dgm:pt modelId="{4B1B93D7-A5A7-475D-82ED-09B45AA3C809}" type="pres">
      <dgm:prSet presAssocID="{9028EF29-1A58-42BD-BE3A-7CB0511F01FF}" presName="thickLine" presStyleLbl="alignNode1" presStyleIdx="1" presStyleCnt="6"/>
      <dgm:spPr/>
    </dgm:pt>
    <dgm:pt modelId="{E9205795-8266-4F2A-877C-29156472E962}" type="pres">
      <dgm:prSet presAssocID="{9028EF29-1A58-42BD-BE3A-7CB0511F01FF}" presName="horz1" presStyleCnt="0"/>
      <dgm:spPr/>
    </dgm:pt>
    <dgm:pt modelId="{CA8744BD-80A6-48F1-9F50-E820F3567176}" type="pres">
      <dgm:prSet presAssocID="{9028EF29-1A58-42BD-BE3A-7CB0511F01FF}" presName="tx1" presStyleLbl="revTx" presStyleIdx="1" presStyleCnt="6"/>
      <dgm:spPr/>
    </dgm:pt>
    <dgm:pt modelId="{34464334-6E90-43D2-950C-0FC6EE5DB00C}" type="pres">
      <dgm:prSet presAssocID="{9028EF29-1A58-42BD-BE3A-7CB0511F01FF}" presName="vert1" presStyleCnt="0"/>
      <dgm:spPr/>
    </dgm:pt>
    <dgm:pt modelId="{8F60B352-150D-4FB1-8252-9D4FB9751AA5}" type="pres">
      <dgm:prSet presAssocID="{2B9C2F9B-7AC7-49C2-8BEA-2965A8EF1F2B}" presName="thickLine" presStyleLbl="alignNode1" presStyleIdx="2" presStyleCnt="6"/>
      <dgm:spPr/>
    </dgm:pt>
    <dgm:pt modelId="{17918A23-59DC-47DC-94EE-84F0EF98F827}" type="pres">
      <dgm:prSet presAssocID="{2B9C2F9B-7AC7-49C2-8BEA-2965A8EF1F2B}" presName="horz1" presStyleCnt="0"/>
      <dgm:spPr/>
    </dgm:pt>
    <dgm:pt modelId="{C8171F21-5BCD-479F-BCE6-94E5F58D408F}" type="pres">
      <dgm:prSet presAssocID="{2B9C2F9B-7AC7-49C2-8BEA-2965A8EF1F2B}" presName="tx1" presStyleLbl="revTx" presStyleIdx="2" presStyleCnt="6"/>
      <dgm:spPr/>
    </dgm:pt>
    <dgm:pt modelId="{A2E1FCB3-3F73-4049-8B8A-5C979517CCAF}" type="pres">
      <dgm:prSet presAssocID="{2B9C2F9B-7AC7-49C2-8BEA-2965A8EF1F2B}" presName="vert1" presStyleCnt="0"/>
      <dgm:spPr/>
    </dgm:pt>
    <dgm:pt modelId="{13128482-DD0E-46FE-8B16-993E179CE7CA}" type="pres">
      <dgm:prSet presAssocID="{E7A0AE64-9017-4313-BA8F-D1318ECBB782}" presName="thickLine" presStyleLbl="alignNode1" presStyleIdx="3" presStyleCnt="6"/>
      <dgm:spPr/>
    </dgm:pt>
    <dgm:pt modelId="{58E65BD5-B07F-4B1E-8E62-1B5D501A6B6A}" type="pres">
      <dgm:prSet presAssocID="{E7A0AE64-9017-4313-BA8F-D1318ECBB782}" presName="horz1" presStyleCnt="0"/>
      <dgm:spPr/>
    </dgm:pt>
    <dgm:pt modelId="{544560E4-BF92-4414-9F20-43496C4EC38F}" type="pres">
      <dgm:prSet presAssocID="{E7A0AE64-9017-4313-BA8F-D1318ECBB782}" presName="tx1" presStyleLbl="revTx" presStyleIdx="3" presStyleCnt="6"/>
      <dgm:spPr/>
    </dgm:pt>
    <dgm:pt modelId="{BD0FAA1A-5D36-4703-B6E6-30E1C2FCAFD4}" type="pres">
      <dgm:prSet presAssocID="{E7A0AE64-9017-4313-BA8F-D1318ECBB782}" presName="vert1" presStyleCnt="0"/>
      <dgm:spPr/>
    </dgm:pt>
    <dgm:pt modelId="{BDD79C30-3F7D-496F-932B-FBD811374AAC}" type="pres">
      <dgm:prSet presAssocID="{F5E44668-E95A-48A6-ACBB-0E522BF9690B}" presName="thickLine" presStyleLbl="alignNode1" presStyleIdx="4" presStyleCnt="6"/>
      <dgm:spPr/>
    </dgm:pt>
    <dgm:pt modelId="{AECD3EB8-154E-40A7-8C17-C6C7CB0437F8}" type="pres">
      <dgm:prSet presAssocID="{F5E44668-E95A-48A6-ACBB-0E522BF9690B}" presName="horz1" presStyleCnt="0"/>
      <dgm:spPr/>
    </dgm:pt>
    <dgm:pt modelId="{CD546213-9EB4-4DE6-8CFE-1E00CA7A7861}" type="pres">
      <dgm:prSet presAssocID="{F5E44668-E95A-48A6-ACBB-0E522BF9690B}" presName="tx1" presStyleLbl="revTx" presStyleIdx="4" presStyleCnt="6"/>
      <dgm:spPr/>
    </dgm:pt>
    <dgm:pt modelId="{378806E1-E405-4E00-9D53-B2A95C1B68CD}" type="pres">
      <dgm:prSet presAssocID="{F5E44668-E95A-48A6-ACBB-0E522BF9690B}" presName="vert1" presStyleCnt="0"/>
      <dgm:spPr/>
    </dgm:pt>
    <dgm:pt modelId="{5AD4A6CC-82B6-4C1C-875C-ACD1FEA79FB6}" type="pres">
      <dgm:prSet presAssocID="{0B33179F-12BF-462C-8A83-281313D4375C}" presName="thickLine" presStyleLbl="alignNode1" presStyleIdx="5" presStyleCnt="6"/>
      <dgm:spPr/>
    </dgm:pt>
    <dgm:pt modelId="{56FB8657-AFAA-40A3-8A65-21FDAF5AE9E2}" type="pres">
      <dgm:prSet presAssocID="{0B33179F-12BF-462C-8A83-281313D4375C}" presName="horz1" presStyleCnt="0"/>
      <dgm:spPr/>
    </dgm:pt>
    <dgm:pt modelId="{527872A8-F20F-41D6-AF46-E45C1B6D8BD3}" type="pres">
      <dgm:prSet presAssocID="{0B33179F-12BF-462C-8A83-281313D4375C}" presName="tx1" presStyleLbl="revTx" presStyleIdx="5" presStyleCnt="6"/>
      <dgm:spPr/>
    </dgm:pt>
    <dgm:pt modelId="{81D4D10C-1292-4EA4-B124-C5E422EE922F}" type="pres">
      <dgm:prSet presAssocID="{0B33179F-12BF-462C-8A83-281313D4375C}" presName="vert1" presStyleCnt="0"/>
      <dgm:spPr/>
    </dgm:pt>
  </dgm:ptLst>
  <dgm:cxnLst>
    <dgm:cxn modelId="{95340907-9EFD-4836-ADE8-7D7E68DB4656}" srcId="{84B81277-EE8E-4061-B272-04B1725FE8DE}" destId="{2B9C2F9B-7AC7-49C2-8BEA-2965A8EF1F2B}" srcOrd="2" destOrd="0" parTransId="{7E468857-5741-4E11-9F63-61CF080DD835}" sibTransId="{1713773E-9D25-4176-AF97-0BF2E3C75A71}"/>
    <dgm:cxn modelId="{E253CA15-9C4B-4075-ADBA-F5498E1DF95E}" srcId="{84B81277-EE8E-4061-B272-04B1725FE8DE}" destId="{E7A0AE64-9017-4313-BA8F-D1318ECBB782}" srcOrd="3" destOrd="0" parTransId="{24079730-2434-485C-940B-97B03BD160D3}" sibTransId="{669F0AF8-F8DD-4E1E-8289-0A2ED814005B}"/>
    <dgm:cxn modelId="{A974EA15-FFDA-430C-BC8D-BB34977438CD}" type="presOf" srcId="{84B81277-EE8E-4061-B272-04B1725FE8DE}" destId="{84134E7F-1843-4979-9004-3AFBE1B0BE79}" srcOrd="0" destOrd="0" presId="urn:microsoft.com/office/officeart/2008/layout/LinedList"/>
    <dgm:cxn modelId="{9426F120-2B18-4562-8EAA-80B6FE2B94F5}" type="presOf" srcId="{3CFA9A1A-838C-4C58-AFAF-D76AC6C546E1}" destId="{AB12753B-3742-4D63-93AC-6F1EB2DF9E2E}" srcOrd="0" destOrd="0" presId="urn:microsoft.com/office/officeart/2008/layout/LinedList"/>
    <dgm:cxn modelId="{58F90439-4820-42C2-94AB-9392AB7A4546}" srcId="{84B81277-EE8E-4061-B272-04B1725FE8DE}" destId="{0B33179F-12BF-462C-8A83-281313D4375C}" srcOrd="5" destOrd="0" parTransId="{55BAF5D5-884E-498E-BB2A-564D76D5B1D1}" sibTransId="{4D1871A8-BBF0-477E-A0F5-BA09AB1E533A}"/>
    <dgm:cxn modelId="{7E9FE963-2B5B-4BAB-BFEC-D9CDC5A23254}" type="presOf" srcId="{E7A0AE64-9017-4313-BA8F-D1318ECBB782}" destId="{544560E4-BF92-4414-9F20-43496C4EC38F}" srcOrd="0" destOrd="0" presId="urn:microsoft.com/office/officeart/2008/layout/LinedList"/>
    <dgm:cxn modelId="{7A18E766-2032-4299-A04D-A5C72854C25F}" srcId="{84B81277-EE8E-4061-B272-04B1725FE8DE}" destId="{9028EF29-1A58-42BD-BE3A-7CB0511F01FF}" srcOrd="1" destOrd="0" parTransId="{65B21B3E-16C9-44FD-8E98-32276897FFDE}" sibTransId="{DC12B6C8-A69F-4748-8F72-6B68F8F5331C}"/>
    <dgm:cxn modelId="{AE5A4A50-F1A5-443B-A7DE-3E1573917ED4}" type="presOf" srcId="{0B33179F-12BF-462C-8A83-281313D4375C}" destId="{527872A8-F20F-41D6-AF46-E45C1B6D8BD3}" srcOrd="0" destOrd="0" presId="urn:microsoft.com/office/officeart/2008/layout/LinedList"/>
    <dgm:cxn modelId="{FBDF1D52-E69B-4A30-8582-2B4D151FD8C9}" srcId="{84B81277-EE8E-4061-B272-04B1725FE8DE}" destId="{F5E44668-E95A-48A6-ACBB-0E522BF9690B}" srcOrd="4" destOrd="0" parTransId="{2BBA3DF2-4623-4CC3-BB11-25248CCA0D43}" sibTransId="{55FD6B41-698C-4509-A336-9CECE13FA91B}"/>
    <dgm:cxn modelId="{47DD8486-A94B-4827-89C5-0734C6028B6C}" type="presOf" srcId="{9028EF29-1A58-42BD-BE3A-7CB0511F01FF}" destId="{CA8744BD-80A6-48F1-9F50-E820F3567176}" srcOrd="0" destOrd="0" presId="urn:microsoft.com/office/officeart/2008/layout/LinedList"/>
    <dgm:cxn modelId="{77CED3A2-8F3B-43AB-96F7-8AA749B04194}" type="presOf" srcId="{2B9C2F9B-7AC7-49C2-8BEA-2965A8EF1F2B}" destId="{C8171F21-5BCD-479F-BCE6-94E5F58D408F}" srcOrd="0" destOrd="0" presId="urn:microsoft.com/office/officeart/2008/layout/LinedList"/>
    <dgm:cxn modelId="{626385B6-EF29-4669-9C06-0EF88B93C68C}" type="presOf" srcId="{F5E44668-E95A-48A6-ACBB-0E522BF9690B}" destId="{CD546213-9EB4-4DE6-8CFE-1E00CA7A7861}" srcOrd="0" destOrd="0" presId="urn:microsoft.com/office/officeart/2008/layout/LinedList"/>
    <dgm:cxn modelId="{7D59EFDA-E109-498A-8EA3-2EF44102B2F0}" srcId="{84B81277-EE8E-4061-B272-04B1725FE8DE}" destId="{3CFA9A1A-838C-4C58-AFAF-D76AC6C546E1}" srcOrd="0" destOrd="0" parTransId="{FDDB8AF9-C406-4228-AE14-D8481F9208E9}" sibTransId="{4542D601-857A-4EC3-8962-18AADDC9267B}"/>
    <dgm:cxn modelId="{86502819-CB91-4815-9927-AC45EA7D517E}" type="presParOf" srcId="{84134E7F-1843-4979-9004-3AFBE1B0BE79}" destId="{48C549F6-A30F-41F9-BE85-4EA155D654D3}" srcOrd="0" destOrd="0" presId="urn:microsoft.com/office/officeart/2008/layout/LinedList"/>
    <dgm:cxn modelId="{AB5B926B-84FE-4D0F-8AA5-B0327EB0F0FA}" type="presParOf" srcId="{84134E7F-1843-4979-9004-3AFBE1B0BE79}" destId="{DDFCF4D4-5AE8-4E70-B787-C3F76309191C}" srcOrd="1" destOrd="0" presId="urn:microsoft.com/office/officeart/2008/layout/LinedList"/>
    <dgm:cxn modelId="{18B89880-D0FD-441A-8836-6773B89579B5}" type="presParOf" srcId="{DDFCF4D4-5AE8-4E70-B787-C3F76309191C}" destId="{AB12753B-3742-4D63-93AC-6F1EB2DF9E2E}" srcOrd="0" destOrd="0" presId="urn:microsoft.com/office/officeart/2008/layout/LinedList"/>
    <dgm:cxn modelId="{FE555448-AD8D-4D86-A675-4CA0A19BC754}" type="presParOf" srcId="{DDFCF4D4-5AE8-4E70-B787-C3F76309191C}" destId="{9DC681B5-6DEF-4C55-A269-7D524446ED42}" srcOrd="1" destOrd="0" presId="urn:microsoft.com/office/officeart/2008/layout/LinedList"/>
    <dgm:cxn modelId="{CBE169F0-084D-43C2-8840-F4993B612820}" type="presParOf" srcId="{84134E7F-1843-4979-9004-3AFBE1B0BE79}" destId="{4B1B93D7-A5A7-475D-82ED-09B45AA3C809}" srcOrd="2" destOrd="0" presId="urn:microsoft.com/office/officeart/2008/layout/LinedList"/>
    <dgm:cxn modelId="{9AE8AB90-5AF7-44CE-9E45-E6C9817EA214}" type="presParOf" srcId="{84134E7F-1843-4979-9004-3AFBE1B0BE79}" destId="{E9205795-8266-4F2A-877C-29156472E962}" srcOrd="3" destOrd="0" presId="urn:microsoft.com/office/officeart/2008/layout/LinedList"/>
    <dgm:cxn modelId="{DF9354C8-3B18-4AC0-8E0B-FFBC0B8E6348}" type="presParOf" srcId="{E9205795-8266-4F2A-877C-29156472E962}" destId="{CA8744BD-80A6-48F1-9F50-E820F3567176}" srcOrd="0" destOrd="0" presId="urn:microsoft.com/office/officeart/2008/layout/LinedList"/>
    <dgm:cxn modelId="{7F363D60-6468-4986-ACE6-382573DE2C59}" type="presParOf" srcId="{E9205795-8266-4F2A-877C-29156472E962}" destId="{34464334-6E90-43D2-950C-0FC6EE5DB00C}" srcOrd="1" destOrd="0" presId="urn:microsoft.com/office/officeart/2008/layout/LinedList"/>
    <dgm:cxn modelId="{BD4D24E3-C6ED-47A6-86C3-CF66E77CF295}" type="presParOf" srcId="{84134E7F-1843-4979-9004-3AFBE1B0BE79}" destId="{8F60B352-150D-4FB1-8252-9D4FB9751AA5}" srcOrd="4" destOrd="0" presId="urn:microsoft.com/office/officeart/2008/layout/LinedList"/>
    <dgm:cxn modelId="{B9E84663-214C-4C58-B1B0-369E5E6BD366}" type="presParOf" srcId="{84134E7F-1843-4979-9004-3AFBE1B0BE79}" destId="{17918A23-59DC-47DC-94EE-84F0EF98F827}" srcOrd="5" destOrd="0" presId="urn:microsoft.com/office/officeart/2008/layout/LinedList"/>
    <dgm:cxn modelId="{4A249720-88F7-4819-9D25-8763E2E20FDD}" type="presParOf" srcId="{17918A23-59DC-47DC-94EE-84F0EF98F827}" destId="{C8171F21-5BCD-479F-BCE6-94E5F58D408F}" srcOrd="0" destOrd="0" presId="urn:microsoft.com/office/officeart/2008/layout/LinedList"/>
    <dgm:cxn modelId="{B144BE4A-2726-4294-9690-26C2DCBCF21B}" type="presParOf" srcId="{17918A23-59DC-47DC-94EE-84F0EF98F827}" destId="{A2E1FCB3-3F73-4049-8B8A-5C979517CCAF}" srcOrd="1" destOrd="0" presId="urn:microsoft.com/office/officeart/2008/layout/LinedList"/>
    <dgm:cxn modelId="{431C4FC2-E967-438B-94C8-14788AEF8A24}" type="presParOf" srcId="{84134E7F-1843-4979-9004-3AFBE1B0BE79}" destId="{13128482-DD0E-46FE-8B16-993E179CE7CA}" srcOrd="6" destOrd="0" presId="urn:microsoft.com/office/officeart/2008/layout/LinedList"/>
    <dgm:cxn modelId="{A6690ABA-712F-4E0E-8207-6D64529CBA96}" type="presParOf" srcId="{84134E7F-1843-4979-9004-3AFBE1B0BE79}" destId="{58E65BD5-B07F-4B1E-8E62-1B5D501A6B6A}" srcOrd="7" destOrd="0" presId="urn:microsoft.com/office/officeart/2008/layout/LinedList"/>
    <dgm:cxn modelId="{CC62BA58-C87E-4352-A13E-AF677EFD5A44}" type="presParOf" srcId="{58E65BD5-B07F-4B1E-8E62-1B5D501A6B6A}" destId="{544560E4-BF92-4414-9F20-43496C4EC38F}" srcOrd="0" destOrd="0" presId="urn:microsoft.com/office/officeart/2008/layout/LinedList"/>
    <dgm:cxn modelId="{1BE5B6BD-404D-4891-AC67-3B48C2C58AB6}" type="presParOf" srcId="{58E65BD5-B07F-4B1E-8E62-1B5D501A6B6A}" destId="{BD0FAA1A-5D36-4703-B6E6-30E1C2FCAFD4}" srcOrd="1" destOrd="0" presId="urn:microsoft.com/office/officeart/2008/layout/LinedList"/>
    <dgm:cxn modelId="{FB7153EE-F718-478E-9718-B99748B95DE2}" type="presParOf" srcId="{84134E7F-1843-4979-9004-3AFBE1B0BE79}" destId="{BDD79C30-3F7D-496F-932B-FBD811374AAC}" srcOrd="8" destOrd="0" presId="urn:microsoft.com/office/officeart/2008/layout/LinedList"/>
    <dgm:cxn modelId="{289C8F7B-30A9-48DC-B8E3-6258F73E2BD4}" type="presParOf" srcId="{84134E7F-1843-4979-9004-3AFBE1B0BE79}" destId="{AECD3EB8-154E-40A7-8C17-C6C7CB0437F8}" srcOrd="9" destOrd="0" presId="urn:microsoft.com/office/officeart/2008/layout/LinedList"/>
    <dgm:cxn modelId="{FA67CCEE-2F16-4852-B53B-4B15BB0C7033}" type="presParOf" srcId="{AECD3EB8-154E-40A7-8C17-C6C7CB0437F8}" destId="{CD546213-9EB4-4DE6-8CFE-1E00CA7A7861}" srcOrd="0" destOrd="0" presId="urn:microsoft.com/office/officeart/2008/layout/LinedList"/>
    <dgm:cxn modelId="{14FBB324-3595-464E-969C-48A1E69D4E8E}" type="presParOf" srcId="{AECD3EB8-154E-40A7-8C17-C6C7CB0437F8}" destId="{378806E1-E405-4E00-9D53-B2A95C1B68CD}" srcOrd="1" destOrd="0" presId="urn:microsoft.com/office/officeart/2008/layout/LinedList"/>
    <dgm:cxn modelId="{2D9E28D4-7F6D-44C5-9E32-1017596D2F56}" type="presParOf" srcId="{84134E7F-1843-4979-9004-3AFBE1B0BE79}" destId="{5AD4A6CC-82B6-4C1C-875C-ACD1FEA79FB6}" srcOrd="10" destOrd="0" presId="urn:microsoft.com/office/officeart/2008/layout/LinedList"/>
    <dgm:cxn modelId="{2F5ED19C-11C3-4641-8A9C-7B1158FF5907}" type="presParOf" srcId="{84134E7F-1843-4979-9004-3AFBE1B0BE79}" destId="{56FB8657-AFAA-40A3-8A65-21FDAF5AE9E2}" srcOrd="11" destOrd="0" presId="urn:microsoft.com/office/officeart/2008/layout/LinedList"/>
    <dgm:cxn modelId="{81242B21-CA8F-48E5-8E9E-B83E7A0290CE}" type="presParOf" srcId="{56FB8657-AFAA-40A3-8A65-21FDAF5AE9E2}" destId="{527872A8-F20F-41D6-AF46-E45C1B6D8BD3}" srcOrd="0" destOrd="0" presId="urn:microsoft.com/office/officeart/2008/layout/LinedList"/>
    <dgm:cxn modelId="{357EF969-EB73-4D18-AE1E-39EDFB4D5015}" type="presParOf" srcId="{56FB8657-AFAA-40A3-8A65-21FDAF5AE9E2}" destId="{81D4D10C-1292-4EA4-B124-C5E422EE92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606EA3-DCCD-4505-8482-244EDD1BA6A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1B8E116-8E0F-45DC-B8C7-61CCC14BDA87}">
      <dgm:prSet/>
      <dgm:spPr/>
      <dgm:t>
        <a:bodyPr/>
        <a:lstStyle/>
        <a:p>
          <a:r>
            <a:rPr lang="en-US" b="0" i="0"/>
            <a:t>Industry “SPC” yielded highest conversion rate for old video</a:t>
          </a:r>
          <a:endParaRPr lang="en-US"/>
        </a:p>
      </dgm:t>
    </dgm:pt>
    <dgm:pt modelId="{DDB67F65-B22D-4675-A1E2-65B19C5798AA}" type="parTrans" cxnId="{58ADDE22-A223-48C7-B58D-CF6D77540DD7}">
      <dgm:prSet/>
      <dgm:spPr/>
      <dgm:t>
        <a:bodyPr/>
        <a:lstStyle/>
        <a:p>
          <a:endParaRPr lang="en-US"/>
        </a:p>
      </dgm:t>
    </dgm:pt>
    <dgm:pt modelId="{E65B250D-6A48-473B-B15F-AFDDC20BFB4D}" type="sibTrans" cxnId="{58ADDE22-A223-48C7-B58D-CF6D77540DD7}">
      <dgm:prSet/>
      <dgm:spPr/>
      <dgm:t>
        <a:bodyPr/>
        <a:lstStyle/>
        <a:p>
          <a:endParaRPr lang="en-US"/>
        </a:p>
      </dgm:t>
    </dgm:pt>
    <dgm:pt modelId="{A36AD5F6-213F-47B7-8C9E-D9C265C85853}">
      <dgm:prSet/>
      <dgm:spPr/>
      <dgm:t>
        <a:bodyPr/>
        <a:lstStyle/>
        <a:p>
          <a:r>
            <a:rPr lang="en-US" b="0" i="0"/>
            <a:t>Industry “SPC” did NOT see new video – This could drastically improve test users conversion rate</a:t>
          </a:r>
          <a:endParaRPr lang="en-US"/>
        </a:p>
      </dgm:t>
    </dgm:pt>
    <dgm:pt modelId="{F120BED4-D26F-4F16-8C68-5550A3105D90}" type="parTrans" cxnId="{E215E35C-ACE3-49FA-9CA7-925E5FD05580}">
      <dgm:prSet/>
      <dgm:spPr/>
      <dgm:t>
        <a:bodyPr/>
        <a:lstStyle/>
        <a:p>
          <a:endParaRPr lang="en-US"/>
        </a:p>
      </dgm:t>
    </dgm:pt>
    <dgm:pt modelId="{C3FF86B1-4EAA-446C-A97B-04A7D24D7268}" type="sibTrans" cxnId="{E215E35C-ACE3-49FA-9CA7-925E5FD05580}">
      <dgm:prSet/>
      <dgm:spPr/>
      <dgm:t>
        <a:bodyPr/>
        <a:lstStyle/>
        <a:p>
          <a:endParaRPr lang="en-US"/>
        </a:p>
      </dgm:t>
    </dgm:pt>
    <dgm:pt modelId="{E42DF05D-A810-4E1D-8574-178B52F69A49}">
      <dgm:prSet/>
      <dgm:spPr/>
      <dgm:t>
        <a:bodyPr/>
        <a:lstStyle/>
        <a:p>
          <a:r>
            <a:rPr lang="en-US" b="0" i="0"/>
            <a:t>Industry “MFG” have maximum users but yielded lower conversion rate</a:t>
          </a:r>
          <a:endParaRPr lang="en-US"/>
        </a:p>
      </dgm:t>
    </dgm:pt>
    <dgm:pt modelId="{0F515A8F-8C46-4782-A3D2-0331421734BE}" type="parTrans" cxnId="{9166CB4A-78B2-486A-8D3C-B29403370D16}">
      <dgm:prSet/>
      <dgm:spPr/>
      <dgm:t>
        <a:bodyPr/>
        <a:lstStyle/>
        <a:p>
          <a:endParaRPr lang="en-US"/>
        </a:p>
      </dgm:t>
    </dgm:pt>
    <dgm:pt modelId="{20C11C18-0081-4BFE-B9B3-67962ADBDB07}" type="sibTrans" cxnId="{9166CB4A-78B2-486A-8D3C-B29403370D16}">
      <dgm:prSet/>
      <dgm:spPr/>
      <dgm:t>
        <a:bodyPr/>
        <a:lstStyle/>
        <a:p>
          <a:endParaRPr lang="en-US"/>
        </a:p>
      </dgm:t>
    </dgm:pt>
    <dgm:pt modelId="{778C4BB8-92BB-4367-8B84-AC53012AAEBB}">
      <dgm:prSet/>
      <dgm:spPr/>
      <dgm:t>
        <a:bodyPr/>
        <a:lstStyle/>
        <a:p>
          <a:r>
            <a:rPr lang="en-US" b="0" i="0"/>
            <a:t>MFE industry users have worst conversion rate for both control/test users - perhaps change video to highlight features for MFE industry</a:t>
          </a:r>
          <a:endParaRPr lang="en-US"/>
        </a:p>
      </dgm:t>
    </dgm:pt>
    <dgm:pt modelId="{96A88FEA-37E3-424D-BA8E-92800B6BBCAE}" type="parTrans" cxnId="{3615BBE3-3390-467D-91E9-9F1340C8F98D}">
      <dgm:prSet/>
      <dgm:spPr/>
      <dgm:t>
        <a:bodyPr/>
        <a:lstStyle/>
        <a:p>
          <a:endParaRPr lang="en-US"/>
        </a:p>
      </dgm:t>
    </dgm:pt>
    <dgm:pt modelId="{2BA6E07D-A654-4B01-9A9F-A7A1B974AB3E}" type="sibTrans" cxnId="{3615BBE3-3390-467D-91E9-9F1340C8F98D}">
      <dgm:prSet/>
      <dgm:spPr/>
      <dgm:t>
        <a:bodyPr/>
        <a:lstStyle/>
        <a:p>
          <a:endParaRPr lang="en-US"/>
        </a:p>
      </dgm:t>
    </dgm:pt>
    <dgm:pt modelId="{CD27E099-A95F-4B1B-80B5-665FD58C61F6}" type="pres">
      <dgm:prSet presAssocID="{F3606EA3-DCCD-4505-8482-244EDD1BA6A9}" presName="vert0" presStyleCnt="0">
        <dgm:presLayoutVars>
          <dgm:dir/>
          <dgm:animOne val="branch"/>
          <dgm:animLvl val="lvl"/>
        </dgm:presLayoutVars>
      </dgm:prSet>
      <dgm:spPr/>
    </dgm:pt>
    <dgm:pt modelId="{1D51B390-4EF0-4ED7-AAB2-BD6C26402EDE}" type="pres">
      <dgm:prSet presAssocID="{91B8E116-8E0F-45DC-B8C7-61CCC14BDA87}" presName="thickLine" presStyleLbl="alignNode1" presStyleIdx="0" presStyleCnt="4"/>
      <dgm:spPr/>
    </dgm:pt>
    <dgm:pt modelId="{F09A8E48-35B1-4B56-AE42-9F34C179FE60}" type="pres">
      <dgm:prSet presAssocID="{91B8E116-8E0F-45DC-B8C7-61CCC14BDA87}" presName="horz1" presStyleCnt="0"/>
      <dgm:spPr/>
    </dgm:pt>
    <dgm:pt modelId="{B6E10BA2-FEEE-4586-B6C1-0E4090F1B33F}" type="pres">
      <dgm:prSet presAssocID="{91B8E116-8E0F-45DC-B8C7-61CCC14BDA87}" presName="tx1" presStyleLbl="revTx" presStyleIdx="0" presStyleCnt="4"/>
      <dgm:spPr/>
    </dgm:pt>
    <dgm:pt modelId="{3EA109DB-D680-4CCA-B497-03BF1DDDC5F4}" type="pres">
      <dgm:prSet presAssocID="{91B8E116-8E0F-45DC-B8C7-61CCC14BDA87}" presName="vert1" presStyleCnt="0"/>
      <dgm:spPr/>
    </dgm:pt>
    <dgm:pt modelId="{0B0FDC47-6B8E-4FBF-A1D2-579FF6DC8213}" type="pres">
      <dgm:prSet presAssocID="{A36AD5F6-213F-47B7-8C9E-D9C265C85853}" presName="thickLine" presStyleLbl="alignNode1" presStyleIdx="1" presStyleCnt="4"/>
      <dgm:spPr/>
    </dgm:pt>
    <dgm:pt modelId="{B00F9640-184F-4700-9AA1-17A10FD81851}" type="pres">
      <dgm:prSet presAssocID="{A36AD5F6-213F-47B7-8C9E-D9C265C85853}" presName="horz1" presStyleCnt="0"/>
      <dgm:spPr/>
    </dgm:pt>
    <dgm:pt modelId="{810F7FDD-0C04-4DE0-BAD2-E28E8678803A}" type="pres">
      <dgm:prSet presAssocID="{A36AD5F6-213F-47B7-8C9E-D9C265C85853}" presName="tx1" presStyleLbl="revTx" presStyleIdx="1" presStyleCnt="4"/>
      <dgm:spPr/>
    </dgm:pt>
    <dgm:pt modelId="{614EC37D-4E12-4773-A2A7-8BC56BE4DD2C}" type="pres">
      <dgm:prSet presAssocID="{A36AD5F6-213F-47B7-8C9E-D9C265C85853}" presName="vert1" presStyleCnt="0"/>
      <dgm:spPr/>
    </dgm:pt>
    <dgm:pt modelId="{27FBAB89-B76E-4930-817E-661738228EAE}" type="pres">
      <dgm:prSet presAssocID="{E42DF05D-A810-4E1D-8574-178B52F69A49}" presName="thickLine" presStyleLbl="alignNode1" presStyleIdx="2" presStyleCnt="4"/>
      <dgm:spPr/>
    </dgm:pt>
    <dgm:pt modelId="{CAD5EA0A-A0A3-4EDF-A436-029D15A0E5E3}" type="pres">
      <dgm:prSet presAssocID="{E42DF05D-A810-4E1D-8574-178B52F69A49}" presName="horz1" presStyleCnt="0"/>
      <dgm:spPr/>
    </dgm:pt>
    <dgm:pt modelId="{6BA4353E-FDE8-4303-857F-E6AAECB58AC0}" type="pres">
      <dgm:prSet presAssocID="{E42DF05D-A810-4E1D-8574-178B52F69A49}" presName="tx1" presStyleLbl="revTx" presStyleIdx="2" presStyleCnt="4"/>
      <dgm:spPr/>
    </dgm:pt>
    <dgm:pt modelId="{0FA2BB8E-A78B-41CB-8E62-D5F3DDFC806A}" type="pres">
      <dgm:prSet presAssocID="{E42DF05D-A810-4E1D-8574-178B52F69A49}" presName="vert1" presStyleCnt="0"/>
      <dgm:spPr/>
    </dgm:pt>
    <dgm:pt modelId="{05D4AEF8-5EE0-4D49-AF46-6BB16EAA4A2A}" type="pres">
      <dgm:prSet presAssocID="{778C4BB8-92BB-4367-8B84-AC53012AAEBB}" presName="thickLine" presStyleLbl="alignNode1" presStyleIdx="3" presStyleCnt="4"/>
      <dgm:spPr/>
    </dgm:pt>
    <dgm:pt modelId="{679C20FD-03ED-490E-8DF3-129F7A2CA246}" type="pres">
      <dgm:prSet presAssocID="{778C4BB8-92BB-4367-8B84-AC53012AAEBB}" presName="horz1" presStyleCnt="0"/>
      <dgm:spPr/>
    </dgm:pt>
    <dgm:pt modelId="{AA567C07-F0B1-4BE5-A9D4-D28916479A07}" type="pres">
      <dgm:prSet presAssocID="{778C4BB8-92BB-4367-8B84-AC53012AAEBB}" presName="tx1" presStyleLbl="revTx" presStyleIdx="3" presStyleCnt="4"/>
      <dgm:spPr/>
    </dgm:pt>
    <dgm:pt modelId="{368EE237-57A0-47AD-90D5-1D0178CD0FB3}" type="pres">
      <dgm:prSet presAssocID="{778C4BB8-92BB-4367-8B84-AC53012AAEBB}" presName="vert1" presStyleCnt="0"/>
      <dgm:spPr/>
    </dgm:pt>
  </dgm:ptLst>
  <dgm:cxnLst>
    <dgm:cxn modelId="{58ADDE22-A223-48C7-B58D-CF6D77540DD7}" srcId="{F3606EA3-DCCD-4505-8482-244EDD1BA6A9}" destId="{91B8E116-8E0F-45DC-B8C7-61CCC14BDA87}" srcOrd="0" destOrd="0" parTransId="{DDB67F65-B22D-4675-A1E2-65B19C5798AA}" sibTransId="{E65B250D-6A48-473B-B15F-AFDDC20BFB4D}"/>
    <dgm:cxn modelId="{2D07B328-0FE6-4436-8C26-48DF43EBFDBD}" type="presOf" srcId="{A36AD5F6-213F-47B7-8C9E-D9C265C85853}" destId="{810F7FDD-0C04-4DE0-BAD2-E28E8678803A}" srcOrd="0" destOrd="0" presId="urn:microsoft.com/office/officeart/2008/layout/LinedList"/>
    <dgm:cxn modelId="{E215E35C-ACE3-49FA-9CA7-925E5FD05580}" srcId="{F3606EA3-DCCD-4505-8482-244EDD1BA6A9}" destId="{A36AD5F6-213F-47B7-8C9E-D9C265C85853}" srcOrd="1" destOrd="0" parTransId="{F120BED4-D26F-4F16-8C68-5550A3105D90}" sibTransId="{C3FF86B1-4EAA-446C-A97B-04A7D24D7268}"/>
    <dgm:cxn modelId="{9166CB4A-78B2-486A-8D3C-B29403370D16}" srcId="{F3606EA3-DCCD-4505-8482-244EDD1BA6A9}" destId="{E42DF05D-A810-4E1D-8574-178B52F69A49}" srcOrd="2" destOrd="0" parTransId="{0F515A8F-8C46-4782-A3D2-0331421734BE}" sibTransId="{20C11C18-0081-4BFE-B9B3-67962ADBDB07}"/>
    <dgm:cxn modelId="{DC239456-4209-48A3-9559-7EE6B91AE86D}" type="presOf" srcId="{778C4BB8-92BB-4367-8B84-AC53012AAEBB}" destId="{AA567C07-F0B1-4BE5-A9D4-D28916479A07}" srcOrd="0" destOrd="0" presId="urn:microsoft.com/office/officeart/2008/layout/LinedList"/>
    <dgm:cxn modelId="{F70D048E-4F99-4D0B-B199-9F010A9B2D57}" type="presOf" srcId="{E42DF05D-A810-4E1D-8574-178B52F69A49}" destId="{6BA4353E-FDE8-4303-857F-E6AAECB58AC0}" srcOrd="0" destOrd="0" presId="urn:microsoft.com/office/officeart/2008/layout/LinedList"/>
    <dgm:cxn modelId="{FD2C0FA0-8B6C-4D4F-8D25-BF82349AA26F}" type="presOf" srcId="{91B8E116-8E0F-45DC-B8C7-61CCC14BDA87}" destId="{B6E10BA2-FEEE-4586-B6C1-0E4090F1B33F}" srcOrd="0" destOrd="0" presId="urn:microsoft.com/office/officeart/2008/layout/LinedList"/>
    <dgm:cxn modelId="{3615BBE3-3390-467D-91E9-9F1340C8F98D}" srcId="{F3606EA3-DCCD-4505-8482-244EDD1BA6A9}" destId="{778C4BB8-92BB-4367-8B84-AC53012AAEBB}" srcOrd="3" destOrd="0" parTransId="{96A88FEA-37E3-424D-BA8E-92800B6BBCAE}" sibTransId="{2BA6E07D-A654-4B01-9A9F-A7A1B974AB3E}"/>
    <dgm:cxn modelId="{533D28E7-5E55-4175-8951-33D3D0863456}" type="presOf" srcId="{F3606EA3-DCCD-4505-8482-244EDD1BA6A9}" destId="{CD27E099-A95F-4B1B-80B5-665FD58C61F6}" srcOrd="0" destOrd="0" presId="urn:microsoft.com/office/officeart/2008/layout/LinedList"/>
    <dgm:cxn modelId="{E21FD705-486B-440A-BADF-0E2215D20C6A}" type="presParOf" srcId="{CD27E099-A95F-4B1B-80B5-665FD58C61F6}" destId="{1D51B390-4EF0-4ED7-AAB2-BD6C26402EDE}" srcOrd="0" destOrd="0" presId="urn:microsoft.com/office/officeart/2008/layout/LinedList"/>
    <dgm:cxn modelId="{79447B07-674D-430D-9A67-6F7AD153CA54}" type="presParOf" srcId="{CD27E099-A95F-4B1B-80B5-665FD58C61F6}" destId="{F09A8E48-35B1-4B56-AE42-9F34C179FE60}" srcOrd="1" destOrd="0" presId="urn:microsoft.com/office/officeart/2008/layout/LinedList"/>
    <dgm:cxn modelId="{BBEB791F-65EE-4303-86AD-C13D35129EF2}" type="presParOf" srcId="{F09A8E48-35B1-4B56-AE42-9F34C179FE60}" destId="{B6E10BA2-FEEE-4586-B6C1-0E4090F1B33F}" srcOrd="0" destOrd="0" presId="urn:microsoft.com/office/officeart/2008/layout/LinedList"/>
    <dgm:cxn modelId="{43311E58-A9BA-4F1F-8588-B602ACF15F00}" type="presParOf" srcId="{F09A8E48-35B1-4B56-AE42-9F34C179FE60}" destId="{3EA109DB-D680-4CCA-B497-03BF1DDDC5F4}" srcOrd="1" destOrd="0" presId="urn:microsoft.com/office/officeart/2008/layout/LinedList"/>
    <dgm:cxn modelId="{73FA9CEE-EB22-4B3C-8D6E-8D04B356E437}" type="presParOf" srcId="{CD27E099-A95F-4B1B-80B5-665FD58C61F6}" destId="{0B0FDC47-6B8E-4FBF-A1D2-579FF6DC8213}" srcOrd="2" destOrd="0" presId="urn:microsoft.com/office/officeart/2008/layout/LinedList"/>
    <dgm:cxn modelId="{025E5142-6760-442D-8812-89898DF66FB2}" type="presParOf" srcId="{CD27E099-A95F-4B1B-80B5-665FD58C61F6}" destId="{B00F9640-184F-4700-9AA1-17A10FD81851}" srcOrd="3" destOrd="0" presId="urn:microsoft.com/office/officeart/2008/layout/LinedList"/>
    <dgm:cxn modelId="{03695FDE-2930-49A2-890D-2B24E4D995F2}" type="presParOf" srcId="{B00F9640-184F-4700-9AA1-17A10FD81851}" destId="{810F7FDD-0C04-4DE0-BAD2-E28E8678803A}" srcOrd="0" destOrd="0" presId="urn:microsoft.com/office/officeart/2008/layout/LinedList"/>
    <dgm:cxn modelId="{10B4D6AA-8521-4C19-8157-D9D1743F45E8}" type="presParOf" srcId="{B00F9640-184F-4700-9AA1-17A10FD81851}" destId="{614EC37D-4E12-4773-A2A7-8BC56BE4DD2C}" srcOrd="1" destOrd="0" presId="urn:microsoft.com/office/officeart/2008/layout/LinedList"/>
    <dgm:cxn modelId="{66E24870-919F-4E23-98E2-ABCA807D1194}" type="presParOf" srcId="{CD27E099-A95F-4B1B-80B5-665FD58C61F6}" destId="{27FBAB89-B76E-4930-817E-661738228EAE}" srcOrd="4" destOrd="0" presId="urn:microsoft.com/office/officeart/2008/layout/LinedList"/>
    <dgm:cxn modelId="{D5553C24-E27B-4AAF-8CFC-3FC40F7FFABD}" type="presParOf" srcId="{CD27E099-A95F-4B1B-80B5-665FD58C61F6}" destId="{CAD5EA0A-A0A3-4EDF-A436-029D15A0E5E3}" srcOrd="5" destOrd="0" presId="urn:microsoft.com/office/officeart/2008/layout/LinedList"/>
    <dgm:cxn modelId="{6E81CEF9-1702-4638-92D2-6489F8714E84}" type="presParOf" srcId="{CAD5EA0A-A0A3-4EDF-A436-029D15A0E5E3}" destId="{6BA4353E-FDE8-4303-857F-E6AAECB58AC0}" srcOrd="0" destOrd="0" presId="urn:microsoft.com/office/officeart/2008/layout/LinedList"/>
    <dgm:cxn modelId="{B7F75D2D-7452-4D9D-84F4-9A236302CFC7}" type="presParOf" srcId="{CAD5EA0A-A0A3-4EDF-A436-029D15A0E5E3}" destId="{0FA2BB8E-A78B-41CB-8E62-D5F3DDFC806A}" srcOrd="1" destOrd="0" presId="urn:microsoft.com/office/officeart/2008/layout/LinedList"/>
    <dgm:cxn modelId="{4CAA5236-C464-4D53-82D6-D3948FC924C0}" type="presParOf" srcId="{CD27E099-A95F-4B1B-80B5-665FD58C61F6}" destId="{05D4AEF8-5EE0-4D49-AF46-6BB16EAA4A2A}" srcOrd="6" destOrd="0" presId="urn:microsoft.com/office/officeart/2008/layout/LinedList"/>
    <dgm:cxn modelId="{9E1C3AFD-A49D-4C60-B20B-002C50768761}" type="presParOf" srcId="{CD27E099-A95F-4B1B-80B5-665FD58C61F6}" destId="{679C20FD-03ED-490E-8DF3-129F7A2CA246}" srcOrd="7" destOrd="0" presId="urn:microsoft.com/office/officeart/2008/layout/LinedList"/>
    <dgm:cxn modelId="{42FD28BF-537E-4CF1-B206-4958E977E71E}" type="presParOf" srcId="{679C20FD-03ED-490E-8DF3-129F7A2CA246}" destId="{AA567C07-F0B1-4BE5-A9D4-D28916479A07}" srcOrd="0" destOrd="0" presId="urn:microsoft.com/office/officeart/2008/layout/LinedList"/>
    <dgm:cxn modelId="{D2A86613-A697-4132-887E-EFEA576C5595}" type="presParOf" srcId="{679C20FD-03ED-490E-8DF3-129F7A2CA246}" destId="{368EE237-57A0-47AD-90D5-1D0178CD0F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549F6-A30F-41F9-BE85-4EA155D654D3}">
      <dsp:nvSpPr>
        <dsp:cNvPr id="0" name=""/>
        <dsp:cNvSpPr/>
      </dsp:nvSpPr>
      <dsp:spPr>
        <a:xfrm>
          <a:off x="0" y="2492"/>
          <a:ext cx="6492875"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2753B-3742-4D63-93AC-6F1EB2DF9E2E}">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Source “Email” yielded highest conversion rate</a:t>
          </a:r>
          <a:endParaRPr lang="en-US" sz="2500" kern="1200"/>
        </a:p>
      </dsp:txBody>
      <dsp:txXfrm>
        <a:off x="0" y="2492"/>
        <a:ext cx="6492875" cy="850069"/>
      </dsp:txXfrm>
    </dsp:sp>
    <dsp:sp modelId="{4B1B93D7-A5A7-475D-82ED-09B45AA3C809}">
      <dsp:nvSpPr>
        <dsp:cNvPr id="0" name=""/>
        <dsp:cNvSpPr/>
      </dsp:nvSpPr>
      <dsp:spPr>
        <a:xfrm>
          <a:off x="0" y="852561"/>
          <a:ext cx="6492875" cy="0"/>
        </a:xfrm>
        <a:prstGeom prst="line">
          <a:avLst/>
        </a:prstGeom>
        <a:solidFill>
          <a:schemeClr val="accent2">
            <a:hueOff val="-291073"/>
            <a:satOff val="-16786"/>
            <a:lumOff val="1726"/>
            <a:alphaOff val="0"/>
          </a:schemeClr>
        </a:solidFill>
        <a:ln w="25400" cap="flat" cmpd="sng" algn="ctr">
          <a:solidFill>
            <a:schemeClr val="accent2">
              <a:hueOff val="-291073"/>
              <a:satOff val="-16786"/>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744BD-80A6-48F1-9F50-E820F3567176}">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Source “Facebook/LinkedIn” have more users but yielded lower conversion rates</a:t>
          </a:r>
          <a:endParaRPr lang="en-US" sz="2500" kern="1200"/>
        </a:p>
      </dsp:txBody>
      <dsp:txXfrm>
        <a:off x="0" y="852561"/>
        <a:ext cx="6492875" cy="850069"/>
      </dsp:txXfrm>
    </dsp:sp>
    <dsp:sp modelId="{8F60B352-150D-4FB1-8252-9D4FB9751AA5}">
      <dsp:nvSpPr>
        <dsp:cNvPr id="0" name=""/>
        <dsp:cNvSpPr/>
      </dsp:nvSpPr>
      <dsp:spPr>
        <a:xfrm>
          <a:off x="0" y="1702630"/>
          <a:ext cx="6492875" cy="0"/>
        </a:xfrm>
        <a:prstGeom prst="line">
          <a:avLst/>
        </a:prstGeom>
        <a:solidFill>
          <a:schemeClr val="accent2">
            <a:hueOff val="-582145"/>
            <a:satOff val="-33571"/>
            <a:lumOff val="3451"/>
            <a:alphaOff val="0"/>
          </a:schemeClr>
        </a:solidFill>
        <a:ln w="25400" cap="flat" cmpd="sng" algn="ctr">
          <a:solidFill>
            <a:schemeClr val="accent2">
              <a:hueOff val="-582145"/>
              <a:satOff val="-33571"/>
              <a:lumOff val="3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71F21-5BCD-479F-BCE6-94E5F58D408F}">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Device “Mobile” yielded highest conversion rate</a:t>
          </a:r>
          <a:endParaRPr lang="en-US" sz="2500" kern="1200"/>
        </a:p>
      </dsp:txBody>
      <dsp:txXfrm>
        <a:off x="0" y="1702630"/>
        <a:ext cx="6492875" cy="850069"/>
      </dsp:txXfrm>
    </dsp:sp>
    <dsp:sp modelId="{13128482-DD0E-46FE-8B16-993E179CE7CA}">
      <dsp:nvSpPr>
        <dsp:cNvPr id="0" name=""/>
        <dsp:cNvSpPr/>
      </dsp:nvSpPr>
      <dsp:spPr>
        <a:xfrm>
          <a:off x="0" y="2552699"/>
          <a:ext cx="6492875" cy="0"/>
        </a:xfrm>
        <a:prstGeom prst="line">
          <a:avLst/>
        </a:prstGeom>
        <a:solidFill>
          <a:schemeClr val="accent2">
            <a:hueOff val="-873218"/>
            <a:satOff val="-50357"/>
            <a:lumOff val="5177"/>
            <a:alphaOff val="0"/>
          </a:schemeClr>
        </a:solidFill>
        <a:ln w="25400" cap="flat" cmpd="sng" algn="ctr">
          <a:solidFill>
            <a:schemeClr val="accent2">
              <a:hueOff val="-873218"/>
              <a:satOff val="-50357"/>
              <a:lumOff val="5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560E4-BF92-4414-9F20-43496C4EC38F}">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Device “Desktop” have more users but yielded lower conversion rates</a:t>
          </a:r>
          <a:endParaRPr lang="en-US" sz="2500" kern="1200"/>
        </a:p>
      </dsp:txBody>
      <dsp:txXfrm>
        <a:off x="0" y="2552699"/>
        <a:ext cx="6492875" cy="850069"/>
      </dsp:txXfrm>
    </dsp:sp>
    <dsp:sp modelId="{BDD79C30-3F7D-496F-932B-FBD811374AAC}">
      <dsp:nvSpPr>
        <dsp:cNvPr id="0" name=""/>
        <dsp:cNvSpPr/>
      </dsp:nvSpPr>
      <dsp:spPr>
        <a:xfrm>
          <a:off x="0" y="3402769"/>
          <a:ext cx="6492875" cy="0"/>
        </a:xfrm>
        <a:prstGeom prst="line">
          <a:avLst/>
        </a:prstGeom>
        <a:solidFill>
          <a:schemeClr val="accent2">
            <a:hueOff val="-1164290"/>
            <a:satOff val="-67142"/>
            <a:lumOff val="6902"/>
            <a:alphaOff val="0"/>
          </a:schemeClr>
        </a:solidFill>
        <a:ln w="25400" cap="flat" cmpd="sng" algn="ctr">
          <a:solidFill>
            <a:schemeClr val="accent2">
              <a:hueOff val="-1164290"/>
              <a:satOff val="-67142"/>
              <a:lumOff val="6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46213-9EB4-4DE6-8CFE-1E00CA7A7861}">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Browser “Opera” yielded highest conversion rate</a:t>
          </a:r>
          <a:endParaRPr lang="en-US" sz="2500" kern="1200"/>
        </a:p>
      </dsp:txBody>
      <dsp:txXfrm>
        <a:off x="0" y="3402769"/>
        <a:ext cx="6492875" cy="850069"/>
      </dsp:txXfrm>
    </dsp:sp>
    <dsp:sp modelId="{5AD4A6CC-82B6-4C1C-875C-ACD1FEA79FB6}">
      <dsp:nvSpPr>
        <dsp:cNvPr id="0" name=""/>
        <dsp:cNvSpPr/>
      </dsp:nvSpPr>
      <dsp:spPr>
        <a:xfrm>
          <a:off x="0" y="4252838"/>
          <a:ext cx="6492875" cy="0"/>
        </a:xfrm>
        <a:prstGeom prst="line">
          <a:avLst/>
        </a:prstGeom>
        <a:solidFill>
          <a:schemeClr val="accent2">
            <a:hueOff val="-1455363"/>
            <a:satOff val="-83928"/>
            <a:lumOff val="8628"/>
            <a:alphaOff val="0"/>
          </a:schemeClr>
        </a:solidFill>
        <a:ln w="254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872A8-F20F-41D6-AF46-E45C1B6D8BD3}">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Browser “Android (In-App)” have maximum users but yielded lower conversion rates</a:t>
          </a:r>
          <a:endParaRPr lang="en-US" sz="2500" kern="1200"/>
        </a:p>
      </dsp:txBody>
      <dsp:txXfrm>
        <a:off x="0" y="4252838"/>
        <a:ext cx="6492875"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1B390-4EF0-4ED7-AAB2-BD6C26402EDE}">
      <dsp:nvSpPr>
        <dsp:cNvPr id="0" name=""/>
        <dsp:cNvSpPr/>
      </dsp:nvSpPr>
      <dsp:spPr>
        <a:xfrm>
          <a:off x="0" y="0"/>
          <a:ext cx="6492875"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E10BA2-FEEE-4586-B6C1-0E4090F1B33F}">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Industry “SPC” yielded highest conversion rate for old video</a:t>
          </a:r>
          <a:endParaRPr lang="en-US" sz="2300" kern="1200"/>
        </a:p>
      </dsp:txBody>
      <dsp:txXfrm>
        <a:off x="0" y="0"/>
        <a:ext cx="6492875" cy="1276350"/>
      </dsp:txXfrm>
    </dsp:sp>
    <dsp:sp modelId="{0B0FDC47-6B8E-4FBF-A1D2-579FF6DC8213}">
      <dsp:nvSpPr>
        <dsp:cNvPr id="0" name=""/>
        <dsp:cNvSpPr/>
      </dsp:nvSpPr>
      <dsp:spPr>
        <a:xfrm>
          <a:off x="0" y="1276350"/>
          <a:ext cx="6492875" cy="0"/>
        </a:xfrm>
        <a:prstGeom prst="line">
          <a:avLst/>
        </a:prstGeom>
        <a:solidFill>
          <a:schemeClr val="accent2">
            <a:hueOff val="-485121"/>
            <a:satOff val="-27976"/>
            <a:lumOff val="2876"/>
            <a:alphaOff val="0"/>
          </a:schemeClr>
        </a:solidFill>
        <a:ln w="25400" cap="flat" cmpd="sng" algn="ctr">
          <a:solidFill>
            <a:schemeClr val="accent2">
              <a:hueOff val="-485121"/>
              <a:satOff val="-27976"/>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0F7FDD-0C04-4DE0-BAD2-E28E8678803A}">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Industry “SPC” did NOT see new video – This could drastically improve test users conversion rate</a:t>
          </a:r>
          <a:endParaRPr lang="en-US" sz="2300" kern="1200"/>
        </a:p>
      </dsp:txBody>
      <dsp:txXfrm>
        <a:off x="0" y="1276350"/>
        <a:ext cx="6492875" cy="1276350"/>
      </dsp:txXfrm>
    </dsp:sp>
    <dsp:sp modelId="{27FBAB89-B76E-4930-817E-661738228EAE}">
      <dsp:nvSpPr>
        <dsp:cNvPr id="0" name=""/>
        <dsp:cNvSpPr/>
      </dsp:nvSpPr>
      <dsp:spPr>
        <a:xfrm>
          <a:off x="0" y="2552700"/>
          <a:ext cx="6492875" cy="0"/>
        </a:xfrm>
        <a:prstGeom prst="line">
          <a:avLst/>
        </a:prstGeom>
        <a:solidFill>
          <a:schemeClr val="accent2">
            <a:hueOff val="-970242"/>
            <a:satOff val="-55952"/>
            <a:lumOff val="5752"/>
            <a:alphaOff val="0"/>
          </a:schemeClr>
        </a:solidFill>
        <a:ln w="25400" cap="flat" cmpd="sng" algn="ctr">
          <a:solidFill>
            <a:schemeClr val="accent2">
              <a:hueOff val="-970242"/>
              <a:satOff val="-55952"/>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4353E-FDE8-4303-857F-E6AAECB58AC0}">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Industry “MFG” have maximum users but yielded lower conversion rate</a:t>
          </a:r>
          <a:endParaRPr lang="en-US" sz="2300" kern="1200"/>
        </a:p>
      </dsp:txBody>
      <dsp:txXfrm>
        <a:off x="0" y="2552700"/>
        <a:ext cx="6492875" cy="1276350"/>
      </dsp:txXfrm>
    </dsp:sp>
    <dsp:sp modelId="{05D4AEF8-5EE0-4D49-AF46-6BB16EAA4A2A}">
      <dsp:nvSpPr>
        <dsp:cNvPr id="0" name=""/>
        <dsp:cNvSpPr/>
      </dsp:nvSpPr>
      <dsp:spPr>
        <a:xfrm>
          <a:off x="0" y="3829050"/>
          <a:ext cx="6492875" cy="0"/>
        </a:xfrm>
        <a:prstGeom prst="line">
          <a:avLst/>
        </a:prstGeom>
        <a:solidFill>
          <a:schemeClr val="accent2">
            <a:hueOff val="-1455363"/>
            <a:satOff val="-83928"/>
            <a:lumOff val="8628"/>
            <a:alphaOff val="0"/>
          </a:schemeClr>
        </a:solidFill>
        <a:ln w="254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67C07-F0B1-4BE5-A9D4-D28916479A07}">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MFE industry users have worst conversion rate for both control/test users - perhaps change video to highlight features for MFE industry</a:t>
          </a:r>
          <a:endParaRPr lang="en-US" sz="2300" kern="120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6478606de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6478606d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4f3853fb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4f3853fb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33ae4aaf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g633ae4aafd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33ae4aaf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33ae4aaf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527badb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6527bad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527badb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6527bad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47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optimizely.com/optimization-glossary/ab-testing/" TargetMode="External"/><Relationship Id="rId4" Type="http://schemas.openxmlformats.org/officeDocument/2006/relationships/hyperlink" Target="https://blog.hubspot.com/service/freemiu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03" name="Rectangle 102">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5"/>
          <p:cNvSpPr txBox="1">
            <a:spLocks noGrp="1"/>
          </p:cNvSpPr>
          <p:nvPr>
            <p:ph type="ctrTitle"/>
          </p:nvPr>
        </p:nvSpPr>
        <p:spPr>
          <a:xfrm>
            <a:off x="764949" y="3499076"/>
            <a:ext cx="6053558" cy="2424774"/>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buClr>
                <a:srgbClr val="0070C0"/>
              </a:buClr>
              <a:buSzPts val="6000"/>
            </a:pPr>
            <a:r>
              <a:rPr lang="en-US" sz="4400" kern="1200">
                <a:solidFill>
                  <a:srgbClr val="FFFFFF"/>
                </a:solidFill>
                <a:latin typeface="+mj-lt"/>
                <a:ea typeface="+mj-ea"/>
                <a:cs typeface="+mj-cs"/>
              </a:rPr>
              <a:t>Project#8</a:t>
            </a:r>
          </a:p>
        </p:txBody>
      </p:sp>
      <p:sp>
        <p:nvSpPr>
          <p:cNvPr id="105" name="Freeform: Shape 104">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Freeform: Shape 106">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9" name="Freeform: Shape 108">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Google Shape;97;p15"/>
          <p:cNvSpPr txBox="1">
            <a:spLocks noGrp="1"/>
          </p:cNvSpPr>
          <p:nvPr>
            <p:ph type="subTitle" idx="1"/>
          </p:nvPr>
        </p:nvSpPr>
        <p:spPr>
          <a:xfrm>
            <a:off x="4215161" y="356187"/>
            <a:ext cx="2878409" cy="1792281"/>
          </a:xfrm>
          <a:prstGeom prst="rect">
            <a:avLst/>
          </a:prstGeom>
        </p:spPr>
        <p:txBody>
          <a:bodyPr spcFirstLastPara="1" vert="horz" lIns="91440" tIns="45720" rIns="91440" bIns="45720" rtlCol="0" anchor="ctr" anchorCtr="0">
            <a:normAutofit/>
          </a:bodyPr>
          <a:lstStyle/>
          <a:p>
            <a:pPr marL="0" lvl="0" indent="-228600" algn="l">
              <a:spcBef>
                <a:spcPts val="0"/>
              </a:spcBef>
              <a:spcAft>
                <a:spcPts val="0"/>
              </a:spcAft>
              <a:buClr>
                <a:srgbClr val="0070C0"/>
              </a:buClr>
              <a:buSzPts val="2400"/>
              <a:buFont typeface="Arial" panose="020B0604020202020204" pitchFamily="34" charset="0"/>
              <a:buChar char="•"/>
            </a:pPr>
            <a:r>
              <a:rPr lang="en-US" sz="2000" b="1" u="sng" kern="1200">
                <a:solidFill>
                  <a:schemeClr val="tx1"/>
                </a:solidFill>
                <a:latin typeface="+mn-lt"/>
                <a:ea typeface="+mn-ea"/>
                <a:cs typeface="+mn-cs"/>
              </a:rPr>
              <a:t>Freemium A/B Testing</a:t>
            </a:r>
            <a:endParaRPr lang="en-US" sz="2000" u="sng" kern="1200">
              <a:solidFill>
                <a:schemeClr val="tx1"/>
              </a:solidFill>
              <a:latin typeface="+mn-lt"/>
              <a:ea typeface="+mn-ea"/>
              <a:cs typeface="+mn-cs"/>
            </a:endParaRPr>
          </a:p>
          <a:p>
            <a:pPr marL="0" lvl="0" indent="-228600" algn="l">
              <a:spcBef>
                <a:spcPts val="1000"/>
              </a:spcBef>
              <a:spcAft>
                <a:spcPts val="0"/>
              </a:spcAft>
              <a:buClr>
                <a:schemeClr val="dk1"/>
              </a:buClr>
              <a:buSzPts val="2400"/>
              <a:buFont typeface="Arial" panose="020B0604020202020204" pitchFamily="34" charset="0"/>
              <a:buChar char="•"/>
            </a:pPr>
            <a:endParaRPr lang="en-US" sz="2000" kern="1200">
              <a:solidFill>
                <a:schemeClr val="tx1"/>
              </a:solidFill>
              <a:latin typeface="+mn-lt"/>
              <a:ea typeface="+mn-ea"/>
              <a:cs typeface="+mn-cs"/>
            </a:endParaRPr>
          </a:p>
        </p:txBody>
      </p:sp>
      <p:sp>
        <p:nvSpPr>
          <p:cNvPr id="111" name="Freeform: Shape 110">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Google Shape;98;p15"/>
          <p:cNvSpPr txBox="1"/>
          <p:nvPr/>
        </p:nvSpPr>
        <p:spPr>
          <a:xfrm>
            <a:off x="8386139" y="3143438"/>
            <a:ext cx="3474621" cy="2780412"/>
          </a:xfrm>
          <a:prstGeom prst="rect">
            <a:avLst/>
          </a:prstGeom>
        </p:spPr>
        <p:txBody>
          <a:bodyPr spcFirstLastPara="1" vert="horz" lIns="91440" tIns="45720" rIns="91440" bIns="45720" rtlCol="0" anchor="ctr" anchorCtr="0">
            <a:normAutofit/>
          </a:bodyPr>
          <a:lstStyle/>
          <a:p>
            <a:pPr marL="0" marR="0" lvl="0" indent="-228600">
              <a:lnSpc>
                <a:spcPct val="90000"/>
              </a:lnSpc>
              <a:spcBef>
                <a:spcPts val="0"/>
              </a:spcBef>
              <a:spcAft>
                <a:spcPts val="600"/>
              </a:spcAft>
              <a:buClr>
                <a:srgbClr val="000000"/>
              </a:buClr>
              <a:buSzPts val="2800"/>
              <a:buFont typeface="Arial" panose="020B0604020202020204" pitchFamily="34" charset="0"/>
              <a:buChar char="•"/>
            </a:pPr>
            <a:r>
              <a:rPr lang="en-US" sz="2000" b="1" i="0" u="none" strike="noStrike" kern="1200" cap="none">
                <a:solidFill>
                  <a:schemeClr val="tx1"/>
                </a:solidFill>
                <a:latin typeface="+mn-lt"/>
                <a:ea typeface="+mn-ea"/>
                <a:cs typeface="+mn-cs"/>
                <a:sym typeface="Calibri"/>
              </a:rPr>
              <a:t>Scope: </a:t>
            </a:r>
            <a:r>
              <a:rPr lang="en-US" sz="2000" b="0" i="0" u="none" strike="noStrike" kern="1200" cap="none">
                <a:solidFill>
                  <a:schemeClr val="tx1"/>
                </a:solidFill>
                <a:latin typeface="+mn-lt"/>
                <a:ea typeface="+mn-ea"/>
                <a:cs typeface="+mn-cs"/>
                <a:sym typeface="Calibri"/>
              </a:rPr>
              <a:t>This project’s scope is to help a B2B (business-to-business) SaaS (software-as-a-service) company analyze its recent A/B test for its explainer video. The company uses these videos to convince free users to start a premium trial.</a:t>
            </a:r>
            <a:endParaRPr lang="en-US" sz="2000" b="0" i="0" u="none" strike="noStrike" kern="1200" cap="none">
              <a:solidFill>
                <a:schemeClr val="tx1"/>
              </a:solidFill>
              <a:latin typeface="+mn-lt"/>
              <a:ea typeface="+mn-ea"/>
              <a:cs typeface="+mn-cs"/>
              <a:sym typeface="Arial"/>
            </a:endParaRPr>
          </a:p>
          <a:p>
            <a:pPr marL="0" marR="0" lvl="0" indent="-228600">
              <a:lnSpc>
                <a:spcPct val="90000"/>
              </a:lnSpc>
              <a:spcBef>
                <a:spcPts val="0"/>
              </a:spcBef>
              <a:spcAft>
                <a:spcPts val="600"/>
              </a:spcAft>
              <a:buClr>
                <a:srgbClr val="000000"/>
              </a:buClr>
              <a:buSzPts val="1800"/>
              <a:buFont typeface="Arial" panose="020B0604020202020204" pitchFamily="34" charset="0"/>
              <a:buChar char="•"/>
            </a:pPr>
            <a:endParaRPr lang="en-US" sz="2000" b="0" i="0" u="none" strike="noStrike" kern="1200" cap="none">
              <a:solidFill>
                <a:schemeClr val="tx1"/>
              </a:solidFill>
              <a:latin typeface="+mn-lt"/>
              <a:ea typeface="+mn-ea"/>
              <a:cs typeface="+mn-cs"/>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p:nvSpPr>
          <p:cNvPr id="98" name="Rectangle 9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6" name="Google Shape;156;p24"/>
          <p:cNvSpPr txBox="1">
            <a:spLocks noGrp="1"/>
          </p:cNvSpPr>
          <p:nvPr>
            <p:ph type="ctrTitle"/>
          </p:nvPr>
        </p:nvSpPr>
        <p:spPr>
          <a:xfrm>
            <a:off x="3045368" y="2043663"/>
            <a:ext cx="6105194" cy="203105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5800"/>
              <a:buFont typeface="Calibri"/>
              <a:buNone/>
            </a:pPr>
            <a:r>
              <a:rPr lang="en-US" sz="6000">
                <a:solidFill>
                  <a:srgbClr val="FFFFFF"/>
                </a:solidFill>
              </a:rPr>
              <a:t>Data Understanding</a:t>
            </a:r>
          </a:p>
        </p:txBody>
      </p:sp>
      <p:sp>
        <p:nvSpPr>
          <p:cNvPr id="157" name="Google Shape;157;p24"/>
          <p:cNvSpPr txBox="1">
            <a:spLocks noGrp="1"/>
          </p:cNvSpPr>
          <p:nvPr>
            <p:ph type="subTitle" idx="1"/>
          </p:nvPr>
        </p:nvSpPr>
        <p:spPr>
          <a:xfrm>
            <a:off x="3045368" y="4074718"/>
            <a:ext cx="6105194" cy="682079"/>
          </a:xfrm>
          <a:prstGeom prst="rect">
            <a:avLst/>
          </a:prstGeom>
        </p:spPr>
        <p:txBody>
          <a:bodyPr spcFirstLastPara="1" lIns="91425" tIns="45700" rIns="91425" bIns="45700" anchorCtr="0">
            <a:normAutofit/>
          </a:bodyPr>
          <a:lstStyle/>
          <a:p>
            <a:pPr marL="0" lvl="0" indent="0" rtl="0">
              <a:spcBef>
                <a:spcPts val="0"/>
              </a:spcBef>
              <a:spcAft>
                <a:spcPts val="600"/>
              </a:spcAft>
              <a:buClr>
                <a:schemeClr val="accent1"/>
              </a:buClr>
              <a:buSzPts val="2400"/>
              <a:buNone/>
            </a:pPr>
            <a:r>
              <a:rPr lang="en-US" sz="1700">
                <a:solidFill>
                  <a:srgbClr val="FFFFFF"/>
                </a:solidFill>
              </a:rPr>
              <a:t>Exploratory data analysis (EDA) using R and Data Visualization using Tableau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5"/>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3" name="Google Shape;163;p25"/>
          <p:cNvSpPr txBox="1">
            <a:spLocks noGrp="1"/>
          </p:cNvSpPr>
          <p:nvPr>
            <p:ph type="title"/>
          </p:nvPr>
        </p:nvSpPr>
        <p:spPr>
          <a:xfrm>
            <a:off x="863029" y="1012004"/>
            <a:ext cx="3416158" cy="47954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Analytical Approach</a:t>
            </a:r>
            <a:endParaRPr/>
          </a:p>
        </p:txBody>
      </p:sp>
      <p:grpSp>
        <p:nvGrpSpPr>
          <p:cNvPr id="164" name="Google Shape;164;p25"/>
          <p:cNvGrpSpPr/>
          <p:nvPr/>
        </p:nvGrpSpPr>
        <p:grpSpPr>
          <a:xfrm>
            <a:off x="5194300" y="867705"/>
            <a:ext cx="6513603" cy="5091862"/>
            <a:chOff x="0" y="396781"/>
            <a:chExt cx="6513603" cy="5091862"/>
          </a:xfrm>
        </p:grpSpPr>
        <p:sp>
          <p:nvSpPr>
            <p:cNvPr id="165" name="Google Shape;165;p25"/>
            <p:cNvSpPr/>
            <p:nvPr/>
          </p:nvSpPr>
          <p:spPr>
            <a:xfrm>
              <a:off x="0" y="396781"/>
              <a:ext cx="6513603" cy="124056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5"/>
            <p:cNvSpPr txBox="1"/>
            <p:nvPr/>
          </p:nvSpPr>
          <p:spPr>
            <a:xfrm>
              <a:off x="60559" y="457340"/>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Descriptive vs Predictive: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Predictive Analytics (predict conversion rate based on user data)</a:t>
              </a:r>
              <a:endParaRPr sz="1400" b="0" i="0" u="none" strike="noStrike" cap="none">
                <a:solidFill>
                  <a:srgbClr val="000000"/>
                </a:solidFill>
                <a:latin typeface="Arial"/>
                <a:ea typeface="Arial"/>
                <a:cs typeface="Arial"/>
                <a:sym typeface="Arial"/>
              </a:endParaRPr>
            </a:p>
          </p:txBody>
        </p:sp>
        <p:sp>
          <p:nvSpPr>
            <p:cNvPr id="167" name="Google Shape;167;p25"/>
            <p:cNvSpPr/>
            <p:nvPr/>
          </p:nvSpPr>
          <p:spPr>
            <a:xfrm>
              <a:off x="0" y="1680547"/>
              <a:ext cx="6513603" cy="1240565"/>
            </a:xfrm>
            <a:prstGeom prst="roundRect">
              <a:avLst>
                <a:gd name="adj" fmla="val 16667"/>
              </a:avLst>
            </a:prstGeom>
            <a:solidFill>
              <a:srgbClr val="50C9B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5"/>
            <p:cNvSpPr txBox="1"/>
            <p:nvPr/>
          </p:nvSpPr>
          <p:spPr>
            <a:xfrm>
              <a:off x="60559" y="1741106"/>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Type of Learning: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Supervised Learning (Target variable ‘trial’ in Sample)</a:t>
              </a:r>
              <a:endParaRPr sz="1400" b="0" i="0" u="none" strike="noStrike" cap="none">
                <a:solidFill>
                  <a:srgbClr val="000000"/>
                </a:solidFill>
                <a:latin typeface="Arial"/>
                <a:ea typeface="Arial"/>
                <a:cs typeface="Arial"/>
                <a:sym typeface="Arial"/>
              </a:endParaRPr>
            </a:p>
          </p:txBody>
        </p:sp>
        <p:sp>
          <p:nvSpPr>
            <p:cNvPr id="169" name="Google Shape;169;p25"/>
            <p:cNvSpPr/>
            <p:nvPr/>
          </p:nvSpPr>
          <p:spPr>
            <a:xfrm>
              <a:off x="0" y="2964313"/>
              <a:ext cx="6513603" cy="1240565"/>
            </a:xfrm>
            <a:prstGeom prst="roundRect">
              <a:avLst>
                <a:gd name="adj" fmla="val 16667"/>
              </a:avLst>
            </a:prstGeom>
            <a:solidFill>
              <a:srgbClr val="48BD6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5"/>
            <p:cNvSpPr txBox="1"/>
            <p:nvPr/>
          </p:nvSpPr>
          <p:spPr>
            <a:xfrm>
              <a:off x="60559" y="3024872"/>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dirty="0">
                  <a:solidFill>
                    <a:schemeClr val="lt1"/>
                  </a:solidFill>
                  <a:latin typeface="Calibri"/>
                  <a:ea typeface="Calibri"/>
                  <a:cs typeface="Calibri"/>
                  <a:sym typeface="Calibri"/>
                </a:rPr>
                <a:t>Type of Analysis: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dirty="0">
                  <a:solidFill>
                    <a:schemeClr val="lt1"/>
                  </a:solidFill>
                  <a:latin typeface="Calibri"/>
                  <a:ea typeface="Calibri"/>
                  <a:cs typeface="Calibri"/>
                  <a:sym typeface="Calibri"/>
                </a:rPr>
                <a:t>	Classification Analysis  because: 1) Type of TV ‘trial’ is binary and 2) Type of business question predict conversion rate where Conversion rate = mean(trial)</a:t>
              </a:r>
              <a:endParaRPr sz="1400" b="0" i="0" u="none" strike="noStrike" cap="none" dirty="0">
                <a:solidFill>
                  <a:srgbClr val="000000"/>
                </a:solidFill>
                <a:latin typeface="Arial"/>
                <a:ea typeface="Arial"/>
                <a:cs typeface="Arial"/>
                <a:sym typeface="Arial"/>
              </a:endParaRPr>
            </a:p>
          </p:txBody>
        </p:sp>
        <p:sp>
          <p:nvSpPr>
            <p:cNvPr id="171" name="Google Shape;171;p25"/>
            <p:cNvSpPr/>
            <p:nvPr/>
          </p:nvSpPr>
          <p:spPr>
            <a:xfrm>
              <a:off x="0" y="4248078"/>
              <a:ext cx="6513603" cy="1240565"/>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5"/>
            <p:cNvSpPr txBox="1"/>
            <p:nvPr/>
          </p:nvSpPr>
          <p:spPr>
            <a:xfrm>
              <a:off x="60559" y="4308637"/>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Success Measures: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Confusion Matrix and/or PCC</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26"/>
          <p:cNvSpPr/>
          <p:nvPr/>
        </p:nvSpPr>
        <p:spPr>
          <a:xfrm rot="10800000">
            <a:off x="9016005" y="5367908"/>
            <a:ext cx="3175996" cy="1490093"/>
          </a:xfrm>
          <a:custGeom>
            <a:avLst/>
            <a:gdLst/>
            <a:ahLst/>
            <a:cxnLst/>
            <a:rect l="l" t="t" r="r" b="b"/>
            <a:pathLst>
              <a:path w="3175996" h="1490093" extrusionOk="0">
                <a:moveTo>
                  <a:pt x="2485888" y="1490093"/>
                </a:moveTo>
                <a:lnTo>
                  <a:pt x="0" y="1490093"/>
                </a:lnTo>
                <a:lnTo>
                  <a:pt x="0" y="0"/>
                </a:lnTo>
                <a:lnTo>
                  <a:pt x="3175996" y="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26"/>
          <p:cNvSpPr/>
          <p:nvPr/>
        </p:nvSpPr>
        <p:spPr>
          <a:xfrm>
            <a:off x="0" y="5367908"/>
            <a:ext cx="9566296" cy="1490093"/>
          </a:xfrm>
          <a:custGeom>
            <a:avLst/>
            <a:gdLst/>
            <a:ahLst/>
            <a:cxnLst/>
            <a:rect l="l" t="t" r="r" b="b"/>
            <a:pathLst>
              <a:path w="9566296" h="1490093" extrusionOk="0">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26"/>
          <p:cNvSpPr txBox="1">
            <a:spLocks noGrp="1"/>
          </p:cNvSpPr>
          <p:nvPr>
            <p:ph type="title"/>
          </p:nvPr>
        </p:nvSpPr>
        <p:spPr>
          <a:xfrm>
            <a:off x="838200" y="5529884"/>
            <a:ext cx="8078342" cy="109633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Code Book</a:t>
            </a:r>
            <a:endParaRPr/>
          </a:p>
        </p:txBody>
      </p:sp>
      <p:grpSp>
        <p:nvGrpSpPr>
          <p:cNvPr id="180" name="Google Shape;180;p26"/>
          <p:cNvGrpSpPr/>
          <p:nvPr/>
        </p:nvGrpSpPr>
        <p:grpSpPr>
          <a:xfrm>
            <a:off x="838200" y="690948"/>
            <a:ext cx="10515600" cy="3986011"/>
            <a:chOff x="0" y="47481"/>
            <a:chExt cx="10515600" cy="3986011"/>
          </a:xfrm>
        </p:grpSpPr>
        <p:sp>
          <p:nvSpPr>
            <p:cNvPr id="181" name="Google Shape;181;p26"/>
            <p:cNvSpPr/>
            <p:nvPr/>
          </p:nvSpPr>
          <p:spPr>
            <a:xfrm>
              <a:off x="0" y="254121"/>
              <a:ext cx="10515600" cy="35280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6"/>
            <p:cNvSpPr/>
            <p:nvPr/>
          </p:nvSpPr>
          <p:spPr>
            <a:xfrm>
              <a:off x="525780" y="47481"/>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6"/>
            <p:cNvSpPr txBox="1"/>
            <p:nvPr/>
          </p:nvSpPr>
          <p:spPr>
            <a:xfrm>
              <a:off x="545955" y="67656"/>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is structured, stored in flat files (.csv)</a:t>
              </a:r>
              <a:endParaRPr sz="1400" b="0" i="0" u="none" strike="noStrike" cap="none">
                <a:solidFill>
                  <a:srgbClr val="000000"/>
                </a:solidFill>
                <a:latin typeface="Arial"/>
                <a:ea typeface="Arial"/>
                <a:cs typeface="Arial"/>
                <a:sym typeface="Arial"/>
              </a:endParaRPr>
            </a:p>
          </p:txBody>
        </p:sp>
        <p:sp>
          <p:nvSpPr>
            <p:cNvPr id="184" name="Google Shape;184;p26"/>
            <p:cNvSpPr/>
            <p:nvPr/>
          </p:nvSpPr>
          <p:spPr>
            <a:xfrm>
              <a:off x="0" y="889162"/>
              <a:ext cx="10515600" cy="85995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6"/>
            <p:cNvSpPr txBox="1"/>
            <p:nvPr/>
          </p:nvSpPr>
          <p:spPr>
            <a:xfrm>
              <a:off x="0" y="889162"/>
              <a:ext cx="10515600" cy="859950"/>
            </a:xfrm>
            <a:prstGeom prst="rect">
              <a:avLst/>
            </a:prstGeom>
            <a:noFill/>
            <a:ln>
              <a:noFill/>
            </a:ln>
          </p:spPr>
          <p:txBody>
            <a:bodyPr spcFirstLastPara="1" wrap="square" lIns="816125" tIns="291575" rIns="816125" bIns="99550" anchor="t" anchorCtr="0">
              <a:noAutofit/>
            </a:bodyPr>
            <a:lstStyle/>
            <a:p>
              <a:pPr marL="114300" marR="0" lvl="1" indent="-114300" algn="l" rtl="0">
                <a:lnSpc>
                  <a:spcPct val="100000"/>
                </a:lnSpc>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Missing observations 350000 – 346929 = 3071</a:t>
              </a:r>
              <a:endParaRPr sz="1400" b="0" i="0" u="none" strike="noStrike" cap="none">
                <a:solidFill>
                  <a:srgbClr val="000000"/>
                </a:solidFill>
                <a:latin typeface="Arial"/>
                <a:ea typeface="Arial"/>
                <a:cs typeface="Arial"/>
                <a:sym typeface="Arial"/>
              </a:endParaRPr>
            </a:p>
            <a:p>
              <a:pPr marL="114300" marR="0" lvl="1" indent="-114300" algn="l" rtl="0">
                <a:lnSpc>
                  <a:spcPct val="100000"/>
                </a:lnSpc>
                <a:spcBef>
                  <a:spcPts val="21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Data type of Target variable “trial” with value 0/1 is “int” instead of “factor”</a:t>
              </a:r>
              <a:endParaRPr sz="1400" b="0" i="0" u="none" strike="noStrike" cap="none">
                <a:solidFill>
                  <a:srgbClr val="000000"/>
                </a:solidFill>
                <a:latin typeface="Arial"/>
                <a:ea typeface="Arial"/>
                <a:cs typeface="Arial"/>
                <a:sym typeface="Arial"/>
              </a:endParaRPr>
            </a:p>
          </p:txBody>
        </p:sp>
        <p:sp>
          <p:nvSpPr>
            <p:cNvPr id="186" name="Google Shape;186;p26"/>
            <p:cNvSpPr/>
            <p:nvPr/>
          </p:nvSpPr>
          <p:spPr>
            <a:xfrm>
              <a:off x="525780" y="682521"/>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6"/>
            <p:cNvSpPr txBox="1"/>
            <p:nvPr/>
          </p:nvSpPr>
          <p:spPr>
            <a:xfrm>
              <a:off x="545955" y="702696"/>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Structure: 346929 Observations of 11 variables. </a:t>
              </a:r>
              <a:endParaRPr sz="1400" b="0" i="0" u="none" strike="noStrike" cap="none">
                <a:solidFill>
                  <a:srgbClr val="000000"/>
                </a:solidFill>
                <a:latin typeface="Arial"/>
                <a:ea typeface="Arial"/>
                <a:cs typeface="Arial"/>
                <a:sym typeface="Arial"/>
              </a:endParaRPr>
            </a:p>
          </p:txBody>
        </p:sp>
        <p:sp>
          <p:nvSpPr>
            <p:cNvPr id="188" name="Google Shape;188;p26"/>
            <p:cNvSpPr/>
            <p:nvPr/>
          </p:nvSpPr>
          <p:spPr>
            <a:xfrm>
              <a:off x="0" y="2031352"/>
              <a:ext cx="10515600" cy="85995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6"/>
            <p:cNvSpPr txBox="1"/>
            <p:nvPr/>
          </p:nvSpPr>
          <p:spPr>
            <a:xfrm>
              <a:off x="0" y="2031352"/>
              <a:ext cx="10515600" cy="859950"/>
            </a:xfrm>
            <a:prstGeom prst="rect">
              <a:avLst/>
            </a:prstGeom>
            <a:noFill/>
            <a:ln>
              <a:noFill/>
            </a:ln>
          </p:spPr>
          <p:txBody>
            <a:bodyPr spcFirstLastPara="1" wrap="square" lIns="816125" tIns="291575" rIns="816125" bIns="99550" anchor="t" anchorCtr="0">
              <a:noAutofit/>
            </a:bodyPr>
            <a:lstStyle/>
            <a:p>
              <a:pPr marL="114300" marR="0" lvl="1" indent="-114300" algn="l" rtl="0">
                <a:lnSpc>
                  <a:spcPct val="100000"/>
                </a:lnSpc>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356 missing values of each feature “gender”, “age” &amp; “industry_code”</a:t>
              </a:r>
              <a:endParaRPr sz="1400" b="0" i="0" u="none" strike="noStrike" cap="none">
                <a:solidFill>
                  <a:srgbClr val="000000"/>
                </a:solidFill>
                <a:latin typeface="Arial"/>
                <a:ea typeface="Arial"/>
                <a:cs typeface="Arial"/>
                <a:sym typeface="Arial"/>
              </a:endParaRPr>
            </a:p>
            <a:p>
              <a:pPr marL="114300" marR="0" lvl="1" indent="-114300" algn="l" rtl="0">
                <a:lnSpc>
                  <a:spcPct val="100000"/>
                </a:lnSpc>
                <a:spcBef>
                  <a:spcPts val="21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9691 “Unknown” type of “payee”</a:t>
              </a:r>
              <a:endParaRPr sz="1400" b="0" i="0" u="none" strike="noStrike" cap="none">
                <a:solidFill>
                  <a:srgbClr val="000000"/>
                </a:solidFill>
                <a:latin typeface="Arial"/>
                <a:ea typeface="Arial"/>
                <a:cs typeface="Arial"/>
                <a:sym typeface="Arial"/>
              </a:endParaRPr>
            </a:p>
          </p:txBody>
        </p:sp>
        <p:sp>
          <p:nvSpPr>
            <p:cNvPr id="190" name="Google Shape;190;p26"/>
            <p:cNvSpPr/>
            <p:nvPr/>
          </p:nvSpPr>
          <p:spPr>
            <a:xfrm>
              <a:off x="525780" y="1824712"/>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6"/>
            <p:cNvSpPr txBox="1"/>
            <p:nvPr/>
          </p:nvSpPr>
          <p:spPr>
            <a:xfrm>
              <a:off x="545955" y="1844887"/>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Summary: </a:t>
              </a:r>
              <a:endParaRPr sz="1400" b="0" i="0" u="none" strike="noStrike" cap="none">
                <a:solidFill>
                  <a:srgbClr val="000000"/>
                </a:solidFill>
                <a:latin typeface="Arial"/>
                <a:ea typeface="Arial"/>
                <a:cs typeface="Arial"/>
                <a:sym typeface="Arial"/>
              </a:endParaRPr>
            </a:p>
          </p:txBody>
        </p:sp>
        <p:sp>
          <p:nvSpPr>
            <p:cNvPr id="192" name="Google Shape;192;p26"/>
            <p:cNvSpPr/>
            <p:nvPr/>
          </p:nvSpPr>
          <p:spPr>
            <a:xfrm>
              <a:off x="0" y="3173542"/>
              <a:ext cx="10515600" cy="85995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6"/>
            <p:cNvSpPr txBox="1"/>
            <p:nvPr/>
          </p:nvSpPr>
          <p:spPr>
            <a:xfrm>
              <a:off x="0" y="3173542"/>
              <a:ext cx="10515600" cy="859950"/>
            </a:xfrm>
            <a:prstGeom prst="rect">
              <a:avLst/>
            </a:prstGeom>
            <a:noFill/>
            <a:ln>
              <a:noFill/>
            </a:ln>
          </p:spPr>
          <p:txBody>
            <a:bodyPr spcFirstLastPara="1" wrap="square" lIns="816125" tIns="291575" rIns="816125" bIns="99550" anchor="t" anchorCtr="0">
              <a:noAutofit/>
            </a:bodyPr>
            <a:lstStyle/>
            <a:p>
              <a:pPr marL="114300" marR="0" lvl="1" indent="-114300" algn="l" rtl="0">
                <a:lnSpc>
                  <a:spcPct val="100000"/>
                </a:lnSpc>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Age (only numeric continuous input) is positive skewed = 0.74</a:t>
              </a:r>
              <a:endParaRPr sz="1400" b="0" i="0" u="none" strike="noStrike" cap="none">
                <a:solidFill>
                  <a:srgbClr val="000000"/>
                </a:solidFill>
                <a:latin typeface="Arial"/>
                <a:ea typeface="Arial"/>
                <a:cs typeface="Arial"/>
                <a:sym typeface="Arial"/>
              </a:endParaRPr>
            </a:p>
            <a:p>
              <a:pPr marL="114300" marR="0" lvl="1" indent="-114300" algn="l" rtl="0">
                <a:lnSpc>
                  <a:spcPct val="100000"/>
                </a:lnSpc>
                <a:spcBef>
                  <a:spcPts val="21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TV “Trial” is imbalance 0 – 329,713 (94%) &amp; 1 – 17216 (6%)</a:t>
              </a:r>
              <a:endParaRPr sz="1400" b="0" i="0" u="none" strike="noStrike" cap="none">
                <a:solidFill>
                  <a:srgbClr val="000000"/>
                </a:solidFill>
                <a:latin typeface="Arial"/>
                <a:ea typeface="Arial"/>
                <a:cs typeface="Arial"/>
                <a:sym typeface="Arial"/>
              </a:endParaRPr>
            </a:p>
          </p:txBody>
        </p:sp>
        <p:sp>
          <p:nvSpPr>
            <p:cNvPr id="194" name="Google Shape;194;p26"/>
            <p:cNvSpPr/>
            <p:nvPr/>
          </p:nvSpPr>
          <p:spPr>
            <a:xfrm>
              <a:off x="525780" y="2966902"/>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6"/>
            <p:cNvSpPr txBox="1"/>
            <p:nvPr/>
          </p:nvSpPr>
          <p:spPr>
            <a:xfrm>
              <a:off x="545955" y="2987077"/>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Visualization:</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27"/>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1" name="Google Shape;201;p27"/>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(Histogram)</a:t>
            </a:r>
            <a:endParaRPr/>
          </a:p>
        </p:txBody>
      </p:sp>
      <p:sp>
        <p:nvSpPr>
          <p:cNvPr id="202" name="Google Shape;202;p27"/>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Age is positive skewed (.74)</a:t>
            </a:r>
            <a:endParaRPr/>
          </a:p>
          <a:p>
            <a:pPr marL="228600" lvl="0" indent="-228600" algn="l" rtl="0">
              <a:lnSpc>
                <a:spcPct val="90000"/>
              </a:lnSpc>
              <a:spcBef>
                <a:spcPts val="1000"/>
              </a:spcBef>
              <a:spcAft>
                <a:spcPts val="0"/>
              </a:spcAft>
              <a:buClr>
                <a:schemeClr val="dk1"/>
              </a:buClr>
              <a:buSzPts val="1600"/>
              <a:buChar char="•"/>
            </a:pPr>
            <a:r>
              <a:rPr lang="en-US" sz="1600"/>
              <a:t>Outliers around Age of 21</a:t>
            </a:r>
            <a:endParaRPr/>
          </a:p>
          <a:p>
            <a:pPr marL="228600" lvl="0" indent="-127000" algn="l" rtl="0">
              <a:lnSpc>
                <a:spcPct val="90000"/>
              </a:lnSpc>
              <a:spcBef>
                <a:spcPts val="1000"/>
              </a:spcBef>
              <a:spcAft>
                <a:spcPts val="0"/>
              </a:spcAft>
              <a:buClr>
                <a:schemeClr val="dk1"/>
              </a:buClr>
              <a:buSzPts val="1600"/>
              <a:buNone/>
            </a:pPr>
            <a:endParaRPr sz="1600"/>
          </a:p>
        </p:txBody>
      </p:sp>
      <p:pic>
        <p:nvPicPr>
          <p:cNvPr id="203" name="Google Shape;203;p27"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
        <p:nvSpPr>
          <p:cNvPr id="204" name="Google Shape;204;p27" descr="http://127.0.0.1:30326/graphics/plot_zoom_png?width=1200&amp;height=90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28"/>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 name="Google Shape;210;p28"/>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1" name="Google Shape;211;p28"/>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9691 “Unknown” type of “payee”</a:t>
            </a:r>
            <a:endParaRPr/>
          </a:p>
        </p:txBody>
      </p:sp>
      <p:pic>
        <p:nvPicPr>
          <p:cNvPr id="212" name="Google Shape;212;p28"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29"/>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29"/>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9" name="Google Shape;219;p29"/>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TV “trial” is imbalance</a:t>
            </a:r>
            <a:br>
              <a:rPr lang="en-US" sz="1600"/>
            </a:br>
            <a:r>
              <a:rPr lang="en-US" sz="1600"/>
              <a:t>0 – 329,713 (96%)</a:t>
            </a:r>
            <a:br>
              <a:rPr lang="en-US" sz="1600"/>
            </a:br>
            <a:r>
              <a:rPr lang="en-US" sz="1600"/>
              <a:t>1 – 17,216 (4%)</a:t>
            </a:r>
            <a:endParaRPr/>
          </a:p>
        </p:txBody>
      </p:sp>
      <p:pic>
        <p:nvPicPr>
          <p:cNvPr id="220" name="Google Shape;220;p29"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0"/>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6" name="Google Shape;226;p30"/>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(Box plot)</a:t>
            </a:r>
            <a:endParaRPr/>
          </a:p>
        </p:txBody>
      </p:sp>
      <p:sp>
        <p:nvSpPr>
          <p:cNvPr id="227" name="Google Shape;227;p30"/>
          <p:cNvSpPr txBo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Numeric Age vs categorical gender (M/F)</a:t>
            </a:r>
            <a:endParaRPr sz="1400" b="0" i="0" u="none" strike="noStrike" cap="none">
              <a:solidFill>
                <a:srgbClr val="000000"/>
              </a:solidFill>
              <a:latin typeface="Arial"/>
              <a:ea typeface="Arial"/>
              <a:cs typeface="Arial"/>
              <a:sym typeface="Arial"/>
            </a:endParaRPr>
          </a:p>
        </p:txBody>
      </p:sp>
      <p:pic>
        <p:nvPicPr>
          <p:cNvPr id="228" name="Google Shape;228;p30"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
        <p:nvSpPr>
          <p:cNvPr id="229" name="Google Shape;229;p30" descr="http://127.0.0.1:30326/graphics/plot_zoom_png?width=1200&amp;height=90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31"/>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5" name="Google Shape;235;p31"/>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(Scatterplot)</a:t>
            </a:r>
            <a:endParaRPr/>
          </a:p>
        </p:txBody>
      </p:sp>
      <p:sp>
        <p:nvSpPr>
          <p:cNvPr id="236" name="Google Shape;236;p31"/>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Except Age, user_id all features are categorical and shows very low correlation. Highest corr = 0.023 (Industry) &amp; -0.026 (group)</a:t>
            </a:r>
            <a:endParaRPr sz="1600"/>
          </a:p>
          <a:p>
            <a:pPr marL="228600" lvl="0" indent="-228600" algn="l" rtl="0">
              <a:lnSpc>
                <a:spcPct val="90000"/>
              </a:lnSpc>
              <a:spcBef>
                <a:spcPts val="0"/>
              </a:spcBef>
              <a:spcAft>
                <a:spcPts val="0"/>
              </a:spcAft>
              <a:buSzPts val="1600"/>
              <a:buChar char="•"/>
            </a:pPr>
            <a:r>
              <a:rPr lang="en-US" sz="1600"/>
              <a:t>Data is NOT linearly separable</a:t>
            </a:r>
            <a:endParaRPr sz="1600"/>
          </a:p>
        </p:txBody>
      </p:sp>
      <p:pic>
        <p:nvPicPr>
          <p:cNvPr id="237" name="Google Shape;237;p31"/>
          <p:cNvPicPr preferRelativeResize="0"/>
          <p:nvPr/>
        </p:nvPicPr>
        <p:blipFill>
          <a:blip r:embed="rId3">
            <a:alphaModFix/>
          </a:blip>
          <a:stretch>
            <a:fillRect/>
          </a:stretch>
        </p:blipFill>
        <p:spPr>
          <a:xfrm>
            <a:off x="4212332" y="152400"/>
            <a:ext cx="7827269" cy="59666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How to fix Data Quality Issues</a:t>
            </a:r>
          </a:p>
        </p:txBody>
      </p:sp>
      <p:sp>
        <p:nvSpPr>
          <p:cNvPr id="243" name="Google Shape;243;p32"/>
          <p:cNvSpPr txBox="1">
            <a:spLocks noGrp="1"/>
          </p:cNvSpPr>
          <p:nvPr>
            <p:ph type="body" idx="1"/>
          </p:nvPr>
        </p:nvSpPr>
        <p:spPr>
          <a:xfrm>
            <a:off x="838200" y="2057400"/>
            <a:ext cx="10515600" cy="38717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1500"/>
              <a:buFont typeface="Calibri"/>
              <a:buAutoNum type="arabicPeriod"/>
            </a:pPr>
            <a:r>
              <a:rPr lang="en-US" sz="1500" b="1">
                <a:solidFill>
                  <a:srgbClr val="FF0000"/>
                </a:solidFill>
              </a:rPr>
              <a:t>Issue:</a:t>
            </a:r>
            <a:r>
              <a:rPr lang="en-US" sz="1500"/>
              <a:t> 3071 Missing observations</a:t>
            </a:r>
            <a:endParaRPr lang="en-US"/>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a:t>
            </a:r>
            <a:r>
              <a:rPr lang="en-US" sz="1500"/>
              <a:t> Live with it, sufficient observations  346,929</a:t>
            </a:r>
            <a:endParaRPr lang="en-US"/>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 </a:t>
            </a:r>
            <a:r>
              <a:rPr lang="en-US" sz="1500"/>
              <a:t>Target variable type incorrect “int”</a:t>
            </a:r>
            <a:endParaRPr lang="en-US"/>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convert to factor in R using factor(trial, level = c(0,1))</a:t>
            </a:r>
            <a:endParaRPr lang="en-US"/>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a:t>
            </a:r>
            <a:r>
              <a:rPr lang="en-US" sz="1500"/>
              <a:t> 356 Missing values of “gender”, “age” &amp; “industry_code”</a:t>
            </a:r>
            <a:endParaRPr lang="en-US"/>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Ignore observations with missing values, just 0.1 % of total observations</a:t>
            </a:r>
            <a:endParaRPr lang="en-US"/>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a:t>
            </a:r>
            <a:r>
              <a:rPr lang="en-US" sz="1500"/>
              <a:t> 9691 “Unknown” type of “payee”</a:t>
            </a:r>
            <a:endParaRPr lang="en-US"/>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No pattern, will use it as is - category</a:t>
            </a:r>
            <a:endParaRPr lang="en-US"/>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 </a:t>
            </a:r>
            <a:r>
              <a:rPr lang="en-US" sz="1500"/>
              <a:t>Age is positive skewed (0.74)</a:t>
            </a:r>
            <a:endParaRPr lang="en-US"/>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Use John Tukey ladder to get skewness close to 0</a:t>
            </a:r>
            <a:endParaRPr lang="en-US"/>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 </a:t>
            </a:r>
            <a:r>
              <a:rPr lang="en-US" sz="1500"/>
              <a:t>Imbalance binary Target Variable “trial”</a:t>
            </a:r>
            <a:endParaRPr lang="en-US"/>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Either use F1 score with imbalance data or balance the data with over/under sampling</a:t>
            </a:r>
            <a:endParaRPr lang="en-US"/>
          </a:p>
          <a:p>
            <a:pPr marL="228600" lvl="0" indent="-133350" algn="l" rtl="0">
              <a:lnSpc>
                <a:spcPct val="90000"/>
              </a:lnSpc>
              <a:spcBef>
                <a:spcPts val="1000"/>
              </a:spcBef>
              <a:spcAft>
                <a:spcPts val="0"/>
              </a:spcAft>
              <a:buClr>
                <a:schemeClr val="dk1"/>
              </a:buClr>
              <a:buSzPts val="1500"/>
              <a:buNone/>
            </a:pPr>
            <a:endParaRPr lang="en-US"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33"/>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p33"/>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0" name="Google Shape;250;p33"/>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800"/>
              <a:buFont typeface="Calibri"/>
              <a:buNone/>
            </a:pPr>
            <a:r>
              <a:rPr lang="en-US" sz="5800"/>
              <a:t>Data Preparation &amp; Modeling</a:t>
            </a:r>
            <a:endParaRPr/>
          </a:p>
        </p:txBody>
      </p:sp>
      <p:sp>
        <p:nvSpPr>
          <p:cNvPr id="251" name="Google Shape;251;p33"/>
          <p:cNvSpPr txBox="1">
            <a:spLocks noGrp="1"/>
          </p:cNvSpPr>
          <p:nvPr>
            <p:ph type="subTitle" idx="1"/>
          </p:nvPr>
        </p:nvSpPr>
        <p:spPr>
          <a:xfrm>
            <a:off x="1524000" y="4256436"/>
            <a:ext cx="9144000" cy="160081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1"/>
              </a:buClr>
              <a:buSzPts val="2400"/>
              <a:buNone/>
            </a:pPr>
            <a:r>
              <a:rPr lang="en-US">
                <a:solidFill>
                  <a:schemeClr val="accent1"/>
                </a:solidFill>
              </a:rPr>
              <a:t>Use R to prepare data and build models</a:t>
            </a:r>
            <a:endParaRPr/>
          </a:p>
        </p:txBody>
      </p:sp>
      <p:cxnSp>
        <p:nvCxnSpPr>
          <p:cNvPr id="252" name="Google Shape;252;p33"/>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09" name="Rectangle 10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3" name="Google Shape;103;p16"/>
          <p:cNvSpPr txBox="1">
            <a:spLocks noGrp="1"/>
          </p:cNvSpPr>
          <p:nvPr>
            <p:ph type="title"/>
          </p:nvPr>
        </p:nvSpPr>
        <p:spPr>
          <a:xfrm>
            <a:off x="640079" y="2053641"/>
            <a:ext cx="3669161" cy="276009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4400">
                <a:solidFill>
                  <a:srgbClr val="FFFFFF"/>
                </a:solidFill>
              </a:rPr>
              <a:t>Team members:</a:t>
            </a:r>
          </a:p>
        </p:txBody>
      </p:sp>
      <p:sp>
        <p:nvSpPr>
          <p:cNvPr id="104" name="Google Shape;104;p16"/>
          <p:cNvSpPr txBox="1">
            <a:spLocks noGrp="1"/>
          </p:cNvSpPr>
          <p:nvPr>
            <p:ph type="body" idx="1"/>
          </p:nvPr>
        </p:nvSpPr>
        <p:spPr>
          <a:xfrm>
            <a:off x="6090574" y="801866"/>
            <a:ext cx="5306084" cy="5230634"/>
          </a:xfrm>
          <a:prstGeom prst="rect">
            <a:avLst/>
          </a:prstGeom>
        </p:spPr>
        <p:txBody>
          <a:bodyPr spcFirstLastPara="1" lIns="91425" tIns="45700" rIns="91425" bIns="45700" anchor="ctr" anchorCtr="0">
            <a:normAutofit/>
          </a:bodyPr>
          <a:lstStyle/>
          <a:p>
            <a:pPr marL="228600" lvl="0" indent="-228600" rtl="0">
              <a:spcBef>
                <a:spcPts val="0"/>
              </a:spcBef>
              <a:spcAft>
                <a:spcPts val="0"/>
              </a:spcAft>
              <a:buClr>
                <a:schemeClr val="dk1"/>
              </a:buClr>
              <a:buSzPts val="2400"/>
              <a:buChar char="•"/>
            </a:pPr>
            <a:r>
              <a:rPr lang="en-US" sz="2000">
                <a:solidFill>
                  <a:srgbClr val="000000"/>
                </a:solidFill>
              </a:rPr>
              <a:t>Nadir Syed – Lead Developer, sql, python. Exp 14 years.</a:t>
            </a:r>
          </a:p>
          <a:p>
            <a:pPr marL="228600" lvl="0" indent="-228600" rtl="0">
              <a:spcBef>
                <a:spcPts val="1000"/>
              </a:spcBef>
              <a:spcAft>
                <a:spcPts val="0"/>
              </a:spcAft>
              <a:buClr>
                <a:schemeClr val="dk1"/>
              </a:buClr>
              <a:buSzPts val="2400"/>
              <a:buChar char="•"/>
            </a:pPr>
            <a:r>
              <a:rPr lang="en-US" sz="2000">
                <a:solidFill>
                  <a:srgbClr val="000000"/>
                </a:solidFill>
              </a:rPr>
              <a:t>Shahid Kizilbash – DBA/Data Engineer. Exp 14 years.</a:t>
            </a:r>
          </a:p>
          <a:p>
            <a:pPr marL="228600" lvl="0" indent="-228600" rtl="0">
              <a:spcBef>
                <a:spcPts val="1000"/>
              </a:spcBef>
              <a:spcAft>
                <a:spcPts val="0"/>
              </a:spcAft>
              <a:buClr>
                <a:schemeClr val="dk1"/>
              </a:buClr>
              <a:buSzPts val="2400"/>
              <a:buChar char="•"/>
            </a:pPr>
            <a:r>
              <a:rPr lang="en-US" sz="2000">
                <a:solidFill>
                  <a:srgbClr val="000000"/>
                </a:solidFill>
              </a:rPr>
              <a:t>Kusay Rukieh – Data Analyst, Network engineer. Exp 20+ yrs</a:t>
            </a:r>
          </a:p>
          <a:p>
            <a:pPr marL="228600" lvl="0" indent="-228600" rtl="0">
              <a:spcBef>
                <a:spcPts val="1000"/>
              </a:spcBef>
              <a:spcAft>
                <a:spcPts val="0"/>
              </a:spcAft>
              <a:buClr>
                <a:schemeClr val="dk1"/>
              </a:buClr>
              <a:buSzPts val="2400"/>
              <a:buChar char="•"/>
            </a:pPr>
            <a:r>
              <a:rPr lang="en-US" sz="2000">
                <a:solidFill>
                  <a:srgbClr val="000000"/>
                </a:solidFill>
              </a:rPr>
              <a:t>Rafiat Bello – Masters(Biology), pursuing applied science</a:t>
            </a:r>
          </a:p>
          <a:p>
            <a:pPr marL="228600" lvl="0" indent="-228600" rtl="0">
              <a:spcBef>
                <a:spcPts val="1000"/>
              </a:spcBef>
              <a:spcAft>
                <a:spcPts val="0"/>
              </a:spcAft>
              <a:buClr>
                <a:schemeClr val="dk1"/>
              </a:buClr>
              <a:buSzPts val="2400"/>
              <a:buChar char="•"/>
            </a:pPr>
            <a:r>
              <a:rPr lang="en-US" sz="2000">
                <a:solidFill>
                  <a:srgbClr val="000000"/>
                </a:solidFill>
              </a:rPr>
              <a:t>Sajid Kharoundwala – BI &amp; Data Analyst</a:t>
            </a:r>
          </a:p>
          <a:p>
            <a:pPr marL="0" lvl="0" indent="0" rtl="0">
              <a:spcBef>
                <a:spcPts val="1000"/>
              </a:spcBef>
              <a:spcAft>
                <a:spcPts val="0"/>
              </a:spcAft>
              <a:buClr>
                <a:schemeClr val="dk1"/>
              </a:buClr>
              <a:buSzPts val="2800"/>
              <a:buNone/>
            </a:pPr>
            <a:endParaRPr lang="en-US" sz="2000">
              <a:solidFill>
                <a:srgbClr val="000000"/>
              </a:solidFill>
            </a:endParaRPr>
          </a:p>
          <a:p>
            <a:pPr marL="0" lvl="0" indent="0" rtl="0">
              <a:spcBef>
                <a:spcPts val="1000"/>
              </a:spcBef>
              <a:spcAft>
                <a:spcPts val="0"/>
              </a:spcAft>
              <a:buClr>
                <a:schemeClr val="dk1"/>
              </a:buClr>
              <a:buSzPts val="2800"/>
              <a:buNone/>
            </a:pPr>
            <a:r>
              <a:rPr lang="en-US" sz="2000">
                <a:solidFill>
                  <a:srgbClr val="000000"/>
                </a:solidFill>
              </a:rPr>
              <a:t>Communication channels:</a:t>
            </a:r>
          </a:p>
          <a:p>
            <a:pPr marL="0" lvl="0" indent="0" rtl="0">
              <a:spcBef>
                <a:spcPts val="1000"/>
              </a:spcBef>
              <a:spcAft>
                <a:spcPts val="0"/>
              </a:spcAft>
              <a:buClr>
                <a:schemeClr val="dk1"/>
              </a:buClr>
              <a:buSzPts val="2400"/>
              <a:buNone/>
            </a:pPr>
            <a:r>
              <a:rPr lang="en-US" sz="2000">
                <a:solidFill>
                  <a:srgbClr val="000000"/>
                </a:solidFill>
              </a:rPr>
              <a:t>Whatsapp for notifications, meetup invites etc &amp; Slack for knowledge &amp; document sharing. Skype for meetings and screen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34"/>
          <p:cNvSpPr/>
          <p:nvPr/>
        </p:nvSpPr>
        <p:spPr>
          <a:xfrm>
            <a:off x="321564" y="320040"/>
            <a:ext cx="11548872"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34"/>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Calibri"/>
              <a:buNone/>
            </a:pPr>
            <a:r>
              <a:rPr lang="en-US">
                <a:solidFill>
                  <a:schemeClr val="accent1"/>
                </a:solidFill>
              </a:rPr>
              <a:t>Data preparation</a:t>
            </a:r>
            <a:endParaRPr/>
          </a:p>
        </p:txBody>
      </p:sp>
      <p:cxnSp>
        <p:nvCxnSpPr>
          <p:cNvPr id="259" name="Google Shape;259;p34"/>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260" name="Google Shape;260;p34"/>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200"/>
              <a:buChar char="•"/>
            </a:pPr>
            <a:r>
              <a:rPr lang="en-US" sz="2200"/>
              <a:t>Fix data quality issues identified in code book</a:t>
            </a:r>
            <a:endParaRPr/>
          </a:p>
          <a:p>
            <a:pPr marL="228600" lvl="0" indent="-228600" algn="l" rtl="0">
              <a:lnSpc>
                <a:spcPct val="90000"/>
              </a:lnSpc>
              <a:spcBef>
                <a:spcPts val="1000"/>
              </a:spcBef>
              <a:spcAft>
                <a:spcPts val="0"/>
              </a:spcAft>
              <a:buClr>
                <a:schemeClr val="dk1"/>
              </a:buClr>
              <a:buSzPts val="2200"/>
              <a:buChar char="•"/>
            </a:pPr>
            <a:r>
              <a:rPr lang="en-US" sz="2200"/>
              <a:t>Convert categorical features to Numeric</a:t>
            </a:r>
            <a:endParaRPr/>
          </a:p>
          <a:p>
            <a:pPr marL="685800" lvl="1" indent="-228600" algn="l" rtl="0">
              <a:lnSpc>
                <a:spcPct val="90000"/>
              </a:lnSpc>
              <a:spcBef>
                <a:spcPts val="500"/>
              </a:spcBef>
              <a:spcAft>
                <a:spcPts val="0"/>
              </a:spcAft>
              <a:buClr>
                <a:schemeClr val="dk1"/>
              </a:buClr>
              <a:buSzPts val="2200"/>
              <a:buChar char="•"/>
            </a:pPr>
            <a:r>
              <a:rPr lang="en-US" sz="2200"/>
              <a:t>Mapping: like for Device 1-Mobile, 2-Desktop</a:t>
            </a:r>
            <a:endParaRPr/>
          </a:p>
          <a:p>
            <a:pPr marL="685800" lvl="1" indent="-228600" algn="l" rtl="0">
              <a:lnSpc>
                <a:spcPct val="90000"/>
              </a:lnSpc>
              <a:spcBef>
                <a:spcPts val="500"/>
              </a:spcBef>
              <a:spcAft>
                <a:spcPts val="0"/>
              </a:spcAft>
              <a:buClr>
                <a:schemeClr val="dk1"/>
              </a:buClr>
              <a:buSzPts val="2200"/>
              <a:buChar char="•"/>
            </a:pPr>
            <a:r>
              <a:rPr lang="en-US" sz="2200"/>
              <a:t>Dummy variables: using dummies package, then sum(n-1) of dummy variables</a:t>
            </a:r>
            <a:endParaRPr/>
          </a:p>
          <a:p>
            <a:pPr marL="228600" lvl="0" indent="-228600" algn="l" rtl="0">
              <a:lnSpc>
                <a:spcPct val="90000"/>
              </a:lnSpc>
              <a:spcBef>
                <a:spcPts val="1000"/>
              </a:spcBef>
              <a:spcAft>
                <a:spcPts val="0"/>
              </a:spcAft>
              <a:buClr>
                <a:schemeClr val="dk1"/>
              </a:buClr>
              <a:buSzPts val="2200"/>
              <a:buChar char="•"/>
            </a:pPr>
            <a:r>
              <a:rPr lang="en-US" sz="2200"/>
              <a:t>Split data for each user group: Control (Old video) &amp; Test (New video) to build separate classification models</a:t>
            </a:r>
            <a:endParaRPr/>
          </a:p>
          <a:p>
            <a:pPr marL="228600" lvl="0" indent="-228600" algn="l" rtl="0">
              <a:lnSpc>
                <a:spcPct val="90000"/>
              </a:lnSpc>
              <a:spcBef>
                <a:spcPts val="1000"/>
              </a:spcBef>
              <a:spcAft>
                <a:spcPts val="0"/>
              </a:spcAft>
              <a:buClr>
                <a:schemeClr val="dk1"/>
              </a:buClr>
              <a:buSzPts val="2200"/>
              <a:buChar char="•"/>
            </a:pPr>
            <a:r>
              <a:rPr lang="en-US" sz="2200"/>
              <a:t>Split data into training/testing set</a:t>
            </a:r>
            <a:endParaRPr/>
          </a:p>
          <a:p>
            <a:pPr marL="685800" lvl="1" indent="-228600" algn="l" rtl="0">
              <a:lnSpc>
                <a:spcPct val="90000"/>
              </a:lnSpc>
              <a:spcBef>
                <a:spcPts val="500"/>
              </a:spcBef>
              <a:spcAft>
                <a:spcPts val="0"/>
              </a:spcAft>
              <a:buClr>
                <a:schemeClr val="dk1"/>
              </a:buClr>
              <a:buSzPts val="2200"/>
              <a:buChar char="•"/>
            </a:pPr>
            <a:r>
              <a:rPr lang="en-US" sz="2200"/>
              <a:t>Use caTools sample.split function to divide data into 80:20.</a:t>
            </a:r>
            <a:endParaRPr/>
          </a:p>
          <a:p>
            <a:pPr marL="685800" lvl="1" indent="-228600" algn="l" rtl="0">
              <a:lnSpc>
                <a:spcPct val="90000"/>
              </a:lnSpc>
              <a:spcBef>
                <a:spcPts val="500"/>
              </a:spcBef>
              <a:spcAft>
                <a:spcPts val="0"/>
              </a:spcAft>
              <a:buClr>
                <a:schemeClr val="dk1"/>
              </a:buClr>
              <a:buSzPts val="2200"/>
              <a:buChar char="•"/>
            </a:pPr>
            <a:r>
              <a:rPr lang="en-US" sz="2200"/>
              <a:t>80% training set, 20% testing 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35"/>
          <p:cNvSpPr/>
          <p:nvPr/>
        </p:nvSpPr>
        <p:spPr>
          <a:xfrm>
            <a:off x="321564" y="320040"/>
            <a:ext cx="11548872" cy="6217920"/>
          </a:xfrm>
          <a:prstGeom prst="rect">
            <a:avLst/>
          </a:prstGeom>
          <a:solidFill>
            <a:schemeClr val="dk1">
              <a:alpha val="13333"/>
            </a:schemeClr>
          </a:solidFill>
          <a:ln w="127000" cap="sq" cmpd="thinThick">
            <a:solidFill>
              <a:srgbClr val="262626">
                <a:alpha val="14509"/>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6" name="Google Shape;266;p35"/>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Select Model</a:t>
            </a:r>
            <a:endParaRPr/>
          </a:p>
        </p:txBody>
      </p:sp>
      <p:sp>
        <p:nvSpPr>
          <p:cNvPr id="267" name="Google Shape;267;p35"/>
          <p:cNvSpPr txBox="1">
            <a:spLocks noGrp="1"/>
          </p:cNvSpPr>
          <p:nvPr>
            <p:ph type="body" idx="1"/>
          </p:nvPr>
        </p:nvSpPr>
        <p:spPr>
          <a:xfrm>
            <a:off x="838200" y="2057400"/>
            <a:ext cx="10515600" cy="38717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dirty="0"/>
              <a:t>First check data for model assumptions:</a:t>
            </a:r>
            <a:endParaRPr dirty="0"/>
          </a:p>
          <a:p>
            <a:pPr marL="685800" lvl="1" indent="-228600" algn="l" rtl="0">
              <a:lnSpc>
                <a:spcPct val="90000"/>
              </a:lnSpc>
              <a:spcBef>
                <a:spcPts val="500"/>
              </a:spcBef>
              <a:spcAft>
                <a:spcPts val="0"/>
              </a:spcAft>
              <a:buClr>
                <a:schemeClr val="dk1"/>
              </a:buClr>
              <a:buSzPts val="2400"/>
              <a:buChar char="•"/>
            </a:pPr>
            <a:r>
              <a:rPr lang="en-US" dirty="0"/>
              <a:t>Input variables are related to TV (</a:t>
            </a:r>
            <a:r>
              <a:rPr lang="en-US" dirty="0" err="1"/>
              <a:t>corr</a:t>
            </a:r>
            <a:r>
              <a:rPr lang="en-US" dirty="0"/>
              <a:t> != 0)				</a:t>
            </a:r>
            <a:r>
              <a:rPr lang="en-US" b="1" dirty="0">
                <a:solidFill>
                  <a:srgbClr val="00B050"/>
                </a:solidFill>
              </a:rPr>
              <a:t>True</a:t>
            </a:r>
            <a:endParaRPr dirty="0"/>
          </a:p>
          <a:p>
            <a:pPr marL="685800" lvl="1" indent="-228600" algn="l" rtl="0">
              <a:lnSpc>
                <a:spcPct val="90000"/>
              </a:lnSpc>
              <a:spcBef>
                <a:spcPts val="500"/>
              </a:spcBef>
              <a:spcAft>
                <a:spcPts val="0"/>
              </a:spcAft>
              <a:buClr>
                <a:schemeClr val="dk1"/>
              </a:buClr>
              <a:buSzPts val="2400"/>
              <a:buChar char="•"/>
            </a:pPr>
            <a:r>
              <a:rPr lang="en-US" dirty="0"/>
              <a:t>Input variables are normally distributed (Skewness=0/Histogram) 	</a:t>
            </a:r>
            <a:r>
              <a:rPr lang="en-US" b="1" dirty="0">
                <a:solidFill>
                  <a:srgbClr val="FF0000"/>
                </a:solidFill>
              </a:rPr>
              <a:t>False</a:t>
            </a:r>
            <a:endParaRPr dirty="0">
              <a:solidFill>
                <a:srgbClr val="FF0000"/>
              </a:solidFill>
            </a:endParaRPr>
          </a:p>
          <a:p>
            <a:pPr marL="685800" lvl="1" indent="-228600" algn="l" rtl="0">
              <a:lnSpc>
                <a:spcPct val="90000"/>
              </a:lnSpc>
              <a:spcBef>
                <a:spcPts val="500"/>
              </a:spcBef>
              <a:spcAft>
                <a:spcPts val="0"/>
              </a:spcAft>
              <a:buClr>
                <a:schemeClr val="dk1"/>
              </a:buClr>
              <a:buSzPts val="2400"/>
              <a:buChar char="•"/>
            </a:pPr>
            <a:r>
              <a:rPr lang="en-US" dirty="0"/>
              <a:t>All Input variables must be numeric (Map/Dummy)			</a:t>
            </a:r>
            <a:r>
              <a:rPr lang="en-US" b="1" dirty="0">
                <a:solidFill>
                  <a:srgbClr val="00B050"/>
                </a:solidFill>
              </a:rPr>
              <a:t>True</a:t>
            </a:r>
            <a:endParaRPr dirty="0">
              <a:solidFill>
                <a:srgbClr val="00B050"/>
              </a:solidFill>
            </a:endParaRPr>
          </a:p>
          <a:p>
            <a:pPr marL="685800" lvl="1" indent="-228600" algn="l" rtl="0">
              <a:lnSpc>
                <a:spcPct val="90000"/>
              </a:lnSpc>
              <a:spcBef>
                <a:spcPts val="500"/>
              </a:spcBef>
              <a:spcAft>
                <a:spcPts val="0"/>
              </a:spcAft>
              <a:buClr>
                <a:schemeClr val="dk1"/>
              </a:buClr>
              <a:buSzPts val="2400"/>
              <a:buChar char="•"/>
            </a:pPr>
            <a:r>
              <a:rPr lang="en-US" dirty="0"/>
              <a:t>No missing values (</a:t>
            </a:r>
            <a:r>
              <a:rPr lang="en-US" dirty="0" err="1"/>
              <a:t>complete.cases</a:t>
            </a:r>
            <a:r>
              <a:rPr lang="en-US" dirty="0"/>
              <a:t>)					</a:t>
            </a:r>
            <a:r>
              <a:rPr lang="en-US" b="1" dirty="0">
                <a:solidFill>
                  <a:srgbClr val="00B050"/>
                </a:solidFill>
              </a:rPr>
              <a:t>True</a:t>
            </a:r>
            <a:endParaRPr dirty="0">
              <a:solidFill>
                <a:srgbClr val="00B050"/>
              </a:solidFill>
            </a:endParaRPr>
          </a:p>
          <a:p>
            <a:pPr marL="685800" lvl="1" indent="-228600" algn="l" rtl="0">
              <a:lnSpc>
                <a:spcPct val="90000"/>
              </a:lnSpc>
              <a:spcBef>
                <a:spcPts val="500"/>
              </a:spcBef>
              <a:spcAft>
                <a:spcPts val="0"/>
              </a:spcAft>
              <a:buClr>
                <a:schemeClr val="dk1"/>
              </a:buClr>
              <a:buSzPts val="2400"/>
              <a:buChar char="•"/>
            </a:pPr>
            <a:r>
              <a:rPr lang="en-US" dirty="0"/>
              <a:t>TV is binary 0/1								</a:t>
            </a:r>
            <a:r>
              <a:rPr lang="en-US" b="1" dirty="0">
                <a:solidFill>
                  <a:srgbClr val="00B050"/>
                </a:solidFill>
              </a:rPr>
              <a:t>True</a:t>
            </a:r>
            <a:endParaRPr dirty="0">
              <a:solidFill>
                <a:srgbClr val="00B050"/>
              </a:solidFill>
            </a:endParaRPr>
          </a:p>
          <a:p>
            <a:pPr marL="685800" lvl="1" indent="-228600" algn="l" rtl="0">
              <a:lnSpc>
                <a:spcPct val="90000"/>
              </a:lnSpc>
              <a:spcBef>
                <a:spcPts val="500"/>
              </a:spcBef>
              <a:spcAft>
                <a:spcPts val="0"/>
              </a:spcAft>
              <a:buClr>
                <a:schemeClr val="dk1"/>
              </a:buClr>
              <a:buSzPts val="2400"/>
              <a:buChar char="•"/>
            </a:pPr>
            <a:r>
              <a:rPr lang="en-US" dirty="0"/>
              <a:t>Data is linearly separable (Scatter plot)					</a:t>
            </a:r>
            <a:r>
              <a:rPr lang="en-US" b="1" dirty="0">
                <a:solidFill>
                  <a:srgbClr val="FF0000"/>
                </a:solidFill>
              </a:rPr>
              <a:t>False</a:t>
            </a:r>
            <a:endParaRPr dirty="0"/>
          </a:p>
          <a:p>
            <a:pPr marL="685800" lvl="1" indent="-76200" algn="l" rtl="0">
              <a:lnSpc>
                <a:spcPct val="90000"/>
              </a:lnSpc>
              <a:spcBef>
                <a:spcPts val="5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Char char="•"/>
            </a:pPr>
            <a:r>
              <a:rPr lang="en-US" sz="2400" dirty="0"/>
              <a:t>So Decision Tree, K Nearest Neighbor, Logistic Regression, K-SVM</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36"/>
          <p:cNvSpPr/>
          <p:nvPr/>
        </p:nvSpPr>
        <p:spPr>
          <a:xfrm>
            <a:off x="321564" y="320040"/>
            <a:ext cx="11548872" cy="6217920"/>
          </a:xfrm>
          <a:prstGeom prst="rect">
            <a:avLst/>
          </a:prstGeom>
          <a:solidFill>
            <a:schemeClr val="dk1">
              <a:alpha val="13333"/>
            </a:schemeClr>
          </a:solidFill>
          <a:ln w="127000" cap="sq" cmpd="thinThick">
            <a:solidFill>
              <a:srgbClr val="262626">
                <a:alpha val="14509"/>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3" name="Google Shape;273;p36"/>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Modeling</a:t>
            </a:r>
            <a:endParaRPr/>
          </a:p>
        </p:txBody>
      </p:sp>
      <p:sp>
        <p:nvSpPr>
          <p:cNvPr id="274" name="Google Shape;274;p36"/>
          <p:cNvSpPr txBox="1">
            <a:spLocks noGrp="1"/>
          </p:cNvSpPr>
          <p:nvPr>
            <p:ph type="body" idx="1"/>
          </p:nvPr>
        </p:nvSpPr>
        <p:spPr>
          <a:xfrm>
            <a:off x="838200" y="2057400"/>
            <a:ext cx="10515600" cy="38717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Split data (Training/Test)</a:t>
            </a:r>
            <a:endParaRPr/>
          </a:p>
          <a:p>
            <a:pPr marL="228600" lvl="0" indent="-228600" algn="l" rtl="0">
              <a:lnSpc>
                <a:spcPct val="90000"/>
              </a:lnSpc>
              <a:spcBef>
                <a:spcPts val="1000"/>
              </a:spcBef>
              <a:spcAft>
                <a:spcPts val="0"/>
              </a:spcAft>
              <a:buClr>
                <a:schemeClr val="dk1"/>
              </a:buClr>
              <a:buSzPts val="2400"/>
              <a:buChar char="•"/>
            </a:pPr>
            <a:r>
              <a:rPr lang="en-US" sz="2400"/>
              <a:t>Scale data (Only Numerical Algo: K Nearest Neighbor, Logistic Regression &amp; Kernel-Support Vector Machine)</a:t>
            </a:r>
            <a:endParaRPr/>
          </a:p>
          <a:p>
            <a:pPr marL="228600" lvl="0" indent="-228600" algn="l" rtl="0">
              <a:lnSpc>
                <a:spcPct val="90000"/>
              </a:lnSpc>
              <a:spcBef>
                <a:spcPts val="1000"/>
              </a:spcBef>
              <a:spcAft>
                <a:spcPts val="0"/>
              </a:spcAft>
              <a:buClr>
                <a:schemeClr val="dk1"/>
              </a:buClr>
              <a:buSzPts val="2400"/>
              <a:buChar char="•"/>
            </a:pPr>
            <a:r>
              <a:rPr lang="en-US" sz="2400"/>
              <a:t>Fit Model</a:t>
            </a:r>
            <a:endParaRPr/>
          </a:p>
          <a:p>
            <a:pPr marL="228600" lvl="0" indent="-228600" algn="l" rtl="0">
              <a:lnSpc>
                <a:spcPct val="90000"/>
              </a:lnSpc>
              <a:spcBef>
                <a:spcPts val="1000"/>
              </a:spcBef>
              <a:spcAft>
                <a:spcPts val="0"/>
              </a:spcAft>
              <a:buClr>
                <a:schemeClr val="dk1"/>
              </a:buClr>
              <a:buSzPts val="2400"/>
              <a:buChar char="•"/>
            </a:pPr>
            <a:r>
              <a:rPr lang="en-US" sz="2400"/>
              <a:t>Test Model (predict)</a:t>
            </a:r>
            <a:endParaRPr/>
          </a:p>
          <a:p>
            <a:pPr marL="228600" lvl="0" indent="-228600" algn="l" rtl="0">
              <a:lnSpc>
                <a:spcPct val="90000"/>
              </a:lnSpc>
              <a:spcBef>
                <a:spcPts val="1000"/>
              </a:spcBef>
              <a:spcAft>
                <a:spcPts val="0"/>
              </a:spcAft>
              <a:buClr>
                <a:schemeClr val="dk1"/>
              </a:buClr>
              <a:buSzPts val="2400"/>
              <a:buChar char="•"/>
            </a:pPr>
            <a:r>
              <a:rPr lang="en-US" sz="2400"/>
              <a:t>Assess and Evaluate Model</a:t>
            </a:r>
            <a:endParaRPr/>
          </a:p>
          <a:p>
            <a:pPr marL="685800" lvl="1" indent="-228600" algn="l" rtl="0">
              <a:lnSpc>
                <a:spcPct val="90000"/>
              </a:lnSpc>
              <a:spcBef>
                <a:spcPts val="500"/>
              </a:spcBef>
              <a:spcAft>
                <a:spcPts val="0"/>
              </a:spcAft>
              <a:buClr>
                <a:schemeClr val="dk1"/>
              </a:buClr>
              <a:buSzPts val="2400"/>
              <a:buChar char="•"/>
            </a:pPr>
            <a:r>
              <a:rPr lang="en-US"/>
              <a:t>Accuracy, F1 Score (Precision, Recall) &amp; Processing Time</a:t>
            </a:r>
            <a:endParaRPr/>
          </a:p>
          <a:p>
            <a:pPr marL="685800" lvl="1" indent="-228600" algn="l" rtl="0">
              <a:lnSpc>
                <a:spcPct val="90000"/>
              </a:lnSpc>
              <a:spcBef>
                <a:spcPts val="500"/>
              </a:spcBef>
              <a:spcAft>
                <a:spcPts val="0"/>
              </a:spcAft>
              <a:buClr>
                <a:schemeClr val="dk1"/>
              </a:buClr>
              <a:buSzPts val="2400"/>
              <a:buChar char="•"/>
            </a:pPr>
            <a:r>
              <a:rPr lang="en-US"/>
              <a:t>Calculate Conversion rate = mean(ftrial)</a:t>
            </a:r>
            <a:endParaRPr/>
          </a:p>
          <a:p>
            <a:pPr marL="228600" lvl="0" indent="-228600" algn="l" rtl="0">
              <a:lnSpc>
                <a:spcPct val="90000"/>
              </a:lnSpc>
              <a:spcBef>
                <a:spcPts val="1000"/>
              </a:spcBef>
              <a:spcAft>
                <a:spcPts val="0"/>
              </a:spcAft>
              <a:buClr>
                <a:schemeClr val="dk1"/>
              </a:buClr>
              <a:buSzPts val="2400"/>
              <a:buChar char="•"/>
            </a:pPr>
            <a:r>
              <a:rPr lang="en-US" sz="2400"/>
              <a:t>Visualize Results (Decision Tree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8"/>
        <p:cNvGrpSpPr/>
        <p:nvPr/>
      </p:nvGrpSpPr>
      <p:grpSpPr>
        <a:xfrm>
          <a:off x="0" y="0"/>
          <a:ext cx="0" cy="0"/>
          <a:chOff x="0" y="0"/>
          <a:chExt cx="0" cy="0"/>
        </a:xfrm>
      </p:grpSpPr>
      <p:sp>
        <p:nvSpPr>
          <p:cNvPr id="93" name="Rectangle 9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Google Shape;279;p37"/>
          <p:cNvSpPr txBox="1">
            <a:spLocks noGrp="1"/>
          </p:cNvSpPr>
          <p:nvPr>
            <p:ph type="title"/>
          </p:nvPr>
        </p:nvSpPr>
        <p:spPr>
          <a:xfrm>
            <a:off x="838200" y="631825"/>
            <a:ext cx="10515600" cy="1325563"/>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400"/>
              <a:t>Tactics to deal Imbalance data</a:t>
            </a:r>
          </a:p>
        </p:txBody>
      </p:sp>
      <p:sp>
        <p:nvSpPr>
          <p:cNvPr id="280" name="Google Shape;280;p37"/>
          <p:cNvSpPr txBox="1">
            <a:spLocks noGrp="1"/>
          </p:cNvSpPr>
          <p:nvPr>
            <p:ph type="body" idx="1"/>
          </p:nvPr>
        </p:nvSpPr>
        <p:spPr>
          <a:xfrm>
            <a:off x="838200" y="2057400"/>
            <a:ext cx="10515600" cy="3871762"/>
          </a:xfrm>
          <a:prstGeom prst="rect">
            <a:avLst/>
          </a:prstGeom>
        </p:spPr>
        <p:txBody>
          <a:bodyPr spcFirstLastPara="1" lIns="91425" tIns="45700" rIns="91425" bIns="45700" anchorCtr="0">
            <a:normAutofit/>
          </a:bodyPr>
          <a:lstStyle/>
          <a:p>
            <a:pPr marL="457200" lvl="0" indent="-342900" rtl="0">
              <a:spcBef>
                <a:spcPts val="1000"/>
              </a:spcBef>
              <a:spcAft>
                <a:spcPts val="0"/>
              </a:spcAft>
              <a:buSzPts val="1800"/>
              <a:buAutoNum type="arabicPeriod"/>
            </a:pPr>
            <a:r>
              <a:rPr lang="en-US" sz="2400"/>
              <a:t>Recollect data if possible (may get more minority class observations)</a:t>
            </a:r>
          </a:p>
          <a:p>
            <a:pPr marL="457200" lvl="0" indent="-342900" rtl="0">
              <a:spcBef>
                <a:spcPts val="0"/>
              </a:spcBef>
              <a:spcAft>
                <a:spcPts val="0"/>
              </a:spcAft>
              <a:buSzPts val="1800"/>
              <a:buAutoNum type="arabicPeriod"/>
            </a:pPr>
            <a:r>
              <a:rPr lang="en-US" sz="2400"/>
              <a:t>Over Sampling (Increase minority to level of majority class)</a:t>
            </a:r>
          </a:p>
          <a:p>
            <a:pPr marL="457200" lvl="0" indent="-342900" rtl="0">
              <a:spcBef>
                <a:spcPts val="0"/>
              </a:spcBef>
              <a:spcAft>
                <a:spcPts val="0"/>
              </a:spcAft>
              <a:buSzPts val="1800"/>
              <a:buAutoNum type="arabicPeriod"/>
            </a:pPr>
            <a:r>
              <a:rPr lang="en-US" sz="2400"/>
              <a:t>Under Sampling (Take random samples of majority to match  minority class)</a:t>
            </a:r>
          </a:p>
          <a:p>
            <a:pPr marL="457200" lvl="0" indent="-342900" rtl="0">
              <a:spcBef>
                <a:spcPts val="0"/>
              </a:spcBef>
              <a:spcAft>
                <a:spcPts val="0"/>
              </a:spcAft>
              <a:buSzPts val="1800"/>
              <a:buAutoNum type="arabicPeriod"/>
            </a:pPr>
            <a:r>
              <a:rPr lang="en-US" sz="2400"/>
              <a:t>Change Evaluation/Assessment Measure - ROCR/AUROC</a:t>
            </a:r>
          </a:p>
          <a:p>
            <a:pPr marL="457200" lvl="0" indent="-342900" rtl="0">
              <a:spcBef>
                <a:spcPts val="0"/>
              </a:spcBef>
              <a:spcAft>
                <a:spcPts val="0"/>
              </a:spcAft>
              <a:buSzPts val="1800"/>
              <a:buAutoNum type="arabicPeriod"/>
            </a:pPr>
            <a:r>
              <a:rPr lang="en-US" sz="2400"/>
              <a:t>Algorithms not sensitive to Imbalance data like DT, Ensemble methods (RF, Bagging, Boosting)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38"/>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38"/>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Control)</a:t>
            </a:r>
            <a:endParaRPr/>
          </a:p>
        </p:txBody>
      </p:sp>
      <p:pic>
        <p:nvPicPr>
          <p:cNvPr id="287" name="Google Shape;287;p38"/>
          <p:cNvPicPr preferRelativeResize="0"/>
          <p:nvPr/>
        </p:nvPicPr>
        <p:blipFill>
          <a:blip r:embed="rId3">
            <a:alphaModFix/>
          </a:blip>
          <a:stretch>
            <a:fillRect/>
          </a:stretch>
        </p:blipFill>
        <p:spPr>
          <a:xfrm>
            <a:off x="1219200" y="1921703"/>
            <a:ext cx="9677400" cy="412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p:nvSpPr>
          <p:cNvPr id="10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Google Shape;292;p39"/>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marL="0" lvl="0" indent="0" algn="ctr">
              <a:spcBef>
                <a:spcPct val="0"/>
              </a:spcBef>
              <a:spcAft>
                <a:spcPts val="0"/>
              </a:spcAft>
            </a:pPr>
            <a:r>
              <a:rPr lang="en-US" sz="3600" kern="1200">
                <a:solidFill>
                  <a:srgbClr val="FFFFFF"/>
                </a:solidFill>
                <a:latin typeface="+mj-lt"/>
                <a:ea typeface="+mj-ea"/>
                <a:cs typeface="+mj-cs"/>
              </a:rPr>
              <a:t>ROC curve - Model comparsion (Control)</a:t>
            </a:r>
          </a:p>
        </p:txBody>
      </p:sp>
      <p:pic>
        <p:nvPicPr>
          <p:cNvPr id="294" name="Google Shape;294;p39"/>
          <p:cNvPicPr preferRelativeResize="0"/>
          <p:nvPr/>
        </p:nvPicPr>
        <p:blipFill>
          <a:blip r:embed="rId3"/>
          <a:stretch>
            <a:fillRect/>
          </a:stretch>
        </p:blipFill>
        <p:spPr>
          <a:xfrm>
            <a:off x="5091014" y="643466"/>
            <a:ext cx="6153303" cy="556873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40"/>
          <p:cNvSpPr/>
          <p:nvPr/>
        </p:nvSpPr>
        <p:spPr>
          <a:xfrm>
            <a:off x="0" y="651752"/>
            <a:ext cx="12192000" cy="7365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0" name="Google Shape;300;p40"/>
          <p:cNvSpPr txBox="1">
            <a:spLocks noGrp="1"/>
          </p:cNvSpPr>
          <p:nvPr>
            <p:ph type="title"/>
          </p:nvPr>
        </p:nvSpPr>
        <p:spPr>
          <a:xfrm>
            <a:off x="556532" y="643467"/>
            <a:ext cx="11211000" cy="744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a:t>
            </a:r>
            <a:r>
              <a:rPr lang="en-US" sz="3200">
                <a:solidFill>
                  <a:schemeClr val="lt1"/>
                </a:solidFill>
              </a:rPr>
              <a:t>Test</a:t>
            </a:r>
            <a:r>
              <a:rPr lang="en-US" sz="3200">
                <a:solidFill>
                  <a:schemeClr val="lt1"/>
                </a:solidFill>
                <a:latin typeface="Calibri"/>
                <a:ea typeface="Calibri"/>
                <a:cs typeface="Calibri"/>
                <a:sym typeface="Calibri"/>
              </a:rPr>
              <a:t>)</a:t>
            </a:r>
            <a:endParaRPr/>
          </a:p>
        </p:txBody>
      </p:sp>
      <p:pic>
        <p:nvPicPr>
          <p:cNvPr id="301" name="Google Shape;301;p40"/>
          <p:cNvPicPr preferRelativeResize="0"/>
          <p:nvPr/>
        </p:nvPicPr>
        <p:blipFill>
          <a:blip r:embed="rId3">
            <a:alphaModFix/>
          </a:blip>
          <a:stretch>
            <a:fillRect/>
          </a:stretch>
        </p:blipFill>
        <p:spPr>
          <a:xfrm>
            <a:off x="1066800" y="1921767"/>
            <a:ext cx="9925050" cy="3981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5"/>
        <p:cNvGrpSpPr/>
        <p:nvPr/>
      </p:nvGrpSpPr>
      <p:grpSpPr>
        <a:xfrm>
          <a:off x="0" y="0"/>
          <a:ext cx="0" cy="0"/>
          <a:chOff x="0" y="0"/>
          <a:chExt cx="0" cy="0"/>
        </a:xfrm>
      </p:grpSpPr>
      <p:sp>
        <p:nvSpPr>
          <p:cNvPr id="1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Google Shape;306;p41"/>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marL="0" lvl="0" indent="0" algn="ctr">
              <a:spcBef>
                <a:spcPct val="0"/>
              </a:spcBef>
              <a:spcAft>
                <a:spcPts val="0"/>
              </a:spcAft>
            </a:pPr>
            <a:r>
              <a:rPr lang="en-US" sz="3600" kern="1200">
                <a:solidFill>
                  <a:srgbClr val="FFFFFF"/>
                </a:solidFill>
                <a:latin typeface="+mj-lt"/>
                <a:ea typeface="+mj-ea"/>
                <a:cs typeface="+mj-cs"/>
              </a:rPr>
              <a:t>ROC curve - Model comparsion (Test)</a:t>
            </a:r>
          </a:p>
        </p:txBody>
      </p:sp>
      <p:pic>
        <p:nvPicPr>
          <p:cNvPr id="308" name="Google Shape;308;p41"/>
          <p:cNvPicPr preferRelativeResize="0"/>
          <p:nvPr/>
        </p:nvPicPr>
        <p:blipFill>
          <a:blip r:embed="rId3"/>
          <a:stretch>
            <a:fillRect/>
          </a:stretch>
        </p:blipFill>
        <p:spPr>
          <a:xfrm>
            <a:off x="5073922" y="643466"/>
            <a:ext cx="6187487" cy="556873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42"/>
          <p:cNvSpPr/>
          <p:nvPr/>
        </p:nvSpPr>
        <p:spPr>
          <a:xfrm>
            <a:off x="0" y="-3324"/>
            <a:ext cx="12192000" cy="6861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4" name="Google Shape;314;p42"/>
          <p:cNvSpPr/>
          <p:nvPr/>
        </p:nvSpPr>
        <p:spPr>
          <a:xfrm>
            <a:off x="321734" y="321733"/>
            <a:ext cx="11573400" cy="62145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5" name="Google Shape;315;p42"/>
          <p:cNvSpPr txBox="1">
            <a:spLocks noGrp="1"/>
          </p:cNvSpPr>
          <p:nvPr>
            <p:ph type="ctrTitle"/>
          </p:nvPr>
        </p:nvSpPr>
        <p:spPr>
          <a:xfrm>
            <a:off x="1524000" y="1122362"/>
            <a:ext cx="9144000" cy="2840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800"/>
              <a:buFont typeface="Calibri"/>
              <a:buNone/>
            </a:pPr>
            <a:r>
              <a:rPr lang="en-US" sz="5800"/>
              <a:t>Descriptive Analysis</a:t>
            </a:r>
            <a:endParaRPr/>
          </a:p>
        </p:txBody>
      </p:sp>
      <p:sp>
        <p:nvSpPr>
          <p:cNvPr id="316" name="Google Shape;316;p42"/>
          <p:cNvSpPr txBox="1">
            <a:spLocks noGrp="1"/>
          </p:cNvSpPr>
          <p:nvPr>
            <p:ph type="subTitle" idx="1"/>
          </p:nvPr>
        </p:nvSpPr>
        <p:spPr>
          <a:xfrm>
            <a:off x="1524000" y="4256436"/>
            <a:ext cx="9144000" cy="1600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1"/>
              </a:buClr>
              <a:buSzPts val="2400"/>
              <a:buNone/>
            </a:pPr>
            <a:r>
              <a:rPr lang="en-US">
                <a:solidFill>
                  <a:schemeClr val="accent1"/>
                </a:solidFill>
              </a:rPr>
              <a:t>Use Tableau &amp; python to visualize data</a:t>
            </a:r>
            <a:endParaRPr/>
          </a:p>
        </p:txBody>
      </p:sp>
      <p:cxnSp>
        <p:nvCxnSpPr>
          <p:cNvPr id="317" name="Google Shape;317;p42"/>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1"/>
        <p:cNvGrpSpPr/>
        <p:nvPr/>
      </p:nvGrpSpPr>
      <p:grpSpPr>
        <a:xfrm>
          <a:off x="0" y="0"/>
          <a:ext cx="0" cy="0"/>
          <a:chOff x="0" y="0"/>
          <a:chExt cx="0" cy="0"/>
        </a:xfrm>
      </p:grpSpPr>
      <p:sp>
        <p:nvSpPr>
          <p:cNvPr id="326" name="Rectangle 7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Google Shape;322;p43"/>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SzPts val="1800"/>
            </a:pPr>
            <a:r>
              <a:rPr lang="en-US" sz="2500" kern="1200">
                <a:solidFill>
                  <a:schemeClr val="bg1"/>
                </a:solidFill>
                <a:latin typeface="+mj-lt"/>
                <a:ea typeface="+mj-ea"/>
                <a:cs typeface="+mj-cs"/>
              </a:rPr>
              <a:t>Determine which sources/devices/industries have the highest conversion rates</a:t>
            </a:r>
          </a:p>
        </p:txBody>
      </p:sp>
      <p:pic>
        <p:nvPicPr>
          <p:cNvPr id="324" name="Google Shape;324;p43"/>
          <p:cNvPicPr preferRelativeResize="0"/>
          <p:nvPr/>
        </p:nvPicPr>
        <p:blipFill rotWithShape="1">
          <a:blip r:embed="rId3"/>
          <a:stretch/>
        </p:blipFill>
        <p:spPr>
          <a:xfrm>
            <a:off x="1911049" y="1675227"/>
            <a:ext cx="8369902" cy="439419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16" name="Rectangle 11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9" name="Google Shape;109;p17"/>
          <p:cNvSpPr txBox="1">
            <a:spLocks noGrp="1"/>
          </p:cNvSpPr>
          <p:nvPr>
            <p:ph type="title"/>
          </p:nvPr>
        </p:nvSpPr>
        <p:spPr>
          <a:xfrm>
            <a:off x="6094105" y="802955"/>
            <a:ext cx="4977976" cy="1454051"/>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4400" b="1">
                <a:solidFill>
                  <a:srgbClr val="000000"/>
                </a:solidFill>
              </a:rPr>
              <a:t>Background:</a:t>
            </a:r>
            <a:br>
              <a:rPr lang="en-US" sz="4400">
                <a:solidFill>
                  <a:srgbClr val="000000"/>
                </a:solidFill>
              </a:rPr>
            </a:br>
            <a:endParaRPr lang="en-US" sz="4400">
              <a:solidFill>
                <a:srgbClr val="000000"/>
              </a:solidFill>
            </a:endParaRPr>
          </a:p>
        </p:txBody>
      </p:sp>
      <p:sp>
        <p:nvSpPr>
          <p:cNvPr id="12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1" name="Google Shape;111;p17" descr="Freemium Business Model"/>
          <p:cNvPicPr preferRelativeResize="0"/>
          <p:nvPr/>
        </p:nvPicPr>
        <p:blipFill rotWithShape="1">
          <a:blip r:embed="rId4">
            <a:alphaModFix/>
          </a:blip>
          <a:srcRect r="8758"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110" name="Google Shape;110;p17"/>
          <p:cNvSpPr txBox="1">
            <a:spLocks noGrp="1"/>
          </p:cNvSpPr>
          <p:nvPr>
            <p:ph type="body" idx="1"/>
          </p:nvPr>
        </p:nvSpPr>
        <p:spPr>
          <a:xfrm>
            <a:off x="6090574" y="2421682"/>
            <a:ext cx="4977578" cy="3639289"/>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800"/>
              <a:buNone/>
            </a:pPr>
            <a:r>
              <a:rPr lang="en-US" sz="1600">
                <a:solidFill>
                  <a:srgbClr val="000000"/>
                </a:solidFill>
              </a:rPr>
              <a:t>The term "freemium" refers to a service with two tiers:</a:t>
            </a:r>
            <a:br>
              <a:rPr lang="en-US" sz="1600">
                <a:solidFill>
                  <a:srgbClr val="000000"/>
                </a:solidFill>
              </a:rPr>
            </a:br>
            <a:endParaRPr lang="en-US" sz="1600">
              <a:solidFill>
                <a:srgbClr val="000000"/>
              </a:solidFill>
            </a:endParaRPr>
          </a:p>
          <a:p>
            <a:pPr marL="685800" lvl="1" indent="-228600" rtl="0">
              <a:spcBef>
                <a:spcPts val="500"/>
              </a:spcBef>
              <a:spcAft>
                <a:spcPts val="0"/>
              </a:spcAft>
              <a:buClr>
                <a:schemeClr val="dk1"/>
              </a:buClr>
              <a:buSzPts val="2400"/>
              <a:buChar char="•"/>
            </a:pPr>
            <a:r>
              <a:rPr lang="en-US" sz="1600">
                <a:solidFill>
                  <a:srgbClr val="000000"/>
                </a:solidFill>
              </a:rPr>
              <a:t>Free tier that has only basic capabilities</a:t>
            </a:r>
          </a:p>
          <a:p>
            <a:pPr marL="685800" lvl="1" indent="-228600" rtl="0">
              <a:spcBef>
                <a:spcPts val="500"/>
              </a:spcBef>
              <a:spcAft>
                <a:spcPts val="0"/>
              </a:spcAft>
              <a:buClr>
                <a:schemeClr val="dk1"/>
              </a:buClr>
              <a:buSzPts val="2400"/>
              <a:buChar char="•"/>
            </a:pPr>
            <a:r>
              <a:rPr lang="en-US" sz="1600">
                <a:solidFill>
                  <a:srgbClr val="000000"/>
                </a:solidFill>
              </a:rPr>
              <a:t>Premium tier(s) that has the full set of features</a:t>
            </a:r>
          </a:p>
          <a:p>
            <a:pPr marL="0" lvl="0" indent="0" rtl="0">
              <a:spcBef>
                <a:spcPts val="1000"/>
              </a:spcBef>
              <a:spcAft>
                <a:spcPts val="0"/>
              </a:spcAft>
              <a:buClr>
                <a:schemeClr val="dk1"/>
              </a:buClr>
              <a:buSzPts val="2800"/>
              <a:buNone/>
            </a:pPr>
            <a:endParaRPr lang="en-US" sz="1600">
              <a:solidFill>
                <a:srgbClr val="000000"/>
              </a:solidFill>
            </a:endParaRPr>
          </a:p>
          <a:p>
            <a:pPr marL="0" lvl="0" indent="0" rtl="0">
              <a:spcBef>
                <a:spcPts val="1000"/>
              </a:spcBef>
              <a:spcAft>
                <a:spcPts val="0"/>
              </a:spcAft>
              <a:buClr>
                <a:schemeClr val="dk1"/>
              </a:buClr>
              <a:buSzPts val="2800"/>
              <a:buNone/>
            </a:pPr>
            <a:endParaRPr lang="en-US" sz="1600">
              <a:solidFill>
                <a:srgbClr val="000000"/>
              </a:solidFill>
            </a:endParaRPr>
          </a:p>
          <a:p>
            <a:pPr marL="0" lvl="0" indent="0" rtl="0">
              <a:spcBef>
                <a:spcPts val="1000"/>
              </a:spcBef>
              <a:spcAft>
                <a:spcPts val="0"/>
              </a:spcAft>
              <a:buClr>
                <a:schemeClr val="dk1"/>
              </a:buClr>
              <a:buSzPts val="2800"/>
              <a:buNone/>
            </a:pPr>
            <a:r>
              <a:rPr lang="en-US" sz="1600">
                <a:solidFill>
                  <a:srgbClr val="000000"/>
                </a:solidFill>
              </a:rPr>
              <a:t>“AB testing” is essentially an experiment where two or more variants of a page are shown to users at random, and statistical analysis is used to determine which variation performs better for a given conversion goal.</a:t>
            </a:r>
            <a:br>
              <a:rPr lang="en-US" sz="1600">
                <a:solidFill>
                  <a:srgbClr val="000000"/>
                </a:solidFill>
              </a:rPr>
            </a:br>
            <a:endParaRPr lang="en-US" sz="1600">
              <a:solidFill>
                <a:srgbClr val="000000"/>
              </a:solidFill>
            </a:endParaRPr>
          </a:p>
          <a:p>
            <a:pPr marL="457200" lvl="1" indent="0" rtl="0">
              <a:spcBef>
                <a:spcPts val="500"/>
              </a:spcBef>
              <a:spcAft>
                <a:spcPts val="0"/>
              </a:spcAft>
              <a:buClr>
                <a:schemeClr val="dk1"/>
              </a:buClr>
              <a:buSzPts val="2400"/>
              <a:buNone/>
            </a:pPr>
            <a:endParaRPr lang="en-US" sz="1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8"/>
        <p:cNvGrpSpPr/>
        <p:nvPr/>
      </p:nvGrpSpPr>
      <p:grpSpPr>
        <a:xfrm>
          <a:off x="0" y="0"/>
          <a:ext cx="0" cy="0"/>
          <a:chOff x="0" y="0"/>
          <a:chExt cx="0" cy="0"/>
        </a:xfrm>
      </p:grpSpPr>
      <p:sp>
        <p:nvSpPr>
          <p:cNvPr id="80" name="Rectangle 7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Google Shape;329;p44"/>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SzPts val="1800"/>
            </a:pPr>
            <a:r>
              <a:rPr lang="en-US" sz="3200" kern="1200">
                <a:solidFill>
                  <a:schemeClr val="bg1"/>
                </a:solidFill>
                <a:latin typeface="+mj-lt"/>
                <a:ea typeface="+mj-ea"/>
                <a:cs typeface="+mj-cs"/>
              </a:rPr>
              <a:t>Conversion rate by Industry Code- for Control users</a:t>
            </a:r>
          </a:p>
        </p:txBody>
      </p:sp>
      <p:pic>
        <p:nvPicPr>
          <p:cNvPr id="331" name="Google Shape;331;p44"/>
          <p:cNvPicPr preferRelativeResize="0"/>
          <p:nvPr/>
        </p:nvPicPr>
        <p:blipFill>
          <a:blip r:embed="rId3"/>
          <a:stretch>
            <a:fillRect/>
          </a:stretch>
        </p:blipFill>
        <p:spPr>
          <a:xfrm>
            <a:off x="2274958" y="1675227"/>
            <a:ext cx="7642084" cy="4394199"/>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5"/>
        <p:cNvGrpSpPr/>
        <p:nvPr/>
      </p:nvGrpSpPr>
      <p:grpSpPr>
        <a:xfrm>
          <a:off x="0" y="0"/>
          <a:ext cx="0" cy="0"/>
          <a:chOff x="0" y="0"/>
          <a:chExt cx="0" cy="0"/>
        </a:xfrm>
      </p:grpSpPr>
      <p:sp>
        <p:nvSpPr>
          <p:cNvPr id="87" name="Rectangle 8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Google Shape;336;p45"/>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100"/>
            </a:pPr>
            <a:r>
              <a:rPr lang="en-US" sz="3200" kern="1200">
                <a:solidFill>
                  <a:schemeClr val="bg1"/>
                </a:solidFill>
                <a:latin typeface="+mj-lt"/>
                <a:ea typeface="+mj-ea"/>
                <a:cs typeface="+mj-cs"/>
              </a:rPr>
              <a:t>Conversion rate by Industry Code- for Test users</a:t>
            </a:r>
          </a:p>
        </p:txBody>
      </p:sp>
      <p:pic>
        <p:nvPicPr>
          <p:cNvPr id="338" name="Google Shape;338;p45"/>
          <p:cNvPicPr preferRelativeResize="0"/>
          <p:nvPr/>
        </p:nvPicPr>
        <p:blipFill>
          <a:blip r:embed="rId3"/>
          <a:stretch>
            <a:fillRect/>
          </a:stretch>
        </p:blipFill>
        <p:spPr>
          <a:xfrm>
            <a:off x="2258271" y="1675227"/>
            <a:ext cx="7675458" cy="439419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2400"/>
              <a:t>Conversation rate compared to source distribution: </a:t>
            </a:r>
            <a:r>
              <a:rPr lang="en-US" sz="1800"/>
              <a:t>here we see that most visitors were coming from Facebook and Linkedin but when it comes to converting almost all three sources show a SAME rate of conversion.</a:t>
            </a:r>
            <a:endParaRPr lang="en-US" dirty="0"/>
          </a:p>
        </p:txBody>
      </p:sp>
      <p:pic>
        <p:nvPicPr>
          <p:cNvPr id="344" name="Google Shape;344;p46"/>
          <p:cNvPicPr preferRelativeResize="0"/>
          <p:nvPr/>
        </p:nvPicPr>
        <p:blipFill rotWithShape="1">
          <a:blip r:embed="rId3">
            <a:alphaModFix/>
          </a:blip>
          <a:srcRect/>
          <a:stretch/>
        </p:blipFill>
        <p:spPr>
          <a:xfrm>
            <a:off x="859773" y="1825625"/>
            <a:ext cx="9705578" cy="42566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2400"/>
              <a:t>Conversion rate by Device: </a:t>
            </a:r>
            <a:r>
              <a:rPr lang="en-US" sz="1800"/>
              <a:t>In this case we see the highest number of users are coming from desktop, close to 200,000 users. However users from mobile tend to take the lead in converting to paid members. We need investigate further why desktop users are not producing higher conversion rates.</a:t>
            </a:r>
            <a:endParaRPr lang="en-US" dirty="0"/>
          </a:p>
        </p:txBody>
      </p:sp>
      <p:pic>
        <p:nvPicPr>
          <p:cNvPr id="2" name="Picture 1">
            <a:extLst>
              <a:ext uri="{FF2B5EF4-FFF2-40B4-BE49-F238E27FC236}">
                <a16:creationId xmlns:a16="http://schemas.microsoft.com/office/drawing/2014/main" id="{18223490-59CA-47DF-B514-0D3766BF2C8B}"/>
              </a:ext>
            </a:extLst>
          </p:cNvPr>
          <p:cNvPicPr>
            <a:picLocks noChangeAspect="1"/>
          </p:cNvPicPr>
          <p:nvPr/>
        </p:nvPicPr>
        <p:blipFill>
          <a:blip r:embed="rId3"/>
          <a:stretch>
            <a:fillRect/>
          </a:stretch>
        </p:blipFill>
        <p:spPr>
          <a:xfrm>
            <a:off x="1804987" y="2129130"/>
            <a:ext cx="8582025" cy="37814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US" sz="2400" dirty="0"/>
              <a:t>Conversion rate by Browser: </a:t>
            </a:r>
            <a:r>
              <a:rPr lang="en-US" sz="2000" dirty="0"/>
              <a:t>Here users using “Opera” are minimum still results in maximum conversion. On the other hand maximum users are using “</a:t>
            </a:r>
            <a:r>
              <a:rPr lang="en-US" sz="2000" dirty="0" err="1"/>
              <a:t>Andriod</a:t>
            </a:r>
            <a:r>
              <a:rPr lang="en-US" sz="2000" dirty="0"/>
              <a:t> (In-App) but have similar to other browser conversion rate. We should investigate further why </a:t>
            </a:r>
            <a:r>
              <a:rPr lang="en-US" sz="2000" dirty="0" err="1"/>
              <a:t>Andriod</a:t>
            </a:r>
            <a:r>
              <a:rPr lang="en-US" sz="2000" dirty="0"/>
              <a:t> users are not converting as  much as other users.</a:t>
            </a:r>
            <a:endParaRPr sz="2400" dirty="0"/>
          </a:p>
        </p:txBody>
      </p:sp>
      <p:pic>
        <p:nvPicPr>
          <p:cNvPr id="356" name="Google Shape;356;p48"/>
          <p:cNvPicPr preferRelativeResize="0"/>
          <p:nvPr/>
        </p:nvPicPr>
        <p:blipFill rotWithShape="1">
          <a:blip r:embed="rId3">
            <a:alphaModFix/>
          </a:blip>
          <a:srcRect/>
          <a:stretch/>
        </p:blipFill>
        <p:spPr>
          <a:xfrm>
            <a:off x="1118491" y="1884887"/>
            <a:ext cx="9913210" cy="446841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0"/>
        <p:cNvGrpSpPr/>
        <p:nvPr/>
      </p:nvGrpSpPr>
      <p:grpSpPr>
        <a:xfrm>
          <a:off x="0" y="0"/>
          <a:ext cx="0" cy="0"/>
          <a:chOff x="0" y="0"/>
          <a:chExt cx="0" cy="0"/>
        </a:xfrm>
      </p:grpSpPr>
      <p:sp>
        <p:nvSpPr>
          <p:cNvPr id="177" name="Freeform: Shape 17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9" name="Group 17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8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61" name="Google Shape;361;p49"/>
          <p:cNvSpPr txBox="1">
            <a:spLocks noGrp="1"/>
          </p:cNvSpPr>
          <p:nvPr>
            <p:ph type="title"/>
          </p:nvPr>
        </p:nvSpPr>
        <p:spPr>
          <a:xfrm>
            <a:off x="535020" y="685800"/>
            <a:ext cx="2780271" cy="51054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000">
                <a:solidFill>
                  <a:srgbClr val="FFFFFF"/>
                </a:solidFill>
              </a:rPr>
              <a:t>Actionable Insights</a:t>
            </a:r>
          </a:p>
        </p:txBody>
      </p:sp>
      <p:graphicFrame>
        <p:nvGraphicFramePr>
          <p:cNvPr id="364" name="Google Shape;362;p49">
            <a:extLst>
              <a:ext uri="{FF2B5EF4-FFF2-40B4-BE49-F238E27FC236}">
                <a16:creationId xmlns:a16="http://schemas.microsoft.com/office/drawing/2014/main" id="{DA34E77D-3124-41EF-9574-2FAC5B590A10}"/>
              </a:ext>
            </a:extLst>
          </p:cNvPr>
          <p:cNvGraphicFramePr/>
          <p:nvPr>
            <p:extLst>
              <p:ext uri="{D42A27DB-BD31-4B8C-83A1-F6EECF244321}">
                <p14:modId xmlns:p14="http://schemas.microsoft.com/office/powerpoint/2010/main" val="361671392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0"/>
        <p:cNvGrpSpPr/>
        <p:nvPr/>
      </p:nvGrpSpPr>
      <p:grpSpPr>
        <a:xfrm>
          <a:off x="0" y="0"/>
          <a:ext cx="0" cy="0"/>
          <a:chOff x="0" y="0"/>
          <a:chExt cx="0" cy="0"/>
        </a:xfrm>
      </p:grpSpPr>
      <p:sp>
        <p:nvSpPr>
          <p:cNvPr id="177" name="Freeform: Shape 17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9" name="Group 17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8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61" name="Google Shape;361;p49"/>
          <p:cNvSpPr txBox="1">
            <a:spLocks noGrp="1"/>
          </p:cNvSpPr>
          <p:nvPr>
            <p:ph type="title"/>
          </p:nvPr>
        </p:nvSpPr>
        <p:spPr>
          <a:xfrm>
            <a:off x="535020" y="685800"/>
            <a:ext cx="2780271" cy="51054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000">
                <a:solidFill>
                  <a:srgbClr val="FFFFFF"/>
                </a:solidFill>
              </a:rPr>
              <a:t>Actionable Insights</a:t>
            </a:r>
          </a:p>
        </p:txBody>
      </p:sp>
      <p:graphicFrame>
        <p:nvGraphicFramePr>
          <p:cNvPr id="364" name="Google Shape;362;p49">
            <a:extLst>
              <a:ext uri="{FF2B5EF4-FFF2-40B4-BE49-F238E27FC236}">
                <a16:creationId xmlns:a16="http://schemas.microsoft.com/office/drawing/2014/main" id="{D72446EB-48CD-4190-8147-C892532D2DC2}"/>
              </a:ext>
            </a:extLst>
          </p:cNvPr>
          <p:cNvGraphicFramePr/>
          <p:nvPr>
            <p:extLst>
              <p:ext uri="{D42A27DB-BD31-4B8C-83A1-F6EECF244321}">
                <p14:modId xmlns:p14="http://schemas.microsoft.com/office/powerpoint/2010/main" val="155737600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072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p:nvSpPr>
          <p:cNvPr id="122" name="Rectangle 12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 name="Picture 12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6" name="Google Shape;116;p18"/>
          <p:cNvSpPr txBox="1">
            <a:spLocks noGrp="1"/>
          </p:cNvSpPr>
          <p:nvPr>
            <p:ph type="title"/>
          </p:nvPr>
        </p:nvSpPr>
        <p:spPr>
          <a:xfrm>
            <a:off x="640079" y="2053641"/>
            <a:ext cx="3669161" cy="276009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4400">
                <a:solidFill>
                  <a:srgbClr val="FFFFFF"/>
                </a:solidFill>
              </a:rPr>
              <a:t>Challenges:</a:t>
            </a:r>
          </a:p>
        </p:txBody>
      </p:sp>
      <p:sp>
        <p:nvSpPr>
          <p:cNvPr id="117" name="Google Shape;117;p18"/>
          <p:cNvSpPr txBox="1">
            <a:spLocks noGrp="1"/>
          </p:cNvSpPr>
          <p:nvPr>
            <p:ph type="body" idx="1"/>
          </p:nvPr>
        </p:nvSpPr>
        <p:spPr>
          <a:xfrm>
            <a:off x="6090574" y="801866"/>
            <a:ext cx="5306084" cy="5230634"/>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220"/>
              <a:buNone/>
            </a:pPr>
            <a:r>
              <a:rPr lang="en-US" sz="1500">
                <a:solidFill>
                  <a:srgbClr val="000000"/>
                </a:solidFill>
              </a:rPr>
              <a:t>For B2B software, it can be trickier to convince free users to upgrade to premium plans due to a variety of reasons. Two of the most common are</a:t>
            </a:r>
          </a:p>
          <a:p>
            <a:pPr marL="228600" lvl="0" indent="-87629" rtl="0">
              <a:spcBef>
                <a:spcPts val="1000"/>
              </a:spcBef>
              <a:spcAft>
                <a:spcPts val="0"/>
              </a:spcAft>
              <a:buClr>
                <a:schemeClr val="dk1"/>
              </a:buClr>
              <a:buSzPts val="2220"/>
              <a:buNone/>
            </a:pPr>
            <a:endParaRPr lang="en-US" sz="1500">
              <a:solidFill>
                <a:srgbClr val="000000"/>
              </a:solidFill>
            </a:endParaRPr>
          </a:p>
          <a:p>
            <a:pPr marL="685800" lvl="1" indent="-228600" rtl="0">
              <a:spcBef>
                <a:spcPts val="500"/>
              </a:spcBef>
              <a:spcAft>
                <a:spcPts val="0"/>
              </a:spcAft>
              <a:buClr>
                <a:srgbClr val="FF0000"/>
              </a:buClr>
              <a:buSzPts val="1850"/>
              <a:buChar char="•"/>
            </a:pPr>
            <a:r>
              <a:rPr lang="en-US" sz="1500">
                <a:solidFill>
                  <a:srgbClr val="000000"/>
                </a:solidFill>
              </a:rPr>
              <a:t>Users may first need approval from a manager or budgeting department.</a:t>
            </a:r>
          </a:p>
          <a:p>
            <a:pPr marL="685800" lvl="1" indent="-228600" rtl="0">
              <a:spcBef>
                <a:spcPts val="500"/>
              </a:spcBef>
              <a:spcAft>
                <a:spcPts val="0"/>
              </a:spcAft>
              <a:buClr>
                <a:srgbClr val="FF0000"/>
              </a:buClr>
              <a:buSzPts val="1850"/>
              <a:buChar char="•"/>
            </a:pPr>
            <a:r>
              <a:rPr lang="en-US" sz="1500">
                <a:solidFill>
                  <a:srgbClr val="000000"/>
                </a:solidFill>
              </a:rPr>
              <a:t>Users might not understand what the premium plan offers, especially if it introduces new services and features.</a:t>
            </a:r>
          </a:p>
          <a:p>
            <a:pPr marL="685800" lvl="1" indent="-111125" rtl="0">
              <a:spcBef>
                <a:spcPts val="500"/>
              </a:spcBef>
              <a:spcAft>
                <a:spcPts val="0"/>
              </a:spcAft>
              <a:buClr>
                <a:schemeClr val="dk1"/>
              </a:buClr>
              <a:buSzPts val="1850"/>
              <a:buNone/>
            </a:pPr>
            <a:endParaRPr lang="en-US" sz="1500">
              <a:solidFill>
                <a:srgbClr val="000000"/>
              </a:solidFill>
            </a:endParaRPr>
          </a:p>
          <a:p>
            <a:pPr marL="0" lvl="0" indent="0" rtl="0">
              <a:spcBef>
                <a:spcPts val="1000"/>
              </a:spcBef>
              <a:spcAft>
                <a:spcPts val="0"/>
              </a:spcAft>
              <a:buClr>
                <a:schemeClr val="dk1"/>
              </a:buClr>
              <a:buSzPts val="2220"/>
              <a:buNone/>
            </a:pPr>
            <a:r>
              <a:rPr lang="en-US" sz="1500">
                <a:solidFill>
                  <a:srgbClr val="000000"/>
                </a:solidFill>
              </a:rPr>
              <a:t>Freemium acquisition model helps with 2</a:t>
            </a:r>
            <a:r>
              <a:rPr lang="en-US" sz="1500" baseline="30000">
                <a:solidFill>
                  <a:srgbClr val="000000"/>
                </a:solidFill>
              </a:rPr>
              <a:t>nd</a:t>
            </a:r>
            <a:r>
              <a:rPr lang="en-US" sz="1500">
                <a:solidFill>
                  <a:srgbClr val="000000"/>
                </a:solidFill>
              </a:rPr>
              <a:t> and reduce the cost required to acquire new customers by shifting the education burden from sales/marketing to the customer.</a:t>
            </a:r>
          </a:p>
          <a:p>
            <a:pPr marL="0" lvl="0" indent="0" rtl="0">
              <a:spcBef>
                <a:spcPts val="1000"/>
              </a:spcBef>
              <a:spcAft>
                <a:spcPts val="0"/>
              </a:spcAft>
              <a:buClr>
                <a:schemeClr val="dk1"/>
              </a:buClr>
              <a:buSzPts val="2220"/>
              <a:buNone/>
            </a:pPr>
            <a:endParaRPr lang="en-US" sz="1500">
              <a:solidFill>
                <a:srgbClr val="000000"/>
              </a:solidFill>
            </a:endParaRPr>
          </a:p>
          <a:p>
            <a:pPr marL="0" lvl="0" indent="0" rtl="0">
              <a:spcBef>
                <a:spcPts val="1000"/>
              </a:spcBef>
              <a:spcAft>
                <a:spcPts val="0"/>
              </a:spcAft>
              <a:buClr>
                <a:schemeClr val="dk1"/>
              </a:buClr>
              <a:buSzPts val="2220"/>
              <a:buNone/>
            </a:pPr>
            <a:r>
              <a:rPr lang="en-US" sz="1500">
                <a:solidFill>
                  <a:srgbClr val="000000"/>
                </a:solidFill>
              </a:rPr>
              <a:t>Recommended read:</a:t>
            </a:r>
          </a:p>
          <a:p>
            <a:pPr marL="0" lvl="0" indent="0" rtl="0">
              <a:spcBef>
                <a:spcPts val="1000"/>
              </a:spcBef>
              <a:spcAft>
                <a:spcPts val="0"/>
              </a:spcAft>
              <a:buClr>
                <a:schemeClr val="dk1"/>
              </a:buClr>
              <a:buSzPts val="2220"/>
              <a:buNone/>
            </a:pPr>
            <a:r>
              <a:rPr lang="en-US" sz="1500" u="sng">
                <a:solidFill>
                  <a:srgbClr val="000000"/>
                </a:solidFill>
                <a:hlinkClick r:id="rId4"/>
              </a:rPr>
              <a:t>https://blog.hubspot.com/service/freemium</a:t>
            </a:r>
            <a:endParaRPr lang="en-US" sz="1500">
              <a:solidFill>
                <a:srgbClr val="000000"/>
              </a:solidFill>
            </a:endParaRPr>
          </a:p>
          <a:p>
            <a:pPr marL="0" lvl="0" indent="0" rtl="0">
              <a:spcBef>
                <a:spcPts val="1000"/>
              </a:spcBef>
              <a:spcAft>
                <a:spcPts val="0"/>
              </a:spcAft>
              <a:buClr>
                <a:schemeClr val="dk1"/>
              </a:buClr>
              <a:buSzPts val="2220"/>
              <a:buNone/>
            </a:pPr>
            <a:r>
              <a:rPr lang="en-US" sz="1500" u="sng">
                <a:solidFill>
                  <a:srgbClr val="000000"/>
                </a:solidFill>
                <a:hlinkClick r:id="rId5"/>
              </a:rPr>
              <a:t>https://www.optimizely.com/optimization-glossary/ab-testing/</a:t>
            </a:r>
            <a:endParaRPr lang="en-US" sz="1500">
              <a:solidFill>
                <a:srgbClr val="000000"/>
              </a:solidFill>
            </a:endParaRPr>
          </a:p>
          <a:p>
            <a:pPr marL="228600" lvl="0" indent="-64135" rtl="0">
              <a:spcBef>
                <a:spcPts val="1000"/>
              </a:spcBef>
              <a:spcAft>
                <a:spcPts val="0"/>
              </a:spcAft>
              <a:buClr>
                <a:schemeClr val="dk1"/>
              </a:buClr>
              <a:buSzPts val="2590"/>
              <a:buNone/>
            </a:pPr>
            <a:endParaRPr lang="en-US"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0" name="Group 12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4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3" name="Group 15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4" name="Rectangle 15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Rectangle 15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22" name="Google Shape;122;p19"/>
          <p:cNvSpPr txBox="1">
            <a:spLocks noGrp="1"/>
          </p:cNvSpPr>
          <p:nvPr>
            <p:ph type="title"/>
          </p:nvPr>
        </p:nvSpPr>
        <p:spPr>
          <a:xfrm>
            <a:off x="904877" y="2415322"/>
            <a:ext cx="3451730" cy="2399869"/>
          </a:xfrm>
          <a:prstGeom prst="rect">
            <a:avLst/>
          </a:prstGeom>
        </p:spPr>
        <p:txBody>
          <a:bodyPr spcFirstLastPara="1" lIns="91425" tIns="45700" rIns="91425" bIns="45700" anchorCtr="0">
            <a:normAutofit/>
          </a:bodyPr>
          <a:lstStyle/>
          <a:p>
            <a:pPr marL="0" lvl="0" indent="0" algn="ctr" rtl="0">
              <a:spcBef>
                <a:spcPts val="0"/>
              </a:spcBef>
              <a:spcAft>
                <a:spcPts val="0"/>
              </a:spcAft>
              <a:buClr>
                <a:schemeClr val="dk1"/>
              </a:buClr>
              <a:buSzPts val="4400"/>
              <a:buFont typeface="Calibri"/>
              <a:buNone/>
            </a:pPr>
            <a:r>
              <a:rPr lang="en-US" sz="4000">
                <a:solidFill>
                  <a:srgbClr val="FFFFFF"/>
                </a:solidFill>
              </a:rPr>
              <a:t>Objectives:</a:t>
            </a:r>
          </a:p>
        </p:txBody>
      </p:sp>
      <p:sp>
        <p:nvSpPr>
          <p:cNvPr id="123" name="Google Shape;123;p19"/>
          <p:cNvSpPr txBox="1">
            <a:spLocks noGrp="1"/>
          </p:cNvSpPr>
          <p:nvPr>
            <p:ph type="body" idx="1"/>
          </p:nvPr>
        </p:nvSpPr>
        <p:spPr>
          <a:xfrm>
            <a:off x="5120640" y="804672"/>
            <a:ext cx="6281928" cy="5248656"/>
          </a:xfrm>
          <a:prstGeom prst="rect">
            <a:avLst/>
          </a:prstGeom>
        </p:spPr>
        <p:txBody>
          <a:bodyPr spcFirstLastPara="1" lIns="91425" tIns="45700" rIns="91425" bIns="45700" anchor="ctr" anchorCtr="0">
            <a:normAutofit/>
          </a:bodyPr>
          <a:lstStyle/>
          <a:p>
            <a:pPr marL="228600" lvl="0" indent="-228600" rtl="0">
              <a:spcBef>
                <a:spcPts val="0"/>
              </a:spcBef>
              <a:spcAft>
                <a:spcPts val="0"/>
              </a:spcAft>
              <a:buClr>
                <a:schemeClr val="dk1"/>
              </a:buClr>
              <a:buSzPts val="2800"/>
              <a:buChar char="•"/>
            </a:pPr>
            <a:r>
              <a:rPr lang="en-US" sz="2000"/>
              <a:t>Determine which sources/devices/industries had the highest conversion rates.</a:t>
            </a:r>
          </a:p>
          <a:p>
            <a:pPr marL="228600" lvl="0" indent="-228600" rtl="0">
              <a:spcBef>
                <a:spcPts val="1000"/>
              </a:spcBef>
              <a:spcAft>
                <a:spcPts val="0"/>
              </a:spcAft>
              <a:buClr>
                <a:schemeClr val="dk1"/>
              </a:buClr>
              <a:buSzPts val="2800"/>
              <a:buChar char="•"/>
            </a:pPr>
            <a:r>
              <a:rPr lang="en-US" sz="2000"/>
              <a:t>Build a model that can predict conversion rate based on user data.</a:t>
            </a:r>
          </a:p>
          <a:p>
            <a:pPr marL="685800" lvl="1" indent="-228600" rtl="0">
              <a:spcBef>
                <a:spcPts val="500"/>
              </a:spcBef>
              <a:spcAft>
                <a:spcPts val="0"/>
              </a:spcAft>
              <a:buClr>
                <a:schemeClr val="dk1"/>
              </a:buClr>
              <a:buSzPts val="2400"/>
              <a:buChar char="•"/>
            </a:pPr>
            <a:r>
              <a:rPr lang="en-US" sz="2000"/>
              <a:t>For high conversion rate users, what are the implications for the company's marketing team?</a:t>
            </a:r>
          </a:p>
          <a:p>
            <a:pPr marL="685800" lvl="1" indent="-228600" rtl="0">
              <a:spcBef>
                <a:spcPts val="500"/>
              </a:spcBef>
              <a:spcAft>
                <a:spcPts val="0"/>
              </a:spcAft>
              <a:buClr>
                <a:schemeClr val="dk1"/>
              </a:buClr>
              <a:buSzPts val="2400"/>
              <a:buChar char="•"/>
            </a:pPr>
            <a:r>
              <a:rPr lang="en-US" sz="2000"/>
              <a:t>For low conversion rate users, what are the implications for the company's customer success teams?</a:t>
            </a:r>
          </a:p>
          <a:p>
            <a:pPr marL="228600" lvl="0" indent="-228600" rtl="0">
              <a:spcBef>
                <a:spcPts val="1000"/>
              </a:spcBef>
              <a:spcAft>
                <a:spcPts val="0"/>
              </a:spcAft>
              <a:buClr>
                <a:schemeClr val="dk1"/>
              </a:buClr>
              <a:buSzPts val="2800"/>
              <a:buChar char="•"/>
            </a:pPr>
            <a:r>
              <a:rPr lang="en-US" sz="2000"/>
              <a:t>Provide actionable insights to the business. What have we learned from this test?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2" name="Group 7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9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6" name="Rectangle 9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28" name="Google Shape;128;p20"/>
          <p:cNvSpPr txBox="1">
            <a:spLocks noGrp="1"/>
          </p:cNvSpPr>
          <p:nvPr>
            <p:ph type="title"/>
          </p:nvPr>
        </p:nvSpPr>
        <p:spPr>
          <a:xfrm>
            <a:off x="904877" y="2415322"/>
            <a:ext cx="3451730" cy="2399869"/>
          </a:xfrm>
          <a:prstGeom prst="rect">
            <a:avLst/>
          </a:prstGeom>
        </p:spPr>
        <p:txBody>
          <a:bodyPr spcFirstLastPara="1" lIns="91425" tIns="45700" rIns="91425" bIns="45700" anchorCtr="0">
            <a:normAutofit/>
          </a:bodyPr>
          <a:lstStyle/>
          <a:p>
            <a:pPr marL="0" lvl="0" indent="0" algn="ctr" rtl="0">
              <a:spcBef>
                <a:spcPts val="0"/>
              </a:spcBef>
              <a:spcAft>
                <a:spcPts val="0"/>
              </a:spcAft>
              <a:buClr>
                <a:schemeClr val="dk1"/>
              </a:buClr>
              <a:buSzPts val="4400"/>
              <a:buFont typeface="Calibri"/>
              <a:buNone/>
            </a:pPr>
            <a:r>
              <a:rPr lang="en-US" sz="4000">
                <a:solidFill>
                  <a:srgbClr val="FFFFFF"/>
                </a:solidFill>
              </a:rPr>
              <a:t>Questions:</a:t>
            </a:r>
          </a:p>
        </p:txBody>
      </p:sp>
      <p:sp>
        <p:nvSpPr>
          <p:cNvPr id="129" name="Google Shape;129;p20"/>
          <p:cNvSpPr txBox="1">
            <a:spLocks noGrp="1"/>
          </p:cNvSpPr>
          <p:nvPr>
            <p:ph type="body" idx="1"/>
          </p:nvPr>
        </p:nvSpPr>
        <p:spPr>
          <a:xfrm>
            <a:off x="5120640" y="804672"/>
            <a:ext cx="6281928" cy="5248656"/>
          </a:xfrm>
          <a:prstGeom prst="rect">
            <a:avLst/>
          </a:prstGeom>
        </p:spPr>
        <p:txBody>
          <a:bodyPr spcFirstLastPara="1" lIns="91425" tIns="45700" rIns="91425" bIns="45700" anchor="ctr" anchorCtr="0">
            <a:normAutofit/>
          </a:bodyPr>
          <a:lstStyle/>
          <a:p>
            <a:pPr marL="228600" lvl="0" indent="-228600" rtl="0">
              <a:spcBef>
                <a:spcPts val="0"/>
              </a:spcBef>
              <a:spcAft>
                <a:spcPts val="0"/>
              </a:spcAft>
              <a:buClr>
                <a:schemeClr val="dk1"/>
              </a:buClr>
              <a:buSzPts val="2590"/>
              <a:buChar char="•"/>
            </a:pPr>
            <a:r>
              <a:rPr lang="en-US" sz="2000"/>
              <a:t>Define conversion rate? </a:t>
            </a:r>
          </a:p>
          <a:p>
            <a:pPr marL="0" lvl="0" indent="0" rtl="0">
              <a:spcBef>
                <a:spcPts val="1000"/>
              </a:spcBef>
              <a:spcAft>
                <a:spcPts val="0"/>
              </a:spcAft>
              <a:buClr>
                <a:schemeClr val="dk1"/>
              </a:buClr>
              <a:buSzPts val="2590"/>
              <a:buNone/>
            </a:pPr>
            <a:r>
              <a:rPr lang="en-US" sz="2000"/>
              <a:t>Example: % users signup &amp; convert in a day/week?</a:t>
            </a:r>
          </a:p>
          <a:p>
            <a:pPr marL="228600" lvl="0" indent="-64135" rtl="0">
              <a:spcBef>
                <a:spcPts val="1000"/>
              </a:spcBef>
              <a:spcAft>
                <a:spcPts val="0"/>
              </a:spcAft>
              <a:buClr>
                <a:schemeClr val="dk1"/>
              </a:buClr>
              <a:buSzPts val="2590"/>
              <a:buNone/>
            </a:pPr>
            <a:endParaRPr lang="en-US" sz="2000"/>
          </a:p>
          <a:p>
            <a:pPr marL="228600" lvl="0" indent="-228600" rtl="0">
              <a:spcBef>
                <a:spcPts val="1000"/>
              </a:spcBef>
              <a:spcAft>
                <a:spcPts val="0"/>
              </a:spcAft>
              <a:buClr>
                <a:schemeClr val="dk1"/>
              </a:buClr>
              <a:buSzPts val="2590"/>
              <a:buChar char="•"/>
            </a:pPr>
            <a:r>
              <a:rPr lang="en-US" sz="2000"/>
              <a:t>Quantify Conversion rate range? </a:t>
            </a:r>
          </a:p>
          <a:p>
            <a:pPr marL="0" lvl="0" indent="0" rtl="0">
              <a:spcBef>
                <a:spcPts val="1000"/>
              </a:spcBef>
              <a:spcAft>
                <a:spcPts val="0"/>
              </a:spcAft>
              <a:buClr>
                <a:schemeClr val="dk1"/>
              </a:buClr>
              <a:buSzPts val="2590"/>
              <a:buNone/>
            </a:pPr>
            <a:r>
              <a:rPr lang="en-US" sz="2000"/>
              <a:t>Example: High: 25-30%,  Low: 1- 5 %</a:t>
            </a:r>
          </a:p>
          <a:p>
            <a:pPr marL="228600" lvl="0" indent="-64135" rtl="0">
              <a:spcBef>
                <a:spcPts val="1000"/>
              </a:spcBef>
              <a:spcAft>
                <a:spcPts val="0"/>
              </a:spcAft>
              <a:buClr>
                <a:schemeClr val="dk1"/>
              </a:buClr>
              <a:buSzPts val="2590"/>
              <a:buNone/>
            </a:pPr>
            <a:endParaRPr lang="en-US" sz="2000"/>
          </a:p>
          <a:p>
            <a:pPr marL="228600" lvl="0" indent="-228600" rtl="0">
              <a:spcBef>
                <a:spcPts val="1000"/>
              </a:spcBef>
              <a:spcAft>
                <a:spcPts val="0"/>
              </a:spcAft>
              <a:buClr>
                <a:schemeClr val="dk1"/>
              </a:buClr>
              <a:buSzPts val="2590"/>
              <a:buChar char="•"/>
            </a:pPr>
            <a:r>
              <a:rPr lang="en-US" sz="2000"/>
              <a:t>Elaborate business problem? Analyze conversion rate of old explainer video &amp; predict conversion rate of new video?</a:t>
            </a:r>
          </a:p>
          <a:p>
            <a:pPr marL="0" lvl="0" indent="0" rtl="0">
              <a:spcBef>
                <a:spcPts val="1000"/>
              </a:spcBef>
              <a:spcAft>
                <a:spcPts val="0"/>
              </a:spcAft>
              <a:buClr>
                <a:schemeClr val="dk1"/>
              </a:buClr>
              <a:buSzPts val="2590"/>
              <a:buNone/>
            </a:pPr>
            <a:endParaRPr lang="en-US" sz="2000"/>
          </a:p>
          <a:p>
            <a:pPr marL="228600" lvl="0" indent="-228600" rtl="0">
              <a:spcBef>
                <a:spcPts val="1000"/>
              </a:spcBef>
              <a:spcAft>
                <a:spcPts val="0"/>
              </a:spcAft>
              <a:buClr>
                <a:schemeClr val="dk1"/>
              </a:buClr>
              <a:buSzPts val="2590"/>
              <a:buChar char="•"/>
            </a:pPr>
            <a:r>
              <a:rPr lang="en-US" sz="2000"/>
              <a:t>Use only old explainer video data or only new explainer video data or both?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8" name="Group 77">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9"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5"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6"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1" name="Group 100">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2" name="Rectangle 101">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103">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34" name="Google Shape;134;p21"/>
          <p:cNvSpPr txBox="1">
            <a:spLocks noGrp="1"/>
          </p:cNvSpPr>
          <p:nvPr>
            <p:ph type="title"/>
          </p:nvPr>
        </p:nvSpPr>
        <p:spPr>
          <a:xfrm>
            <a:off x="904877" y="2415322"/>
            <a:ext cx="3451730" cy="2399869"/>
          </a:xfrm>
          <a:prstGeom prst="rect">
            <a:avLst/>
          </a:prstGeom>
        </p:spPr>
        <p:txBody>
          <a:bodyPr spcFirstLastPara="1" lIns="91425" tIns="45700" rIns="91425" bIns="45700" anchorCtr="0">
            <a:normAutofit/>
          </a:bodyPr>
          <a:lstStyle/>
          <a:p>
            <a:pPr marL="0" lvl="0" indent="0" algn="ctr" rtl="0">
              <a:spcBef>
                <a:spcPts val="0"/>
              </a:spcBef>
              <a:spcAft>
                <a:spcPts val="0"/>
              </a:spcAft>
              <a:buClr>
                <a:schemeClr val="dk1"/>
              </a:buClr>
              <a:buSzPts val="4400"/>
              <a:buFont typeface="Calibri"/>
              <a:buNone/>
            </a:pPr>
            <a:r>
              <a:rPr lang="en-US" sz="4000">
                <a:solidFill>
                  <a:srgbClr val="FFFFFF"/>
                </a:solidFill>
              </a:rPr>
              <a:t>Questions continued…</a:t>
            </a:r>
          </a:p>
        </p:txBody>
      </p:sp>
      <p:sp>
        <p:nvSpPr>
          <p:cNvPr id="135" name="Google Shape;135;p21"/>
          <p:cNvSpPr txBox="1">
            <a:spLocks noGrp="1"/>
          </p:cNvSpPr>
          <p:nvPr>
            <p:ph type="body" idx="1"/>
          </p:nvPr>
        </p:nvSpPr>
        <p:spPr>
          <a:xfrm>
            <a:off x="5120640" y="804672"/>
            <a:ext cx="6281928" cy="5248656"/>
          </a:xfrm>
          <a:prstGeom prst="rect">
            <a:avLst/>
          </a:prstGeom>
        </p:spPr>
        <p:txBody>
          <a:bodyPr spcFirstLastPara="1" lIns="91425" tIns="45700" rIns="91425" bIns="45700" anchor="ctr" anchorCtr="0">
            <a:normAutofit/>
          </a:bodyPr>
          <a:lstStyle/>
          <a:p>
            <a:pPr marL="0" lvl="0" indent="0" rtl="0">
              <a:spcBef>
                <a:spcPts val="0"/>
              </a:spcBef>
              <a:spcAft>
                <a:spcPts val="0"/>
              </a:spcAft>
              <a:buClr>
                <a:srgbClr val="1D1C1D"/>
              </a:buClr>
              <a:buSzPts val="1540"/>
              <a:buNone/>
            </a:pPr>
            <a:r>
              <a:rPr lang="en-US" sz="1600" u="sng"/>
              <a:t>Kusay</a:t>
            </a:r>
          </a:p>
          <a:p>
            <a:pPr marL="0" lvl="0" indent="0" rtl="0">
              <a:spcBef>
                <a:spcPts val="0"/>
              </a:spcBef>
              <a:spcAft>
                <a:spcPts val="0"/>
              </a:spcAft>
              <a:buClr>
                <a:srgbClr val="1D1C1D"/>
              </a:buClr>
              <a:buSzPts val="1540"/>
              <a:buNone/>
            </a:pPr>
            <a:r>
              <a:rPr lang="en-US" sz="1600"/>
              <a:t>1.    Browser type is used for the transaction?</a:t>
            </a:r>
            <a:br>
              <a:rPr lang="en-US" sz="1600"/>
            </a:br>
            <a:r>
              <a:rPr lang="en-US" sz="1600"/>
              <a:t>2.    authority of the person who is trialing?</a:t>
            </a:r>
            <a:br>
              <a:rPr lang="en-US" sz="1600"/>
            </a:br>
            <a:r>
              <a:rPr lang="en-US" sz="1600"/>
              <a:t>3.    What device is used for trial period?</a:t>
            </a:r>
            <a:br>
              <a:rPr lang="en-US" sz="1600"/>
            </a:br>
            <a:r>
              <a:rPr lang="en-US" sz="1600"/>
              <a:t>4.    The channel which is used to get the software?</a:t>
            </a:r>
            <a:br>
              <a:rPr lang="en-US" sz="1600"/>
            </a:br>
            <a:r>
              <a:rPr lang="en-US" sz="1600"/>
              <a:t>5.    The date in which the user watch the tutorial video </a:t>
            </a:r>
          </a:p>
          <a:p>
            <a:pPr marL="0" lvl="0" indent="0" rtl="0">
              <a:spcBef>
                <a:spcPts val="0"/>
              </a:spcBef>
              <a:spcAft>
                <a:spcPts val="0"/>
              </a:spcAft>
              <a:buClr>
                <a:schemeClr val="dk1"/>
              </a:buClr>
              <a:buSzPts val="1540"/>
              <a:buNone/>
            </a:pPr>
            <a:endParaRPr lang="en-US" sz="1600"/>
          </a:p>
          <a:p>
            <a:pPr marL="0" lvl="0" indent="0" rtl="0">
              <a:spcBef>
                <a:spcPts val="0"/>
              </a:spcBef>
              <a:spcAft>
                <a:spcPts val="0"/>
              </a:spcAft>
              <a:buClr>
                <a:schemeClr val="dk1"/>
              </a:buClr>
              <a:buSzPts val="1540"/>
              <a:buNone/>
            </a:pPr>
            <a:r>
              <a:rPr lang="en-US" sz="1600" u="sng"/>
              <a:t>Shahid</a:t>
            </a:r>
            <a:endParaRPr lang="en-US" sz="1600"/>
          </a:p>
          <a:p>
            <a:pPr marL="342900" lvl="0" indent="-342900" rtl="0">
              <a:spcBef>
                <a:spcPts val="0"/>
              </a:spcBef>
              <a:spcAft>
                <a:spcPts val="0"/>
              </a:spcAft>
              <a:buClr>
                <a:schemeClr val="dk1"/>
              </a:buClr>
              <a:buSzPts val="1540"/>
              <a:buFont typeface="Calibri"/>
              <a:buAutoNum type="arabicPeriod"/>
            </a:pPr>
            <a:r>
              <a:rPr lang="en-US" sz="1600"/>
              <a:t>Is the company relying on </a:t>
            </a:r>
            <a:r>
              <a:rPr lang="en-US" sz="1600" b="1"/>
              <a:t>source</a:t>
            </a:r>
            <a:r>
              <a:rPr lang="en-US" sz="1600"/>
              <a:t> to create the explainer videos?</a:t>
            </a:r>
          </a:p>
          <a:p>
            <a:pPr marL="342900" lvl="0" indent="-342900" rtl="0">
              <a:spcBef>
                <a:spcPts val="0"/>
              </a:spcBef>
              <a:spcAft>
                <a:spcPts val="0"/>
              </a:spcAft>
              <a:buClr>
                <a:schemeClr val="dk1"/>
              </a:buClr>
              <a:buSzPts val="1540"/>
              <a:buFont typeface="Calibri"/>
              <a:buAutoNum type="arabicPeriod"/>
            </a:pPr>
            <a:r>
              <a:rPr lang="en-US" sz="1600"/>
              <a:t>Can the videos be customized to properly convince free tier users?</a:t>
            </a:r>
          </a:p>
          <a:p>
            <a:pPr marL="342900" lvl="0" indent="-342900" rtl="0">
              <a:spcBef>
                <a:spcPts val="0"/>
              </a:spcBef>
              <a:spcAft>
                <a:spcPts val="0"/>
              </a:spcAft>
              <a:buClr>
                <a:schemeClr val="dk1"/>
              </a:buClr>
              <a:buSzPts val="1540"/>
              <a:buFont typeface="Calibri"/>
              <a:buAutoNum type="arabicPeriod"/>
            </a:pPr>
            <a:r>
              <a:rPr lang="en-US" sz="1600"/>
              <a:t>What were the main differences between the old video and the new one?</a:t>
            </a:r>
          </a:p>
          <a:p>
            <a:pPr marL="342900" lvl="0" indent="-342900" rtl="0">
              <a:spcBef>
                <a:spcPts val="0"/>
              </a:spcBef>
              <a:spcAft>
                <a:spcPts val="0"/>
              </a:spcAft>
              <a:buClr>
                <a:schemeClr val="dk1"/>
              </a:buClr>
              <a:buSzPts val="1540"/>
              <a:buFont typeface="Calibri"/>
              <a:buAutoNum type="arabicPeriod"/>
            </a:pPr>
            <a:r>
              <a:rPr lang="en-US" sz="1600"/>
              <a:t>What is the selection criteria for the control and test group?</a:t>
            </a:r>
          </a:p>
          <a:p>
            <a:pPr marL="342900" lvl="0" indent="-342900" rtl="0">
              <a:spcBef>
                <a:spcPts val="0"/>
              </a:spcBef>
              <a:spcAft>
                <a:spcPts val="0"/>
              </a:spcAft>
              <a:buClr>
                <a:schemeClr val="dk1"/>
              </a:buClr>
              <a:buSzPts val="1540"/>
              <a:buFont typeface="Calibri"/>
              <a:buAutoNum type="arabicPeriod"/>
            </a:pPr>
            <a:r>
              <a:rPr lang="en-US" sz="1600"/>
              <a:t>Is the duration of membership important?</a:t>
            </a:r>
          </a:p>
          <a:p>
            <a:pPr marL="342900" lvl="0" indent="-245109" rtl="0">
              <a:spcBef>
                <a:spcPts val="0"/>
              </a:spcBef>
              <a:spcAft>
                <a:spcPts val="0"/>
              </a:spcAft>
              <a:buClr>
                <a:schemeClr val="dk1"/>
              </a:buClr>
              <a:buSzPts val="1540"/>
              <a:buFont typeface="Calibri"/>
              <a:buNone/>
            </a:pPr>
            <a:endParaRPr lang="en-US" sz="1600"/>
          </a:p>
          <a:p>
            <a:pPr marL="0" lvl="0" indent="0" rtl="0">
              <a:spcBef>
                <a:spcPts val="1000"/>
              </a:spcBef>
              <a:spcAft>
                <a:spcPts val="0"/>
              </a:spcAft>
              <a:buClr>
                <a:schemeClr val="dk1"/>
              </a:buClr>
              <a:buSzPts val="1540"/>
              <a:buNone/>
            </a:pPr>
            <a:r>
              <a:rPr lang="en-US" sz="1600" u="sng"/>
              <a:t>Rafiat</a:t>
            </a:r>
          </a:p>
          <a:p>
            <a:pPr marL="342900" lvl="0" indent="-342900" rtl="0">
              <a:spcBef>
                <a:spcPts val="0"/>
              </a:spcBef>
              <a:spcAft>
                <a:spcPts val="0"/>
              </a:spcAft>
              <a:buClr>
                <a:schemeClr val="dk1"/>
              </a:buClr>
              <a:buSzPts val="1485"/>
              <a:buFont typeface="Calibri"/>
              <a:buAutoNum type="arabicPeriod"/>
            </a:pPr>
            <a:r>
              <a:rPr lang="en-US" sz="1600"/>
              <a:t>What device did the user use to view the video? </a:t>
            </a:r>
          </a:p>
          <a:p>
            <a:pPr marL="342900" lvl="0" indent="-342900" rtl="0">
              <a:spcBef>
                <a:spcPts val="0"/>
              </a:spcBef>
              <a:spcAft>
                <a:spcPts val="0"/>
              </a:spcAft>
              <a:buClr>
                <a:schemeClr val="dk1"/>
              </a:buClr>
              <a:buSzPts val="1485"/>
              <a:buFont typeface="Calibri"/>
              <a:buAutoNum type="arabicPeriod"/>
            </a:pPr>
            <a:r>
              <a:rPr lang="en-US" sz="1600"/>
              <a:t>What percentage of current user sign up on mobile device after viewing the video? </a:t>
            </a:r>
          </a:p>
          <a:p>
            <a:pPr marL="342900" lvl="0" indent="-342900" rtl="0">
              <a:spcBef>
                <a:spcPts val="0"/>
              </a:spcBef>
              <a:spcAft>
                <a:spcPts val="0"/>
              </a:spcAft>
              <a:buClr>
                <a:schemeClr val="dk1"/>
              </a:buClr>
              <a:buSzPts val="1485"/>
              <a:buFont typeface="Calibri"/>
              <a:buAutoNum type="arabicPeriod"/>
            </a:pPr>
            <a:r>
              <a:rPr lang="en-US" sz="1600"/>
              <a:t>What is percentage of signup with the old explainer video? </a:t>
            </a:r>
          </a:p>
          <a:p>
            <a:pPr marL="342900" lvl="0" indent="-342900" rtl="0">
              <a:spcBef>
                <a:spcPts val="0"/>
              </a:spcBef>
              <a:spcAft>
                <a:spcPts val="0"/>
              </a:spcAft>
              <a:buClr>
                <a:schemeClr val="dk1"/>
              </a:buClr>
              <a:buSzPts val="1485"/>
              <a:buFont typeface="Calibri"/>
              <a:buAutoNum type="arabicPeriod"/>
            </a:pPr>
            <a:r>
              <a:rPr lang="en-US" sz="1600"/>
              <a:t>Is the old and new video all browser friendly? </a:t>
            </a:r>
          </a:p>
          <a:p>
            <a:pPr marL="342900" lvl="0" indent="-342900" rtl="0">
              <a:spcBef>
                <a:spcPts val="0"/>
              </a:spcBef>
              <a:spcAft>
                <a:spcPts val="0"/>
              </a:spcAft>
              <a:buClr>
                <a:schemeClr val="dk1"/>
              </a:buClr>
              <a:buSzPts val="1485"/>
              <a:buFont typeface="Calibri"/>
              <a:buAutoNum type="arabicPeriod"/>
            </a:pPr>
            <a:r>
              <a:rPr lang="en-US" sz="1600"/>
              <a:t>Is there a particular browser with more signup?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906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Data:</a:t>
            </a:r>
            <a:endParaRPr/>
          </a:p>
        </p:txBody>
      </p:sp>
      <p:pic>
        <p:nvPicPr>
          <p:cNvPr id="141" name="Google Shape;141;p22" descr="AB Test Results"/>
          <p:cNvPicPr preferRelativeResize="0">
            <a:picLocks noGrp="1"/>
          </p:cNvPicPr>
          <p:nvPr>
            <p:ph type="body" idx="1"/>
          </p:nvPr>
        </p:nvPicPr>
        <p:blipFill rotWithShape="1">
          <a:blip r:embed="rId3">
            <a:alphaModFix/>
          </a:blip>
          <a:srcRect/>
          <a:stretch/>
        </p:blipFill>
        <p:spPr>
          <a:xfrm>
            <a:off x="838200" y="1450182"/>
            <a:ext cx="6755606" cy="2850356"/>
          </a:xfrm>
          <a:prstGeom prst="rect">
            <a:avLst/>
          </a:prstGeom>
          <a:noFill/>
          <a:ln>
            <a:noFill/>
          </a:ln>
        </p:spPr>
      </p:pic>
      <p:pic>
        <p:nvPicPr>
          <p:cNvPr id="142" name="Google Shape;142;p22" descr="User Industry"/>
          <p:cNvPicPr preferRelativeResize="0"/>
          <p:nvPr/>
        </p:nvPicPr>
        <p:blipFill rotWithShape="1">
          <a:blip r:embed="rId4">
            <a:alphaModFix/>
          </a:blip>
          <a:srcRect/>
          <a:stretch/>
        </p:blipFill>
        <p:spPr>
          <a:xfrm>
            <a:off x="838201" y="4521994"/>
            <a:ext cx="5033962" cy="2128837"/>
          </a:xfrm>
          <a:prstGeom prst="rect">
            <a:avLst/>
          </a:prstGeom>
          <a:noFill/>
          <a:ln>
            <a:noFill/>
          </a:ln>
        </p:spPr>
      </p:pic>
      <p:sp>
        <p:nvSpPr>
          <p:cNvPr id="143" name="Google Shape;143;p22"/>
          <p:cNvSpPr txBox="1"/>
          <p:nvPr/>
        </p:nvSpPr>
        <p:spPr>
          <a:xfrm>
            <a:off x="7829550" y="2457450"/>
            <a:ext cx="182165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ab_trial_results</a:t>
            </a:r>
            <a:endParaRPr sz="1800" b="1" i="0" u="none" strike="noStrike" cap="none">
              <a:solidFill>
                <a:schemeClr val="dk1"/>
              </a:solidFill>
              <a:latin typeface="Calibri"/>
              <a:ea typeface="Calibri"/>
              <a:cs typeface="Calibri"/>
              <a:sym typeface="Calibri"/>
            </a:endParaRPr>
          </a:p>
        </p:txBody>
      </p:sp>
      <p:sp>
        <p:nvSpPr>
          <p:cNvPr id="144" name="Google Shape;144;p22"/>
          <p:cNvSpPr txBox="1"/>
          <p:nvPr/>
        </p:nvSpPr>
        <p:spPr>
          <a:xfrm>
            <a:off x="6022181" y="5436394"/>
            <a:ext cx="157162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user_industry</a:t>
            </a:r>
            <a:endParaRPr sz="1400" b="0" i="0" u="none" strike="noStrike" cap="none">
              <a:solidFill>
                <a:srgbClr val="000000"/>
              </a:solidFill>
              <a:latin typeface="Arial"/>
              <a:ea typeface="Arial"/>
              <a:cs typeface="Arial"/>
              <a:sym typeface="Arial"/>
            </a:endParaRPr>
          </a:p>
        </p:txBody>
      </p:sp>
      <p:sp>
        <p:nvSpPr>
          <p:cNvPr id="145" name="Google Shape;145;p22"/>
          <p:cNvSpPr txBox="1"/>
          <p:nvPr/>
        </p:nvSpPr>
        <p:spPr>
          <a:xfrm>
            <a:off x="7829550" y="3235003"/>
            <a:ext cx="204223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Control – Old Video</a:t>
            </a:r>
            <a:br>
              <a:rPr lang="en-US" sz="1600" b="1" i="0" u="none" strike="noStrike" cap="none">
                <a:solidFill>
                  <a:schemeClr val="dk1"/>
                </a:solidFill>
                <a:latin typeface="Calibri"/>
                <a:ea typeface="Calibri"/>
                <a:cs typeface="Calibri"/>
                <a:sym typeface="Calibri"/>
              </a:rPr>
            </a:br>
            <a:r>
              <a:rPr lang="en-US" sz="1600" b="1" i="0" u="none" strike="noStrike" cap="none">
                <a:solidFill>
                  <a:schemeClr val="dk1"/>
                </a:solidFill>
                <a:latin typeface="Calibri"/>
                <a:ea typeface="Calibri"/>
                <a:cs typeface="Calibri"/>
                <a:sym typeface="Calibri"/>
              </a:rPr>
              <a:t>Test – New Video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Google Shape;150;p23"/>
          <p:cNvSpPr txBox="1">
            <a:spLocks noGrp="1"/>
          </p:cNvSpPr>
          <p:nvPr>
            <p:ph type="title"/>
          </p:nvPr>
        </p:nvSpPr>
        <p:spPr>
          <a:xfrm>
            <a:off x="1158240" y="4894262"/>
            <a:ext cx="10307952" cy="13255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4400"/>
              <a:t>Data Dictionary:</a:t>
            </a:r>
          </a:p>
        </p:txBody>
      </p:sp>
      <p:sp>
        <p:nvSpPr>
          <p:cNvPr id="151" name="Google Shape;151;p23"/>
          <p:cNvSpPr txBox="1">
            <a:spLocks noGrp="1"/>
          </p:cNvSpPr>
          <p:nvPr>
            <p:ph type="body" idx="1"/>
          </p:nvPr>
        </p:nvSpPr>
        <p:spPr>
          <a:xfrm>
            <a:off x="1161288" y="701019"/>
            <a:ext cx="6484094" cy="3382247"/>
          </a:xfrm>
          <a:prstGeom prst="rect">
            <a:avLst/>
          </a:prstGeom>
        </p:spPr>
        <p:txBody>
          <a:bodyPr spcFirstLastPara="1" lIns="91425" tIns="45700" rIns="91425" bIns="45700" anchor="ctr" anchorCtr="0">
            <a:normAutofit/>
          </a:bodyPr>
          <a:lstStyle/>
          <a:p>
            <a:pPr marL="228600" lvl="0" indent="-228600" rtl="0">
              <a:spcBef>
                <a:spcPts val="0"/>
              </a:spcBef>
              <a:spcAft>
                <a:spcPts val="0"/>
              </a:spcAft>
              <a:buClr>
                <a:schemeClr val="dk1"/>
              </a:buClr>
              <a:buSzPts val="2800"/>
              <a:buChar char="•"/>
            </a:pPr>
            <a:r>
              <a:rPr lang="en-US" sz="1900" b="1"/>
              <a:t>user_id</a:t>
            </a:r>
            <a:r>
              <a:rPr lang="en-US" sz="1900"/>
              <a:t> - Unique ID for user</a:t>
            </a:r>
          </a:p>
          <a:p>
            <a:pPr marL="228600" lvl="0" indent="-228600" rtl="0">
              <a:spcBef>
                <a:spcPts val="1000"/>
              </a:spcBef>
              <a:spcAft>
                <a:spcPts val="0"/>
              </a:spcAft>
              <a:buClr>
                <a:schemeClr val="dk1"/>
              </a:buClr>
              <a:buSzPts val="2800"/>
              <a:buChar char="•"/>
            </a:pPr>
            <a:r>
              <a:rPr lang="en-US" sz="1900" b="1"/>
              <a:t>date</a:t>
            </a:r>
            <a:r>
              <a:rPr lang="en-US" sz="1900"/>
              <a:t> - Date the user watched explainer video</a:t>
            </a:r>
          </a:p>
          <a:p>
            <a:pPr marL="228600" lvl="0" indent="-228600" rtl="0">
              <a:spcBef>
                <a:spcPts val="1000"/>
              </a:spcBef>
              <a:spcAft>
                <a:spcPts val="0"/>
              </a:spcAft>
              <a:buClr>
                <a:schemeClr val="dk1"/>
              </a:buClr>
              <a:buSzPts val="2800"/>
              <a:buChar char="•"/>
            </a:pPr>
            <a:r>
              <a:rPr lang="en-US" sz="1900" b="1"/>
              <a:t>source </a:t>
            </a:r>
            <a:r>
              <a:rPr lang="en-US" sz="1900"/>
              <a:t>-</a:t>
            </a:r>
            <a:r>
              <a:rPr lang="en-US" sz="1900" b="1"/>
              <a:t> </a:t>
            </a:r>
            <a:r>
              <a:rPr lang="en-US" sz="1900"/>
              <a:t>Marketing channel user came from</a:t>
            </a:r>
          </a:p>
          <a:p>
            <a:pPr marL="228600" lvl="0" indent="-228600" rtl="0">
              <a:spcBef>
                <a:spcPts val="1000"/>
              </a:spcBef>
              <a:spcAft>
                <a:spcPts val="0"/>
              </a:spcAft>
              <a:buClr>
                <a:schemeClr val="dk1"/>
              </a:buClr>
              <a:buSzPts val="2800"/>
              <a:buChar char="•"/>
            </a:pPr>
            <a:r>
              <a:rPr lang="en-US" sz="1900" b="1"/>
              <a:t>mobile</a:t>
            </a:r>
            <a:r>
              <a:rPr lang="en-US" sz="1900"/>
              <a:t> - Was user on a mobile device?</a:t>
            </a:r>
          </a:p>
          <a:p>
            <a:pPr marL="228600" lvl="0" indent="-228600" rtl="0">
              <a:spcBef>
                <a:spcPts val="1000"/>
              </a:spcBef>
              <a:spcAft>
                <a:spcPts val="0"/>
              </a:spcAft>
              <a:buClr>
                <a:schemeClr val="dk1"/>
              </a:buClr>
              <a:buSzPts val="2800"/>
              <a:buChar char="•"/>
            </a:pPr>
            <a:r>
              <a:rPr lang="en-US" sz="1900" b="1"/>
              <a:t>payee</a:t>
            </a:r>
            <a:r>
              <a:rPr lang="en-US" sz="1900"/>
              <a:t> - Whether the user is the primary decision-maker for budgeting</a:t>
            </a:r>
          </a:p>
          <a:p>
            <a:pPr marL="228600" lvl="0" indent="-228600" rtl="0">
              <a:spcBef>
                <a:spcPts val="1000"/>
              </a:spcBef>
              <a:spcAft>
                <a:spcPts val="0"/>
              </a:spcAft>
              <a:buClr>
                <a:schemeClr val="dk1"/>
              </a:buClr>
              <a:buSzPts val="2800"/>
              <a:buChar char="•"/>
            </a:pPr>
            <a:r>
              <a:rPr lang="en-US" sz="1900" b="1"/>
              <a:t>browser</a:t>
            </a:r>
            <a:r>
              <a:rPr lang="en-US" sz="1900"/>
              <a:t> - The user's browser</a:t>
            </a:r>
          </a:p>
          <a:p>
            <a:pPr marL="228600" lvl="0" indent="-228600" rtl="0">
              <a:spcBef>
                <a:spcPts val="1000"/>
              </a:spcBef>
              <a:spcAft>
                <a:spcPts val="0"/>
              </a:spcAft>
              <a:buClr>
                <a:schemeClr val="dk1"/>
              </a:buClr>
              <a:buSzPts val="2800"/>
              <a:buChar char="•"/>
            </a:pPr>
            <a:r>
              <a:rPr lang="en-US" sz="1900" b="1"/>
              <a:t>trial</a:t>
            </a:r>
            <a:r>
              <a:rPr lang="en-US" sz="1900"/>
              <a:t> - Did the user convert, i.e. start a premium trial?</a:t>
            </a:r>
          </a:p>
          <a:p>
            <a:pPr marL="228600" lvl="0" indent="-228600" rtl="0">
              <a:spcBef>
                <a:spcPts val="1000"/>
              </a:spcBef>
              <a:spcAft>
                <a:spcPts val="0"/>
              </a:spcAft>
              <a:buClr>
                <a:schemeClr val="dk1"/>
              </a:buClr>
              <a:buSzPts val="2800"/>
              <a:buChar char="•"/>
            </a:pPr>
            <a:r>
              <a:rPr lang="en-US" sz="1900" b="1"/>
              <a:t>group</a:t>
            </a:r>
            <a:r>
              <a:rPr lang="en-US" sz="1900"/>
              <a:t> - Group (test / control)</a:t>
            </a:r>
          </a:p>
        </p:txBody>
      </p:sp>
      <p:cxnSp>
        <p:nvCxnSpPr>
          <p:cNvPr id="96" name="Straight Connector 95">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1437</Words>
  <Application>Microsoft Office PowerPoint</Application>
  <PresentationFormat>Widescreen</PresentationFormat>
  <Paragraphs>183</Paragraphs>
  <Slides>36</Slides>
  <Notes>36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Arial</vt:lpstr>
      <vt:lpstr>Calibri</vt:lpstr>
      <vt:lpstr>Office Theme</vt:lpstr>
      <vt:lpstr>Office Theme</vt:lpstr>
      <vt:lpstr>Project#8</vt:lpstr>
      <vt:lpstr>Team members:</vt:lpstr>
      <vt:lpstr>Background: </vt:lpstr>
      <vt:lpstr>Challenges:</vt:lpstr>
      <vt:lpstr>Objectives:</vt:lpstr>
      <vt:lpstr>Questions:</vt:lpstr>
      <vt:lpstr>Questions continued…</vt:lpstr>
      <vt:lpstr>Data:</vt:lpstr>
      <vt:lpstr>Data Dictionary:</vt:lpstr>
      <vt:lpstr>Data Understanding</vt:lpstr>
      <vt:lpstr>Analytical Approach</vt:lpstr>
      <vt:lpstr>Code Book</vt:lpstr>
      <vt:lpstr>Data Visualization (Histogram)</vt:lpstr>
      <vt:lpstr>Data Visualization (Bar plot)</vt:lpstr>
      <vt:lpstr>Data Visualization (Bar plot)</vt:lpstr>
      <vt:lpstr>Data Visualization (Box plot)</vt:lpstr>
      <vt:lpstr>Data Visualization (Scatterplot)</vt:lpstr>
      <vt:lpstr>How to fix Data Quality Issues</vt:lpstr>
      <vt:lpstr>Data Preparation &amp; Modeling</vt:lpstr>
      <vt:lpstr>Data preparation</vt:lpstr>
      <vt:lpstr>Select Model</vt:lpstr>
      <vt:lpstr>Modeling</vt:lpstr>
      <vt:lpstr>Tactics to deal Imbalance data</vt:lpstr>
      <vt:lpstr>Model Comparison (Choose Best Model - Control)</vt:lpstr>
      <vt:lpstr>ROC curve - Model comparsion (Control)</vt:lpstr>
      <vt:lpstr>Model Comparison (Choose Best Model - Test)</vt:lpstr>
      <vt:lpstr>ROC curve - Model comparsion (Test)</vt:lpstr>
      <vt:lpstr>Descriptive Analysis</vt:lpstr>
      <vt:lpstr>Determine which sources/devices/industries have the highest conversion rates</vt:lpstr>
      <vt:lpstr>Conversion rate by Industry Code- for Control users</vt:lpstr>
      <vt:lpstr>Conversion rate by Industry Code- for Test users</vt:lpstr>
      <vt:lpstr>Conversation rate compared to source distribution: here we see that most visitors were coming from Facebook and Linkedin but when it comes to converting almost all three sources show a SAME rate of conversion.</vt:lpstr>
      <vt:lpstr>Conversion rate by Device: In this case we see the highest number of users are coming from desktop, close to 200,000 users. However users from mobile tend to take the lead in converting to paid members. We need investigate further why desktop users are not producing higher conversion rates.</vt:lpstr>
      <vt:lpstr>Conversion rate by Browser: Here users using “Opera” are minimum still results in maximum conversion. On the other hand maximum users are using “Andriod (In-App) but have similar to other browser conversion rate. We should investigate further why Andriod users are not converting as  much as other users.</vt:lpstr>
      <vt:lpstr>Actionable Insights</vt:lpstr>
      <vt:lpstr>Actionable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Project#8</dc:title>
  <dc:creator>Nadir A Syed</dc:creator>
  <cp:lastModifiedBy>Nadir A Syed</cp:lastModifiedBy>
  <cp:revision>1</cp:revision>
  <dcterms:created xsi:type="dcterms:W3CDTF">2019-10-18T21:40:38Z</dcterms:created>
  <dcterms:modified xsi:type="dcterms:W3CDTF">2019-10-18T21:42:22Z</dcterms:modified>
</cp:coreProperties>
</file>