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1c05f128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1c05f1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log.hubspot.com/service/freemium" TargetMode="External"/><Relationship Id="rId4" Type="http://schemas.openxmlformats.org/officeDocument/2006/relationships/hyperlink" Target="https://www.optimizely.com/optimization-glossary/ab-testin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1524000" y="1122363"/>
            <a:ext cx="9144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Calibri"/>
              <a:buNone/>
            </a:pPr>
            <a:r>
              <a:rPr lang="en-US">
                <a:solidFill>
                  <a:srgbClr val="0070C0"/>
                </a:solidFill>
              </a:rPr>
              <a:t>Project#8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1588294" y="2214563"/>
            <a:ext cx="9144000" cy="56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b="1" lang="en-US" u="sng">
                <a:solidFill>
                  <a:srgbClr val="0070C0"/>
                </a:solidFill>
              </a:rPr>
              <a:t>Freemium A/B Testing</a:t>
            </a:r>
            <a:endParaRPr u="sng">
              <a:solidFill>
                <a:srgbClr val="0070C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35794" y="3650456"/>
            <a:ext cx="11322844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project’s scope is to help a B2B (business-to-business) SaaS (software-as-a-service) company analyze its recent A/B test for its explainer video. The company uses these videos to convince free users to start a premium trial.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ctrTitle"/>
          </p:nvPr>
        </p:nvSpPr>
        <p:spPr>
          <a:xfrm>
            <a:off x="1524000" y="1122362"/>
            <a:ext cx="9144000" cy="284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</a:pPr>
            <a:r>
              <a:rPr lang="en-US" sz="5800"/>
              <a:t>Data Understanding</a:t>
            </a:r>
            <a:endParaRPr/>
          </a:p>
        </p:txBody>
      </p:sp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1524000" y="4256436"/>
            <a:ext cx="9144000" cy="1600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>
                <a:solidFill>
                  <a:schemeClr val="accent1"/>
                </a:solidFill>
              </a:rPr>
              <a:t>Exploratory data analysis (EDA) using R and Data Visualization using Tableau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Analytical Approach</a:t>
            </a:r>
            <a:endParaRPr/>
          </a:p>
        </p:txBody>
      </p:sp>
      <p:grpSp>
        <p:nvGrpSpPr>
          <p:cNvPr id="164" name="Google Shape;164;p25"/>
          <p:cNvGrpSpPr/>
          <p:nvPr/>
        </p:nvGrpSpPr>
        <p:grpSpPr>
          <a:xfrm>
            <a:off x="5194300" y="867705"/>
            <a:ext cx="6513603" cy="5091862"/>
            <a:chOff x="0" y="396781"/>
            <a:chExt cx="6513603" cy="5091862"/>
          </a:xfrm>
        </p:grpSpPr>
        <p:sp>
          <p:nvSpPr>
            <p:cNvPr id="165" name="Google Shape;165;p25"/>
            <p:cNvSpPr/>
            <p:nvPr/>
          </p:nvSpPr>
          <p:spPr>
            <a:xfrm>
              <a:off x="0" y="396781"/>
              <a:ext cx="6513603" cy="1240565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 txBox="1"/>
            <p:nvPr/>
          </p:nvSpPr>
          <p:spPr>
            <a:xfrm>
              <a:off x="60559" y="457340"/>
              <a:ext cx="6392485" cy="1119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Descriptive vs Predictive: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Predictive Analytics (predict conversion rate based on user data)</a:t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0" y="1680547"/>
              <a:ext cx="6513603" cy="1240565"/>
            </a:xfrm>
            <a:prstGeom prst="roundRect">
              <a:avLst>
                <a:gd fmla="val 16667" name="adj"/>
              </a:avLst>
            </a:prstGeom>
            <a:solidFill>
              <a:srgbClr val="50C9B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60559" y="1741106"/>
              <a:ext cx="6392485" cy="1119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 of Learning: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Supervised Learning (Target variable ‘trial’ in Sample)</a:t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0" y="2964313"/>
              <a:ext cx="6513603" cy="1240565"/>
            </a:xfrm>
            <a:prstGeom prst="roundRect">
              <a:avLst>
                <a:gd fmla="val 16667" name="adj"/>
              </a:avLst>
            </a:prstGeom>
            <a:solidFill>
              <a:srgbClr val="48BD6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 txBox="1"/>
            <p:nvPr/>
          </p:nvSpPr>
          <p:spPr>
            <a:xfrm>
              <a:off x="60559" y="3024872"/>
              <a:ext cx="6392485" cy="1119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 of Analysis: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Classification Analysis  because: 1) Type of TV ‘trial’ is binary and 2) Type of business question predict conversion rate where Conversion rate = mean(trial)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Statistical Analysis (A/B Testing)</a:t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0" y="4248078"/>
              <a:ext cx="6513603" cy="1240565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 txBox="1"/>
            <p:nvPr/>
          </p:nvSpPr>
          <p:spPr>
            <a:xfrm>
              <a:off x="60559" y="4308637"/>
              <a:ext cx="6392485" cy="1119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Success Measures: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Confusion Matrix and/or PCC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 rot="10800000">
            <a:off x="9016005" y="5367908"/>
            <a:ext cx="3175996" cy="1490093"/>
          </a:xfrm>
          <a:custGeom>
            <a:rect b="b" l="l" r="r" t="t"/>
            <a:pathLst>
              <a:path extrusionOk="0" h="1490093" w="3175996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0" y="5367908"/>
            <a:ext cx="9566296" cy="1490093"/>
          </a:xfrm>
          <a:custGeom>
            <a:rect b="b" l="l" r="r" t="t"/>
            <a:pathLst>
              <a:path extrusionOk="0" h="1490093" w="9566296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595959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838200" y="5529884"/>
            <a:ext cx="8078342" cy="109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Book</a:t>
            </a: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838200" y="690948"/>
            <a:ext cx="10515600" cy="3986011"/>
            <a:chOff x="0" y="47481"/>
            <a:chExt cx="10515600" cy="3986011"/>
          </a:xfrm>
        </p:grpSpPr>
        <p:sp>
          <p:nvSpPr>
            <p:cNvPr id="181" name="Google Shape;181;p26"/>
            <p:cNvSpPr/>
            <p:nvPr/>
          </p:nvSpPr>
          <p:spPr>
            <a:xfrm>
              <a:off x="0" y="254121"/>
              <a:ext cx="10515600" cy="352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525780" y="47481"/>
              <a:ext cx="7360920" cy="41328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545955" y="67656"/>
              <a:ext cx="7320570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8225" spcFirstLastPara="1" rIns="2782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is structured, stored in flat files (.csv)</a:t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0" y="889162"/>
              <a:ext cx="10515600" cy="8599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 txBox="1"/>
            <p:nvPr/>
          </p:nvSpPr>
          <p:spPr>
            <a:xfrm>
              <a:off x="0" y="889162"/>
              <a:ext cx="10515600" cy="85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550" lIns="816125" spcFirstLastPara="1" rIns="816125" wrap="square" tIns="291575">
              <a:noAutofit/>
            </a:bodyPr>
            <a:lstStyle/>
            <a:p>
              <a:pPr indent="-11430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Missing observations 350000 – 346929 = 3071</a:t>
              </a:r>
              <a:endParaRPr/>
            </a:p>
            <a:p>
              <a:pPr indent="-114300" lvl="1" marL="114300" marR="0" rtl="0" algn="l">
                <a:lnSpc>
                  <a:spcPct val="10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type of Target variable “trial” with value 0/1 is “int” instead of “factor”</a:t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525780" y="682521"/>
              <a:ext cx="7360920" cy="41328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6"/>
            <p:cNvSpPr txBox="1"/>
            <p:nvPr/>
          </p:nvSpPr>
          <p:spPr>
            <a:xfrm>
              <a:off x="545955" y="702696"/>
              <a:ext cx="7320570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8225" spcFirstLastPara="1" rIns="2782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Structure: 346929 Observations of 11 variables. </a:t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0" y="2031352"/>
              <a:ext cx="10515600" cy="8599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 txBox="1"/>
            <p:nvPr/>
          </p:nvSpPr>
          <p:spPr>
            <a:xfrm>
              <a:off x="0" y="2031352"/>
              <a:ext cx="10515600" cy="85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550" lIns="816125" spcFirstLastPara="1" rIns="816125" wrap="square" tIns="291575">
              <a:noAutofit/>
            </a:bodyPr>
            <a:lstStyle/>
            <a:p>
              <a:pPr indent="-11430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356 missing values of each feature “gender”, “age” &amp; “industry_code”</a:t>
              </a:r>
              <a:endParaRPr/>
            </a:p>
            <a:p>
              <a:pPr indent="-114300" lvl="1" marL="114300" marR="0" rtl="0" algn="l">
                <a:lnSpc>
                  <a:spcPct val="10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9691 “Unknown” type of “payee”</a:t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525780" y="1824712"/>
              <a:ext cx="7360920" cy="41328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6"/>
            <p:cNvSpPr txBox="1"/>
            <p:nvPr/>
          </p:nvSpPr>
          <p:spPr>
            <a:xfrm>
              <a:off x="545955" y="1844887"/>
              <a:ext cx="7320570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8225" spcFirstLastPara="1" rIns="2782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Summary: </a:t>
              </a: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0" y="3173542"/>
              <a:ext cx="10515600" cy="8599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6"/>
            <p:cNvSpPr txBox="1"/>
            <p:nvPr/>
          </p:nvSpPr>
          <p:spPr>
            <a:xfrm>
              <a:off x="0" y="3173542"/>
              <a:ext cx="10515600" cy="85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550" lIns="816125" spcFirstLastPara="1" rIns="816125" wrap="square" tIns="291575">
              <a:noAutofit/>
            </a:bodyPr>
            <a:lstStyle/>
            <a:p>
              <a:pPr indent="-11430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 (only numeric continuous input) is positive skewed = 0.74</a:t>
              </a:r>
              <a:endParaRPr/>
            </a:p>
            <a:p>
              <a:pPr indent="-114300" lvl="1" marL="114300" marR="0" rtl="0" algn="l">
                <a:lnSpc>
                  <a:spcPct val="10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TV “Trial” is imbalance 0 – 329,713 (94%) &amp; 1 – 17216 (6%)</a:t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25780" y="2966902"/>
              <a:ext cx="7360920" cy="41328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 txBox="1"/>
            <p:nvPr/>
          </p:nvSpPr>
          <p:spPr>
            <a:xfrm>
              <a:off x="545955" y="2987077"/>
              <a:ext cx="7320570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8225" spcFirstLastPara="1" rIns="2782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Visualization: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7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Data Visualization (Histogram)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966951" y="3355130"/>
            <a:ext cx="2669407" cy="242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Age is positive skewed (.74)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Outliers around Age of 21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descr="Plot Zoom" id="203" name="Google Shape;20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7774" y="952500"/>
            <a:ext cx="6252379" cy="482996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ttp://127.0.0.1:30326/graphics/plot_zoom_png?width=1200&amp;height=900" id="204" name="Google Shape;204;p27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8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Data Visualization (Bar plot)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966951" y="3355130"/>
            <a:ext cx="2669407" cy="242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9691 “Unknown” type of “payee”</a:t>
            </a:r>
            <a:endParaRPr/>
          </a:p>
        </p:txBody>
      </p:sp>
      <p:pic>
        <p:nvPicPr>
          <p:cNvPr descr="Plot Zoom" id="212" name="Google Shape;2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7774" y="952500"/>
            <a:ext cx="6252379" cy="4829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Data Visualization (Bar plot)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966951" y="3355130"/>
            <a:ext cx="2669407" cy="242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TV “trial” is imbalance</a:t>
            </a:r>
            <a:br>
              <a:rPr lang="en-US" sz="1600"/>
            </a:br>
            <a:r>
              <a:rPr lang="en-US" sz="1600"/>
              <a:t>0 – 329,713 (96%)</a:t>
            </a:r>
            <a:br>
              <a:rPr lang="en-US" sz="1600"/>
            </a:br>
            <a:r>
              <a:rPr lang="en-US" sz="1600"/>
              <a:t>1 – 17,216 (4%)</a:t>
            </a:r>
            <a:endParaRPr/>
          </a:p>
        </p:txBody>
      </p:sp>
      <p:pic>
        <p:nvPicPr>
          <p:cNvPr descr="Plot Zoom" id="220" name="Google Shape;2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7774" y="952500"/>
            <a:ext cx="6252379" cy="4829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0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Data Visualization (Box plot)</a:t>
            </a: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 Age vs categorical gender (M/F)</a:t>
            </a:r>
            <a:endParaRPr/>
          </a:p>
        </p:txBody>
      </p:sp>
      <p:pic>
        <p:nvPicPr>
          <p:cNvPr descr="Plot Zoom" id="228" name="Google Shape;22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7774" y="952500"/>
            <a:ext cx="6252379" cy="482996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ttp://127.0.0.1:30326/graphics/plot_zoom_png?width=1200&amp;height=900" id="229" name="Google Shape;229;p30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1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Data Visualization (Scatterplot)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966951" y="3355130"/>
            <a:ext cx="2669407" cy="242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Except Age all features are categorical and shows very low correlation. Highest corr = 0.023 (Industry) &amp; -0.026 (group)</a:t>
            </a:r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2102" y="1089252"/>
            <a:ext cx="6903723" cy="4556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838200" y="631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fix Data Quality Issues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838200" y="2057400"/>
            <a:ext cx="10515600" cy="387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AutoNum type="arabicPeriod"/>
            </a:pPr>
            <a:r>
              <a:rPr b="1" lang="en-US" sz="1500">
                <a:solidFill>
                  <a:srgbClr val="FF0000"/>
                </a:solidFill>
              </a:rPr>
              <a:t>Issue:</a:t>
            </a:r>
            <a:r>
              <a:rPr lang="en-US" sz="1500"/>
              <a:t> 3071 Missing observations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500"/>
              <a:buChar char="•"/>
            </a:pPr>
            <a:r>
              <a:rPr b="1" lang="en-US" sz="1500">
                <a:solidFill>
                  <a:srgbClr val="00B050"/>
                </a:solidFill>
              </a:rPr>
              <a:t>Fix:</a:t>
            </a:r>
            <a:r>
              <a:rPr lang="en-US" sz="1500"/>
              <a:t> Live with it, sufficient observations  346,929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AutoNum type="arabicPeriod"/>
            </a:pPr>
            <a:r>
              <a:rPr b="1" lang="en-US" sz="1500">
                <a:solidFill>
                  <a:srgbClr val="FF0000"/>
                </a:solidFill>
              </a:rPr>
              <a:t>Issue: </a:t>
            </a:r>
            <a:r>
              <a:rPr lang="en-US" sz="1500"/>
              <a:t>Target variable type incorrect “int”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500"/>
              <a:buChar char="•"/>
            </a:pPr>
            <a:r>
              <a:rPr b="1" lang="en-US" sz="1500">
                <a:solidFill>
                  <a:srgbClr val="00B050"/>
                </a:solidFill>
              </a:rPr>
              <a:t>Fix: </a:t>
            </a:r>
            <a:r>
              <a:rPr lang="en-US" sz="1500"/>
              <a:t>convert to factor in R using factor(trial, level = c(0,1))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AutoNum type="arabicPeriod"/>
            </a:pPr>
            <a:r>
              <a:rPr b="1" lang="en-US" sz="1500">
                <a:solidFill>
                  <a:srgbClr val="FF0000"/>
                </a:solidFill>
              </a:rPr>
              <a:t>Issue:</a:t>
            </a:r>
            <a:r>
              <a:rPr lang="en-US" sz="1500"/>
              <a:t> 356 Missing values of “gender”, “age” &amp; “industry_code”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500"/>
              <a:buChar char="•"/>
            </a:pPr>
            <a:r>
              <a:rPr b="1" lang="en-US" sz="1500">
                <a:solidFill>
                  <a:srgbClr val="00B050"/>
                </a:solidFill>
              </a:rPr>
              <a:t>Fix: </a:t>
            </a:r>
            <a:r>
              <a:rPr lang="en-US" sz="1500"/>
              <a:t>Ignore observations with missing values, just 0.1 % of total observations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AutoNum type="arabicPeriod"/>
            </a:pPr>
            <a:r>
              <a:rPr b="1" lang="en-US" sz="1500">
                <a:solidFill>
                  <a:srgbClr val="FF0000"/>
                </a:solidFill>
              </a:rPr>
              <a:t>Issue:</a:t>
            </a:r>
            <a:r>
              <a:rPr lang="en-US" sz="1500"/>
              <a:t> 9691 “Unknown” type of “payee”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500"/>
              <a:buChar char="•"/>
            </a:pPr>
            <a:r>
              <a:rPr b="1" lang="en-US" sz="1500">
                <a:solidFill>
                  <a:srgbClr val="00B050"/>
                </a:solidFill>
              </a:rPr>
              <a:t>Fix: </a:t>
            </a:r>
            <a:r>
              <a:rPr lang="en-US" sz="1500"/>
              <a:t>No pattern, will use it as is - category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AutoNum type="arabicPeriod"/>
            </a:pPr>
            <a:r>
              <a:rPr b="1" lang="en-US" sz="1500">
                <a:solidFill>
                  <a:srgbClr val="FF0000"/>
                </a:solidFill>
              </a:rPr>
              <a:t>Issue: </a:t>
            </a:r>
            <a:r>
              <a:rPr lang="en-US" sz="1500"/>
              <a:t>Age is positive skewed (0.74)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500"/>
              <a:buChar char="•"/>
            </a:pPr>
            <a:r>
              <a:rPr b="1" lang="en-US" sz="1500">
                <a:solidFill>
                  <a:srgbClr val="00B050"/>
                </a:solidFill>
              </a:rPr>
              <a:t>Fix: </a:t>
            </a:r>
            <a:r>
              <a:rPr lang="en-US" sz="1500"/>
              <a:t>Use John Tukey ladder to get skewness close to 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AutoNum type="arabicPeriod"/>
            </a:pPr>
            <a:r>
              <a:rPr b="1" lang="en-US" sz="1500">
                <a:solidFill>
                  <a:srgbClr val="FF0000"/>
                </a:solidFill>
              </a:rPr>
              <a:t>Issue: </a:t>
            </a:r>
            <a:r>
              <a:rPr lang="en-US" sz="1500"/>
              <a:t>Imbalance binary Target Variable “trial”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500"/>
              <a:buChar char="•"/>
            </a:pPr>
            <a:r>
              <a:rPr b="1" lang="en-US" sz="1500">
                <a:solidFill>
                  <a:srgbClr val="00B050"/>
                </a:solidFill>
              </a:rPr>
              <a:t>Fix: </a:t>
            </a:r>
            <a:r>
              <a:rPr lang="en-US" sz="1500"/>
              <a:t>Either use F1 score with imbalance data or balance the data with over/under sampling</a:t>
            </a:r>
            <a:endParaRPr/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321734" y="321733"/>
            <a:ext cx="11573488" cy="6214534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3"/>
          <p:cNvSpPr txBox="1"/>
          <p:nvPr>
            <p:ph type="ctrTitle"/>
          </p:nvPr>
        </p:nvSpPr>
        <p:spPr>
          <a:xfrm>
            <a:off x="1524000" y="1122362"/>
            <a:ext cx="9144000" cy="284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Calibri"/>
              <a:buNone/>
            </a:pPr>
            <a:r>
              <a:rPr lang="en-US" sz="5800"/>
              <a:t>Data Preparation &amp; Modeling</a:t>
            </a:r>
            <a:endParaRPr/>
          </a:p>
        </p:txBody>
      </p:sp>
      <p:sp>
        <p:nvSpPr>
          <p:cNvPr id="251" name="Google Shape;251;p33"/>
          <p:cNvSpPr txBox="1"/>
          <p:nvPr>
            <p:ph idx="1" type="subTitle"/>
          </p:nvPr>
        </p:nvSpPr>
        <p:spPr>
          <a:xfrm>
            <a:off x="1524000" y="4256436"/>
            <a:ext cx="9144000" cy="1600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>
                <a:solidFill>
                  <a:schemeClr val="accent1"/>
                </a:solidFill>
              </a:rPr>
              <a:t>Use R to prepare data and build models</a:t>
            </a:r>
            <a:endParaRPr/>
          </a:p>
        </p:txBody>
      </p:sp>
      <p:cxnSp>
        <p:nvCxnSpPr>
          <p:cNvPr id="252" name="Google Shape;252;p33"/>
          <p:cNvCxnSpPr/>
          <p:nvPr/>
        </p:nvCxnSpPr>
        <p:spPr>
          <a:xfrm>
            <a:off x="4724400" y="4109417"/>
            <a:ext cx="27432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Team members: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Nadir Syed – Lead Developer, sql, python. Exp 14 years.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Shahid Kizilbash – DBA/Data Engineer. Exp 14 years.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Kusay Rukieh – Data Analyst, Network engineer. Exp 20+ yrs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Rafiat Bello – Masters(Biology), pursuing applied science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Sajid Kharoundwala – BI &amp; Data Analyst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Communication channels: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Whatsapp for notifications, meetup invites etc &amp; Slack for knowledge &amp; document sharing. Skype for meetings and screen share.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Data preparation</a:t>
            </a:r>
            <a:endParaRPr/>
          </a:p>
        </p:txBody>
      </p:sp>
      <p:cxnSp>
        <p:nvCxnSpPr>
          <p:cNvPr id="259" name="Google Shape;259;p34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Fix data quality issues identified in code book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Convert categorical features to Numeric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Mapping: like for Device 1-Mobile, 2-Desktop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Dummy variables: using dummies package, then sum(n-1) of dummy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Split data for each user group: Control (Old video) &amp; Test (New video) to build separate classification models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Split data into training/testing set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Use caTools sample.split function to divide data into 80:20.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80% training set, 20% testing set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13725"/>
            </a:schemeClr>
          </a:solidFill>
          <a:ln cap="sq" cmpd="thinThick" w="127000">
            <a:solidFill>
              <a:srgbClr val="262626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838200" y="631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Select Model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838200" y="2057400"/>
            <a:ext cx="10515600" cy="387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First check data for model assumptions: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Input variables are NOT related (corr = 0)				</a:t>
            </a:r>
            <a:r>
              <a:rPr b="1" lang="en-US">
                <a:solidFill>
                  <a:srgbClr val="FF0000"/>
                </a:solidFill>
              </a:rPr>
              <a:t>False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Input variables are normally distributed (Skewness=0/Histogram) 	</a:t>
            </a:r>
            <a:r>
              <a:rPr b="1" lang="en-US">
                <a:solidFill>
                  <a:srgbClr val="FF0000"/>
                </a:solidFill>
              </a:rPr>
              <a:t>False</a:t>
            </a:r>
            <a:endParaRPr>
              <a:solidFill>
                <a:srgbClr val="FF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Input variables must be numeric (Map/Dummy)			</a:t>
            </a:r>
            <a:r>
              <a:rPr b="1" lang="en-US">
                <a:solidFill>
                  <a:srgbClr val="00B050"/>
                </a:solidFill>
              </a:rPr>
              <a:t>True</a:t>
            </a:r>
            <a:endParaRPr>
              <a:solidFill>
                <a:srgbClr val="00B05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missing values (complete.cases)					</a:t>
            </a:r>
            <a:r>
              <a:rPr b="1" lang="en-US">
                <a:solidFill>
                  <a:srgbClr val="00B050"/>
                </a:solidFill>
              </a:rPr>
              <a:t>True</a:t>
            </a:r>
            <a:endParaRPr>
              <a:solidFill>
                <a:srgbClr val="00B05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TV is binary 0/1								</a:t>
            </a:r>
            <a:r>
              <a:rPr b="1" lang="en-US">
                <a:solidFill>
                  <a:srgbClr val="00B050"/>
                </a:solidFill>
              </a:rPr>
              <a:t>True</a:t>
            </a:r>
            <a:endParaRPr>
              <a:solidFill>
                <a:srgbClr val="00B05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is linearly separable (Scatter plot)					</a:t>
            </a:r>
            <a:r>
              <a:rPr b="1" lang="en-US">
                <a:solidFill>
                  <a:srgbClr val="FF0000"/>
                </a:solidFill>
              </a:rPr>
              <a:t>False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So Decision Tree, K Nearest Neighbor, Logistic Regression, K-SVM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13725"/>
            </a:schemeClr>
          </a:solidFill>
          <a:ln cap="sq" cmpd="thinThick" w="127000">
            <a:solidFill>
              <a:srgbClr val="262626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6"/>
          <p:cNvSpPr txBox="1"/>
          <p:nvPr>
            <p:ph type="title"/>
          </p:nvPr>
        </p:nvSpPr>
        <p:spPr>
          <a:xfrm>
            <a:off x="838200" y="631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838200" y="2057400"/>
            <a:ext cx="10515600" cy="387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Split data (Training/Test)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Scale data (Only Numerical Algo: K Nearest Neighbor, Logistic Regression &amp; Kernel-Support Vector Machine)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Fit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Test Model (predict)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Assess and Evaluate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Accuracy, F1 Score (Precision, Recall) &amp; Processing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Calculate Conversion rate = mean(ftrial)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Visualize Results (Decision Tree etc)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7"/>
          <p:cNvSpPr txBox="1"/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Comparison (Choose Best Model)</a:t>
            </a:r>
            <a:endParaRPr/>
          </a:p>
        </p:txBody>
      </p:sp>
      <p:pic>
        <p:nvPicPr>
          <p:cNvPr descr="A screenshot of a cell phone&#10;&#10;Description automatically generated" id="281" name="Google Shape;281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195" y="1675227"/>
            <a:ext cx="10101609" cy="439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Determine which sources/devices/industries have the highest conversion rates</a:t>
            </a:r>
            <a:endParaRPr/>
          </a:p>
        </p:txBody>
      </p:sp>
      <p:sp>
        <p:nvSpPr>
          <p:cNvPr id="287" name="Google Shape;287;p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09575" y="4151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Background:</a:t>
            </a:r>
            <a:br>
              <a:rPr lang="en-US"/>
            </a:b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09575" y="20034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term "freemium" refers to a service with two tiers:</a:t>
            </a:r>
            <a:br>
              <a:rPr lang="en-US"/>
            </a:b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Free tier that has only basic capabilities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Premium tier(s) that has the full set of features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“AB testing” is essentially an experiment where two or more variants of a page are shown to users at random, and statistical analysis is used to determine which variation performs better for a given conversion goal.</a:t>
            </a:r>
            <a:br>
              <a:rPr lang="en-US"/>
            </a:b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Freemium Business Model"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3630" y="902413"/>
            <a:ext cx="2850356" cy="3142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Challenges: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For B2B software, it can be trickier to convince free users to upgrade to premium plans due to a variety of reasons. Two of the most common are</a:t>
            </a:r>
            <a:endParaRPr/>
          </a:p>
          <a:p>
            <a:pPr indent="-87629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50"/>
              <a:buChar char="•"/>
            </a:pPr>
            <a:r>
              <a:rPr lang="en-US" sz="1850">
                <a:solidFill>
                  <a:srgbClr val="FF0000"/>
                </a:solidFill>
              </a:rPr>
              <a:t>Users may first need approval from a manager or budgeting department.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50"/>
              <a:buChar char="•"/>
            </a:pPr>
            <a:r>
              <a:rPr lang="en-US" sz="1850">
                <a:solidFill>
                  <a:srgbClr val="FF0000"/>
                </a:solidFill>
              </a:rPr>
              <a:t>Users might not understand what the premium plan offers, especially if it introduces new services and features.</a:t>
            </a:r>
            <a:endParaRPr/>
          </a:p>
          <a:p>
            <a:pPr indent="-111125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t/>
            </a:r>
            <a:endParaRPr sz="185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Freemium acquisition model helps with 2</a:t>
            </a:r>
            <a:r>
              <a:rPr baseline="30000" lang="en-US" sz="2220"/>
              <a:t>nd</a:t>
            </a:r>
            <a:r>
              <a:rPr lang="en-US" sz="2220"/>
              <a:t> and reduce the cost required to acquire new customers by shifting the education burden from sales/marketing to the customer.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Recommended read: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https://blog.hubspot.com/service/freemium</a:t>
            </a:r>
            <a:endParaRPr sz="222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u="sng">
                <a:solidFill>
                  <a:schemeClr val="hlink"/>
                </a:solidFill>
                <a:hlinkClick r:id="rId4"/>
              </a:rPr>
              <a:t>https://www.optimizely.com/optimization-glossary/ab-testing/</a:t>
            </a:r>
            <a:endParaRPr sz="2220">
              <a:solidFill>
                <a:srgbClr val="FF0000"/>
              </a:solidFill>
            </a:endParaRPr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Objectives: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Determine which sources/devices/industries had the highest conversion rates.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 a model that can predict conversion rate based on user data.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high conversion rate users, what are the implications for the company's marketing team?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low conversion rate users, what are the implications for the company's customer success teams?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Provide actionable insights to the business. What have we learned from this test?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Questions: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Define conversion rate?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Example: % users signup &amp; convert in a day/week?</a:t>
            </a:r>
            <a:endParaRPr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Quantify Conversion rate range?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Example: High: 25-30%,  Low: 1- 5 %</a:t>
            </a:r>
            <a:endParaRPr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Elaborate business problem? Analyze conversion rate of old explainer video &amp; predict conversion rate of new video?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Use only old explainer video data or only new explainer video data or both?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Questions continued…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40"/>
              <a:buNone/>
            </a:pPr>
            <a:r>
              <a:rPr lang="en-US" sz="1540" u="sng">
                <a:solidFill>
                  <a:srgbClr val="1D1C1D"/>
                </a:solidFill>
              </a:rPr>
              <a:t>Kusay</a:t>
            </a:r>
            <a:endParaRPr sz="1540" u="sng">
              <a:solidFill>
                <a:srgbClr val="1D1C1D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540"/>
              <a:buNone/>
            </a:pPr>
            <a:r>
              <a:rPr lang="en-US" sz="1540">
                <a:solidFill>
                  <a:srgbClr val="1D1C1D"/>
                </a:solidFill>
              </a:rPr>
              <a:t>1.    Browser type is used for the transaction?</a:t>
            </a:r>
            <a:br>
              <a:rPr lang="en-US" sz="1540"/>
            </a:br>
            <a:r>
              <a:rPr lang="en-US" sz="1540">
                <a:solidFill>
                  <a:srgbClr val="1D1C1D"/>
                </a:solidFill>
              </a:rPr>
              <a:t>2.    authority of the person who is trialing?</a:t>
            </a:r>
            <a:br>
              <a:rPr lang="en-US" sz="1540"/>
            </a:br>
            <a:r>
              <a:rPr lang="en-US" sz="1540">
                <a:solidFill>
                  <a:srgbClr val="1D1C1D"/>
                </a:solidFill>
              </a:rPr>
              <a:t>3.    What device is used for trial period?</a:t>
            </a:r>
            <a:br>
              <a:rPr lang="en-US" sz="1540"/>
            </a:br>
            <a:r>
              <a:rPr lang="en-US" sz="1540">
                <a:solidFill>
                  <a:srgbClr val="1D1C1D"/>
                </a:solidFill>
              </a:rPr>
              <a:t>4.    The channel which is used to get the software?</a:t>
            </a:r>
            <a:br>
              <a:rPr lang="en-US" sz="1540"/>
            </a:br>
            <a:r>
              <a:rPr lang="en-US" sz="1540">
                <a:solidFill>
                  <a:srgbClr val="1D1C1D"/>
                </a:solidFill>
              </a:rPr>
              <a:t>5.    The date in which the user watch the tutorial video</a:t>
            </a:r>
            <a:r>
              <a:rPr lang="en-US" sz="1540"/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5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 u="sng"/>
              <a:t>Shahid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Calibri"/>
              <a:buAutoNum type="arabicPeriod"/>
            </a:pPr>
            <a:r>
              <a:rPr lang="en-US" sz="1540"/>
              <a:t>Is the company relying on </a:t>
            </a:r>
            <a:r>
              <a:rPr b="1" lang="en-US" sz="1540"/>
              <a:t>source</a:t>
            </a:r>
            <a:r>
              <a:rPr lang="en-US" sz="1540"/>
              <a:t> to create the explainer videos?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Calibri"/>
              <a:buAutoNum type="arabicPeriod"/>
            </a:pPr>
            <a:r>
              <a:rPr lang="en-US" sz="1540"/>
              <a:t>Can the videos be customized to properly convince free tier users?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Calibri"/>
              <a:buAutoNum type="arabicPeriod"/>
            </a:pPr>
            <a:r>
              <a:rPr lang="en-US" sz="1540"/>
              <a:t>What were the main differences between the old video and the new one?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Calibri"/>
              <a:buAutoNum type="arabicPeriod"/>
            </a:pPr>
            <a:r>
              <a:rPr lang="en-US" sz="1540"/>
              <a:t>What is the selection criteria for the control and test group?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Calibri"/>
              <a:buAutoNum type="arabicPeriod"/>
            </a:pPr>
            <a:r>
              <a:rPr lang="en-US" sz="1540"/>
              <a:t>Is the duration of membership important?</a:t>
            </a:r>
            <a:endParaRPr/>
          </a:p>
          <a:p>
            <a:pPr indent="-245109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Calibri"/>
              <a:buNone/>
            </a:pPr>
            <a:r>
              <a:t/>
            </a:r>
            <a:endParaRPr sz="154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rPr lang="en-US" sz="1540" u="sng"/>
              <a:t>Rafiat</a:t>
            </a:r>
            <a:endParaRPr sz="1540" u="sng"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/>
            </a:pPr>
            <a:r>
              <a:rPr lang="en-US" sz="1485"/>
              <a:t>What device did the user use to view the video?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/>
            </a:pPr>
            <a:r>
              <a:rPr lang="en-US" sz="1485"/>
              <a:t>What percentage of current user sign up on mobile device after viewing the video?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/>
            </a:pPr>
            <a:r>
              <a:rPr lang="en-US" sz="1485"/>
              <a:t>What is percentage of signup with the old explainer video?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/>
            </a:pPr>
            <a:r>
              <a:rPr lang="en-US" sz="1485"/>
              <a:t>Is the old and new video all browser friendly?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Calibri"/>
              <a:buAutoNum type="arabicPeriod"/>
            </a:pPr>
            <a:r>
              <a:rPr lang="en-US" sz="1485"/>
              <a:t>Is there a particular browser with more signup?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38200" y="365125"/>
            <a:ext cx="10515600" cy="906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Data:</a:t>
            </a:r>
            <a:endParaRPr/>
          </a:p>
        </p:txBody>
      </p:sp>
      <p:pic>
        <p:nvPicPr>
          <p:cNvPr descr="AB Test Results" id="141" name="Google Shape;141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50182"/>
            <a:ext cx="6755606" cy="28503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Industry" id="142" name="Google Shape;14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1" y="4521994"/>
            <a:ext cx="5033962" cy="212883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7829550" y="2457450"/>
            <a:ext cx="1821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ab_trial_results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6022181" y="5436394"/>
            <a:ext cx="1571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user_industry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7829550" y="3235003"/>
            <a:ext cx="20422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– Old Video</a:t>
            </a:r>
            <a:b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– New Video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Dictionary: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user_id</a:t>
            </a:r>
            <a:r>
              <a:rPr lang="en-US"/>
              <a:t> - Unique ID for user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date</a:t>
            </a:r>
            <a:r>
              <a:rPr lang="en-US"/>
              <a:t> - Date the user watched explainer video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source </a:t>
            </a:r>
            <a:r>
              <a:rPr lang="en-US"/>
              <a:t>-</a:t>
            </a:r>
            <a:r>
              <a:rPr b="1" lang="en-US"/>
              <a:t> </a:t>
            </a:r>
            <a:r>
              <a:rPr lang="en-US"/>
              <a:t>Marketing channel user came from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mobile</a:t>
            </a:r>
            <a:r>
              <a:rPr lang="en-US"/>
              <a:t> - Was user on a mobile device?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payee</a:t>
            </a:r>
            <a:r>
              <a:rPr lang="en-US"/>
              <a:t> - Whether the user is the primary decision-maker for budgeting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browser</a:t>
            </a:r>
            <a:r>
              <a:rPr lang="en-US"/>
              <a:t> - The user's browser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trial</a:t>
            </a:r>
            <a:r>
              <a:rPr lang="en-US"/>
              <a:t> - Did the user convert, i.e. start a premium trial?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group</a:t>
            </a:r>
            <a:r>
              <a:rPr lang="en-US"/>
              <a:t> - Group (test / control)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