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alibri"/>
                <a:ea typeface="Calibri"/>
                <a:cs typeface="Calibri"/>
                <a:sym typeface="Calibri"/>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log.hubspot.com/service/freemium" TargetMode="External"/><Relationship Id="rId4" Type="http://schemas.openxmlformats.org/officeDocument/2006/relationships/hyperlink" Target="https://www.optimizely.com/optimization-glossary/ab-test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ctrTitle"/>
          </p:nvPr>
        </p:nvSpPr>
        <p:spPr>
          <a:xfrm>
            <a:off x="1524000" y="1122363"/>
            <a:ext cx="9144000" cy="1092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0070C0"/>
              </a:buClr>
              <a:buSzPts val="6000"/>
              <a:buFont typeface="Calibri"/>
              <a:buNone/>
            </a:pPr>
            <a:r>
              <a:rPr lang="en-US">
                <a:solidFill>
                  <a:srgbClr val="0070C0"/>
                </a:solidFill>
              </a:rPr>
              <a:t>Project#8</a:t>
            </a:r>
            <a:endParaRPr/>
          </a:p>
        </p:txBody>
      </p:sp>
      <p:sp>
        <p:nvSpPr>
          <p:cNvPr id="97" name="Google Shape;97;p15"/>
          <p:cNvSpPr txBox="1"/>
          <p:nvPr>
            <p:ph idx="1" type="subTitle"/>
          </p:nvPr>
        </p:nvSpPr>
        <p:spPr>
          <a:xfrm>
            <a:off x="1588294" y="2214563"/>
            <a:ext cx="9144000" cy="56991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70C0"/>
              </a:buClr>
              <a:buSzPts val="2400"/>
              <a:buNone/>
            </a:pPr>
            <a:r>
              <a:rPr b="1" lang="en-US" u="sng">
                <a:solidFill>
                  <a:srgbClr val="0070C0"/>
                </a:solidFill>
              </a:rPr>
              <a:t>Freemium A/B Testing</a:t>
            </a:r>
            <a:endParaRPr u="sng">
              <a:solidFill>
                <a:srgbClr val="0070C0"/>
              </a:solidFill>
            </a:endParaRPr>
          </a:p>
          <a:p>
            <a:pPr indent="0" lvl="0" marL="0" rtl="0" algn="ctr">
              <a:lnSpc>
                <a:spcPct val="90000"/>
              </a:lnSpc>
              <a:spcBef>
                <a:spcPts val="1000"/>
              </a:spcBef>
              <a:spcAft>
                <a:spcPts val="0"/>
              </a:spcAft>
              <a:buClr>
                <a:schemeClr val="dk1"/>
              </a:buClr>
              <a:buSzPts val="2400"/>
              <a:buNone/>
            </a:pPr>
            <a:r>
              <a:t/>
            </a:r>
            <a:endParaRPr/>
          </a:p>
        </p:txBody>
      </p:sp>
      <p:sp>
        <p:nvSpPr>
          <p:cNvPr id="98" name="Google Shape;98;p15"/>
          <p:cNvSpPr txBox="1"/>
          <p:nvPr/>
        </p:nvSpPr>
        <p:spPr>
          <a:xfrm>
            <a:off x="635794" y="3650456"/>
            <a:ext cx="11322844" cy="15388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Scope: </a:t>
            </a:r>
            <a:r>
              <a:rPr b="0" i="0" lang="en-US" sz="2400" u="none" cap="none" strike="noStrike">
                <a:solidFill>
                  <a:schemeClr val="dk1"/>
                </a:solidFill>
                <a:latin typeface="Calibri"/>
                <a:ea typeface="Calibri"/>
                <a:cs typeface="Calibri"/>
                <a:sym typeface="Calibri"/>
              </a:rPr>
              <a:t>This project’s scope is to help a B2B (business-to-business) SaaS (software-as-a-service) company analyze its recent A/B test for its explainer video. The company uses these videos to convince free users to start a premium trial.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800"/>
              <a:buFont typeface="Calibri"/>
              <a:buNone/>
            </a:pPr>
            <a:r>
              <a:rPr lang="en-US" sz="5800"/>
              <a:t>Data Understanding</a:t>
            </a:r>
            <a:endParaRPr/>
          </a:p>
        </p:txBody>
      </p:sp>
      <p:sp>
        <p:nvSpPr>
          <p:cNvPr id="157" name="Google Shape;157;p24"/>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Exploratory data analysis (EDA) using R and Data Visualization using Tableau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nvSpPr>
        <p:spPr>
          <a:xfrm>
            <a:off x="484096" y="470925"/>
            <a:ext cx="4381009"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25"/>
          <p:cNvSpPr txBox="1"/>
          <p:nvPr>
            <p:ph type="title"/>
          </p:nvPr>
        </p:nvSpPr>
        <p:spPr>
          <a:xfrm>
            <a:off x="863029" y="1012004"/>
            <a:ext cx="3416158"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US">
                <a:solidFill>
                  <a:srgbClr val="FFFFFF"/>
                </a:solidFill>
              </a:rPr>
              <a:t>Analytical Approach</a:t>
            </a:r>
            <a:endParaRPr/>
          </a:p>
        </p:txBody>
      </p:sp>
      <p:grpSp>
        <p:nvGrpSpPr>
          <p:cNvPr id="164" name="Google Shape;164;p25"/>
          <p:cNvGrpSpPr/>
          <p:nvPr/>
        </p:nvGrpSpPr>
        <p:grpSpPr>
          <a:xfrm>
            <a:off x="5194300" y="867705"/>
            <a:ext cx="6513603" cy="5091862"/>
            <a:chOff x="0" y="396781"/>
            <a:chExt cx="6513603" cy="5091862"/>
          </a:xfrm>
        </p:grpSpPr>
        <p:sp>
          <p:nvSpPr>
            <p:cNvPr id="165" name="Google Shape;165;p25"/>
            <p:cNvSpPr/>
            <p:nvPr/>
          </p:nvSpPr>
          <p:spPr>
            <a:xfrm>
              <a:off x="0" y="396781"/>
              <a:ext cx="6513603" cy="124056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txBox="1"/>
            <p:nvPr/>
          </p:nvSpPr>
          <p:spPr>
            <a:xfrm>
              <a:off x="60559" y="457340"/>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Descriptive vs Predictive: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Predictive Analytics (predict conversion rate based on user data)</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0" y="1680547"/>
              <a:ext cx="6513603" cy="1240565"/>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txBox="1"/>
            <p:nvPr/>
          </p:nvSpPr>
          <p:spPr>
            <a:xfrm>
              <a:off x="60559" y="1741106"/>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Learning: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Supervised Learning (Target variable ‘trial’ in Sample)</a:t>
              </a:r>
              <a:endParaRPr b="0" i="0" sz="1400" u="none" cap="none" strike="noStrike">
                <a:solidFill>
                  <a:srgbClr val="000000"/>
                </a:solidFill>
                <a:latin typeface="Arial"/>
                <a:ea typeface="Arial"/>
                <a:cs typeface="Arial"/>
                <a:sym typeface="Arial"/>
              </a:endParaRPr>
            </a:p>
          </p:txBody>
        </p:sp>
        <p:sp>
          <p:nvSpPr>
            <p:cNvPr id="169" name="Google Shape;169;p25"/>
            <p:cNvSpPr/>
            <p:nvPr/>
          </p:nvSpPr>
          <p:spPr>
            <a:xfrm>
              <a:off x="0" y="2964313"/>
              <a:ext cx="6513603" cy="1240565"/>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5"/>
            <p:cNvSpPr txBox="1"/>
            <p:nvPr/>
          </p:nvSpPr>
          <p:spPr>
            <a:xfrm>
              <a:off x="60559" y="3024872"/>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Type of Analysis: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Classification Analysis  because: 1) Type of TV ‘trial’ is binary and 2) Type of business question predict conversion rate where Conversion rate = mean(trial)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Statistical Analysis (A/B Testing)</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a:off x="0" y="4248078"/>
              <a:ext cx="6513603" cy="1240565"/>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txBox="1"/>
            <p:nvPr/>
          </p:nvSpPr>
          <p:spPr>
            <a:xfrm>
              <a:off x="60559" y="4308637"/>
              <a:ext cx="6392485" cy="1119447"/>
            </a:xfrm>
            <a:prstGeom prst="rect">
              <a:avLst/>
            </a:prstGeom>
            <a:noFill/>
            <a:ln>
              <a:noFill/>
            </a:ln>
          </p:spPr>
          <p:txBody>
            <a:bodyPr anchorCtr="0" anchor="ctr"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Success Measures: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525"/>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	Confusion Matrix and/or PCC</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6" name="Shape 176"/>
        <p:cNvGrpSpPr/>
        <p:nvPr/>
      </p:nvGrpSpPr>
      <p:grpSpPr>
        <a:xfrm>
          <a:off x="0" y="0"/>
          <a:ext cx="0" cy="0"/>
          <a:chOff x="0" y="0"/>
          <a:chExt cx="0" cy="0"/>
        </a:xfrm>
      </p:grpSpPr>
      <p:sp>
        <p:nvSpPr>
          <p:cNvPr id="177" name="Google Shape;177;p26"/>
          <p:cNvSpPr/>
          <p:nvPr/>
        </p:nvSpPr>
        <p:spPr>
          <a:xfrm rot="10800000">
            <a:off x="9016005" y="5367908"/>
            <a:ext cx="3175996" cy="1490093"/>
          </a:xfrm>
          <a:custGeom>
            <a:rect b="b" l="l" r="r" t="t"/>
            <a:pathLst>
              <a:path extrusionOk="0" h="1490093" w="3175996">
                <a:moveTo>
                  <a:pt x="2485888" y="1490093"/>
                </a:moveTo>
                <a:lnTo>
                  <a:pt x="0" y="1490093"/>
                </a:lnTo>
                <a:lnTo>
                  <a:pt x="0" y="0"/>
                </a:lnTo>
                <a:lnTo>
                  <a:pt x="3175996" y="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26"/>
          <p:cNvSpPr/>
          <p:nvPr/>
        </p:nvSpPr>
        <p:spPr>
          <a:xfrm>
            <a:off x="0" y="5367908"/>
            <a:ext cx="9566296" cy="1490093"/>
          </a:xfrm>
          <a:custGeom>
            <a:rect b="b" l="l" r="r" t="t"/>
            <a:pathLst>
              <a:path extrusionOk="0" h="1490093" w="9566296">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rgbClr val="595959">
              <a:alpha val="4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6"/>
          <p:cNvSpPr txBox="1"/>
          <p:nvPr>
            <p:ph type="title"/>
          </p:nvPr>
        </p:nvSpPr>
        <p:spPr>
          <a:xfrm>
            <a:off x="838200" y="5529884"/>
            <a:ext cx="8078342" cy="10963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Code Book</a:t>
            </a:r>
            <a:endParaRPr/>
          </a:p>
        </p:txBody>
      </p:sp>
      <p:grpSp>
        <p:nvGrpSpPr>
          <p:cNvPr id="180" name="Google Shape;180;p26"/>
          <p:cNvGrpSpPr/>
          <p:nvPr/>
        </p:nvGrpSpPr>
        <p:grpSpPr>
          <a:xfrm>
            <a:off x="838200" y="690948"/>
            <a:ext cx="10515600" cy="3986011"/>
            <a:chOff x="0" y="47481"/>
            <a:chExt cx="10515600" cy="3986011"/>
          </a:xfrm>
        </p:grpSpPr>
        <p:sp>
          <p:nvSpPr>
            <p:cNvPr id="181" name="Google Shape;181;p26"/>
            <p:cNvSpPr/>
            <p:nvPr/>
          </p:nvSpPr>
          <p:spPr>
            <a:xfrm>
              <a:off x="0" y="254121"/>
              <a:ext cx="10515600" cy="35280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6"/>
            <p:cNvSpPr/>
            <p:nvPr/>
          </p:nvSpPr>
          <p:spPr>
            <a:xfrm>
              <a:off x="525780" y="4748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6"/>
            <p:cNvSpPr txBox="1"/>
            <p:nvPr/>
          </p:nvSpPr>
          <p:spPr>
            <a:xfrm>
              <a:off x="545955" y="6765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is structured, stored in flat files (.csv)</a:t>
              </a:r>
              <a:endParaRPr b="0" i="0" sz="1400" u="none" cap="none" strike="noStrike">
                <a:solidFill>
                  <a:srgbClr val="000000"/>
                </a:solidFill>
                <a:latin typeface="Arial"/>
                <a:ea typeface="Arial"/>
                <a:cs typeface="Arial"/>
                <a:sym typeface="Arial"/>
              </a:endParaRPr>
            </a:p>
          </p:txBody>
        </p:sp>
        <p:sp>
          <p:nvSpPr>
            <p:cNvPr id="184" name="Google Shape;184;p26"/>
            <p:cNvSpPr/>
            <p:nvPr/>
          </p:nvSpPr>
          <p:spPr>
            <a:xfrm>
              <a:off x="0" y="88916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6"/>
            <p:cNvSpPr txBox="1"/>
            <p:nvPr/>
          </p:nvSpPr>
          <p:spPr>
            <a:xfrm>
              <a:off x="0" y="88916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Missing observations 350000 – 346929 = 3071</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Data type of Target variable “trial” with value 0/1 is “int” instead of “factor”</a:t>
              </a:r>
              <a:endParaRPr b="0" i="0" sz="1400" u="none" cap="none" strike="noStrike">
                <a:solidFill>
                  <a:srgbClr val="000000"/>
                </a:solidFill>
                <a:latin typeface="Arial"/>
                <a:ea typeface="Arial"/>
                <a:cs typeface="Arial"/>
                <a:sym typeface="Arial"/>
              </a:endParaRPr>
            </a:p>
          </p:txBody>
        </p:sp>
        <p:sp>
          <p:nvSpPr>
            <p:cNvPr id="186" name="Google Shape;186;p26"/>
            <p:cNvSpPr/>
            <p:nvPr/>
          </p:nvSpPr>
          <p:spPr>
            <a:xfrm>
              <a:off x="525780" y="682521"/>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6"/>
            <p:cNvSpPr txBox="1"/>
            <p:nvPr/>
          </p:nvSpPr>
          <p:spPr>
            <a:xfrm>
              <a:off x="545955" y="702696"/>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Structure: 346929 Observations of 11 variables. </a:t>
              </a:r>
              <a:endParaRPr b="0" i="0" sz="1400" u="none" cap="none" strike="noStrike">
                <a:solidFill>
                  <a:srgbClr val="000000"/>
                </a:solidFill>
                <a:latin typeface="Arial"/>
                <a:ea typeface="Arial"/>
                <a:cs typeface="Arial"/>
                <a:sym typeface="Arial"/>
              </a:endParaRPr>
            </a:p>
          </p:txBody>
        </p:sp>
        <p:sp>
          <p:nvSpPr>
            <p:cNvPr id="188" name="Google Shape;188;p26"/>
            <p:cNvSpPr/>
            <p:nvPr/>
          </p:nvSpPr>
          <p:spPr>
            <a:xfrm>
              <a:off x="0" y="203135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txBox="1"/>
            <p:nvPr/>
          </p:nvSpPr>
          <p:spPr>
            <a:xfrm>
              <a:off x="0" y="203135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356 missing values of each feature “gender”, “age” &amp; “industry_code”</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9691 “Unknown” type of “payee”</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525780" y="182471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txBox="1"/>
            <p:nvPr/>
          </p:nvSpPr>
          <p:spPr>
            <a:xfrm>
              <a:off x="545955" y="184488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Summary: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0" y="3173542"/>
              <a:ext cx="10515600" cy="859950"/>
            </a:xfrm>
            <a:prstGeom prst="rect">
              <a:avLst/>
            </a:prstGeom>
            <a:solidFill>
              <a:schemeClr val="lt1">
                <a:alpha val="89411"/>
              </a:schemeClr>
            </a:solidFill>
            <a:ln cap="flat" cmpd="sng" w="12700">
              <a:solidFill>
                <a:schemeClr val="accent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txBox="1"/>
            <p:nvPr/>
          </p:nvSpPr>
          <p:spPr>
            <a:xfrm>
              <a:off x="0" y="3173542"/>
              <a:ext cx="10515600" cy="859950"/>
            </a:xfrm>
            <a:prstGeom prst="rect">
              <a:avLst/>
            </a:prstGeom>
            <a:noFill/>
            <a:ln>
              <a:noFill/>
            </a:ln>
          </p:spPr>
          <p:txBody>
            <a:bodyPr anchorCtr="0" anchor="t" bIns="99550" lIns="816125" spcFirstLastPara="1" rIns="816125" wrap="square" tIns="291575">
              <a:noAutofit/>
            </a:bodyPr>
            <a:lstStyle/>
            <a:p>
              <a:pPr indent="-114300" lvl="1" marL="114300" marR="0" rtl="0" algn="l">
                <a:lnSpc>
                  <a:spcPct val="10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Age (only numeric continuous input) is positive skewed = 0.74</a:t>
              </a:r>
              <a:endParaRPr b="0" i="0" sz="1400" u="none" cap="none" strike="noStrike">
                <a:solidFill>
                  <a:srgbClr val="000000"/>
                </a:solidFill>
                <a:latin typeface="Arial"/>
                <a:ea typeface="Arial"/>
                <a:cs typeface="Arial"/>
                <a:sym typeface="Arial"/>
              </a:endParaRPr>
            </a:p>
            <a:p>
              <a:pPr indent="-114300" lvl="1" marL="114300" marR="0" rtl="0" algn="l">
                <a:lnSpc>
                  <a:spcPct val="10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TV “Trial” is imbalance 0 – 329,713 (94%) &amp; 1 – 17216 (6%)</a:t>
              </a:r>
              <a:endParaRPr b="0" i="0" sz="1400" u="none" cap="none" strike="noStrike">
                <a:solidFill>
                  <a:srgbClr val="000000"/>
                </a:solidFill>
                <a:latin typeface="Arial"/>
                <a:ea typeface="Arial"/>
                <a:cs typeface="Arial"/>
                <a:sym typeface="Arial"/>
              </a:endParaRPr>
            </a:p>
          </p:txBody>
        </p:sp>
        <p:sp>
          <p:nvSpPr>
            <p:cNvPr id="194" name="Google Shape;194;p26"/>
            <p:cNvSpPr/>
            <p:nvPr/>
          </p:nvSpPr>
          <p:spPr>
            <a:xfrm>
              <a:off x="525780" y="2966902"/>
              <a:ext cx="7360920" cy="4132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6"/>
            <p:cNvSpPr txBox="1"/>
            <p:nvPr/>
          </p:nvSpPr>
          <p:spPr>
            <a:xfrm>
              <a:off x="545955" y="2987077"/>
              <a:ext cx="7320570" cy="372930"/>
            </a:xfrm>
            <a:prstGeom prst="rect">
              <a:avLst/>
            </a:prstGeom>
            <a:noFill/>
            <a:ln>
              <a:noFill/>
            </a:ln>
          </p:spPr>
          <p:txBody>
            <a:bodyPr anchorCtr="0" anchor="ctr" bIns="0" lIns="278225" spcFirstLastPara="1" rIns="278225" wrap="square" tIns="0">
              <a:noAutofit/>
            </a:bodyPr>
            <a:lstStyle/>
            <a:p>
              <a:pPr indent="0" lvl="0" marL="0" marR="0" rtl="0" algn="l">
                <a:lnSpc>
                  <a:spcPct val="10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Data Visualization:</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7"/>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1" name="Google Shape;201;p27"/>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(Histogram)</a:t>
            </a:r>
            <a:endParaRPr/>
          </a:p>
        </p:txBody>
      </p:sp>
      <p:sp>
        <p:nvSpPr>
          <p:cNvPr id="202" name="Google Shape;202;p27"/>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Age is positive skewed (.74)</a:t>
            </a:r>
            <a:endParaRPr/>
          </a:p>
          <a:p>
            <a:pPr indent="-228600" lvl="0" marL="228600" rtl="0" algn="l">
              <a:lnSpc>
                <a:spcPct val="90000"/>
              </a:lnSpc>
              <a:spcBef>
                <a:spcPts val="1000"/>
              </a:spcBef>
              <a:spcAft>
                <a:spcPts val="0"/>
              </a:spcAft>
              <a:buClr>
                <a:schemeClr val="dk1"/>
              </a:buClr>
              <a:buSzPts val="1600"/>
              <a:buChar char="•"/>
            </a:pPr>
            <a:r>
              <a:rPr lang="en-US" sz="1600"/>
              <a:t>Outliers around Age of 21</a:t>
            </a:r>
            <a:endParaRPr/>
          </a:p>
          <a:p>
            <a:pPr indent="-127000" lvl="0" marL="228600" rtl="0" algn="l">
              <a:lnSpc>
                <a:spcPct val="90000"/>
              </a:lnSpc>
              <a:spcBef>
                <a:spcPts val="1000"/>
              </a:spcBef>
              <a:spcAft>
                <a:spcPts val="0"/>
              </a:spcAft>
              <a:buClr>
                <a:schemeClr val="dk1"/>
              </a:buClr>
              <a:buSzPts val="1600"/>
              <a:buNone/>
            </a:pPr>
            <a:r>
              <a:t/>
            </a:r>
            <a:endParaRPr sz="1600"/>
          </a:p>
        </p:txBody>
      </p:sp>
      <p:pic>
        <p:nvPicPr>
          <p:cNvPr descr="Plot Zoom" id="203" name="Google Shape;203;p27"/>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04" name="Google Shape;204;p2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8" name="Shape 208"/>
        <p:cNvGrpSpPr/>
        <p:nvPr/>
      </p:nvGrpSpPr>
      <p:grpSpPr>
        <a:xfrm>
          <a:off x="0" y="0"/>
          <a:ext cx="0" cy="0"/>
          <a:chOff x="0" y="0"/>
          <a:chExt cx="0" cy="0"/>
        </a:xfrm>
      </p:grpSpPr>
      <p:sp>
        <p:nvSpPr>
          <p:cNvPr id="209" name="Google Shape;209;p28"/>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28"/>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1" name="Google Shape;211;p28"/>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9691 “Unknown” type of “payee”</a:t>
            </a:r>
            <a:endParaRPr/>
          </a:p>
        </p:txBody>
      </p:sp>
      <p:pic>
        <p:nvPicPr>
          <p:cNvPr descr="Plot Zoom" id="212" name="Google Shape;212;p28"/>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29"/>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29"/>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(Bar plot)</a:t>
            </a:r>
            <a:endParaRPr/>
          </a:p>
        </p:txBody>
      </p:sp>
      <p:sp>
        <p:nvSpPr>
          <p:cNvPr id="219" name="Google Shape;219;p29"/>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TV “trial” is imbalance</a:t>
            </a:r>
            <a:br>
              <a:rPr lang="en-US" sz="1600"/>
            </a:br>
            <a:r>
              <a:rPr lang="en-US" sz="1600"/>
              <a:t>0 – 329,713 (96%)</a:t>
            </a:r>
            <a:br>
              <a:rPr lang="en-US" sz="1600"/>
            </a:br>
            <a:r>
              <a:rPr lang="en-US" sz="1600"/>
              <a:t>1 – 17,216 (4%)</a:t>
            </a:r>
            <a:endParaRPr/>
          </a:p>
        </p:txBody>
      </p:sp>
      <p:pic>
        <p:nvPicPr>
          <p:cNvPr descr="Plot Zoom" id="220" name="Google Shape;220;p29"/>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30"/>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30"/>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(Box plot)</a:t>
            </a:r>
            <a:endParaRPr/>
          </a:p>
        </p:txBody>
      </p:sp>
      <p:sp>
        <p:nvSpPr>
          <p:cNvPr id="227" name="Google Shape;227;p30"/>
          <p:cNvSpPr txBox="1"/>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Numeric Age vs categorical gender (M/F)</a:t>
            </a:r>
            <a:endParaRPr b="0" i="0" sz="1400" u="none" cap="none" strike="noStrike">
              <a:solidFill>
                <a:srgbClr val="000000"/>
              </a:solidFill>
              <a:latin typeface="Arial"/>
              <a:ea typeface="Arial"/>
              <a:cs typeface="Arial"/>
              <a:sym typeface="Arial"/>
            </a:endParaRPr>
          </a:p>
        </p:txBody>
      </p:sp>
      <p:pic>
        <p:nvPicPr>
          <p:cNvPr descr="Plot Zoom" id="228" name="Google Shape;228;p30"/>
          <p:cNvPicPr preferRelativeResize="0"/>
          <p:nvPr/>
        </p:nvPicPr>
        <p:blipFill rotWithShape="1">
          <a:blip r:embed="rId3">
            <a:alphaModFix/>
          </a:blip>
          <a:srcRect b="0" l="0" r="0" t="0"/>
          <a:stretch/>
        </p:blipFill>
        <p:spPr>
          <a:xfrm>
            <a:off x="4987774" y="952500"/>
            <a:ext cx="6252379" cy="4829963"/>
          </a:xfrm>
          <a:prstGeom prst="rect">
            <a:avLst/>
          </a:prstGeom>
          <a:noFill/>
          <a:ln>
            <a:noFill/>
          </a:ln>
        </p:spPr>
      </p:pic>
      <p:sp>
        <p:nvSpPr>
          <p:cNvPr descr="http://127.0.0.1:30326/graphics/plot_zoom_png?width=1200&amp;height=900" id="229" name="Google Shape;229;p3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3" name="Shape 233"/>
        <p:cNvGrpSpPr/>
        <p:nvPr/>
      </p:nvGrpSpPr>
      <p:grpSpPr>
        <a:xfrm>
          <a:off x="0" y="0"/>
          <a:ext cx="0" cy="0"/>
          <a:chOff x="0" y="0"/>
          <a:chExt cx="0" cy="0"/>
        </a:xfrm>
      </p:grpSpPr>
      <p:sp>
        <p:nvSpPr>
          <p:cNvPr id="234" name="Google Shape;234;p31"/>
          <p:cNvSpPr/>
          <p:nvPr/>
        </p:nvSpPr>
        <p:spPr>
          <a:xfrm rot="-5400000">
            <a:off x="1288521" y="381403"/>
            <a:ext cx="2200313" cy="3342508"/>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31"/>
          <p:cNvSpPr txBox="1"/>
          <p:nvPr>
            <p:ph type="title"/>
          </p:nvPr>
        </p:nvSpPr>
        <p:spPr>
          <a:xfrm>
            <a:off x="966952" y="1204108"/>
            <a:ext cx="2669406" cy="178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3200"/>
              <a:buFont typeface="Calibri"/>
              <a:buNone/>
            </a:pPr>
            <a:r>
              <a:rPr lang="en-US" sz="3200">
                <a:solidFill>
                  <a:srgbClr val="FFFFFF"/>
                </a:solidFill>
              </a:rPr>
              <a:t>Data Visualization (Scatterplot)</a:t>
            </a:r>
            <a:endParaRPr/>
          </a:p>
        </p:txBody>
      </p:sp>
      <p:sp>
        <p:nvSpPr>
          <p:cNvPr id="236" name="Google Shape;236;p31"/>
          <p:cNvSpPr txBox="1"/>
          <p:nvPr>
            <p:ph idx="1" type="body"/>
          </p:nvPr>
        </p:nvSpPr>
        <p:spPr>
          <a:xfrm>
            <a:off x="966951" y="3355130"/>
            <a:ext cx="2669407" cy="24273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Except Age all features are categorical and shows very low correlation. Highest corr = 0.023 (Industry) &amp; -0.026 (group)</a:t>
            </a:r>
            <a:endParaRPr/>
          </a:p>
        </p:txBody>
      </p:sp>
      <p:pic>
        <p:nvPicPr>
          <p:cNvPr id="237" name="Google Shape;237;p31"/>
          <p:cNvPicPr preferRelativeResize="0"/>
          <p:nvPr/>
        </p:nvPicPr>
        <p:blipFill rotWithShape="1">
          <a:blip r:embed="rId3">
            <a:alphaModFix/>
          </a:blip>
          <a:srcRect b="0" l="0" r="0" t="0"/>
          <a:stretch/>
        </p:blipFill>
        <p:spPr>
          <a:xfrm>
            <a:off x="4662102" y="1089252"/>
            <a:ext cx="6903723" cy="45564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How to fix Data Quality Issues</a:t>
            </a:r>
            <a:endParaRPr/>
          </a:p>
        </p:txBody>
      </p:sp>
      <p:sp>
        <p:nvSpPr>
          <p:cNvPr id="243" name="Google Shape;243;p32"/>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1500"/>
              <a:buFont typeface="Calibri"/>
              <a:buAutoNum type="arabicPeriod"/>
            </a:pPr>
            <a:r>
              <a:rPr b="1" lang="en-US" sz="1500">
                <a:solidFill>
                  <a:srgbClr val="FF0000"/>
                </a:solidFill>
              </a:rPr>
              <a:t>Issue:</a:t>
            </a:r>
            <a:r>
              <a:rPr lang="en-US" sz="1500"/>
              <a:t> 3071 Missing observations</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a:t>
            </a:r>
            <a:r>
              <a:rPr lang="en-US" sz="1500"/>
              <a:t> Live with it, sufficient observations  346,929</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Target variable type incorrect “int”</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convert to factor in R using factor(trial, level = c(0,1))</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356 Missing values of “gender”, “age” &amp; “industry_code”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Ignore observations with missing values, just 0.1 % of total observations</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a:t>
            </a:r>
            <a:r>
              <a:rPr lang="en-US" sz="1500"/>
              <a:t> 9691 “Unknown” type of “payee”</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No pattern, will use it as is - category</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Age is positive skewed (0.74)</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Use John Tukey ladder to get skewness close to 0</a:t>
            </a:r>
            <a:endParaRPr/>
          </a:p>
          <a:p>
            <a:pPr indent="-342900" lvl="0" marL="342900" rtl="0" algn="l">
              <a:lnSpc>
                <a:spcPct val="90000"/>
              </a:lnSpc>
              <a:spcBef>
                <a:spcPts val="1000"/>
              </a:spcBef>
              <a:spcAft>
                <a:spcPts val="0"/>
              </a:spcAft>
              <a:buClr>
                <a:srgbClr val="FF0000"/>
              </a:buClr>
              <a:buSzPts val="1500"/>
              <a:buFont typeface="Calibri"/>
              <a:buAutoNum type="arabicPeriod"/>
            </a:pPr>
            <a:r>
              <a:rPr b="1" lang="en-US" sz="1500">
                <a:solidFill>
                  <a:srgbClr val="FF0000"/>
                </a:solidFill>
              </a:rPr>
              <a:t>Issue: </a:t>
            </a:r>
            <a:r>
              <a:rPr lang="en-US" sz="1500"/>
              <a:t>Imbalance binary Target Variable “trial”</a:t>
            </a:r>
            <a:endParaRPr/>
          </a:p>
          <a:p>
            <a:pPr indent="-228600" lvl="1" marL="685800" rtl="0" algn="l">
              <a:lnSpc>
                <a:spcPct val="90000"/>
              </a:lnSpc>
              <a:spcBef>
                <a:spcPts val="500"/>
              </a:spcBef>
              <a:spcAft>
                <a:spcPts val="0"/>
              </a:spcAft>
              <a:buClr>
                <a:srgbClr val="00B050"/>
              </a:buClr>
              <a:buSzPts val="1500"/>
              <a:buChar char="•"/>
            </a:pPr>
            <a:r>
              <a:rPr b="1" lang="en-US" sz="1500">
                <a:solidFill>
                  <a:srgbClr val="00B050"/>
                </a:solidFill>
              </a:rPr>
              <a:t>Fix: </a:t>
            </a:r>
            <a:r>
              <a:rPr lang="en-US" sz="1500"/>
              <a:t>Either use F1 score with imbalance data or balance the data with over/under sampling</a:t>
            </a:r>
            <a:endParaRPr/>
          </a:p>
          <a:p>
            <a:pPr indent="-133350" lvl="0" marL="228600" rtl="0" algn="l">
              <a:lnSpc>
                <a:spcPct val="90000"/>
              </a:lnSpc>
              <a:spcBef>
                <a:spcPts val="1000"/>
              </a:spcBef>
              <a:spcAft>
                <a:spcPts val="0"/>
              </a:spcAft>
              <a:buClr>
                <a:schemeClr val="dk1"/>
              </a:buClr>
              <a:buSzPts val="1500"/>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nvSpPr>
        <p:spPr>
          <a:xfrm>
            <a:off x="0" y="-3324"/>
            <a:ext cx="12192000" cy="68613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9" name="Google Shape;249;p33"/>
          <p:cNvSpPr/>
          <p:nvPr/>
        </p:nvSpPr>
        <p:spPr>
          <a:xfrm>
            <a:off x="321734" y="321733"/>
            <a:ext cx="11573488" cy="6214534"/>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33"/>
          <p:cNvSpPr txBox="1"/>
          <p:nvPr>
            <p:ph type="ctrTitle"/>
          </p:nvPr>
        </p:nvSpPr>
        <p:spPr>
          <a:xfrm>
            <a:off x="1524000" y="1122362"/>
            <a:ext cx="9144000" cy="2840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Data Preparation &amp; Modeling</a:t>
            </a:r>
            <a:endParaRPr/>
          </a:p>
        </p:txBody>
      </p:sp>
      <p:sp>
        <p:nvSpPr>
          <p:cNvPr id="251" name="Google Shape;251;p33"/>
          <p:cNvSpPr txBox="1"/>
          <p:nvPr>
            <p:ph idx="1" type="subTitle"/>
          </p:nvPr>
        </p:nvSpPr>
        <p:spPr>
          <a:xfrm>
            <a:off x="1524000" y="4256436"/>
            <a:ext cx="9144000" cy="160081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R to prepare data and build models</a:t>
            </a:r>
            <a:endParaRPr/>
          </a:p>
        </p:txBody>
      </p:sp>
      <p:cxnSp>
        <p:nvCxnSpPr>
          <p:cNvPr id="252" name="Google Shape;252;p33"/>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Team members:</a:t>
            </a:r>
            <a:endParaRPr/>
          </a:p>
        </p:txBody>
      </p:sp>
      <p:sp>
        <p:nvSpPr>
          <p:cNvPr id="104" name="Google Shape;10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Nadir Syed – Lead Developer, sql, python. Exp 14 years.</a:t>
            </a:r>
            <a:endParaRPr/>
          </a:p>
          <a:p>
            <a:pPr indent="-228600" lvl="0" marL="228600" rtl="0" algn="l">
              <a:lnSpc>
                <a:spcPct val="90000"/>
              </a:lnSpc>
              <a:spcBef>
                <a:spcPts val="1000"/>
              </a:spcBef>
              <a:spcAft>
                <a:spcPts val="0"/>
              </a:spcAft>
              <a:buClr>
                <a:schemeClr val="dk1"/>
              </a:buClr>
              <a:buSzPts val="2400"/>
              <a:buChar char="•"/>
            </a:pPr>
            <a:r>
              <a:rPr lang="en-US" sz="2400"/>
              <a:t>Shahid Kizilbash – DBA/Data Engineer. Exp 14 years.</a:t>
            </a:r>
            <a:endParaRPr/>
          </a:p>
          <a:p>
            <a:pPr indent="-228600" lvl="0" marL="228600" rtl="0" algn="l">
              <a:lnSpc>
                <a:spcPct val="90000"/>
              </a:lnSpc>
              <a:spcBef>
                <a:spcPts val="1000"/>
              </a:spcBef>
              <a:spcAft>
                <a:spcPts val="0"/>
              </a:spcAft>
              <a:buClr>
                <a:schemeClr val="dk1"/>
              </a:buClr>
              <a:buSzPts val="2400"/>
              <a:buChar char="•"/>
            </a:pPr>
            <a:r>
              <a:rPr lang="en-US" sz="2400"/>
              <a:t>Kusay Rukieh – Data Analyst, Network engineer. Exp 20+ yrs</a:t>
            </a:r>
            <a:endParaRPr sz="2400"/>
          </a:p>
          <a:p>
            <a:pPr indent="-228600" lvl="0" marL="228600" rtl="0" algn="l">
              <a:lnSpc>
                <a:spcPct val="90000"/>
              </a:lnSpc>
              <a:spcBef>
                <a:spcPts val="1000"/>
              </a:spcBef>
              <a:spcAft>
                <a:spcPts val="0"/>
              </a:spcAft>
              <a:buClr>
                <a:schemeClr val="dk1"/>
              </a:buClr>
              <a:buSzPts val="2400"/>
              <a:buChar char="•"/>
            </a:pPr>
            <a:r>
              <a:rPr lang="en-US" sz="2400"/>
              <a:t>Rafiat Bello – Masters(Biology), pursuing applied science</a:t>
            </a:r>
            <a:endParaRPr/>
          </a:p>
          <a:p>
            <a:pPr indent="-228600" lvl="0" marL="228600" rtl="0" algn="l">
              <a:lnSpc>
                <a:spcPct val="90000"/>
              </a:lnSpc>
              <a:spcBef>
                <a:spcPts val="1000"/>
              </a:spcBef>
              <a:spcAft>
                <a:spcPts val="0"/>
              </a:spcAft>
              <a:buClr>
                <a:schemeClr val="dk1"/>
              </a:buClr>
              <a:buSzPts val="2400"/>
              <a:buChar char="•"/>
            </a:pPr>
            <a:r>
              <a:rPr lang="en-US" sz="2400"/>
              <a:t>Sajid Kharoundwala – BI &amp; Data Analyst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Communication channels:</a:t>
            </a:r>
            <a:endParaRPr/>
          </a:p>
          <a:p>
            <a:pPr indent="0" lvl="0" marL="0" rtl="0" algn="l">
              <a:lnSpc>
                <a:spcPct val="90000"/>
              </a:lnSpc>
              <a:spcBef>
                <a:spcPts val="1000"/>
              </a:spcBef>
              <a:spcAft>
                <a:spcPts val="0"/>
              </a:spcAft>
              <a:buClr>
                <a:schemeClr val="dk1"/>
              </a:buClr>
              <a:buSzPts val="2400"/>
              <a:buNone/>
            </a:pPr>
            <a:r>
              <a:rPr lang="en-US" sz="2400"/>
              <a:t>Whatsapp for notifications, meetup invites etc &amp; Slack for knowledge &amp; document sharing. Skype for meetings and screen share.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6" name="Shape 256"/>
        <p:cNvGrpSpPr/>
        <p:nvPr/>
      </p:nvGrpSpPr>
      <p:grpSpPr>
        <a:xfrm>
          <a:off x="0" y="0"/>
          <a:ext cx="0" cy="0"/>
          <a:chOff x="0" y="0"/>
          <a:chExt cx="0" cy="0"/>
        </a:xfrm>
      </p:grpSpPr>
      <p:sp>
        <p:nvSpPr>
          <p:cNvPr id="257" name="Google Shape;257;p34"/>
          <p:cNvSpPr/>
          <p:nvPr/>
        </p:nvSpPr>
        <p:spPr>
          <a:xfrm>
            <a:off x="321564" y="320040"/>
            <a:ext cx="11548872" cy="6217920"/>
          </a:xfrm>
          <a:prstGeom prst="rect">
            <a:avLst/>
          </a:prstGeom>
          <a:solidFill>
            <a:schemeClr val="dk1">
              <a:alpha val="745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34"/>
          <p:cNvSpPr txBox="1"/>
          <p:nvPr>
            <p:ph type="title"/>
          </p:nvPr>
        </p:nvSpPr>
        <p:spPr>
          <a:xfrm>
            <a:off x="838200" y="963877"/>
            <a:ext cx="3494362" cy="4930246"/>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accent1"/>
              </a:buClr>
              <a:buSzPts val="4400"/>
              <a:buFont typeface="Calibri"/>
              <a:buNone/>
            </a:pPr>
            <a:r>
              <a:rPr lang="en-US">
                <a:solidFill>
                  <a:schemeClr val="accent1"/>
                </a:solidFill>
              </a:rPr>
              <a:t>Data preparation</a:t>
            </a:r>
            <a:endParaRPr/>
          </a:p>
        </p:txBody>
      </p:sp>
      <p:cxnSp>
        <p:nvCxnSpPr>
          <p:cNvPr id="259" name="Google Shape;259;p34"/>
          <p:cNvCxnSpPr/>
          <p:nvPr/>
        </p:nvCxnSpPr>
        <p:spPr>
          <a:xfrm>
            <a:off x="4654296" y="2057400"/>
            <a:ext cx="0" cy="2743200"/>
          </a:xfrm>
          <a:prstGeom prst="straightConnector1">
            <a:avLst/>
          </a:prstGeom>
          <a:noFill/>
          <a:ln cap="flat" cmpd="sng" w="19050">
            <a:solidFill>
              <a:srgbClr val="262626"/>
            </a:solidFill>
            <a:prstDash val="solid"/>
            <a:miter lim="800000"/>
            <a:headEnd len="sm" w="sm" type="none"/>
            <a:tailEnd len="sm" w="sm" type="none"/>
          </a:ln>
        </p:spPr>
      </p:cxnSp>
      <p:sp>
        <p:nvSpPr>
          <p:cNvPr id="260" name="Google Shape;260;p34"/>
          <p:cNvSpPr txBox="1"/>
          <p:nvPr>
            <p:ph idx="1" type="body"/>
          </p:nvPr>
        </p:nvSpPr>
        <p:spPr>
          <a:xfrm>
            <a:off x="4976031" y="963877"/>
            <a:ext cx="6377769" cy="4930246"/>
          </a:xfrm>
          <a:prstGeom prst="rect">
            <a:avLst/>
          </a:prstGeom>
          <a:noFill/>
          <a:ln>
            <a:noFill/>
          </a:ln>
        </p:spPr>
        <p:txBody>
          <a:bodyPr anchorCtr="0" anchor="ctr"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t>Fix data quality issues identified in code book</a:t>
            </a:r>
            <a:endParaRPr/>
          </a:p>
          <a:p>
            <a:pPr indent="-228600" lvl="0" marL="228600" rtl="0" algn="l">
              <a:lnSpc>
                <a:spcPct val="90000"/>
              </a:lnSpc>
              <a:spcBef>
                <a:spcPts val="1000"/>
              </a:spcBef>
              <a:spcAft>
                <a:spcPts val="0"/>
              </a:spcAft>
              <a:buClr>
                <a:schemeClr val="dk1"/>
              </a:buClr>
              <a:buSzPts val="2200"/>
              <a:buChar char="•"/>
            </a:pPr>
            <a:r>
              <a:rPr lang="en-US" sz="2200"/>
              <a:t>Convert categorical features to Numeric</a:t>
            </a:r>
            <a:endParaRPr/>
          </a:p>
          <a:p>
            <a:pPr indent="-228600" lvl="1" marL="685800" rtl="0" algn="l">
              <a:lnSpc>
                <a:spcPct val="90000"/>
              </a:lnSpc>
              <a:spcBef>
                <a:spcPts val="500"/>
              </a:spcBef>
              <a:spcAft>
                <a:spcPts val="0"/>
              </a:spcAft>
              <a:buClr>
                <a:schemeClr val="dk1"/>
              </a:buClr>
              <a:buSzPts val="2200"/>
              <a:buChar char="•"/>
            </a:pPr>
            <a:r>
              <a:rPr lang="en-US" sz="2200"/>
              <a:t>Mapping: like for Device 1-Mobile, 2-Desktop</a:t>
            </a:r>
            <a:endParaRPr/>
          </a:p>
          <a:p>
            <a:pPr indent="-228600" lvl="1" marL="685800" rtl="0" algn="l">
              <a:lnSpc>
                <a:spcPct val="90000"/>
              </a:lnSpc>
              <a:spcBef>
                <a:spcPts val="500"/>
              </a:spcBef>
              <a:spcAft>
                <a:spcPts val="0"/>
              </a:spcAft>
              <a:buClr>
                <a:schemeClr val="dk1"/>
              </a:buClr>
              <a:buSzPts val="2200"/>
              <a:buChar char="•"/>
            </a:pPr>
            <a:r>
              <a:rPr lang="en-US" sz="2200"/>
              <a:t>Dummy variables: using dummies package, then sum(n-1) of dummy variables</a:t>
            </a:r>
            <a:endParaRPr/>
          </a:p>
          <a:p>
            <a:pPr indent="-228600" lvl="0" marL="228600" rtl="0" algn="l">
              <a:lnSpc>
                <a:spcPct val="90000"/>
              </a:lnSpc>
              <a:spcBef>
                <a:spcPts val="1000"/>
              </a:spcBef>
              <a:spcAft>
                <a:spcPts val="0"/>
              </a:spcAft>
              <a:buClr>
                <a:schemeClr val="dk1"/>
              </a:buClr>
              <a:buSzPts val="2200"/>
              <a:buChar char="•"/>
            </a:pPr>
            <a:r>
              <a:rPr lang="en-US" sz="2200"/>
              <a:t>Split data for each user group: Control (Old video) &amp; Test (New video) to build separate classification models</a:t>
            </a:r>
            <a:endParaRPr/>
          </a:p>
          <a:p>
            <a:pPr indent="-228600" lvl="0" marL="228600" rtl="0" algn="l">
              <a:lnSpc>
                <a:spcPct val="90000"/>
              </a:lnSpc>
              <a:spcBef>
                <a:spcPts val="1000"/>
              </a:spcBef>
              <a:spcAft>
                <a:spcPts val="0"/>
              </a:spcAft>
              <a:buClr>
                <a:schemeClr val="dk1"/>
              </a:buClr>
              <a:buSzPts val="2200"/>
              <a:buChar char="•"/>
            </a:pPr>
            <a:r>
              <a:rPr lang="en-US" sz="2200"/>
              <a:t>Split data into training/testing set</a:t>
            </a:r>
            <a:endParaRPr/>
          </a:p>
          <a:p>
            <a:pPr indent="-228600" lvl="1" marL="685800" rtl="0" algn="l">
              <a:lnSpc>
                <a:spcPct val="90000"/>
              </a:lnSpc>
              <a:spcBef>
                <a:spcPts val="500"/>
              </a:spcBef>
              <a:spcAft>
                <a:spcPts val="0"/>
              </a:spcAft>
              <a:buClr>
                <a:schemeClr val="dk1"/>
              </a:buClr>
              <a:buSzPts val="2200"/>
              <a:buChar char="•"/>
            </a:pPr>
            <a:r>
              <a:rPr lang="en-US" sz="2200"/>
              <a:t>Use caTools sample.split function to divide data into 80:20.</a:t>
            </a:r>
            <a:endParaRPr/>
          </a:p>
          <a:p>
            <a:pPr indent="-228600" lvl="1" marL="685800" rtl="0" algn="l">
              <a:lnSpc>
                <a:spcPct val="90000"/>
              </a:lnSpc>
              <a:spcBef>
                <a:spcPts val="500"/>
              </a:spcBef>
              <a:spcAft>
                <a:spcPts val="0"/>
              </a:spcAft>
              <a:buClr>
                <a:schemeClr val="dk1"/>
              </a:buClr>
              <a:buSzPts val="2200"/>
              <a:buChar char="•"/>
            </a:pPr>
            <a:r>
              <a:rPr lang="en-US" sz="2200"/>
              <a:t>80% training set, 20% testing set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4" name="Shape 264"/>
        <p:cNvGrpSpPr/>
        <p:nvPr/>
      </p:nvGrpSpPr>
      <p:grpSpPr>
        <a:xfrm>
          <a:off x="0" y="0"/>
          <a:ext cx="0" cy="0"/>
          <a:chOff x="0" y="0"/>
          <a:chExt cx="0" cy="0"/>
        </a:xfrm>
      </p:grpSpPr>
      <p:sp>
        <p:nvSpPr>
          <p:cNvPr id="265" name="Google Shape;265;p35"/>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6" name="Google Shape;266;p35"/>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Select Model</a:t>
            </a:r>
            <a:endParaRPr/>
          </a:p>
        </p:txBody>
      </p:sp>
      <p:sp>
        <p:nvSpPr>
          <p:cNvPr id="267" name="Google Shape;267;p35"/>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First check data for model assumptions:</a:t>
            </a:r>
            <a:endParaRPr/>
          </a:p>
          <a:p>
            <a:pPr indent="-228600" lvl="1" marL="685800" rtl="0" algn="l">
              <a:lnSpc>
                <a:spcPct val="90000"/>
              </a:lnSpc>
              <a:spcBef>
                <a:spcPts val="500"/>
              </a:spcBef>
              <a:spcAft>
                <a:spcPts val="0"/>
              </a:spcAft>
              <a:buClr>
                <a:schemeClr val="dk1"/>
              </a:buClr>
              <a:buSzPts val="2400"/>
              <a:buChar char="•"/>
            </a:pPr>
            <a:r>
              <a:rPr lang="en-US"/>
              <a:t>Input variables are related to TV (corr != 0)							</a:t>
            </a:r>
            <a:r>
              <a:rPr b="1" lang="en-US">
                <a:solidFill>
                  <a:srgbClr val="00B050"/>
                </a:solidFill>
              </a:rPr>
              <a:t>True</a:t>
            </a:r>
            <a:endParaRPr/>
          </a:p>
          <a:p>
            <a:pPr indent="-228600" lvl="1" marL="685800" rtl="0" algn="l">
              <a:lnSpc>
                <a:spcPct val="90000"/>
              </a:lnSpc>
              <a:spcBef>
                <a:spcPts val="500"/>
              </a:spcBef>
              <a:spcAft>
                <a:spcPts val="0"/>
              </a:spcAft>
              <a:buClr>
                <a:schemeClr val="dk1"/>
              </a:buClr>
              <a:buSzPts val="2400"/>
              <a:buChar char="•"/>
            </a:pPr>
            <a:r>
              <a:rPr lang="en-US"/>
              <a:t>Input variables are normally distributed (Skewness=0/Histogram) 	</a:t>
            </a:r>
            <a:r>
              <a:rPr b="1" lang="en-US">
                <a:solidFill>
                  <a:srgbClr val="FF0000"/>
                </a:solidFill>
              </a:rPr>
              <a:t>False</a:t>
            </a:r>
            <a:endParaRPr>
              <a:solidFill>
                <a:srgbClr val="FF0000"/>
              </a:solidFill>
            </a:endParaRPr>
          </a:p>
          <a:p>
            <a:pPr indent="-228600" lvl="1" marL="685800" rtl="0" algn="l">
              <a:lnSpc>
                <a:spcPct val="90000"/>
              </a:lnSpc>
              <a:spcBef>
                <a:spcPts val="500"/>
              </a:spcBef>
              <a:spcAft>
                <a:spcPts val="0"/>
              </a:spcAft>
              <a:buClr>
                <a:schemeClr val="dk1"/>
              </a:buClr>
              <a:buSzPts val="2400"/>
              <a:buChar char="•"/>
            </a:pPr>
            <a:r>
              <a:rPr lang="en-US"/>
              <a:t>All Input variables must be numeric (Map/Dummy)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No missing values (complete.cases)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TV is binary 0/1															</a:t>
            </a:r>
            <a:r>
              <a:rPr b="1" lang="en-US">
                <a:solidFill>
                  <a:srgbClr val="00B050"/>
                </a:solidFill>
              </a:rPr>
              <a:t>True</a:t>
            </a:r>
            <a:endParaRPr>
              <a:solidFill>
                <a:srgbClr val="00B050"/>
              </a:solidFill>
            </a:endParaRPr>
          </a:p>
          <a:p>
            <a:pPr indent="-228600" lvl="1" marL="685800" rtl="0" algn="l">
              <a:lnSpc>
                <a:spcPct val="90000"/>
              </a:lnSpc>
              <a:spcBef>
                <a:spcPts val="500"/>
              </a:spcBef>
              <a:spcAft>
                <a:spcPts val="0"/>
              </a:spcAft>
              <a:buClr>
                <a:schemeClr val="dk1"/>
              </a:buClr>
              <a:buSzPts val="2400"/>
              <a:buChar char="•"/>
            </a:pPr>
            <a:r>
              <a:rPr lang="en-US"/>
              <a:t>Data is linearly separable (Scatter plot)									</a:t>
            </a:r>
            <a:r>
              <a:rPr b="1" lang="en-US">
                <a:solidFill>
                  <a:srgbClr val="FF0000"/>
                </a:solidFill>
              </a:rPr>
              <a:t>False</a:t>
            </a:r>
            <a:endParaRPr/>
          </a:p>
          <a:p>
            <a:pPr indent="-76200" lvl="1" marL="685800" rtl="0" algn="l">
              <a:lnSpc>
                <a:spcPct val="90000"/>
              </a:lnSpc>
              <a:spcBef>
                <a:spcPts val="500"/>
              </a:spcBef>
              <a:spcAft>
                <a:spcPts val="0"/>
              </a:spcAft>
              <a:buClr>
                <a:schemeClr val="dk1"/>
              </a:buClr>
              <a:buSzPts val="2400"/>
              <a:buNone/>
            </a:pPr>
            <a:r>
              <a:t/>
            </a:r>
            <a:endParaRPr b="1"/>
          </a:p>
          <a:p>
            <a:pPr indent="-228600" lvl="0" marL="228600" rtl="0" algn="l">
              <a:lnSpc>
                <a:spcPct val="90000"/>
              </a:lnSpc>
              <a:spcBef>
                <a:spcPts val="1000"/>
              </a:spcBef>
              <a:spcAft>
                <a:spcPts val="0"/>
              </a:spcAft>
              <a:buClr>
                <a:schemeClr val="dk1"/>
              </a:buClr>
              <a:buSzPts val="2400"/>
              <a:buChar char="•"/>
            </a:pPr>
            <a:r>
              <a:rPr lang="en-US" sz="2400"/>
              <a:t>So Decision Tree, K Nearest Neighbor, Logistic Regression, K-SVM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1" name="Shape 271"/>
        <p:cNvGrpSpPr/>
        <p:nvPr/>
      </p:nvGrpSpPr>
      <p:grpSpPr>
        <a:xfrm>
          <a:off x="0" y="0"/>
          <a:ext cx="0" cy="0"/>
          <a:chOff x="0" y="0"/>
          <a:chExt cx="0" cy="0"/>
        </a:xfrm>
      </p:grpSpPr>
      <p:sp>
        <p:nvSpPr>
          <p:cNvPr id="272" name="Google Shape;272;p36"/>
          <p:cNvSpPr/>
          <p:nvPr/>
        </p:nvSpPr>
        <p:spPr>
          <a:xfrm>
            <a:off x="321564" y="320040"/>
            <a:ext cx="11548872" cy="6217920"/>
          </a:xfrm>
          <a:prstGeom prst="rect">
            <a:avLst/>
          </a:prstGeom>
          <a:solidFill>
            <a:schemeClr val="dk1">
              <a:alpha val="13333"/>
            </a:schemeClr>
          </a:solidFill>
          <a:ln cap="sq" cmpd="thinThick" w="127000">
            <a:solidFill>
              <a:srgbClr val="262626">
                <a:alpha val="14509"/>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6"/>
          <p:cNvSpPr txBox="1"/>
          <p:nvPr>
            <p:ph type="title"/>
          </p:nvPr>
        </p:nvSpPr>
        <p:spPr>
          <a:xfrm>
            <a:off x="838200" y="6318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Modeling</a:t>
            </a:r>
            <a:endParaRPr/>
          </a:p>
        </p:txBody>
      </p:sp>
      <p:sp>
        <p:nvSpPr>
          <p:cNvPr id="274" name="Google Shape;274;p36"/>
          <p:cNvSpPr txBox="1"/>
          <p:nvPr>
            <p:ph idx="1" type="body"/>
          </p:nvPr>
        </p:nvSpPr>
        <p:spPr>
          <a:xfrm>
            <a:off x="838200" y="2057400"/>
            <a:ext cx="10515600" cy="387176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Split data (Training/Test)</a:t>
            </a:r>
            <a:endParaRPr/>
          </a:p>
          <a:p>
            <a:pPr indent="-228600" lvl="0" marL="228600" rtl="0" algn="l">
              <a:lnSpc>
                <a:spcPct val="90000"/>
              </a:lnSpc>
              <a:spcBef>
                <a:spcPts val="1000"/>
              </a:spcBef>
              <a:spcAft>
                <a:spcPts val="0"/>
              </a:spcAft>
              <a:buClr>
                <a:schemeClr val="dk1"/>
              </a:buClr>
              <a:buSzPts val="2400"/>
              <a:buChar char="•"/>
            </a:pPr>
            <a:r>
              <a:rPr lang="en-US" sz="2400"/>
              <a:t>Scale data (Only Numerical Algo: K Nearest Neighbor, Logistic Regression &amp; Kernel-Support Vector Machine)</a:t>
            </a:r>
            <a:endParaRPr/>
          </a:p>
          <a:p>
            <a:pPr indent="-228600" lvl="0" marL="228600" rtl="0" algn="l">
              <a:lnSpc>
                <a:spcPct val="90000"/>
              </a:lnSpc>
              <a:spcBef>
                <a:spcPts val="1000"/>
              </a:spcBef>
              <a:spcAft>
                <a:spcPts val="0"/>
              </a:spcAft>
              <a:buClr>
                <a:schemeClr val="dk1"/>
              </a:buClr>
              <a:buSzPts val="2400"/>
              <a:buChar char="•"/>
            </a:pPr>
            <a:r>
              <a:rPr lang="en-US" sz="2400"/>
              <a:t>Fit Model</a:t>
            </a:r>
            <a:endParaRPr/>
          </a:p>
          <a:p>
            <a:pPr indent="-228600" lvl="0" marL="228600" rtl="0" algn="l">
              <a:lnSpc>
                <a:spcPct val="90000"/>
              </a:lnSpc>
              <a:spcBef>
                <a:spcPts val="1000"/>
              </a:spcBef>
              <a:spcAft>
                <a:spcPts val="0"/>
              </a:spcAft>
              <a:buClr>
                <a:schemeClr val="dk1"/>
              </a:buClr>
              <a:buSzPts val="2400"/>
              <a:buChar char="•"/>
            </a:pPr>
            <a:r>
              <a:rPr lang="en-US" sz="2400"/>
              <a:t>Test Model (predict)</a:t>
            </a:r>
            <a:endParaRPr/>
          </a:p>
          <a:p>
            <a:pPr indent="-228600" lvl="0" marL="228600" rtl="0" algn="l">
              <a:lnSpc>
                <a:spcPct val="90000"/>
              </a:lnSpc>
              <a:spcBef>
                <a:spcPts val="1000"/>
              </a:spcBef>
              <a:spcAft>
                <a:spcPts val="0"/>
              </a:spcAft>
              <a:buClr>
                <a:schemeClr val="dk1"/>
              </a:buClr>
              <a:buSzPts val="2400"/>
              <a:buChar char="•"/>
            </a:pPr>
            <a:r>
              <a:rPr lang="en-US" sz="2400"/>
              <a:t>Assess and Evaluate Model</a:t>
            </a:r>
            <a:endParaRPr/>
          </a:p>
          <a:p>
            <a:pPr indent="-228600" lvl="1" marL="685800" rtl="0" algn="l">
              <a:lnSpc>
                <a:spcPct val="90000"/>
              </a:lnSpc>
              <a:spcBef>
                <a:spcPts val="500"/>
              </a:spcBef>
              <a:spcAft>
                <a:spcPts val="0"/>
              </a:spcAft>
              <a:buClr>
                <a:schemeClr val="dk1"/>
              </a:buClr>
              <a:buSzPts val="2400"/>
              <a:buChar char="•"/>
            </a:pPr>
            <a:r>
              <a:rPr lang="en-US"/>
              <a:t>Accuracy, F1 Score (Precision, Recall) &amp; Processing Time</a:t>
            </a:r>
            <a:endParaRPr/>
          </a:p>
          <a:p>
            <a:pPr indent="-228600" lvl="1" marL="685800" rtl="0" algn="l">
              <a:lnSpc>
                <a:spcPct val="90000"/>
              </a:lnSpc>
              <a:spcBef>
                <a:spcPts val="500"/>
              </a:spcBef>
              <a:spcAft>
                <a:spcPts val="0"/>
              </a:spcAft>
              <a:buClr>
                <a:schemeClr val="dk1"/>
              </a:buClr>
              <a:buSzPts val="2400"/>
              <a:buChar char="•"/>
            </a:pPr>
            <a:r>
              <a:rPr lang="en-US"/>
              <a:t>Calculate Conversion rate = mean(ftrial)</a:t>
            </a:r>
            <a:endParaRPr/>
          </a:p>
          <a:p>
            <a:pPr indent="-228600" lvl="0" marL="228600" rtl="0" algn="l">
              <a:lnSpc>
                <a:spcPct val="90000"/>
              </a:lnSpc>
              <a:spcBef>
                <a:spcPts val="1000"/>
              </a:spcBef>
              <a:spcAft>
                <a:spcPts val="0"/>
              </a:spcAft>
              <a:buClr>
                <a:schemeClr val="dk1"/>
              </a:buClr>
              <a:buSzPts val="2400"/>
              <a:buChar char="•"/>
            </a:pPr>
            <a:r>
              <a:rPr lang="en-US" sz="2400"/>
              <a:t>Visualize Results (Decision Tree etc)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8" name="Shape 278"/>
        <p:cNvGrpSpPr/>
        <p:nvPr/>
      </p:nvGrpSpPr>
      <p:grpSpPr>
        <a:xfrm>
          <a:off x="0" y="0"/>
          <a:ext cx="0" cy="0"/>
          <a:chOff x="0" y="0"/>
          <a:chExt cx="0" cy="0"/>
        </a:xfrm>
      </p:grpSpPr>
      <p:sp>
        <p:nvSpPr>
          <p:cNvPr id="279" name="Google Shape;279;p37"/>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37"/>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Font typeface="Calibri"/>
              <a:buNone/>
            </a:pPr>
            <a:r>
              <a:rPr lang="en-US" sz="3200">
                <a:solidFill>
                  <a:schemeClr val="lt1"/>
                </a:solidFill>
                <a:latin typeface="Calibri"/>
                <a:ea typeface="Calibri"/>
                <a:cs typeface="Calibri"/>
                <a:sym typeface="Calibri"/>
              </a:rPr>
              <a:t>Model Comparison (Choose Best Model)</a:t>
            </a:r>
            <a:endParaRPr/>
          </a:p>
        </p:txBody>
      </p:sp>
      <p:pic>
        <p:nvPicPr>
          <p:cNvPr descr="A screenshot of a cell phone&#10;&#10;Description automatically generated" id="281" name="Google Shape;281;p37"/>
          <p:cNvPicPr preferRelativeResize="0"/>
          <p:nvPr>
            <p:ph idx="1" type="body"/>
          </p:nvPr>
        </p:nvPicPr>
        <p:blipFill rotWithShape="1">
          <a:blip r:embed="rId3">
            <a:alphaModFix/>
          </a:blip>
          <a:srcRect b="0" l="0" r="0" t="0"/>
          <a:stretch/>
        </p:blipFill>
        <p:spPr>
          <a:xfrm>
            <a:off x="1045195" y="1675227"/>
            <a:ext cx="10101609" cy="4394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5" name="Shape 285"/>
        <p:cNvGrpSpPr/>
        <p:nvPr/>
      </p:nvGrpSpPr>
      <p:grpSpPr>
        <a:xfrm>
          <a:off x="0" y="0"/>
          <a:ext cx="0" cy="0"/>
          <a:chOff x="0" y="0"/>
          <a:chExt cx="0" cy="0"/>
        </a:xfrm>
      </p:grpSpPr>
      <p:sp>
        <p:nvSpPr>
          <p:cNvPr id="286" name="Google Shape;286;p38"/>
          <p:cNvSpPr/>
          <p:nvPr/>
        </p:nvSpPr>
        <p:spPr>
          <a:xfrm>
            <a:off x="0" y="-3324"/>
            <a:ext cx="12192000" cy="686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8"/>
          <p:cNvSpPr/>
          <p:nvPr/>
        </p:nvSpPr>
        <p:spPr>
          <a:xfrm>
            <a:off x="321734" y="321733"/>
            <a:ext cx="11573400" cy="6214500"/>
          </a:xfrm>
          <a:prstGeom prst="rect">
            <a:avLst/>
          </a:prstGeom>
          <a:solidFill>
            <a:srgbClr val="3F3F3F"/>
          </a:solidFill>
          <a:ln cap="sq" cmpd="thinThick" w="1270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38"/>
          <p:cNvSpPr txBox="1"/>
          <p:nvPr>
            <p:ph type="ctrTitle"/>
          </p:nvPr>
        </p:nvSpPr>
        <p:spPr>
          <a:xfrm>
            <a:off x="1524000" y="1122362"/>
            <a:ext cx="9144000" cy="2840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800"/>
              <a:buFont typeface="Calibri"/>
              <a:buNone/>
            </a:pPr>
            <a:r>
              <a:rPr lang="en-US" sz="5800"/>
              <a:t>Descriptive Analysis</a:t>
            </a:r>
            <a:endParaRPr/>
          </a:p>
        </p:txBody>
      </p:sp>
      <p:sp>
        <p:nvSpPr>
          <p:cNvPr id="289" name="Google Shape;289;p38"/>
          <p:cNvSpPr txBox="1"/>
          <p:nvPr>
            <p:ph idx="1" type="subTitle"/>
          </p:nvPr>
        </p:nvSpPr>
        <p:spPr>
          <a:xfrm>
            <a:off x="1524000" y="4256436"/>
            <a:ext cx="9144000" cy="1600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Use Tableau to visualize data</a:t>
            </a:r>
            <a:endParaRPr/>
          </a:p>
        </p:txBody>
      </p:sp>
      <p:cxnSp>
        <p:nvCxnSpPr>
          <p:cNvPr id="290" name="Google Shape;290;p38"/>
          <p:cNvCxnSpPr/>
          <p:nvPr/>
        </p:nvCxnSpPr>
        <p:spPr>
          <a:xfrm>
            <a:off x="4724400" y="4109417"/>
            <a:ext cx="27432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Determine which sources/devices/industries have the highest conversion rates</a:t>
            </a:r>
            <a:endParaRPr/>
          </a:p>
        </p:txBody>
      </p:sp>
      <p:sp>
        <p:nvSpPr>
          <p:cNvPr id="296" name="Google Shape;296;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297" name="Google Shape;297;p39"/>
          <p:cNvPicPr preferRelativeResize="0"/>
          <p:nvPr/>
        </p:nvPicPr>
        <p:blipFill rotWithShape="1">
          <a:blip r:embed="rId3">
            <a:alphaModFix/>
          </a:blip>
          <a:srcRect b="0" l="0" r="0" t="0"/>
          <a:stretch/>
        </p:blipFill>
        <p:spPr>
          <a:xfrm>
            <a:off x="838200" y="1825625"/>
            <a:ext cx="10515600" cy="435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t>Conversion rate by Industry Code- for Control users</a:t>
            </a:r>
            <a:endParaRPr/>
          </a:p>
        </p:txBody>
      </p:sp>
      <p:sp>
        <p:nvSpPr>
          <p:cNvPr id="303" name="Google Shape;303;p4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04" name="Google Shape;304;p40"/>
          <p:cNvPicPr preferRelativeResize="0"/>
          <p:nvPr/>
        </p:nvPicPr>
        <p:blipFill rotWithShape="1">
          <a:blip r:embed="rId3">
            <a:alphaModFix/>
          </a:blip>
          <a:srcRect b="0" l="0" r="0" t="0"/>
          <a:stretch/>
        </p:blipFill>
        <p:spPr>
          <a:xfrm>
            <a:off x="838200" y="1825625"/>
            <a:ext cx="10515601" cy="435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Conversion rate by Industry Code- for Test users</a:t>
            </a:r>
            <a:endParaRPr/>
          </a:p>
        </p:txBody>
      </p:sp>
      <p:sp>
        <p:nvSpPr>
          <p:cNvPr id="310" name="Google Shape;310;p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p:txBody>
      </p:sp>
      <p:pic>
        <p:nvPicPr>
          <p:cNvPr id="311" name="Google Shape;311;p41"/>
          <p:cNvPicPr preferRelativeResize="0"/>
          <p:nvPr/>
        </p:nvPicPr>
        <p:blipFill rotWithShape="1">
          <a:blip r:embed="rId3">
            <a:alphaModFix/>
          </a:blip>
          <a:srcRect b="0" l="0" r="0" t="0"/>
          <a:stretch/>
        </p:blipFill>
        <p:spPr>
          <a:xfrm>
            <a:off x="838200" y="1825625"/>
            <a:ext cx="10515601" cy="435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Conversation rate compared to source distribution: </a:t>
            </a:r>
            <a:r>
              <a:rPr lang="en-US" sz="1800"/>
              <a:t>here we see that most visitors were coming from Facebook and Linkedin but when it comes to converting almost all three sources show a high rate of conversion, hence no additional changes are required from a business point of view.</a:t>
            </a:r>
            <a:endParaRPr/>
          </a:p>
        </p:txBody>
      </p:sp>
      <p:pic>
        <p:nvPicPr>
          <p:cNvPr id="317" name="Google Shape;317;p42"/>
          <p:cNvPicPr preferRelativeResize="0"/>
          <p:nvPr/>
        </p:nvPicPr>
        <p:blipFill rotWithShape="1">
          <a:blip r:embed="rId3">
            <a:alphaModFix/>
          </a:blip>
          <a:srcRect b="0" l="0" r="0" t="0"/>
          <a:stretch/>
        </p:blipFill>
        <p:spPr>
          <a:xfrm>
            <a:off x="859773" y="1825625"/>
            <a:ext cx="9705578" cy="425663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2400"/>
              <a:t>Conversion rate by industry code: </a:t>
            </a:r>
            <a:r>
              <a:rPr lang="en-US" sz="1800"/>
              <a:t>In this case we see the highest number of users are coming from MFG industry, close to 10,000 users. However users from SPC and ADR tend to take the lead in converting to paid members. We need investigate further why MFG users are not producing higher conversion rates.</a:t>
            </a:r>
            <a:endParaRPr/>
          </a:p>
        </p:txBody>
      </p:sp>
      <p:pic>
        <p:nvPicPr>
          <p:cNvPr id="323" name="Google Shape;323;p43"/>
          <p:cNvPicPr preferRelativeResize="0"/>
          <p:nvPr/>
        </p:nvPicPr>
        <p:blipFill rotWithShape="1">
          <a:blip r:embed="rId3">
            <a:alphaModFix/>
          </a:blip>
          <a:srcRect b="0" l="0" r="0" t="0"/>
          <a:stretch/>
        </p:blipFill>
        <p:spPr>
          <a:xfrm>
            <a:off x="296883" y="2024398"/>
            <a:ext cx="11566567" cy="44684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09575" y="41513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Background:</a:t>
            </a:r>
            <a:br>
              <a:rPr lang="en-US"/>
            </a:br>
            <a:endParaRPr/>
          </a:p>
        </p:txBody>
      </p:sp>
      <p:sp>
        <p:nvSpPr>
          <p:cNvPr id="110" name="Google Shape;110;p17"/>
          <p:cNvSpPr txBox="1"/>
          <p:nvPr>
            <p:ph idx="1" type="body"/>
          </p:nvPr>
        </p:nvSpPr>
        <p:spPr>
          <a:xfrm>
            <a:off x="409575" y="20034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term "freemium" refers to a service with two tiers:</a:t>
            </a:r>
            <a:br>
              <a:rPr lang="en-US"/>
            </a:br>
            <a:endParaRPr/>
          </a:p>
          <a:p>
            <a:pPr indent="-228600" lvl="1" marL="685800" rtl="0" algn="l">
              <a:lnSpc>
                <a:spcPct val="90000"/>
              </a:lnSpc>
              <a:spcBef>
                <a:spcPts val="500"/>
              </a:spcBef>
              <a:spcAft>
                <a:spcPts val="0"/>
              </a:spcAft>
              <a:buClr>
                <a:schemeClr val="dk1"/>
              </a:buClr>
              <a:buSzPts val="2400"/>
              <a:buChar char="•"/>
            </a:pPr>
            <a:r>
              <a:rPr lang="en-US"/>
              <a:t>Free tier that has only basic capabilities</a:t>
            </a:r>
            <a:endParaRPr/>
          </a:p>
          <a:p>
            <a:pPr indent="-228600" lvl="1" marL="685800" rtl="0" algn="l">
              <a:lnSpc>
                <a:spcPct val="90000"/>
              </a:lnSpc>
              <a:spcBef>
                <a:spcPts val="500"/>
              </a:spcBef>
              <a:spcAft>
                <a:spcPts val="0"/>
              </a:spcAft>
              <a:buClr>
                <a:schemeClr val="dk1"/>
              </a:buClr>
              <a:buSzPts val="2400"/>
              <a:buChar char="•"/>
            </a:pPr>
            <a:r>
              <a:rPr lang="en-US"/>
              <a:t>Premium tier(s) that has the full set of features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“AB testing” is essentially an experiment where two or more variants of a page are shown to users at random, and statistical analysis is used to determine which variation performs better for a given conversion goal.</a:t>
            </a:r>
            <a:br>
              <a:rPr lang="en-US"/>
            </a:br>
            <a:endParaRPr/>
          </a:p>
          <a:p>
            <a:pPr indent="0" lvl="1" marL="457200" rtl="0" algn="l">
              <a:lnSpc>
                <a:spcPct val="90000"/>
              </a:lnSpc>
              <a:spcBef>
                <a:spcPts val="500"/>
              </a:spcBef>
              <a:spcAft>
                <a:spcPts val="0"/>
              </a:spcAft>
              <a:buClr>
                <a:schemeClr val="dk1"/>
              </a:buClr>
              <a:buSzPts val="2400"/>
              <a:buNone/>
            </a:pPr>
            <a:r>
              <a:t/>
            </a:r>
            <a:endParaRPr/>
          </a:p>
        </p:txBody>
      </p:sp>
      <p:pic>
        <p:nvPicPr>
          <p:cNvPr descr="Freemium Business Model" id="111" name="Google Shape;111;p17"/>
          <p:cNvPicPr preferRelativeResize="0"/>
          <p:nvPr/>
        </p:nvPicPr>
        <p:blipFill rotWithShape="1">
          <a:blip r:embed="rId3">
            <a:alphaModFix/>
          </a:blip>
          <a:srcRect b="0" l="0" r="0" t="0"/>
          <a:stretch/>
        </p:blipFill>
        <p:spPr>
          <a:xfrm>
            <a:off x="8473630" y="902413"/>
            <a:ext cx="2850356" cy="314245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a:p>
        </p:txBody>
      </p:sp>
      <p:pic>
        <p:nvPicPr>
          <p:cNvPr id="329" name="Google Shape;329;p44"/>
          <p:cNvPicPr preferRelativeResize="0"/>
          <p:nvPr/>
        </p:nvPicPr>
        <p:blipFill rotWithShape="1">
          <a:blip r:embed="rId3">
            <a:alphaModFix/>
          </a:blip>
          <a:srcRect b="0" l="0" r="0" t="0"/>
          <a:stretch/>
        </p:blipFill>
        <p:spPr>
          <a:xfrm>
            <a:off x="1118491" y="1884887"/>
            <a:ext cx="9913210" cy="4468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Challenges:</a:t>
            </a:r>
            <a:endParaRPr/>
          </a:p>
        </p:txBody>
      </p:sp>
      <p:sp>
        <p:nvSpPr>
          <p:cNvPr id="117" name="Google Shape;11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220"/>
              <a:buNone/>
            </a:pPr>
            <a:r>
              <a:rPr lang="en-US" sz="2220"/>
              <a:t>For B2B software, it can be trickier to convince free users to upgrade to premium plans due to a variety of reasons. Two of the most common are</a:t>
            </a:r>
            <a:endParaRPr/>
          </a:p>
          <a:p>
            <a:pPr indent="-87629" lvl="0" marL="228600" rtl="0" algn="l">
              <a:lnSpc>
                <a:spcPct val="70000"/>
              </a:lnSpc>
              <a:spcBef>
                <a:spcPts val="1000"/>
              </a:spcBef>
              <a:spcAft>
                <a:spcPts val="0"/>
              </a:spcAft>
              <a:buClr>
                <a:schemeClr val="dk1"/>
              </a:buClr>
              <a:buSzPts val="2220"/>
              <a:buNone/>
            </a:pPr>
            <a:r>
              <a:t/>
            </a:r>
            <a:endParaRPr sz="2220"/>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may first need approval from a manager or budgeting department.</a:t>
            </a:r>
            <a:endParaRPr/>
          </a:p>
          <a:p>
            <a:pPr indent="-228600" lvl="1" marL="685800" rtl="0" algn="l">
              <a:lnSpc>
                <a:spcPct val="70000"/>
              </a:lnSpc>
              <a:spcBef>
                <a:spcPts val="500"/>
              </a:spcBef>
              <a:spcAft>
                <a:spcPts val="0"/>
              </a:spcAft>
              <a:buClr>
                <a:srgbClr val="FF0000"/>
              </a:buClr>
              <a:buSzPts val="1850"/>
              <a:buChar char="•"/>
            </a:pPr>
            <a:r>
              <a:rPr lang="en-US" sz="1850">
                <a:solidFill>
                  <a:srgbClr val="FF0000"/>
                </a:solidFill>
              </a:rPr>
              <a:t>Users might not understand what the premium plan offers, especially if it introduces new services and features.</a:t>
            </a:r>
            <a:endParaRPr/>
          </a:p>
          <a:p>
            <a:pPr indent="-111125" lvl="1" marL="685800" rtl="0" algn="l">
              <a:lnSpc>
                <a:spcPct val="70000"/>
              </a:lnSpc>
              <a:spcBef>
                <a:spcPts val="500"/>
              </a:spcBef>
              <a:spcAft>
                <a:spcPts val="0"/>
              </a:spcAft>
              <a:buClr>
                <a:schemeClr val="dk1"/>
              </a:buClr>
              <a:buSzPts val="1850"/>
              <a:buNone/>
            </a:pPr>
            <a:r>
              <a:t/>
            </a:r>
            <a:endParaRPr sz="1850">
              <a:solidFill>
                <a:srgbClr val="FF0000"/>
              </a:solidFill>
            </a:endParaRPr>
          </a:p>
          <a:p>
            <a:pPr indent="0" lvl="0" marL="0" rtl="0" algn="l">
              <a:lnSpc>
                <a:spcPct val="70000"/>
              </a:lnSpc>
              <a:spcBef>
                <a:spcPts val="1000"/>
              </a:spcBef>
              <a:spcAft>
                <a:spcPts val="0"/>
              </a:spcAft>
              <a:buClr>
                <a:schemeClr val="dk1"/>
              </a:buClr>
              <a:buSzPts val="2220"/>
              <a:buNone/>
            </a:pPr>
            <a:r>
              <a:rPr lang="en-US" sz="2220"/>
              <a:t>Freemium acquisition model helps with 2</a:t>
            </a:r>
            <a:r>
              <a:rPr baseline="30000" lang="en-US" sz="2220"/>
              <a:t>nd</a:t>
            </a:r>
            <a:r>
              <a:rPr lang="en-US" sz="2220"/>
              <a:t> and reduce the cost required to acquire new customers by shifting the education burden from sales/marketing to the customer.</a:t>
            </a:r>
            <a:endParaRPr/>
          </a:p>
          <a:p>
            <a:pPr indent="0" lvl="0" marL="0" rtl="0" algn="l">
              <a:lnSpc>
                <a:spcPct val="70000"/>
              </a:lnSpc>
              <a:spcBef>
                <a:spcPts val="1000"/>
              </a:spcBef>
              <a:spcAft>
                <a:spcPts val="0"/>
              </a:spcAft>
              <a:buClr>
                <a:schemeClr val="dk1"/>
              </a:buClr>
              <a:buSzPts val="2220"/>
              <a:buNone/>
            </a:pPr>
            <a:r>
              <a:t/>
            </a:r>
            <a:endParaRPr sz="2220"/>
          </a:p>
          <a:p>
            <a:pPr indent="0" lvl="0" marL="0" rtl="0" algn="l">
              <a:lnSpc>
                <a:spcPct val="70000"/>
              </a:lnSpc>
              <a:spcBef>
                <a:spcPts val="1000"/>
              </a:spcBef>
              <a:spcAft>
                <a:spcPts val="0"/>
              </a:spcAft>
              <a:buClr>
                <a:schemeClr val="dk1"/>
              </a:buClr>
              <a:buSzPts val="2220"/>
              <a:buNone/>
            </a:pPr>
            <a:r>
              <a:rPr lang="en-US" sz="2220"/>
              <a:t>Recommended read:</a:t>
            </a:r>
            <a:endParaRPr/>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3"/>
              </a:rPr>
              <a:t>https://blog.hubspot.com/service/freemium</a:t>
            </a:r>
            <a:endParaRPr sz="2220"/>
          </a:p>
          <a:p>
            <a:pPr indent="0" lvl="0" marL="0" rtl="0" algn="l">
              <a:lnSpc>
                <a:spcPct val="70000"/>
              </a:lnSpc>
              <a:spcBef>
                <a:spcPts val="1000"/>
              </a:spcBef>
              <a:spcAft>
                <a:spcPts val="0"/>
              </a:spcAft>
              <a:buClr>
                <a:schemeClr val="dk1"/>
              </a:buClr>
              <a:buSzPts val="2220"/>
              <a:buNone/>
            </a:pPr>
            <a:r>
              <a:rPr lang="en-US" sz="2220" u="sng">
                <a:solidFill>
                  <a:schemeClr val="hlink"/>
                </a:solidFill>
                <a:hlinkClick r:id="rId4"/>
              </a:rPr>
              <a:t>https://www.optimizely.com/optimization-glossary/ab-testing/</a:t>
            </a:r>
            <a:endParaRPr sz="2220">
              <a:solidFill>
                <a:srgbClr val="FF0000"/>
              </a:solidFill>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Objectives:</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Determine which sources/devices/industries had the highest conversion rates.</a:t>
            </a:r>
            <a:endParaRPr sz="2400"/>
          </a:p>
          <a:p>
            <a:pPr indent="-228600" lvl="0" marL="228600" rtl="0" algn="l">
              <a:lnSpc>
                <a:spcPct val="90000"/>
              </a:lnSpc>
              <a:spcBef>
                <a:spcPts val="1000"/>
              </a:spcBef>
              <a:spcAft>
                <a:spcPts val="0"/>
              </a:spcAft>
              <a:buClr>
                <a:schemeClr val="dk1"/>
              </a:buClr>
              <a:buSzPts val="2800"/>
              <a:buChar char="•"/>
            </a:pPr>
            <a:r>
              <a:rPr lang="en-US"/>
              <a:t>Build a model that can predict conversion rate based on user data.</a:t>
            </a:r>
            <a:endParaRPr sz="2400"/>
          </a:p>
          <a:p>
            <a:pPr indent="-228600" lvl="1" marL="685800" rtl="0" algn="l">
              <a:lnSpc>
                <a:spcPct val="90000"/>
              </a:lnSpc>
              <a:spcBef>
                <a:spcPts val="500"/>
              </a:spcBef>
              <a:spcAft>
                <a:spcPts val="0"/>
              </a:spcAft>
              <a:buClr>
                <a:schemeClr val="dk1"/>
              </a:buClr>
              <a:buSzPts val="2400"/>
              <a:buChar char="•"/>
            </a:pPr>
            <a:r>
              <a:rPr lang="en-US"/>
              <a:t>For high conversion rate users, what are the implications for the company's marketing team?</a:t>
            </a:r>
            <a:endParaRPr sz="2000"/>
          </a:p>
          <a:p>
            <a:pPr indent="-228600" lvl="1" marL="685800" rtl="0" algn="l">
              <a:lnSpc>
                <a:spcPct val="90000"/>
              </a:lnSpc>
              <a:spcBef>
                <a:spcPts val="500"/>
              </a:spcBef>
              <a:spcAft>
                <a:spcPts val="0"/>
              </a:spcAft>
              <a:buClr>
                <a:schemeClr val="dk1"/>
              </a:buClr>
              <a:buSzPts val="2400"/>
              <a:buChar char="•"/>
            </a:pPr>
            <a:r>
              <a:rPr lang="en-US"/>
              <a:t>For low conversion rate users, what are the implications for the company's customer success teams?</a:t>
            </a:r>
            <a:endParaRPr sz="2000"/>
          </a:p>
          <a:p>
            <a:pPr indent="-228600" lvl="0" marL="228600" rtl="0" algn="l">
              <a:lnSpc>
                <a:spcPct val="90000"/>
              </a:lnSpc>
              <a:spcBef>
                <a:spcPts val="1000"/>
              </a:spcBef>
              <a:spcAft>
                <a:spcPts val="0"/>
              </a:spcAft>
              <a:buClr>
                <a:schemeClr val="dk1"/>
              </a:buClr>
              <a:buSzPts val="2800"/>
              <a:buChar char="•"/>
            </a:pPr>
            <a:r>
              <a:rPr lang="en-US"/>
              <a:t>Provide actionable insights to the business. What have we learned from this test?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a:t>
            </a:r>
            <a:endParaRPr/>
          </a:p>
        </p:txBody>
      </p:sp>
      <p:sp>
        <p:nvSpPr>
          <p:cNvPr id="129" name="Google Shape;12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Define conversion rate? </a:t>
            </a:r>
            <a:endParaRPr/>
          </a:p>
          <a:p>
            <a:pPr indent="0" lvl="0" marL="0" rtl="0" algn="l">
              <a:lnSpc>
                <a:spcPct val="70000"/>
              </a:lnSpc>
              <a:spcBef>
                <a:spcPts val="1000"/>
              </a:spcBef>
              <a:spcAft>
                <a:spcPts val="0"/>
              </a:spcAft>
              <a:buClr>
                <a:schemeClr val="dk1"/>
              </a:buClr>
              <a:buSzPts val="2590"/>
              <a:buNone/>
            </a:pPr>
            <a:r>
              <a:rPr lang="en-US" sz="2590"/>
              <a:t>Example: % users signup &amp; convert in a day/week?</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Quantify Conversion rate range? </a:t>
            </a:r>
            <a:endParaRPr/>
          </a:p>
          <a:p>
            <a:pPr indent="0" lvl="0" marL="0" rtl="0" algn="l">
              <a:lnSpc>
                <a:spcPct val="70000"/>
              </a:lnSpc>
              <a:spcBef>
                <a:spcPts val="1000"/>
              </a:spcBef>
              <a:spcAft>
                <a:spcPts val="0"/>
              </a:spcAft>
              <a:buClr>
                <a:schemeClr val="dk1"/>
              </a:buClr>
              <a:buSzPts val="2590"/>
              <a:buNone/>
            </a:pPr>
            <a:r>
              <a:rPr lang="en-US" sz="2590"/>
              <a:t>Example: High: 25-30%,  Low: 1- 5 %</a:t>
            </a:r>
            <a:endParaRPr/>
          </a:p>
          <a:p>
            <a:pPr indent="-64135" lvl="0" marL="22860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Elaborate business problem? Analyze conversion rate of old explainer video &amp; predict conversion rate of new video?</a:t>
            </a:r>
            <a:endParaRPr/>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Use only old explainer video data or only new explainer video data or both?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Questions continued…</a:t>
            </a:r>
            <a:endParaRPr/>
          </a:p>
        </p:txBody>
      </p:sp>
      <p:sp>
        <p:nvSpPr>
          <p:cNvPr id="135" name="Google Shape;13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1D1C1D"/>
              </a:buClr>
              <a:buSzPts val="1540"/>
              <a:buNone/>
            </a:pPr>
            <a:r>
              <a:rPr lang="en-US" sz="1540" u="sng">
                <a:solidFill>
                  <a:srgbClr val="1D1C1D"/>
                </a:solidFill>
              </a:rPr>
              <a:t>Kusay</a:t>
            </a:r>
            <a:endParaRPr sz="1540" u="sng">
              <a:solidFill>
                <a:srgbClr val="1D1C1D"/>
              </a:solidFill>
            </a:endParaRPr>
          </a:p>
          <a:p>
            <a:pPr indent="0" lvl="0" marL="0" rtl="0" algn="l">
              <a:lnSpc>
                <a:spcPct val="80000"/>
              </a:lnSpc>
              <a:spcBef>
                <a:spcPts val="0"/>
              </a:spcBef>
              <a:spcAft>
                <a:spcPts val="0"/>
              </a:spcAft>
              <a:buClr>
                <a:srgbClr val="1D1C1D"/>
              </a:buClr>
              <a:buSzPts val="1540"/>
              <a:buNone/>
            </a:pPr>
            <a:r>
              <a:rPr lang="en-US" sz="1540">
                <a:solidFill>
                  <a:srgbClr val="1D1C1D"/>
                </a:solidFill>
              </a:rPr>
              <a:t>1.    Browser type is used for the transaction?</a:t>
            </a:r>
            <a:br>
              <a:rPr lang="en-US" sz="1540"/>
            </a:br>
            <a:r>
              <a:rPr lang="en-US" sz="1540">
                <a:solidFill>
                  <a:srgbClr val="1D1C1D"/>
                </a:solidFill>
              </a:rPr>
              <a:t>2.    authority of the person who is trialing?</a:t>
            </a:r>
            <a:br>
              <a:rPr lang="en-US" sz="1540"/>
            </a:br>
            <a:r>
              <a:rPr lang="en-US" sz="1540">
                <a:solidFill>
                  <a:srgbClr val="1D1C1D"/>
                </a:solidFill>
              </a:rPr>
              <a:t>3.    What device is used for trial period?</a:t>
            </a:r>
            <a:br>
              <a:rPr lang="en-US" sz="1540"/>
            </a:br>
            <a:r>
              <a:rPr lang="en-US" sz="1540">
                <a:solidFill>
                  <a:srgbClr val="1D1C1D"/>
                </a:solidFill>
              </a:rPr>
              <a:t>4.    The channel which is used to get the software?</a:t>
            </a:r>
            <a:br>
              <a:rPr lang="en-US" sz="1540"/>
            </a:br>
            <a:r>
              <a:rPr lang="en-US" sz="1540">
                <a:solidFill>
                  <a:srgbClr val="1D1C1D"/>
                </a:solidFill>
              </a:rPr>
              <a:t>5.    The date in which the user watch the tutorial video</a:t>
            </a:r>
            <a:r>
              <a:rPr lang="en-US" sz="1540"/>
              <a:t> </a:t>
            </a:r>
            <a:endParaRPr/>
          </a:p>
          <a:p>
            <a:pPr indent="0" lvl="0" marL="0" rtl="0" algn="l">
              <a:lnSpc>
                <a:spcPct val="80000"/>
              </a:lnSpc>
              <a:spcBef>
                <a:spcPts val="0"/>
              </a:spcBef>
              <a:spcAft>
                <a:spcPts val="0"/>
              </a:spcAft>
              <a:buClr>
                <a:schemeClr val="dk1"/>
              </a:buClr>
              <a:buSzPts val="1540"/>
              <a:buNone/>
            </a:pPr>
            <a:r>
              <a:t/>
            </a:r>
            <a:endParaRPr sz="1540"/>
          </a:p>
          <a:p>
            <a:pPr indent="0" lvl="0" marL="0" rtl="0" algn="l">
              <a:lnSpc>
                <a:spcPct val="80000"/>
              </a:lnSpc>
              <a:spcBef>
                <a:spcPts val="0"/>
              </a:spcBef>
              <a:spcAft>
                <a:spcPts val="0"/>
              </a:spcAft>
              <a:buClr>
                <a:schemeClr val="dk1"/>
              </a:buClr>
              <a:buSzPts val="1540"/>
              <a:buNone/>
            </a:pPr>
            <a:r>
              <a:rPr lang="en-US" sz="1540" u="sng"/>
              <a:t>Shahid</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company relying on </a:t>
            </a:r>
            <a:r>
              <a:rPr b="1" lang="en-US" sz="1540"/>
              <a:t>source</a:t>
            </a:r>
            <a:r>
              <a:rPr lang="en-US" sz="1540"/>
              <a:t> to create the explainer videos?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Can the videos be customized to properly convince free tier users?</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were the main differences between the old video and the new one?</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What is the selection criteria for the control and test group?</a:t>
            </a:r>
            <a:endParaRPr/>
          </a:p>
          <a:p>
            <a:pPr indent="-342900" lvl="0" marL="342900" rtl="0" algn="l">
              <a:lnSpc>
                <a:spcPct val="80000"/>
              </a:lnSpc>
              <a:spcBef>
                <a:spcPts val="0"/>
              </a:spcBef>
              <a:spcAft>
                <a:spcPts val="0"/>
              </a:spcAft>
              <a:buClr>
                <a:schemeClr val="dk1"/>
              </a:buClr>
              <a:buSzPts val="1540"/>
              <a:buFont typeface="Calibri"/>
              <a:buAutoNum type="arabicPeriod"/>
            </a:pPr>
            <a:r>
              <a:rPr lang="en-US" sz="1540"/>
              <a:t>Is the duration of membership important?</a:t>
            </a:r>
            <a:endParaRPr/>
          </a:p>
          <a:p>
            <a:pPr indent="-245109" lvl="0" marL="342900" rtl="0" algn="l">
              <a:lnSpc>
                <a:spcPct val="80000"/>
              </a:lnSpc>
              <a:spcBef>
                <a:spcPts val="0"/>
              </a:spcBef>
              <a:spcAft>
                <a:spcPts val="0"/>
              </a:spcAft>
              <a:buClr>
                <a:schemeClr val="dk1"/>
              </a:buClr>
              <a:buSzPts val="1540"/>
              <a:buFont typeface="Calibri"/>
              <a:buNone/>
            </a:pPr>
            <a:r>
              <a:t/>
            </a:r>
            <a:endParaRPr sz="1540"/>
          </a:p>
          <a:p>
            <a:pPr indent="0" lvl="0" marL="0" rtl="0" algn="l">
              <a:lnSpc>
                <a:spcPct val="80000"/>
              </a:lnSpc>
              <a:spcBef>
                <a:spcPts val="1000"/>
              </a:spcBef>
              <a:spcAft>
                <a:spcPts val="0"/>
              </a:spcAft>
              <a:buClr>
                <a:schemeClr val="dk1"/>
              </a:buClr>
              <a:buSzPts val="1540"/>
              <a:buNone/>
            </a:pPr>
            <a:r>
              <a:rPr lang="en-US" sz="1540" u="sng"/>
              <a:t>Rafiat</a:t>
            </a:r>
            <a:endParaRPr sz="1540" u="sng"/>
          </a:p>
          <a:p>
            <a:pPr indent="-342900" lvl="0" marL="342900" rtl="0" algn="l">
              <a:lnSpc>
                <a:spcPct val="80000"/>
              </a:lnSpc>
              <a:spcBef>
                <a:spcPts val="0"/>
              </a:spcBef>
              <a:spcAft>
                <a:spcPts val="0"/>
              </a:spcAft>
              <a:buClr>
                <a:schemeClr val="dk1"/>
              </a:buClr>
              <a:buSzPts val="1485"/>
              <a:buFont typeface="Calibri"/>
              <a:buAutoNum type="arabicPeriod"/>
            </a:pPr>
            <a:r>
              <a:rPr lang="en-US" sz="1485"/>
              <a:t>What device did the user use to view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percentage of current user sign up on mobile device after viewing the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What is percentage of signup with the old explainer video?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 old and new video all browser friendly? </a:t>
            </a:r>
            <a:endParaRPr/>
          </a:p>
          <a:p>
            <a:pPr indent="-342900" lvl="0" marL="342900" rtl="0" algn="l">
              <a:lnSpc>
                <a:spcPct val="80000"/>
              </a:lnSpc>
              <a:spcBef>
                <a:spcPts val="0"/>
              </a:spcBef>
              <a:spcAft>
                <a:spcPts val="0"/>
              </a:spcAft>
              <a:buClr>
                <a:schemeClr val="dk1"/>
              </a:buClr>
              <a:buSzPts val="1485"/>
              <a:buFont typeface="Calibri"/>
              <a:buAutoNum type="arabicPeriod"/>
            </a:pPr>
            <a:r>
              <a:rPr lang="en-US" sz="1485"/>
              <a:t>Is there a particular browser with more signup?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9064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a:t>
            </a:r>
            <a:endParaRPr/>
          </a:p>
        </p:txBody>
      </p:sp>
      <p:pic>
        <p:nvPicPr>
          <p:cNvPr descr="AB Test Results" id="141" name="Google Shape;141;p22"/>
          <p:cNvPicPr preferRelativeResize="0"/>
          <p:nvPr>
            <p:ph idx="1" type="body"/>
          </p:nvPr>
        </p:nvPicPr>
        <p:blipFill rotWithShape="1">
          <a:blip r:embed="rId3">
            <a:alphaModFix/>
          </a:blip>
          <a:srcRect b="0" l="0" r="0" t="0"/>
          <a:stretch/>
        </p:blipFill>
        <p:spPr>
          <a:xfrm>
            <a:off x="838200" y="1450182"/>
            <a:ext cx="6755606" cy="2850356"/>
          </a:xfrm>
          <a:prstGeom prst="rect">
            <a:avLst/>
          </a:prstGeom>
          <a:noFill/>
          <a:ln>
            <a:noFill/>
          </a:ln>
        </p:spPr>
      </p:pic>
      <p:pic>
        <p:nvPicPr>
          <p:cNvPr descr="User Industry" id="142" name="Google Shape;142;p22"/>
          <p:cNvPicPr preferRelativeResize="0"/>
          <p:nvPr/>
        </p:nvPicPr>
        <p:blipFill rotWithShape="1">
          <a:blip r:embed="rId4">
            <a:alphaModFix/>
          </a:blip>
          <a:srcRect b="0" l="0" r="0" t="0"/>
          <a:stretch/>
        </p:blipFill>
        <p:spPr>
          <a:xfrm>
            <a:off x="838201" y="4521994"/>
            <a:ext cx="5033962" cy="2128837"/>
          </a:xfrm>
          <a:prstGeom prst="rect">
            <a:avLst/>
          </a:prstGeom>
          <a:noFill/>
          <a:ln>
            <a:noFill/>
          </a:ln>
        </p:spPr>
      </p:pic>
      <p:sp>
        <p:nvSpPr>
          <p:cNvPr id="143" name="Google Shape;143;p22"/>
          <p:cNvSpPr txBox="1"/>
          <p:nvPr/>
        </p:nvSpPr>
        <p:spPr>
          <a:xfrm>
            <a:off x="7829550" y="2457450"/>
            <a:ext cx="182165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ab_trial_results</a:t>
            </a:r>
            <a:endParaRPr b="1" i="0" sz="1800" u="none" cap="none" strike="noStrike">
              <a:solidFill>
                <a:schemeClr val="dk1"/>
              </a:solidFill>
              <a:latin typeface="Calibri"/>
              <a:ea typeface="Calibri"/>
              <a:cs typeface="Calibri"/>
              <a:sym typeface="Calibri"/>
            </a:endParaRPr>
          </a:p>
        </p:txBody>
      </p:sp>
      <p:sp>
        <p:nvSpPr>
          <p:cNvPr id="144" name="Google Shape;144;p22"/>
          <p:cNvSpPr txBox="1"/>
          <p:nvPr/>
        </p:nvSpPr>
        <p:spPr>
          <a:xfrm>
            <a:off x="6022181" y="5436394"/>
            <a:ext cx="15716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user_industry</a:t>
            </a:r>
            <a:endParaRPr b="0" i="0" sz="1400" u="none" cap="none" strike="noStrike">
              <a:solidFill>
                <a:srgbClr val="000000"/>
              </a:solidFill>
              <a:latin typeface="Arial"/>
              <a:ea typeface="Arial"/>
              <a:cs typeface="Arial"/>
              <a:sym typeface="Arial"/>
            </a:endParaRPr>
          </a:p>
        </p:txBody>
      </p:sp>
      <p:sp>
        <p:nvSpPr>
          <p:cNvPr id="145" name="Google Shape;145;p22"/>
          <p:cNvSpPr txBox="1"/>
          <p:nvPr/>
        </p:nvSpPr>
        <p:spPr>
          <a:xfrm>
            <a:off x="7829550" y="3235003"/>
            <a:ext cx="2042238"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Control – Old Video</a:t>
            </a:r>
            <a:br>
              <a:rPr b="1" i="0" lang="en-US" sz="1600" u="none" cap="none" strike="noStrike">
                <a:solidFill>
                  <a:schemeClr val="dk1"/>
                </a:solidFill>
                <a:latin typeface="Calibri"/>
                <a:ea typeface="Calibri"/>
                <a:cs typeface="Calibri"/>
                <a:sym typeface="Calibri"/>
              </a:rPr>
            </a:br>
            <a:r>
              <a:rPr b="1" i="0" lang="en-US" sz="1600" u="none" cap="none" strike="noStrike">
                <a:solidFill>
                  <a:schemeClr val="dk1"/>
                </a:solidFill>
                <a:latin typeface="Calibri"/>
                <a:ea typeface="Calibri"/>
                <a:cs typeface="Calibri"/>
                <a:sym typeface="Calibri"/>
              </a:rPr>
              <a:t>Test – New Video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Data Dictionary:</a:t>
            </a:r>
            <a:endParaRPr/>
          </a:p>
        </p:txBody>
      </p:sp>
      <p:sp>
        <p:nvSpPr>
          <p:cNvPr id="151" name="Google Shape;15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US"/>
              <a:t>user_id</a:t>
            </a:r>
            <a:r>
              <a:rPr lang="en-US"/>
              <a:t> - Unique ID for user</a:t>
            </a:r>
            <a:endParaRPr/>
          </a:p>
          <a:p>
            <a:pPr indent="-228600" lvl="0" marL="228600" rtl="0" algn="l">
              <a:lnSpc>
                <a:spcPct val="90000"/>
              </a:lnSpc>
              <a:spcBef>
                <a:spcPts val="1000"/>
              </a:spcBef>
              <a:spcAft>
                <a:spcPts val="0"/>
              </a:spcAft>
              <a:buClr>
                <a:schemeClr val="dk1"/>
              </a:buClr>
              <a:buSzPts val="2800"/>
              <a:buChar char="•"/>
            </a:pPr>
            <a:r>
              <a:rPr b="1" lang="en-US"/>
              <a:t>date</a:t>
            </a:r>
            <a:r>
              <a:rPr lang="en-US"/>
              <a:t> - Date the user watched explainer video</a:t>
            </a:r>
            <a:endParaRPr/>
          </a:p>
          <a:p>
            <a:pPr indent="-228600" lvl="0" marL="228600" rtl="0" algn="l">
              <a:lnSpc>
                <a:spcPct val="90000"/>
              </a:lnSpc>
              <a:spcBef>
                <a:spcPts val="1000"/>
              </a:spcBef>
              <a:spcAft>
                <a:spcPts val="0"/>
              </a:spcAft>
              <a:buClr>
                <a:schemeClr val="dk1"/>
              </a:buClr>
              <a:buSzPts val="2800"/>
              <a:buChar char="•"/>
            </a:pPr>
            <a:r>
              <a:rPr b="1" lang="en-US"/>
              <a:t>source </a:t>
            </a:r>
            <a:r>
              <a:rPr lang="en-US"/>
              <a:t>-</a:t>
            </a:r>
            <a:r>
              <a:rPr b="1" lang="en-US"/>
              <a:t> </a:t>
            </a:r>
            <a:r>
              <a:rPr lang="en-US"/>
              <a:t>Marketing channel user came from</a:t>
            </a:r>
            <a:endParaRPr/>
          </a:p>
          <a:p>
            <a:pPr indent="-228600" lvl="0" marL="228600" rtl="0" algn="l">
              <a:lnSpc>
                <a:spcPct val="90000"/>
              </a:lnSpc>
              <a:spcBef>
                <a:spcPts val="1000"/>
              </a:spcBef>
              <a:spcAft>
                <a:spcPts val="0"/>
              </a:spcAft>
              <a:buClr>
                <a:schemeClr val="dk1"/>
              </a:buClr>
              <a:buSzPts val="2800"/>
              <a:buChar char="•"/>
            </a:pPr>
            <a:r>
              <a:rPr b="1" lang="en-US"/>
              <a:t>mobile</a:t>
            </a:r>
            <a:r>
              <a:rPr lang="en-US"/>
              <a:t> - Was user on a mobile device?</a:t>
            </a:r>
            <a:endParaRPr/>
          </a:p>
          <a:p>
            <a:pPr indent="-228600" lvl="0" marL="228600" rtl="0" algn="l">
              <a:lnSpc>
                <a:spcPct val="90000"/>
              </a:lnSpc>
              <a:spcBef>
                <a:spcPts val="1000"/>
              </a:spcBef>
              <a:spcAft>
                <a:spcPts val="0"/>
              </a:spcAft>
              <a:buClr>
                <a:schemeClr val="dk1"/>
              </a:buClr>
              <a:buSzPts val="2800"/>
              <a:buChar char="•"/>
            </a:pPr>
            <a:r>
              <a:rPr b="1" lang="en-US"/>
              <a:t>payee</a:t>
            </a:r>
            <a:r>
              <a:rPr lang="en-US"/>
              <a:t> - Whether the user is the primary decision-maker for budgeting</a:t>
            </a:r>
            <a:endParaRPr/>
          </a:p>
          <a:p>
            <a:pPr indent="-228600" lvl="0" marL="228600" rtl="0" algn="l">
              <a:lnSpc>
                <a:spcPct val="90000"/>
              </a:lnSpc>
              <a:spcBef>
                <a:spcPts val="1000"/>
              </a:spcBef>
              <a:spcAft>
                <a:spcPts val="0"/>
              </a:spcAft>
              <a:buClr>
                <a:schemeClr val="dk1"/>
              </a:buClr>
              <a:buSzPts val="2800"/>
              <a:buChar char="•"/>
            </a:pPr>
            <a:r>
              <a:rPr b="1" lang="en-US"/>
              <a:t>browser</a:t>
            </a:r>
            <a:r>
              <a:rPr lang="en-US"/>
              <a:t> - The user's browser</a:t>
            </a:r>
            <a:endParaRPr/>
          </a:p>
          <a:p>
            <a:pPr indent="-228600" lvl="0" marL="228600" rtl="0" algn="l">
              <a:lnSpc>
                <a:spcPct val="90000"/>
              </a:lnSpc>
              <a:spcBef>
                <a:spcPts val="1000"/>
              </a:spcBef>
              <a:spcAft>
                <a:spcPts val="0"/>
              </a:spcAft>
              <a:buClr>
                <a:schemeClr val="dk1"/>
              </a:buClr>
              <a:buSzPts val="2800"/>
              <a:buChar char="•"/>
            </a:pPr>
            <a:r>
              <a:rPr b="1" lang="en-US"/>
              <a:t>trial</a:t>
            </a:r>
            <a:r>
              <a:rPr lang="en-US"/>
              <a:t> - Did the user convert, i.e. start a premium trial?</a:t>
            </a:r>
            <a:endParaRPr/>
          </a:p>
          <a:p>
            <a:pPr indent="-228600" lvl="0" marL="228600" rtl="0" algn="l">
              <a:lnSpc>
                <a:spcPct val="90000"/>
              </a:lnSpc>
              <a:spcBef>
                <a:spcPts val="1000"/>
              </a:spcBef>
              <a:spcAft>
                <a:spcPts val="0"/>
              </a:spcAft>
              <a:buClr>
                <a:schemeClr val="dk1"/>
              </a:buClr>
              <a:buSzPts val="2800"/>
              <a:buChar char="•"/>
            </a:pPr>
            <a:r>
              <a:rPr b="1" lang="en-US"/>
              <a:t>group</a:t>
            </a:r>
            <a:r>
              <a:rPr lang="en-US"/>
              <a:t> - Group (test / control)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