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1" r:id="rId6"/>
    <p:sldId id="258" r:id="rId7"/>
    <p:sldId id="265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5D9F-64C6-4BCA-BC17-4C8C40682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5D586-2C22-4552-B33B-AC9A9804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AEE7-6124-4E90-89AA-4625D875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10FE3-6EB6-4BDF-A860-E73DAA5C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40DC-C8D7-49A1-938C-0ACB4DA4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AEF6-CB83-4EC5-A737-7CC274EC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13EC5-2134-4EE3-9865-C566440AC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9C5F-3F44-40F3-BC06-728788F7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336F-B5BD-4684-BC8B-2893120D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3858-9789-4C37-86DC-C00C1162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BA1F9-F0B8-4119-A0CF-290E8A7D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7EBD-EF7C-4D35-A7DE-41F6CC4A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E5FD-B75A-4AB6-B38D-0D53CDE8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4018-315E-490A-A008-141413DC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31EE-E562-45EC-8A94-A771471F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9B06-F7F2-45CB-88CA-4A54F5F7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5BCA-3206-4117-9DB7-C3E4733A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2F21-A6F2-45C7-9218-967E992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4875-0BFE-46A9-AA61-EC734DAB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262C-B4E7-4EA9-B312-7E88B37F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319F-BE56-4842-B68F-5DEFF171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84391-EC6C-4A0B-B217-827E8ECD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7EAB-27A4-4B09-A85D-358FE315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8D6E-9416-45A5-9108-099499E0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FDFC-D0D2-46FB-B3AD-20ED3D14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A1EF-37FB-46AB-A08D-370F83E4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701E-1C8F-46C4-9076-204764819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2BF16-DA2E-4A5E-997A-8AF5FE58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7337D-A00D-41F6-A3F1-7D13A289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B9E9-C514-4838-94D3-9F11E095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7E68-3309-4AE7-A8B0-1640D62A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2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7A92-0183-42A7-85AB-634C3F28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C0E5-6952-4B74-87BC-A6DB2A1C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6FB0E-E1A3-4DCB-B6EB-870A5EDD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8A487-E0AB-426D-9EA8-846ECC8B7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898D1-261F-4013-9570-EA4676E2A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22088-0F94-431B-AACE-B760FF8E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4BC2E-02AA-42C5-9099-A12B6441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E4599-06B0-4FB2-8319-0C25BA4B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1DEE-06B0-4976-B97B-FCDA6085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3C804-5D4C-4311-A8D7-D02EFB8E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B0483-08C7-4F9A-94A7-AFEF74D4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E087-169C-4BFC-9421-29764BCC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2F272-2520-44DA-A64A-B502DEF7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7CB1D-0EC9-4757-AEB2-C056F1E9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B3A7E-9E45-4EDC-BC04-E69617E9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81A0-A10A-4A52-A5C5-45E92BAA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BE8F-B9DE-4FB7-AADD-AC64E98B7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C2B2D-9391-45A7-A61A-B9E6500C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91A6F-AA18-438B-80D0-EAA0641D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507B-0270-46E9-952C-5B4DE08E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0AC7-D767-4A61-B8F3-F6850B22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8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8F2E-CE18-4712-A0E6-A9336356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CCEFB-692A-4BF9-B3EC-6C13699A1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42B7-46B0-43E2-8CF9-F210AC99A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14AFC-DF47-4D16-87E7-3D7072D1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226D-4838-401A-88C4-C783C5F6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2EBCB-1279-4E74-94E5-6B2022E2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B6DD2-D53A-4963-9FAA-31B59F3C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9DD9C-FAA9-44EB-A06B-045E9410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4E90-009D-4F4D-B078-7220642A0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ADF6-FD2A-429E-88D8-4065CE7DE996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58D34-C735-4351-A829-FA459CFF4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67FB-B10D-4989-93FB-E733C2606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70D7-EA60-4318-AD8A-858E88C3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6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timizely.com/optimization-glossary/ab-testing/" TargetMode="External"/><Relationship Id="rId2" Type="http://schemas.openxmlformats.org/officeDocument/2006/relationships/hyperlink" Target="https://blog.hubspot.com/service/freemi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4E13-85A9-4C3F-A84F-BAD65EF13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22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Project#8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752E-210D-42C7-9C1F-B17A2FC4C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294" y="2214563"/>
            <a:ext cx="9144000" cy="569912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Freemium A/B Testing</a:t>
            </a:r>
            <a:endParaRPr lang="en-US" u="sng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FCED7-FE52-4C38-81E5-D164FFB973B5}"/>
              </a:ext>
            </a:extLst>
          </p:cNvPr>
          <p:cNvSpPr txBox="1"/>
          <p:nvPr/>
        </p:nvSpPr>
        <p:spPr>
          <a:xfrm>
            <a:off x="635794" y="3650456"/>
            <a:ext cx="113228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/>
              <a:t>Scope: </a:t>
            </a:r>
            <a:r>
              <a:rPr lang="en-US" sz="2400" dirty="0"/>
              <a:t>This project’s scope is to help a B2B (business-to-business) SaaS (software-as-a-service) company analyze its recent A/B test for its explainer video. The company uses these videos to convince free users to start a premium trial.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5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C7A7-756C-4A92-B0D4-0A9DE413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EFA6-9286-470E-B879-C870CAE7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Nadir Syed – Lead Developer, </a:t>
            </a:r>
            <a:r>
              <a:rPr lang="en-US" sz="2400" dirty="0" err="1"/>
              <a:t>sql</a:t>
            </a:r>
            <a:r>
              <a:rPr lang="en-US" sz="2400" dirty="0"/>
              <a:t>, python. Exp 14 years.</a:t>
            </a:r>
          </a:p>
          <a:p>
            <a:r>
              <a:rPr lang="en-US" sz="2400" dirty="0"/>
              <a:t>Shahid </a:t>
            </a:r>
            <a:r>
              <a:rPr lang="en-US" sz="2400" dirty="0" err="1"/>
              <a:t>Kizilbash</a:t>
            </a:r>
            <a:r>
              <a:rPr lang="en-US" sz="2400" dirty="0"/>
              <a:t> – DBA/Data Engineer. Exp 14 years.</a:t>
            </a:r>
          </a:p>
          <a:p>
            <a:r>
              <a:rPr lang="en-US" sz="2400" dirty="0" err="1"/>
              <a:t>Kusay</a:t>
            </a:r>
            <a:r>
              <a:rPr lang="en-US" sz="2400" dirty="0"/>
              <a:t> </a:t>
            </a:r>
            <a:r>
              <a:rPr lang="en-US" sz="2400" dirty="0" err="1"/>
              <a:t>Rukieh</a:t>
            </a:r>
            <a:r>
              <a:rPr lang="en-US" sz="2400" dirty="0"/>
              <a:t> – Data Analyst, Network engineer. Exp 20+ </a:t>
            </a:r>
            <a:r>
              <a:rPr lang="en-US" sz="2400" dirty="0" err="1"/>
              <a:t>yrs</a:t>
            </a:r>
            <a:endParaRPr lang="en-US" sz="2400" dirty="0"/>
          </a:p>
          <a:p>
            <a:r>
              <a:rPr lang="en-US" sz="2400" dirty="0" err="1"/>
              <a:t>Rafiat</a:t>
            </a:r>
            <a:r>
              <a:rPr lang="en-US" sz="2400" dirty="0"/>
              <a:t> Bello – Masters(Biology), pursuing applied science</a:t>
            </a:r>
          </a:p>
          <a:p>
            <a:r>
              <a:rPr lang="en-US" sz="2400" dirty="0"/>
              <a:t>Sajid </a:t>
            </a:r>
            <a:r>
              <a:rPr lang="en-US" sz="2400" dirty="0" err="1"/>
              <a:t>Kharoundwala</a:t>
            </a:r>
            <a:r>
              <a:rPr lang="en-US" sz="2400" dirty="0"/>
              <a:t> – BI &amp; Data Analyst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Communication channels:</a:t>
            </a:r>
          </a:p>
          <a:p>
            <a:pPr marL="0" indent="0">
              <a:buNone/>
            </a:pPr>
            <a:r>
              <a:rPr lang="en-US" sz="2400" dirty="0" err="1"/>
              <a:t>Whatsapp</a:t>
            </a:r>
            <a:r>
              <a:rPr lang="en-US" sz="2400" dirty="0"/>
              <a:t> for notifications, meetup invites </a:t>
            </a:r>
            <a:r>
              <a:rPr lang="en-US" sz="2400" dirty="0" err="1"/>
              <a:t>etc</a:t>
            </a:r>
            <a:r>
              <a:rPr lang="en-US" sz="2400" dirty="0"/>
              <a:t> &amp; Slack for knowledge &amp; document sharing. Skype for meetings and screen share.</a:t>
            </a:r>
          </a:p>
        </p:txBody>
      </p:sp>
    </p:spTree>
    <p:extLst>
      <p:ext uri="{BB962C8B-B14F-4D97-AF65-F5344CB8AC3E}">
        <p14:creationId xmlns:p14="http://schemas.microsoft.com/office/powerpoint/2010/main" val="12228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D7A-543D-4033-9EFA-260E6E0A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415131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Background: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8BCA-3790-41FE-9D14-33A3FCA5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003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term "freemium" refers to a service with two tiers: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Free tier that has only basic capabilities</a:t>
            </a:r>
          </a:p>
          <a:p>
            <a:pPr lvl="1"/>
            <a:r>
              <a:rPr lang="en-US" dirty="0"/>
              <a:t>Premium tier(s) that has the full set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“AB testing” is essentially an experiment where two or more variants of a page are shown to users at random, and statistical analysis is used to determine which variation performs better for a given conversion goal.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Freemium Business Model">
            <a:extLst>
              <a:ext uri="{FF2B5EF4-FFF2-40B4-BE49-F238E27FC236}">
                <a16:creationId xmlns:a16="http://schemas.microsoft.com/office/drawing/2014/main" id="{C80A3AD2-A748-46CB-BD70-F2C3889574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630" y="902413"/>
            <a:ext cx="2850356" cy="3142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8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CA20-593D-43AB-91D1-59E8D9F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A311-BA2B-4A80-87DE-E1783BA8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fontAlgn="base">
              <a:buNone/>
            </a:pPr>
            <a:r>
              <a:rPr lang="en-US" sz="2400" dirty="0"/>
              <a:t>For B2B software, it can be trickier to convince free users to upgrade to premium plans due to a variety of reasons. Two of the most common are</a:t>
            </a:r>
          </a:p>
          <a:p>
            <a:pPr lvl="0" fontAlgn="base"/>
            <a:endParaRPr lang="en-US" sz="2400" dirty="0"/>
          </a:p>
          <a:p>
            <a:pPr lvl="1" fontAlgn="base"/>
            <a:r>
              <a:rPr lang="en-US" sz="2000" dirty="0">
                <a:solidFill>
                  <a:srgbClr val="FF0000"/>
                </a:solidFill>
              </a:rPr>
              <a:t>Users may first need approval from a manager or budgeting department.</a:t>
            </a:r>
          </a:p>
          <a:p>
            <a:pPr lvl="1" fontAlgn="base"/>
            <a:r>
              <a:rPr lang="en-US" sz="2000" dirty="0">
                <a:solidFill>
                  <a:srgbClr val="FF0000"/>
                </a:solidFill>
              </a:rPr>
              <a:t>Users might not understand what the premium plan offers, especially if it introduces new services and features.</a:t>
            </a:r>
          </a:p>
          <a:p>
            <a:pPr lvl="1" fontAlgn="base"/>
            <a:endParaRPr lang="en-US" sz="20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sz="2400" dirty="0"/>
              <a:t>Freemium acquisition model helps with 2</a:t>
            </a:r>
            <a:r>
              <a:rPr lang="en-US" sz="2400" baseline="30000" dirty="0"/>
              <a:t>nd</a:t>
            </a:r>
            <a:r>
              <a:rPr lang="en-US" sz="2400" dirty="0"/>
              <a:t> and reduce the cost required to acquire new customers by shifting the education burden from sales/marketing to the customer.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dirty="0"/>
              <a:t>Recommended read:</a:t>
            </a:r>
          </a:p>
          <a:p>
            <a:pPr marL="0" indent="0" fontAlgn="base">
              <a:buNone/>
            </a:pPr>
            <a:r>
              <a:rPr lang="en-US" sz="2400" dirty="0">
                <a:hlinkClick r:id="rId2"/>
              </a:rPr>
              <a:t>https://blog.hubspot.com/service/freemium</a:t>
            </a:r>
            <a:endParaRPr lang="en-US" sz="2400" dirty="0"/>
          </a:p>
          <a:p>
            <a:pPr marL="0" indent="0" fontAlgn="base">
              <a:buNone/>
            </a:pPr>
            <a:r>
              <a:rPr lang="en-US" sz="2400" dirty="0">
                <a:hlinkClick r:id="rId3"/>
              </a:rPr>
              <a:t>https://www.optimizely.com/optimization-glossary/ab-testing/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7526-8170-49A0-A3D5-8B757FB5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CFE7-E525-4C36-9F51-02461306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Determine which sources/devices/industries had the highest conversion rates.</a:t>
            </a:r>
            <a:endParaRPr lang="en-US" sz="2400" dirty="0"/>
          </a:p>
          <a:p>
            <a:pPr lvl="0" fontAlgn="base"/>
            <a:r>
              <a:rPr lang="en-US" dirty="0"/>
              <a:t>Build a model that can predict conversion rate based on user data.</a:t>
            </a:r>
            <a:endParaRPr lang="en-US" sz="2400" dirty="0"/>
          </a:p>
          <a:p>
            <a:pPr lvl="1" fontAlgn="base"/>
            <a:r>
              <a:rPr lang="en-US" dirty="0"/>
              <a:t>For high conversion rate users, what are the implications for the company's marketing team?</a:t>
            </a:r>
            <a:endParaRPr lang="en-US" sz="2000" dirty="0"/>
          </a:p>
          <a:p>
            <a:pPr lvl="1" fontAlgn="base"/>
            <a:r>
              <a:rPr lang="en-US" dirty="0"/>
              <a:t>For low conversion rate users, what are the implications for the company's customer success teams?</a:t>
            </a:r>
            <a:endParaRPr lang="en-US" sz="2000" dirty="0"/>
          </a:p>
          <a:p>
            <a:pPr lvl="0" fontAlgn="base"/>
            <a:r>
              <a:rPr lang="en-US" dirty="0"/>
              <a:t>Provide actionable insights to the business. What have we learned from this test?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85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7FF4-EAAD-484E-8E22-CE94E212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592B-D2B5-440A-8B00-6CE6A463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dirty="0"/>
              <a:t>Define conversion rate? </a:t>
            </a:r>
          </a:p>
          <a:p>
            <a:pPr marL="0" lvl="0" indent="0" fontAlgn="base">
              <a:buNone/>
            </a:pPr>
            <a:r>
              <a:rPr lang="en-US" dirty="0"/>
              <a:t>Example: % users signup &amp; convert in a day/week?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Quantify Conversion rate range? </a:t>
            </a:r>
          </a:p>
          <a:p>
            <a:pPr marL="0" lvl="0" indent="0" fontAlgn="base">
              <a:buNone/>
            </a:pPr>
            <a:r>
              <a:rPr lang="en-US" dirty="0"/>
              <a:t>Example: High: 25-30%,  Low: 1- 5 %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Elaborate business problem? Analyze conversion rate of old explainer video &amp; predict conversion rate of new video?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Use only old explainer video data or only new explainer video data or both?</a:t>
            </a:r>
          </a:p>
        </p:txBody>
      </p:sp>
    </p:spTree>
    <p:extLst>
      <p:ext uri="{BB962C8B-B14F-4D97-AF65-F5344CB8AC3E}">
        <p14:creationId xmlns:p14="http://schemas.microsoft.com/office/powerpoint/2010/main" val="258859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DFCE-8103-457D-A78E-763C929A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7539-052C-4C37-B20F-F6F99D07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 err="1">
                <a:solidFill>
                  <a:srgbClr val="1D1C1D"/>
                </a:solidFill>
              </a:rPr>
              <a:t>Kusay</a:t>
            </a:r>
            <a:endParaRPr lang="en-US" altLang="en-US" u="sng" dirty="0">
              <a:solidFill>
                <a:srgbClr val="1D1C1D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1D1C1D"/>
                </a:solidFill>
              </a:rPr>
              <a:t>1.    Browser type is used for the transaction?</a:t>
            </a:r>
            <a:br>
              <a:rPr lang="en-US" altLang="en-US" dirty="0"/>
            </a:br>
            <a:r>
              <a:rPr lang="en-US" altLang="en-US" dirty="0">
                <a:solidFill>
                  <a:srgbClr val="1D1C1D"/>
                </a:solidFill>
              </a:rPr>
              <a:t>2.    authority of the person who is trialing?</a:t>
            </a:r>
            <a:br>
              <a:rPr lang="en-US" altLang="en-US" dirty="0"/>
            </a:br>
            <a:r>
              <a:rPr lang="en-US" altLang="en-US" dirty="0">
                <a:solidFill>
                  <a:srgbClr val="1D1C1D"/>
                </a:solidFill>
              </a:rPr>
              <a:t>3.    What device is used for trial period?</a:t>
            </a:r>
            <a:br>
              <a:rPr lang="en-US" altLang="en-US" dirty="0"/>
            </a:br>
            <a:r>
              <a:rPr lang="en-US" altLang="en-US" dirty="0">
                <a:solidFill>
                  <a:srgbClr val="1D1C1D"/>
                </a:solidFill>
              </a:rPr>
              <a:t>4.    The channel which is used to get the software?</a:t>
            </a:r>
            <a:br>
              <a:rPr lang="en-US" altLang="en-US" dirty="0"/>
            </a:br>
            <a:r>
              <a:rPr lang="en-US" altLang="en-US" dirty="0">
                <a:solidFill>
                  <a:srgbClr val="1D1C1D"/>
                </a:solidFill>
              </a:rPr>
              <a:t>5.    The date in which the user watch the tutorial video</a:t>
            </a:r>
            <a:r>
              <a:rPr lang="en-US" altLang="en-US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/>
              <a:t>Shahid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Is the company relying on </a:t>
            </a:r>
            <a:r>
              <a:rPr lang="en-US" altLang="en-US" b="1" dirty="0"/>
              <a:t>source</a:t>
            </a:r>
            <a:r>
              <a:rPr lang="en-US" altLang="en-US" dirty="0"/>
              <a:t> to create the explainer videos?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Can the videos be customized to properly convince free tier users?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What were the main differences between the old video and the new one?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What is the selection criteria for the control and test group?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Is the duration of membership important?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u="sng" dirty="0" err="1"/>
              <a:t>Rafiat</a:t>
            </a:r>
            <a:endParaRPr lang="en-US" altLang="en-US" u="sng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What device did the user use to view the video?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What percentage of current user sign up on mobile device after viewing the video?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What is percentage of signup with the old explainer video?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Is the old and new video all browser friendly?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700" dirty="0"/>
              <a:t>Is there a particular browser with more signup?</a:t>
            </a:r>
          </a:p>
        </p:txBody>
      </p:sp>
    </p:spTree>
    <p:extLst>
      <p:ext uri="{BB962C8B-B14F-4D97-AF65-F5344CB8AC3E}">
        <p14:creationId xmlns:p14="http://schemas.microsoft.com/office/powerpoint/2010/main" val="258605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04B4-F8A9-4620-8F5A-DECED9FA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pic>
        <p:nvPicPr>
          <p:cNvPr id="4" name="Content Placeholder 3" descr="AB Test Results">
            <a:extLst>
              <a:ext uri="{FF2B5EF4-FFF2-40B4-BE49-F238E27FC236}">
                <a16:creationId xmlns:a16="http://schemas.microsoft.com/office/drawing/2014/main" id="{55642209-A67B-4560-89EB-3DCB84AB45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0182"/>
            <a:ext cx="6755606" cy="2850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User Industry">
            <a:extLst>
              <a:ext uri="{FF2B5EF4-FFF2-40B4-BE49-F238E27FC236}">
                <a16:creationId xmlns:a16="http://schemas.microsoft.com/office/drawing/2014/main" id="{4EF8D625-2EC9-47FE-BF56-236268ADED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521994"/>
            <a:ext cx="5033962" cy="21288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56A67-60FB-4BAE-A81E-86715F533169}"/>
              </a:ext>
            </a:extLst>
          </p:cNvPr>
          <p:cNvSpPr txBox="1"/>
          <p:nvPr/>
        </p:nvSpPr>
        <p:spPr>
          <a:xfrm>
            <a:off x="7829550" y="2457450"/>
            <a:ext cx="182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ab_trial_results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83B5C-D411-43D8-BFDC-52C34FD696AA}"/>
              </a:ext>
            </a:extLst>
          </p:cNvPr>
          <p:cNvSpPr txBox="1"/>
          <p:nvPr/>
        </p:nvSpPr>
        <p:spPr>
          <a:xfrm>
            <a:off x="6022181" y="5436394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user_industry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435C0-11CC-4653-991A-6B616FB2DDD6}"/>
              </a:ext>
            </a:extLst>
          </p:cNvPr>
          <p:cNvSpPr txBox="1"/>
          <p:nvPr/>
        </p:nvSpPr>
        <p:spPr>
          <a:xfrm>
            <a:off x="7829550" y="3235003"/>
            <a:ext cx="2042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Control – Old Video</a:t>
            </a:r>
            <a:br>
              <a:rPr lang="en-US" sz="1600" b="1" dirty="0"/>
            </a:br>
            <a:r>
              <a:rPr lang="en-US" sz="1600" b="1" dirty="0"/>
              <a:t>Test – New Video</a:t>
            </a:r>
          </a:p>
        </p:txBody>
      </p:sp>
    </p:spTree>
    <p:extLst>
      <p:ext uri="{BB962C8B-B14F-4D97-AF65-F5344CB8AC3E}">
        <p14:creationId xmlns:p14="http://schemas.microsoft.com/office/powerpoint/2010/main" val="95278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7FF4-EAAD-484E-8E22-CE94E212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592B-D2B5-440A-8B00-6CE6A463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b="1" dirty="0" err="1"/>
              <a:t>user_id</a:t>
            </a:r>
            <a:r>
              <a:rPr lang="en-US" dirty="0"/>
              <a:t> - Unique ID for user</a:t>
            </a:r>
          </a:p>
          <a:p>
            <a:pPr lvl="0" fontAlgn="base"/>
            <a:r>
              <a:rPr lang="en-US" b="1" dirty="0"/>
              <a:t>date</a:t>
            </a:r>
            <a:r>
              <a:rPr lang="en-US" dirty="0"/>
              <a:t> - Date the user watched explainer video</a:t>
            </a:r>
          </a:p>
          <a:p>
            <a:pPr lvl="0" fontAlgn="base"/>
            <a:r>
              <a:rPr lang="en-US" b="1" dirty="0"/>
              <a:t>source </a:t>
            </a:r>
            <a:r>
              <a:rPr lang="en-US" dirty="0"/>
              <a:t>-</a:t>
            </a:r>
            <a:r>
              <a:rPr lang="en-US" b="1" dirty="0"/>
              <a:t> </a:t>
            </a:r>
            <a:r>
              <a:rPr lang="en-US" dirty="0"/>
              <a:t>Marketing channel user came from</a:t>
            </a:r>
          </a:p>
          <a:p>
            <a:pPr lvl="0" fontAlgn="base"/>
            <a:r>
              <a:rPr lang="en-US" b="1" dirty="0"/>
              <a:t>mobile</a:t>
            </a:r>
            <a:r>
              <a:rPr lang="en-US" dirty="0"/>
              <a:t> - Was user on a mobile device?</a:t>
            </a:r>
          </a:p>
          <a:p>
            <a:pPr lvl="0" fontAlgn="base"/>
            <a:r>
              <a:rPr lang="en-US" b="1" dirty="0"/>
              <a:t>payee</a:t>
            </a:r>
            <a:r>
              <a:rPr lang="en-US" dirty="0"/>
              <a:t> - Whether the user is the primary decision-maker for budgeting</a:t>
            </a:r>
          </a:p>
          <a:p>
            <a:pPr lvl="0" fontAlgn="base"/>
            <a:r>
              <a:rPr lang="en-US" b="1" dirty="0"/>
              <a:t>browser</a:t>
            </a:r>
            <a:r>
              <a:rPr lang="en-US" dirty="0"/>
              <a:t> - The user's browser</a:t>
            </a:r>
          </a:p>
          <a:p>
            <a:pPr lvl="0" fontAlgn="base"/>
            <a:r>
              <a:rPr lang="en-US" b="1" dirty="0"/>
              <a:t>trial</a:t>
            </a:r>
            <a:r>
              <a:rPr lang="en-US" dirty="0"/>
              <a:t> - Did the user convert, i.e. start a premium trial?</a:t>
            </a:r>
          </a:p>
          <a:p>
            <a:pPr lvl="0" fontAlgn="base"/>
            <a:r>
              <a:rPr lang="en-US" b="1" dirty="0"/>
              <a:t>group</a:t>
            </a:r>
            <a:r>
              <a:rPr lang="en-US" dirty="0"/>
              <a:t> - Group (test / control)</a:t>
            </a:r>
          </a:p>
        </p:txBody>
      </p:sp>
    </p:spTree>
    <p:extLst>
      <p:ext uri="{BB962C8B-B14F-4D97-AF65-F5344CB8AC3E}">
        <p14:creationId xmlns:p14="http://schemas.microsoft.com/office/powerpoint/2010/main" val="318260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440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Project#8</vt:lpstr>
      <vt:lpstr>Team members:</vt:lpstr>
      <vt:lpstr>Background: </vt:lpstr>
      <vt:lpstr>Challenges:</vt:lpstr>
      <vt:lpstr>Objectives:</vt:lpstr>
      <vt:lpstr>Questions:</vt:lpstr>
      <vt:lpstr>Questions continued…</vt:lpstr>
      <vt:lpstr>Data:</vt:lpstr>
      <vt:lpstr>Data Dictionary: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Project#8</dc:title>
  <dc:creator>Shahid Kizilbash</dc:creator>
  <cp:lastModifiedBy>Nadir A Syed</cp:lastModifiedBy>
  <cp:revision>22</cp:revision>
  <dcterms:created xsi:type="dcterms:W3CDTF">2019-07-26T20:41:24Z</dcterms:created>
  <dcterms:modified xsi:type="dcterms:W3CDTF">2019-07-29T20:13:35Z</dcterms:modified>
</cp:coreProperties>
</file>