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7" name="Google Shape;44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3" name="Google Shape;45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5343f9a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65343f9a5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5343f9a5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65343f9a5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hyperlink" Target="https://blog.hubspot.com/service/freemium" TargetMode="External"/><Relationship Id="rId5" Type="http://schemas.openxmlformats.org/officeDocument/2006/relationships/hyperlink" Target="https://www.optimizely.com/optimization-glossary/ab-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12192000" cy="6857452"/>
          </a:xfrm>
          <a:prstGeom prst="rect">
            <a:avLst/>
          </a:prstGeom>
          <a:solidFill>
            <a:srgbClr val="40404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15"/>
          <p:cNvSpPr txBox="1"/>
          <p:nvPr>
            <p:ph type="ctrTitle"/>
          </p:nvPr>
        </p:nvSpPr>
        <p:spPr>
          <a:xfrm>
            <a:off x="764949" y="3499076"/>
            <a:ext cx="6053558" cy="24247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0C0"/>
              </a:buClr>
              <a:buSzPts val="6000"/>
              <a:buNone/>
            </a:pPr>
            <a:r>
              <a:rPr lang="en-US" sz="4400">
                <a:solidFill>
                  <a:srgbClr val="FFFFFF"/>
                </a:solidFill>
                <a:latin typeface="Arial"/>
                <a:ea typeface="Arial"/>
                <a:cs typeface="Arial"/>
                <a:sym typeface="Arial"/>
              </a:rPr>
              <a:t>Project#8</a:t>
            </a:r>
            <a:endParaRPr/>
          </a:p>
        </p:txBody>
      </p:sp>
      <p:sp>
        <p:nvSpPr>
          <p:cNvPr id="98" name="Google Shape;98;p15"/>
          <p:cNvSpPr/>
          <p:nvPr/>
        </p:nvSpPr>
        <p:spPr>
          <a:xfrm>
            <a:off x="3476199" y="548"/>
            <a:ext cx="4349752" cy="3142889"/>
          </a:xfrm>
          <a:custGeom>
            <a:rect b="b" l="l" r="r" t="t"/>
            <a:pathLst>
              <a:path extrusionOk="0" h="3142889" w="4349752">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9" name="Google Shape;99;p15"/>
          <p:cNvSpPr/>
          <p:nvPr/>
        </p:nvSpPr>
        <p:spPr>
          <a:xfrm>
            <a:off x="7653759" y="1421356"/>
            <a:ext cx="4538241" cy="5436644"/>
          </a:xfrm>
          <a:custGeom>
            <a:rect b="b" l="l" r="r" t="t"/>
            <a:pathLst>
              <a:path extrusionOk="0" h="5436644" w="4538241">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15"/>
          <p:cNvSpPr/>
          <p:nvPr/>
        </p:nvSpPr>
        <p:spPr>
          <a:xfrm>
            <a:off x="3639395" y="0"/>
            <a:ext cx="4023360" cy="2980240"/>
          </a:xfrm>
          <a:custGeom>
            <a:rect b="b" l="l" r="r" t="t"/>
            <a:pathLst>
              <a:path extrusionOk="0" h="2980240" w="402336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 name="Google Shape;101;p15"/>
          <p:cNvSpPr txBox="1"/>
          <p:nvPr>
            <p:ph idx="1" type="subTitle"/>
          </p:nvPr>
        </p:nvSpPr>
        <p:spPr>
          <a:xfrm>
            <a:off x="4215161" y="356187"/>
            <a:ext cx="2878409" cy="17922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0C0"/>
              </a:buClr>
              <a:buSzPts val="2400"/>
              <a:buFont typeface="Arial"/>
              <a:buChar char="•"/>
            </a:pPr>
            <a:r>
              <a:rPr b="1" lang="en-US" sz="2000" u="sng">
                <a:solidFill>
                  <a:schemeClr val="dk1"/>
                </a:solidFill>
                <a:latin typeface="Arial"/>
                <a:ea typeface="Arial"/>
                <a:cs typeface="Arial"/>
                <a:sym typeface="Arial"/>
              </a:rPr>
              <a:t>Freemium A/B Testing</a:t>
            </a:r>
            <a:endParaRPr sz="2000" u="sng">
              <a:solidFill>
                <a:schemeClr val="dk1"/>
              </a:solidFill>
              <a:latin typeface="Arial"/>
              <a:ea typeface="Arial"/>
              <a:cs typeface="Arial"/>
              <a:sym typeface="Arial"/>
            </a:endParaRPr>
          </a:p>
          <a:p>
            <a:pPr indent="152400" lvl="0" marL="0" rtl="0" algn="l">
              <a:lnSpc>
                <a:spcPct val="90000"/>
              </a:lnSpc>
              <a:spcBef>
                <a:spcPts val="1000"/>
              </a:spcBef>
              <a:spcAft>
                <a:spcPts val="0"/>
              </a:spcAft>
              <a:buClr>
                <a:schemeClr val="dk1"/>
              </a:buClr>
              <a:buSzPts val="2400"/>
              <a:buFont typeface="Arial"/>
              <a:buNone/>
            </a:pPr>
            <a:r>
              <a:t/>
            </a:r>
            <a:endParaRPr sz="2000">
              <a:solidFill>
                <a:schemeClr val="dk1"/>
              </a:solidFill>
              <a:latin typeface="Arial"/>
              <a:ea typeface="Arial"/>
              <a:cs typeface="Arial"/>
              <a:sym typeface="Arial"/>
            </a:endParaRPr>
          </a:p>
        </p:txBody>
      </p:sp>
      <p:sp>
        <p:nvSpPr>
          <p:cNvPr id="102" name="Google Shape;102;p15"/>
          <p:cNvSpPr/>
          <p:nvPr/>
        </p:nvSpPr>
        <p:spPr>
          <a:xfrm>
            <a:off x="7816897" y="1584494"/>
            <a:ext cx="4375105" cy="5273507"/>
          </a:xfrm>
          <a:custGeom>
            <a:rect b="b" l="l" r="r" t="t"/>
            <a:pathLst>
              <a:path extrusionOk="0" h="5273507" w="4375105">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15"/>
          <p:cNvSpPr txBox="1"/>
          <p:nvPr/>
        </p:nvSpPr>
        <p:spPr>
          <a:xfrm>
            <a:off x="8386139" y="3143438"/>
            <a:ext cx="3474621" cy="278041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Arial"/>
              <a:buChar char="•"/>
            </a:pPr>
            <a:r>
              <a:rPr b="1" i="0" lang="en-US" sz="2000" u="none" cap="none" strike="noStrike">
                <a:solidFill>
                  <a:schemeClr val="dk1"/>
                </a:solidFill>
                <a:latin typeface="Arial"/>
                <a:ea typeface="Arial"/>
                <a:cs typeface="Arial"/>
                <a:sym typeface="Arial"/>
              </a:rPr>
              <a:t>Scope: </a:t>
            </a:r>
            <a:r>
              <a:rPr b="0" i="0" lang="en-US" sz="2000" u="none" cap="none" strike="noStrike">
                <a:solidFill>
                  <a:schemeClr val="dk1"/>
                </a:solidFill>
                <a:latin typeface="Arial"/>
                <a:ea typeface="Arial"/>
                <a:cs typeface="Arial"/>
                <a:sym typeface="Arial"/>
              </a:rPr>
              <a:t>This project’s scope is to help a B2B (business-to-business) SaaS (software-as-a-service) company analyze its recent A/B test for its explainer video. The company uses these videos to convince free users to start a premium trial.</a:t>
            </a:r>
            <a:endParaRPr b="0" i="0" sz="2000" u="none" cap="none" strike="noStrike">
              <a:solidFill>
                <a:schemeClr val="dk1"/>
              </a:solidFill>
              <a:latin typeface="Arial"/>
              <a:ea typeface="Arial"/>
              <a:cs typeface="Arial"/>
              <a:sym typeface="Arial"/>
            </a:endParaRPr>
          </a:p>
          <a:p>
            <a:pPr indent="114300" lvl="0" marL="0" marR="0" rtl="0" algn="l">
              <a:lnSpc>
                <a:spcPct val="90000"/>
              </a:lnSpc>
              <a:spcBef>
                <a:spcPts val="600"/>
              </a:spcBef>
              <a:spcAft>
                <a:spcPts val="600"/>
              </a:spcAft>
              <a:buClr>
                <a:srgbClr val="000000"/>
              </a:buClr>
              <a:buSzPts val="18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p24"/>
          <p:cNvSpPr/>
          <p:nvPr/>
        </p:nvSpPr>
        <p:spPr>
          <a:xfrm>
            <a:off x="475488" y="0"/>
            <a:ext cx="10910292" cy="6858000"/>
          </a:xfrm>
          <a:prstGeom prst="rect">
            <a:avLst/>
          </a:prstGeom>
          <a:gradFill>
            <a:gsLst>
              <a:gs pos="0">
                <a:srgbClr val="3865B4"/>
              </a:gs>
              <a:gs pos="25000">
                <a:srgbClr val="3865B4"/>
              </a:gs>
              <a:gs pos="94000">
                <a:srgbClr val="11151A"/>
              </a:gs>
              <a:gs pos="100000">
                <a:srgbClr val="11151A"/>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4" name="Google Shape;254;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5" name="Google Shape;255;p24"/>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800"/>
              <a:buFont typeface="Calibri"/>
              <a:buNone/>
            </a:pPr>
            <a:r>
              <a:rPr lang="en-US" sz="6000">
                <a:solidFill>
                  <a:srgbClr val="FFFFFF"/>
                </a:solidFill>
              </a:rPr>
              <a:t>Data Understanding</a:t>
            </a:r>
            <a:endParaRPr/>
          </a:p>
        </p:txBody>
      </p:sp>
      <p:sp>
        <p:nvSpPr>
          <p:cNvPr id="256" name="Google Shape;256;p24"/>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600"/>
              </a:spcAft>
              <a:buClr>
                <a:schemeClr val="accent1"/>
              </a:buClr>
              <a:buSzPts val="2400"/>
              <a:buNone/>
            </a:pPr>
            <a:r>
              <a:rPr lang="en-US" sz="1700">
                <a:solidFill>
                  <a:srgbClr val="FFFFFF"/>
                </a:solidFill>
              </a:rPr>
              <a:t>Exploratory data analysis (EDA) using R and Data Visualization using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0" name="Shape 260"/>
        <p:cNvGrpSpPr/>
        <p:nvPr/>
      </p:nvGrpSpPr>
      <p:grpSpPr>
        <a:xfrm>
          <a:off x="0" y="0"/>
          <a:ext cx="0" cy="0"/>
          <a:chOff x="0" y="0"/>
          <a:chExt cx="0" cy="0"/>
        </a:xfrm>
      </p:grpSpPr>
      <p:sp>
        <p:nvSpPr>
          <p:cNvPr id="261" name="Google Shape;261;p2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2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Analytical Approach</a:t>
            </a:r>
            <a:endParaRPr/>
          </a:p>
        </p:txBody>
      </p:sp>
      <p:grpSp>
        <p:nvGrpSpPr>
          <p:cNvPr id="263" name="Google Shape;263;p25"/>
          <p:cNvGrpSpPr/>
          <p:nvPr/>
        </p:nvGrpSpPr>
        <p:grpSpPr>
          <a:xfrm>
            <a:off x="5194300" y="867705"/>
            <a:ext cx="6513603" cy="5091862"/>
            <a:chOff x="0" y="396781"/>
            <a:chExt cx="6513603" cy="5091862"/>
          </a:xfrm>
        </p:grpSpPr>
        <p:sp>
          <p:nvSpPr>
            <p:cNvPr id="264" name="Google Shape;264;p25"/>
            <p:cNvSpPr/>
            <p:nvPr/>
          </p:nvSpPr>
          <p:spPr>
            <a:xfrm>
              <a:off x="0" y="396781"/>
              <a:ext cx="6513603" cy="124056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txBox="1"/>
            <p:nvPr/>
          </p:nvSpPr>
          <p:spPr>
            <a:xfrm>
              <a:off x="60559" y="457340"/>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Descriptive vs Predictive: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Predictive Analytics (predict conversion rate based on user data)</a:t>
              </a:r>
              <a:endParaRPr b="0" i="0" sz="1500" u="none" cap="none" strike="noStrike">
                <a:solidFill>
                  <a:schemeClr val="lt1"/>
                </a:solidFill>
                <a:latin typeface="Calibri"/>
                <a:ea typeface="Calibri"/>
                <a:cs typeface="Calibri"/>
                <a:sym typeface="Calibri"/>
              </a:endParaRPr>
            </a:p>
            <a:p>
              <a:pPr indent="0" lvl="0" marL="0" marR="0" rtl="0" algn="l">
                <a:lnSpc>
                  <a:spcPct val="90000"/>
                </a:lnSpc>
                <a:spcBef>
                  <a:spcPts val="525"/>
                </a:spcBef>
                <a:spcAft>
                  <a:spcPts val="0"/>
                </a:spcAft>
                <a:buClr>
                  <a:schemeClr val="lt1"/>
                </a:buClr>
                <a:buSzPts val="1500"/>
                <a:buFont typeface="Calibri"/>
                <a:buNone/>
              </a:pPr>
              <a:r>
                <a:rPr lang="en-US" sz="1500">
                  <a:solidFill>
                    <a:schemeClr val="lt1"/>
                  </a:solidFill>
                  <a:latin typeface="Calibri"/>
                  <a:ea typeface="Calibri"/>
                  <a:cs typeface="Calibri"/>
                  <a:sym typeface="Calibri"/>
                </a:rPr>
                <a:t>	Descriptive Analysis (Come up with Actionable Insights)</a:t>
              </a:r>
              <a:endParaRPr sz="1500">
                <a:solidFill>
                  <a:schemeClr val="lt1"/>
                </a:solidFill>
                <a:latin typeface="Calibri"/>
                <a:ea typeface="Calibri"/>
                <a:cs typeface="Calibri"/>
                <a:sym typeface="Calibri"/>
              </a:endParaRPr>
            </a:p>
          </p:txBody>
        </p:sp>
        <p:sp>
          <p:nvSpPr>
            <p:cNvPr id="266" name="Google Shape;266;p25"/>
            <p:cNvSpPr/>
            <p:nvPr/>
          </p:nvSpPr>
          <p:spPr>
            <a:xfrm>
              <a:off x="0" y="1680547"/>
              <a:ext cx="6513603" cy="1240565"/>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5"/>
            <p:cNvSpPr txBox="1"/>
            <p:nvPr/>
          </p:nvSpPr>
          <p:spPr>
            <a:xfrm>
              <a:off x="60559" y="1741106"/>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Learning: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Supervised Learning (Target variable ‘trial’ in Sample)</a:t>
              </a:r>
              <a:endParaRPr b="0" i="0" sz="1400" u="none" cap="none" strike="noStrike">
                <a:solidFill>
                  <a:srgbClr val="000000"/>
                </a:solidFill>
                <a:latin typeface="Arial"/>
                <a:ea typeface="Arial"/>
                <a:cs typeface="Arial"/>
                <a:sym typeface="Arial"/>
              </a:endParaRPr>
            </a:p>
          </p:txBody>
        </p:sp>
        <p:sp>
          <p:nvSpPr>
            <p:cNvPr id="268" name="Google Shape;268;p25"/>
            <p:cNvSpPr/>
            <p:nvPr/>
          </p:nvSpPr>
          <p:spPr>
            <a:xfrm>
              <a:off x="0" y="2964313"/>
              <a:ext cx="6513603" cy="1240565"/>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5"/>
            <p:cNvSpPr txBox="1"/>
            <p:nvPr/>
          </p:nvSpPr>
          <p:spPr>
            <a:xfrm>
              <a:off x="60559" y="3024872"/>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Analysis: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Classification Analysis  because: 1) Type of TV ‘trial’ is binary and 2) Type of business question predict conversion rate where Conversion rate = mean(trial)</a:t>
              </a:r>
              <a:endParaRPr b="0" i="0" sz="1400" u="none" cap="none" strike="noStrike">
                <a:solidFill>
                  <a:srgbClr val="000000"/>
                </a:solidFill>
                <a:latin typeface="Arial"/>
                <a:ea typeface="Arial"/>
                <a:cs typeface="Arial"/>
                <a:sym typeface="Arial"/>
              </a:endParaRPr>
            </a:p>
          </p:txBody>
        </p:sp>
        <p:sp>
          <p:nvSpPr>
            <p:cNvPr id="270" name="Google Shape;270;p25"/>
            <p:cNvSpPr/>
            <p:nvPr/>
          </p:nvSpPr>
          <p:spPr>
            <a:xfrm>
              <a:off x="0" y="4248078"/>
              <a:ext cx="6513603" cy="1240565"/>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5"/>
            <p:cNvSpPr txBox="1"/>
            <p:nvPr/>
          </p:nvSpPr>
          <p:spPr>
            <a:xfrm>
              <a:off x="60559" y="4308637"/>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Success Measures: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Confusion Matrix and/or PCC</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sp>
        <p:nvSpPr>
          <p:cNvPr id="276" name="Google Shape;276;p26"/>
          <p:cNvSpPr/>
          <p:nvPr/>
        </p:nvSpPr>
        <p:spPr>
          <a:xfrm rot="10800000">
            <a:off x="9016005" y="5367908"/>
            <a:ext cx="3175996" cy="1490093"/>
          </a:xfrm>
          <a:custGeom>
            <a:rect b="b" l="l" r="r" t="t"/>
            <a:pathLst>
              <a:path extrusionOk="0" h="1490093" w="3175996">
                <a:moveTo>
                  <a:pt x="2485888" y="1490093"/>
                </a:moveTo>
                <a:lnTo>
                  <a:pt x="0" y="1490093"/>
                </a:lnTo>
                <a:lnTo>
                  <a:pt x="0" y="0"/>
                </a:lnTo>
                <a:lnTo>
                  <a:pt x="3175996"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6"/>
          <p:cNvSpPr/>
          <p:nvPr/>
        </p:nvSpPr>
        <p:spPr>
          <a:xfrm>
            <a:off x="0" y="5367908"/>
            <a:ext cx="9566296" cy="1490093"/>
          </a:xfrm>
          <a:custGeom>
            <a:rect b="b" l="l" r="r" t="t"/>
            <a:pathLst>
              <a:path extrusionOk="0" h="1490093" w="9566296">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26"/>
          <p:cNvSpPr txBox="1"/>
          <p:nvPr>
            <p:ph type="title"/>
          </p:nvPr>
        </p:nvSpPr>
        <p:spPr>
          <a:xfrm>
            <a:off x="838200" y="5529884"/>
            <a:ext cx="8078342" cy="10963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Code Book</a:t>
            </a:r>
            <a:endParaRPr/>
          </a:p>
        </p:txBody>
      </p:sp>
      <p:grpSp>
        <p:nvGrpSpPr>
          <p:cNvPr id="279" name="Google Shape;279;p26"/>
          <p:cNvGrpSpPr/>
          <p:nvPr/>
        </p:nvGrpSpPr>
        <p:grpSpPr>
          <a:xfrm>
            <a:off x="838200" y="690948"/>
            <a:ext cx="10515600" cy="3986011"/>
            <a:chOff x="0" y="47481"/>
            <a:chExt cx="10515600" cy="3986011"/>
          </a:xfrm>
        </p:grpSpPr>
        <p:sp>
          <p:nvSpPr>
            <p:cNvPr id="280" name="Google Shape;280;p26"/>
            <p:cNvSpPr/>
            <p:nvPr/>
          </p:nvSpPr>
          <p:spPr>
            <a:xfrm>
              <a:off x="0" y="254121"/>
              <a:ext cx="10515600" cy="352800"/>
            </a:xfrm>
            <a:prstGeom prst="rect">
              <a:avLst/>
            </a:prstGeom>
            <a:solidFill>
              <a:schemeClr val="lt1">
                <a:alpha val="89019"/>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6"/>
            <p:cNvSpPr/>
            <p:nvPr/>
          </p:nvSpPr>
          <p:spPr>
            <a:xfrm>
              <a:off x="525780" y="4748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6"/>
            <p:cNvSpPr txBox="1"/>
            <p:nvPr/>
          </p:nvSpPr>
          <p:spPr>
            <a:xfrm>
              <a:off x="545955" y="6765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is structured, stored in flat files (.csv)</a:t>
              </a:r>
              <a:endParaRPr b="0" i="0" sz="1400" u="none" cap="none" strike="noStrike">
                <a:solidFill>
                  <a:srgbClr val="000000"/>
                </a:solidFill>
                <a:latin typeface="Arial"/>
                <a:ea typeface="Arial"/>
                <a:cs typeface="Arial"/>
                <a:sym typeface="Arial"/>
              </a:endParaRPr>
            </a:p>
          </p:txBody>
        </p:sp>
        <p:sp>
          <p:nvSpPr>
            <p:cNvPr id="283" name="Google Shape;283;p26"/>
            <p:cNvSpPr/>
            <p:nvPr/>
          </p:nvSpPr>
          <p:spPr>
            <a:xfrm>
              <a:off x="0" y="889162"/>
              <a:ext cx="10515600" cy="859950"/>
            </a:xfrm>
            <a:prstGeom prst="rect">
              <a:avLst/>
            </a:prstGeom>
            <a:solidFill>
              <a:schemeClr val="lt1">
                <a:alpha val="89019"/>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6"/>
            <p:cNvSpPr txBox="1"/>
            <p:nvPr/>
          </p:nvSpPr>
          <p:spPr>
            <a:xfrm>
              <a:off x="0" y="88916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Missing observations 350000 – 346929 = 3071</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Data type of Target variable “trial” with value 0/1 is “int” instead of “factor”</a:t>
              </a:r>
              <a:endParaRPr b="0" i="0" sz="1400" u="none" cap="none" strike="noStrike">
                <a:solidFill>
                  <a:srgbClr val="000000"/>
                </a:solidFill>
                <a:latin typeface="Arial"/>
                <a:ea typeface="Arial"/>
                <a:cs typeface="Arial"/>
                <a:sym typeface="Arial"/>
              </a:endParaRPr>
            </a:p>
          </p:txBody>
        </p:sp>
        <p:sp>
          <p:nvSpPr>
            <p:cNvPr id="285" name="Google Shape;285;p26"/>
            <p:cNvSpPr/>
            <p:nvPr/>
          </p:nvSpPr>
          <p:spPr>
            <a:xfrm>
              <a:off x="525780" y="68252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6"/>
            <p:cNvSpPr txBox="1"/>
            <p:nvPr/>
          </p:nvSpPr>
          <p:spPr>
            <a:xfrm>
              <a:off x="545955" y="70269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Structure: 346929 Observations of 11 variables. </a:t>
              </a:r>
              <a:endParaRPr b="0" i="0" sz="1400" u="none" cap="none" strike="noStrike">
                <a:solidFill>
                  <a:srgbClr val="000000"/>
                </a:solidFill>
                <a:latin typeface="Arial"/>
                <a:ea typeface="Arial"/>
                <a:cs typeface="Arial"/>
                <a:sym typeface="Arial"/>
              </a:endParaRPr>
            </a:p>
          </p:txBody>
        </p:sp>
        <p:sp>
          <p:nvSpPr>
            <p:cNvPr id="287" name="Google Shape;287;p26"/>
            <p:cNvSpPr/>
            <p:nvPr/>
          </p:nvSpPr>
          <p:spPr>
            <a:xfrm>
              <a:off x="0" y="2031352"/>
              <a:ext cx="10515600" cy="859950"/>
            </a:xfrm>
            <a:prstGeom prst="rect">
              <a:avLst/>
            </a:prstGeom>
            <a:solidFill>
              <a:schemeClr val="lt1">
                <a:alpha val="89019"/>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6"/>
            <p:cNvSpPr txBox="1"/>
            <p:nvPr/>
          </p:nvSpPr>
          <p:spPr>
            <a:xfrm>
              <a:off x="0" y="203135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356 missing values of each feature “gender”, “age” &amp; “industry_code”</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9691 “Unknown” type of “payee”</a:t>
              </a:r>
              <a:endParaRPr b="0" i="0" sz="1400" u="none" cap="none" strike="noStrike">
                <a:solidFill>
                  <a:srgbClr val="000000"/>
                </a:solidFill>
                <a:latin typeface="Arial"/>
                <a:ea typeface="Arial"/>
                <a:cs typeface="Arial"/>
                <a:sym typeface="Arial"/>
              </a:endParaRPr>
            </a:p>
          </p:txBody>
        </p:sp>
        <p:sp>
          <p:nvSpPr>
            <p:cNvPr id="289" name="Google Shape;289;p26"/>
            <p:cNvSpPr/>
            <p:nvPr/>
          </p:nvSpPr>
          <p:spPr>
            <a:xfrm>
              <a:off x="525780" y="182471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6"/>
            <p:cNvSpPr txBox="1"/>
            <p:nvPr/>
          </p:nvSpPr>
          <p:spPr>
            <a:xfrm>
              <a:off x="545955" y="184488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Summary: </a:t>
              </a:r>
              <a:endParaRPr b="0" i="0" sz="1400" u="none" cap="none" strike="noStrike">
                <a:solidFill>
                  <a:srgbClr val="000000"/>
                </a:solidFill>
                <a:latin typeface="Arial"/>
                <a:ea typeface="Arial"/>
                <a:cs typeface="Arial"/>
                <a:sym typeface="Arial"/>
              </a:endParaRPr>
            </a:p>
          </p:txBody>
        </p:sp>
        <p:sp>
          <p:nvSpPr>
            <p:cNvPr id="291" name="Google Shape;291;p26"/>
            <p:cNvSpPr/>
            <p:nvPr/>
          </p:nvSpPr>
          <p:spPr>
            <a:xfrm>
              <a:off x="0" y="3173542"/>
              <a:ext cx="10515600" cy="859950"/>
            </a:xfrm>
            <a:prstGeom prst="rect">
              <a:avLst/>
            </a:prstGeom>
            <a:solidFill>
              <a:schemeClr val="lt1">
                <a:alpha val="89019"/>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6"/>
            <p:cNvSpPr txBox="1"/>
            <p:nvPr/>
          </p:nvSpPr>
          <p:spPr>
            <a:xfrm>
              <a:off x="0" y="317354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Age (only numeric continuous input) is positive skewed = 0.74</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TV “Trial” is imbalance 0 – 329,713 (94%) &amp; 1 – 17216 (6%)</a:t>
              </a:r>
              <a:endParaRPr b="0" i="0" sz="1400" u="none" cap="none" strike="noStrike">
                <a:solidFill>
                  <a:srgbClr val="000000"/>
                </a:solidFill>
                <a:latin typeface="Arial"/>
                <a:ea typeface="Arial"/>
                <a:cs typeface="Arial"/>
                <a:sym typeface="Arial"/>
              </a:endParaRPr>
            </a:p>
          </p:txBody>
        </p:sp>
        <p:sp>
          <p:nvSpPr>
            <p:cNvPr id="293" name="Google Shape;293;p26"/>
            <p:cNvSpPr/>
            <p:nvPr/>
          </p:nvSpPr>
          <p:spPr>
            <a:xfrm>
              <a:off x="525780" y="296690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6"/>
            <p:cNvSpPr txBox="1"/>
            <p:nvPr/>
          </p:nvSpPr>
          <p:spPr>
            <a:xfrm>
              <a:off x="545955" y="298707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Visualization: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8" name="Shape 298"/>
        <p:cNvGrpSpPr/>
        <p:nvPr/>
      </p:nvGrpSpPr>
      <p:grpSpPr>
        <a:xfrm>
          <a:off x="0" y="0"/>
          <a:ext cx="0" cy="0"/>
          <a:chOff x="0" y="0"/>
          <a:chExt cx="0" cy="0"/>
        </a:xfrm>
      </p:grpSpPr>
      <p:sp>
        <p:nvSpPr>
          <p:cNvPr id="299" name="Google Shape;299;p27"/>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 name="Google Shape;300;p27"/>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(Histogram)</a:t>
            </a:r>
            <a:endParaRPr/>
          </a:p>
        </p:txBody>
      </p:sp>
      <p:sp>
        <p:nvSpPr>
          <p:cNvPr id="301" name="Google Shape;301;p27"/>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Age is positive skewed (.74)</a:t>
            </a:r>
            <a:endParaRPr/>
          </a:p>
          <a:p>
            <a:pPr indent="-228600" lvl="0" marL="228600" rtl="0" algn="l">
              <a:lnSpc>
                <a:spcPct val="90000"/>
              </a:lnSpc>
              <a:spcBef>
                <a:spcPts val="1000"/>
              </a:spcBef>
              <a:spcAft>
                <a:spcPts val="0"/>
              </a:spcAft>
              <a:buClr>
                <a:schemeClr val="dk1"/>
              </a:buClr>
              <a:buSzPts val="1600"/>
              <a:buChar char="•"/>
            </a:pPr>
            <a:r>
              <a:rPr lang="en-US" sz="1600"/>
              <a:t>Outliers around Age of 21</a:t>
            </a:r>
            <a:endParaRPr/>
          </a:p>
          <a:p>
            <a:pPr indent="-127000" lvl="0" marL="228600" rtl="0" algn="l">
              <a:lnSpc>
                <a:spcPct val="90000"/>
              </a:lnSpc>
              <a:spcBef>
                <a:spcPts val="1000"/>
              </a:spcBef>
              <a:spcAft>
                <a:spcPts val="0"/>
              </a:spcAft>
              <a:buClr>
                <a:schemeClr val="dk1"/>
              </a:buClr>
              <a:buSzPts val="1600"/>
              <a:buNone/>
            </a:pPr>
            <a:r>
              <a:t/>
            </a:r>
            <a:endParaRPr sz="1600"/>
          </a:p>
        </p:txBody>
      </p:sp>
      <p:pic>
        <p:nvPicPr>
          <p:cNvPr descr="Plot Zoom" id="302" name="Google Shape;302;p27"/>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303" name="Google Shape;303;p2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7" name="Shape 307"/>
        <p:cNvGrpSpPr/>
        <p:nvPr/>
      </p:nvGrpSpPr>
      <p:grpSpPr>
        <a:xfrm>
          <a:off x="0" y="0"/>
          <a:ext cx="0" cy="0"/>
          <a:chOff x="0" y="0"/>
          <a:chExt cx="0" cy="0"/>
        </a:xfrm>
      </p:grpSpPr>
      <p:sp>
        <p:nvSpPr>
          <p:cNvPr id="308" name="Google Shape;308;p28"/>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 name="Google Shape;309;p28"/>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310" name="Google Shape;310;p28"/>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9691 “Unknown” type of “payee”</a:t>
            </a:r>
            <a:endParaRPr/>
          </a:p>
        </p:txBody>
      </p:sp>
      <p:pic>
        <p:nvPicPr>
          <p:cNvPr descr="Plot Zoom" id="311" name="Google Shape;311;p28"/>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5" name="Shape 315"/>
        <p:cNvGrpSpPr/>
        <p:nvPr/>
      </p:nvGrpSpPr>
      <p:grpSpPr>
        <a:xfrm>
          <a:off x="0" y="0"/>
          <a:ext cx="0" cy="0"/>
          <a:chOff x="0" y="0"/>
          <a:chExt cx="0" cy="0"/>
        </a:xfrm>
      </p:grpSpPr>
      <p:sp>
        <p:nvSpPr>
          <p:cNvPr id="316" name="Google Shape;316;p29"/>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 name="Google Shape;317;p29"/>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318" name="Google Shape;318;p29"/>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TV “trial” is imbalance</a:t>
            </a:r>
            <a:br>
              <a:rPr lang="en-US" sz="1600"/>
            </a:br>
            <a:r>
              <a:rPr lang="en-US" sz="1600"/>
              <a:t>0 – 329,713 (96%)</a:t>
            </a:r>
            <a:br>
              <a:rPr lang="en-US" sz="1600"/>
            </a:br>
            <a:r>
              <a:rPr lang="en-US" sz="1600"/>
              <a:t>1 – 17,216 (4%)</a:t>
            </a:r>
            <a:endParaRPr/>
          </a:p>
        </p:txBody>
      </p:sp>
      <p:pic>
        <p:nvPicPr>
          <p:cNvPr descr="Plot Zoom" id="319" name="Google Shape;319;p29"/>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3" name="Shape 323"/>
        <p:cNvGrpSpPr/>
        <p:nvPr/>
      </p:nvGrpSpPr>
      <p:grpSpPr>
        <a:xfrm>
          <a:off x="0" y="0"/>
          <a:ext cx="0" cy="0"/>
          <a:chOff x="0" y="0"/>
          <a:chExt cx="0" cy="0"/>
        </a:xfrm>
      </p:grpSpPr>
      <p:sp>
        <p:nvSpPr>
          <p:cNvPr id="324" name="Google Shape;324;p30"/>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 name="Google Shape;325;p30"/>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(Box plot)</a:t>
            </a:r>
            <a:endParaRPr/>
          </a:p>
        </p:txBody>
      </p:sp>
      <p:sp>
        <p:nvSpPr>
          <p:cNvPr id="326" name="Google Shape;326;p30"/>
          <p:cNvSpPr txBox="1"/>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Numeric Age vs categorical gender (M/F)</a:t>
            </a:r>
            <a:endParaRPr b="0" i="0" sz="1400" u="none" cap="none" strike="noStrike">
              <a:solidFill>
                <a:srgbClr val="000000"/>
              </a:solidFill>
              <a:latin typeface="Arial"/>
              <a:ea typeface="Arial"/>
              <a:cs typeface="Arial"/>
              <a:sym typeface="Arial"/>
            </a:endParaRPr>
          </a:p>
        </p:txBody>
      </p:sp>
      <p:pic>
        <p:nvPicPr>
          <p:cNvPr descr="Plot Zoom" id="327" name="Google Shape;327;p30"/>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328" name="Google Shape;328;p3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2" name="Shape 332"/>
        <p:cNvGrpSpPr/>
        <p:nvPr/>
      </p:nvGrpSpPr>
      <p:grpSpPr>
        <a:xfrm>
          <a:off x="0" y="0"/>
          <a:ext cx="0" cy="0"/>
          <a:chOff x="0" y="0"/>
          <a:chExt cx="0" cy="0"/>
        </a:xfrm>
      </p:grpSpPr>
      <p:sp>
        <p:nvSpPr>
          <p:cNvPr id="333" name="Google Shape;333;p31"/>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 name="Google Shape;334;p31"/>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(Scatterplot)</a:t>
            </a:r>
            <a:endParaRPr/>
          </a:p>
        </p:txBody>
      </p:sp>
      <p:sp>
        <p:nvSpPr>
          <p:cNvPr id="335" name="Google Shape;335;p31"/>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Except Age, user_id all features are categorical and shows very low correlation. Highest corr = 0.023 (Industry) &amp; -0.026 (group)</a:t>
            </a:r>
            <a:endParaRPr sz="1600"/>
          </a:p>
          <a:p>
            <a:pPr indent="-228600" lvl="0" marL="228600" rtl="0" algn="l">
              <a:lnSpc>
                <a:spcPct val="90000"/>
              </a:lnSpc>
              <a:spcBef>
                <a:spcPts val="0"/>
              </a:spcBef>
              <a:spcAft>
                <a:spcPts val="0"/>
              </a:spcAft>
              <a:buSzPts val="1600"/>
              <a:buChar char="•"/>
            </a:pPr>
            <a:r>
              <a:rPr lang="en-US" sz="1600"/>
              <a:t>Data is NOT linearly separable</a:t>
            </a:r>
            <a:endParaRPr sz="1600"/>
          </a:p>
        </p:txBody>
      </p:sp>
      <p:pic>
        <p:nvPicPr>
          <p:cNvPr id="336" name="Google Shape;336;p31"/>
          <p:cNvPicPr preferRelativeResize="0"/>
          <p:nvPr/>
        </p:nvPicPr>
        <p:blipFill rotWithShape="1">
          <a:blip r:embed="rId3">
            <a:alphaModFix/>
          </a:blip>
          <a:srcRect b="0" l="0" r="0" t="0"/>
          <a:stretch/>
        </p:blipFill>
        <p:spPr>
          <a:xfrm>
            <a:off x="4212332" y="152400"/>
            <a:ext cx="7827269" cy="59666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2"/>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How to fix Data Quality Issues</a:t>
            </a:r>
            <a:endParaRPr/>
          </a:p>
        </p:txBody>
      </p:sp>
      <p:sp>
        <p:nvSpPr>
          <p:cNvPr id="342" name="Google Shape;342;p32"/>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1500"/>
              <a:buFont typeface="Calibri"/>
              <a:buAutoNum type="arabicPeriod"/>
            </a:pPr>
            <a:r>
              <a:rPr b="1" lang="en-US" sz="1500">
                <a:solidFill>
                  <a:srgbClr val="FF0000"/>
                </a:solidFill>
              </a:rPr>
              <a:t>Issue:</a:t>
            </a:r>
            <a:r>
              <a:rPr lang="en-US" sz="1500"/>
              <a:t> 3071 Missing observations</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a:t>
            </a:r>
            <a:r>
              <a:rPr lang="en-US" sz="1500"/>
              <a:t> Live with it, sufficient observations  346,929</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Target variable type incorrect “int”</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convert to factor in R using factor(trial, level = c(0,1))</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356 Missing values of “gender”, “age” &amp; “industry_code”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Ignore observations with missing values, just 0.1 % of total observations</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9691 “Unknown” type of “payee”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No pattern, will use it as is - category</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Age is positive skewed (0.74)</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Use John Tukey ladder to get skewness close to 0</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Imbalance binary Target Variable “trial”</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Either use F1 score with imbalance data or balance the data with over/under sampling</a:t>
            </a:r>
            <a:endParaRPr/>
          </a:p>
          <a:p>
            <a:pPr indent="-133350" lvl="0" marL="228600" rtl="0" algn="l">
              <a:lnSpc>
                <a:spcPct val="90000"/>
              </a:lnSpc>
              <a:spcBef>
                <a:spcPts val="1000"/>
              </a:spcBef>
              <a:spcAft>
                <a:spcPts val="0"/>
              </a:spcAft>
              <a:buClr>
                <a:schemeClr val="dk1"/>
              </a:buClr>
              <a:buSzPts val="1500"/>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6" name="Shape 346"/>
        <p:cNvGrpSpPr/>
        <p:nvPr/>
      </p:nvGrpSpPr>
      <p:grpSpPr>
        <a:xfrm>
          <a:off x="0" y="0"/>
          <a:ext cx="0" cy="0"/>
          <a:chOff x="0" y="0"/>
          <a:chExt cx="0" cy="0"/>
        </a:xfrm>
      </p:grpSpPr>
      <p:sp>
        <p:nvSpPr>
          <p:cNvPr id="347" name="Google Shape;347;p33"/>
          <p:cNvSpPr/>
          <p:nvPr/>
        </p:nvSpPr>
        <p:spPr>
          <a:xfrm>
            <a:off x="0" y="-3324"/>
            <a:ext cx="12192000" cy="68613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8" name="Google Shape;348;p33"/>
          <p:cNvSpPr/>
          <p:nvPr/>
        </p:nvSpPr>
        <p:spPr>
          <a:xfrm>
            <a:off x="321734" y="321733"/>
            <a:ext cx="11573488" cy="6214534"/>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9" name="Google Shape;349;p33"/>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Data Preparation &amp; Modeling</a:t>
            </a:r>
            <a:endParaRPr/>
          </a:p>
        </p:txBody>
      </p:sp>
      <p:sp>
        <p:nvSpPr>
          <p:cNvPr id="350" name="Google Shape;350;p33"/>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R to prepare data and build models</a:t>
            </a:r>
            <a:endParaRPr/>
          </a:p>
        </p:txBody>
      </p:sp>
      <p:cxnSp>
        <p:nvCxnSpPr>
          <p:cNvPr id="351" name="Google Shape;351;p33"/>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Google Shape;108;p16"/>
          <p:cNvSpPr/>
          <p:nvPr/>
        </p:nvSpPr>
        <p:spPr>
          <a:xfrm>
            <a:off x="1" y="0"/>
            <a:ext cx="6090572" cy="6858000"/>
          </a:xfrm>
          <a:prstGeom prst="rect">
            <a:avLst/>
          </a:prstGeom>
          <a:gradFill>
            <a:gsLst>
              <a:gs pos="0">
                <a:srgbClr val="CC3A18"/>
              </a:gs>
              <a:gs pos="25000">
                <a:srgbClr val="CC3A18"/>
              </a:gs>
              <a:gs pos="94000">
                <a:srgbClr val="11151A"/>
              </a:gs>
              <a:gs pos="100000">
                <a:srgbClr val="11151A"/>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09" name="Google Shape;109;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0" name="Google Shape;110;p1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rgbClr val="FFFFFF"/>
                </a:solidFill>
              </a:rPr>
              <a:t>Team members:</a:t>
            </a:r>
            <a:endParaRPr/>
          </a:p>
        </p:txBody>
      </p:sp>
      <p:sp>
        <p:nvSpPr>
          <p:cNvPr id="111" name="Google Shape;111;p1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000">
                <a:solidFill>
                  <a:srgbClr val="000000"/>
                </a:solidFill>
              </a:rPr>
              <a:t>Nadir Syed – Lead Developer, sql, python. Exp 14 years.</a:t>
            </a:r>
            <a:endParaRPr/>
          </a:p>
          <a:p>
            <a:pPr indent="-228600" lvl="0" marL="228600" rtl="0" algn="l">
              <a:lnSpc>
                <a:spcPct val="90000"/>
              </a:lnSpc>
              <a:spcBef>
                <a:spcPts val="1000"/>
              </a:spcBef>
              <a:spcAft>
                <a:spcPts val="0"/>
              </a:spcAft>
              <a:buClr>
                <a:schemeClr val="dk1"/>
              </a:buClr>
              <a:buSzPts val="2400"/>
              <a:buChar char="•"/>
            </a:pPr>
            <a:r>
              <a:rPr lang="en-US" sz="2000">
                <a:solidFill>
                  <a:srgbClr val="000000"/>
                </a:solidFill>
              </a:rPr>
              <a:t>Shahid Kizilbash – DBA/Data Engineer. Exp 14 years.</a:t>
            </a:r>
            <a:endParaRPr/>
          </a:p>
          <a:p>
            <a:pPr indent="-228600" lvl="0" marL="228600" rtl="0" algn="l">
              <a:lnSpc>
                <a:spcPct val="90000"/>
              </a:lnSpc>
              <a:spcBef>
                <a:spcPts val="1000"/>
              </a:spcBef>
              <a:spcAft>
                <a:spcPts val="0"/>
              </a:spcAft>
              <a:buClr>
                <a:schemeClr val="dk1"/>
              </a:buClr>
              <a:buSzPts val="2400"/>
              <a:buChar char="•"/>
            </a:pPr>
            <a:r>
              <a:rPr lang="en-US" sz="2000">
                <a:solidFill>
                  <a:srgbClr val="000000"/>
                </a:solidFill>
              </a:rPr>
              <a:t>Kusay Rukieh – Data Analyst, Network engineer. Exp 20+ yrs</a:t>
            </a:r>
            <a:endParaRPr/>
          </a:p>
          <a:p>
            <a:pPr indent="-228600" lvl="0" marL="228600" rtl="0" algn="l">
              <a:lnSpc>
                <a:spcPct val="90000"/>
              </a:lnSpc>
              <a:spcBef>
                <a:spcPts val="1000"/>
              </a:spcBef>
              <a:spcAft>
                <a:spcPts val="0"/>
              </a:spcAft>
              <a:buClr>
                <a:schemeClr val="dk1"/>
              </a:buClr>
              <a:buSzPts val="2400"/>
              <a:buChar char="•"/>
            </a:pPr>
            <a:r>
              <a:rPr lang="en-US" sz="2000">
                <a:solidFill>
                  <a:srgbClr val="000000"/>
                </a:solidFill>
              </a:rPr>
              <a:t>Rafiat Bello – Masters(Biology), pursuing applied science</a:t>
            </a:r>
            <a:endParaRPr/>
          </a:p>
          <a:p>
            <a:pPr indent="-228600" lvl="0" marL="228600" rtl="0" algn="l">
              <a:lnSpc>
                <a:spcPct val="90000"/>
              </a:lnSpc>
              <a:spcBef>
                <a:spcPts val="1000"/>
              </a:spcBef>
              <a:spcAft>
                <a:spcPts val="0"/>
              </a:spcAft>
              <a:buClr>
                <a:schemeClr val="dk1"/>
              </a:buClr>
              <a:buSzPts val="2400"/>
              <a:buChar char="•"/>
            </a:pPr>
            <a:r>
              <a:rPr lang="en-US" sz="2000">
                <a:solidFill>
                  <a:srgbClr val="000000"/>
                </a:solidFill>
              </a:rPr>
              <a:t>Sajid Kharoundwala – BI &amp; Data Analyst</a:t>
            </a:r>
            <a:endParaRPr/>
          </a:p>
          <a:p>
            <a:pPr indent="0" lvl="0" marL="0" rtl="0" algn="l">
              <a:lnSpc>
                <a:spcPct val="90000"/>
              </a:lnSpc>
              <a:spcBef>
                <a:spcPts val="1000"/>
              </a:spcBef>
              <a:spcAft>
                <a:spcPts val="0"/>
              </a:spcAft>
              <a:buClr>
                <a:schemeClr val="dk1"/>
              </a:buClr>
              <a:buSzPts val="2800"/>
              <a:buNone/>
            </a:pPr>
            <a:r>
              <a:t/>
            </a:r>
            <a:endParaRPr sz="2000">
              <a:solidFill>
                <a:srgbClr val="000000"/>
              </a:solidFill>
            </a:endParaRPr>
          </a:p>
          <a:p>
            <a:pPr indent="0" lvl="0" marL="0" rtl="0" algn="l">
              <a:lnSpc>
                <a:spcPct val="90000"/>
              </a:lnSpc>
              <a:spcBef>
                <a:spcPts val="1000"/>
              </a:spcBef>
              <a:spcAft>
                <a:spcPts val="0"/>
              </a:spcAft>
              <a:buClr>
                <a:schemeClr val="dk1"/>
              </a:buClr>
              <a:buSzPts val="2800"/>
              <a:buNone/>
            </a:pPr>
            <a:r>
              <a:rPr lang="en-US" sz="2000">
                <a:solidFill>
                  <a:srgbClr val="000000"/>
                </a:solidFill>
              </a:rPr>
              <a:t>Communication channels:</a:t>
            </a:r>
            <a:endParaRPr/>
          </a:p>
          <a:p>
            <a:pPr indent="0" lvl="0" marL="0" rtl="0" algn="l">
              <a:lnSpc>
                <a:spcPct val="90000"/>
              </a:lnSpc>
              <a:spcBef>
                <a:spcPts val="1000"/>
              </a:spcBef>
              <a:spcAft>
                <a:spcPts val="0"/>
              </a:spcAft>
              <a:buClr>
                <a:schemeClr val="dk1"/>
              </a:buClr>
              <a:buSzPts val="2400"/>
              <a:buNone/>
            </a:pPr>
            <a:r>
              <a:rPr lang="en-US" sz="2000">
                <a:solidFill>
                  <a:srgbClr val="000000"/>
                </a:solidFill>
              </a:rPr>
              <a:t>Whatsapp for notifications, meetup invites etc &amp; Slack for knowledge &amp; document sharing. Skype for meetings and screen share.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5" name="Shape 355"/>
        <p:cNvGrpSpPr/>
        <p:nvPr/>
      </p:nvGrpSpPr>
      <p:grpSpPr>
        <a:xfrm>
          <a:off x="0" y="0"/>
          <a:ext cx="0" cy="0"/>
          <a:chOff x="0" y="0"/>
          <a:chExt cx="0" cy="0"/>
        </a:xfrm>
      </p:grpSpPr>
      <p:sp>
        <p:nvSpPr>
          <p:cNvPr id="356" name="Google Shape;356;p34"/>
          <p:cNvSpPr/>
          <p:nvPr/>
        </p:nvSpPr>
        <p:spPr>
          <a:xfrm>
            <a:off x="321564" y="320040"/>
            <a:ext cx="11548872" cy="6217920"/>
          </a:xfrm>
          <a:prstGeom prst="rect">
            <a:avLst/>
          </a:prstGeom>
          <a:solidFill>
            <a:schemeClr val="dk1">
              <a:alpha val="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4"/>
          <p:cNvSpPr txBox="1"/>
          <p:nvPr>
            <p:ph type="title"/>
          </p:nvPr>
        </p:nvSpPr>
        <p:spPr>
          <a:xfrm>
            <a:off x="838200" y="963877"/>
            <a:ext cx="3494362" cy="4930246"/>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1"/>
              </a:buClr>
              <a:buSzPts val="4400"/>
              <a:buFont typeface="Calibri"/>
              <a:buNone/>
            </a:pPr>
            <a:r>
              <a:rPr lang="en-US">
                <a:solidFill>
                  <a:schemeClr val="accent1"/>
                </a:solidFill>
              </a:rPr>
              <a:t>Data preparation</a:t>
            </a:r>
            <a:endParaRPr/>
          </a:p>
        </p:txBody>
      </p:sp>
      <p:cxnSp>
        <p:nvCxnSpPr>
          <p:cNvPr id="358" name="Google Shape;358;p34"/>
          <p:cNvCxnSpPr/>
          <p:nvPr/>
        </p:nvCxnSpPr>
        <p:spPr>
          <a:xfrm>
            <a:off x="4654296" y="2057400"/>
            <a:ext cx="0" cy="2743200"/>
          </a:xfrm>
          <a:prstGeom prst="straightConnector1">
            <a:avLst/>
          </a:prstGeom>
          <a:noFill/>
          <a:ln cap="flat" cmpd="sng" w="19050">
            <a:solidFill>
              <a:srgbClr val="262626"/>
            </a:solidFill>
            <a:prstDash val="solid"/>
            <a:miter lim="800000"/>
            <a:headEnd len="sm" w="sm" type="none"/>
            <a:tailEnd len="sm" w="sm" type="none"/>
          </a:ln>
        </p:spPr>
      </p:cxnSp>
      <p:sp>
        <p:nvSpPr>
          <p:cNvPr id="359" name="Google Shape;359;p34"/>
          <p:cNvSpPr txBox="1"/>
          <p:nvPr>
            <p:ph idx="1" type="body"/>
          </p:nvPr>
        </p:nvSpPr>
        <p:spPr>
          <a:xfrm>
            <a:off x="4976031" y="963877"/>
            <a:ext cx="6377769" cy="493024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Fix data quality issues identified in code book</a:t>
            </a:r>
            <a:endParaRPr/>
          </a:p>
          <a:p>
            <a:pPr indent="-228600" lvl="0" marL="228600" rtl="0" algn="l">
              <a:lnSpc>
                <a:spcPct val="90000"/>
              </a:lnSpc>
              <a:spcBef>
                <a:spcPts val="1000"/>
              </a:spcBef>
              <a:spcAft>
                <a:spcPts val="0"/>
              </a:spcAft>
              <a:buClr>
                <a:schemeClr val="dk1"/>
              </a:buClr>
              <a:buSzPts val="2200"/>
              <a:buChar char="•"/>
            </a:pPr>
            <a:r>
              <a:rPr lang="en-US" sz="2200"/>
              <a:t>Convert categorical features to Numeric</a:t>
            </a:r>
            <a:endParaRPr/>
          </a:p>
          <a:p>
            <a:pPr indent="-228600" lvl="1" marL="685800" rtl="0" algn="l">
              <a:lnSpc>
                <a:spcPct val="90000"/>
              </a:lnSpc>
              <a:spcBef>
                <a:spcPts val="500"/>
              </a:spcBef>
              <a:spcAft>
                <a:spcPts val="0"/>
              </a:spcAft>
              <a:buClr>
                <a:schemeClr val="dk1"/>
              </a:buClr>
              <a:buSzPts val="2200"/>
              <a:buChar char="•"/>
            </a:pPr>
            <a:r>
              <a:rPr lang="en-US" sz="2200"/>
              <a:t>Mapping: like for Device 1-Mobile, 2-Desktop</a:t>
            </a:r>
            <a:endParaRPr/>
          </a:p>
          <a:p>
            <a:pPr indent="-228600" lvl="1" marL="685800" rtl="0" algn="l">
              <a:lnSpc>
                <a:spcPct val="90000"/>
              </a:lnSpc>
              <a:spcBef>
                <a:spcPts val="500"/>
              </a:spcBef>
              <a:spcAft>
                <a:spcPts val="0"/>
              </a:spcAft>
              <a:buClr>
                <a:schemeClr val="dk1"/>
              </a:buClr>
              <a:buSzPts val="2200"/>
              <a:buChar char="•"/>
            </a:pPr>
            <a:r>
              <a:rPr lang="en-US" sz="2200"/>
              <a:t>Dummy variables: using dummies package, then sum(n-1) of dummy variables</a:t>
            </a:r>
            <a:endParaRPr/>
          </a:p>
          <a:p>
            <a:pPr indent="-228600" lvl="0" marL="228600" rtl="0" algn="l">
              <a:lnSpc>
                <a:spcPct val="90000"/>
              </a:lnSpc>
              <a:spcBef>
                <a:spcPts val="1000"/>
              </a:spcBef>
              <a:spcAft>
                <a:spcPts val="0"/>
              </a:spcAft>
              <a:buClr>
                <a:schemeClr val="dk1"/>
              </a:buClr>
              <a:buSzPts val="2200"/>
              <a:buChar char="•"/>
            </a:pPr>
            <a:r>
              <a:rPr lang="en-US" sz="2200"/>
              <a:t>Split data for each user group: Control (Old video) &amp; Test (New video) to build separate classification models</a:t>
            </a:r>
            <a:endParaRPr/>
          </a:p>
          <a:p>
            <a:pPr indent="-228600" lvl="0" marL="228600" rtl="0" algn="l">
              <a:lnSpc>
                <a:spcPct val="90000"/>
              </a:lnSpc>
              <a:spcBef>
                <a:spcPts val="1000"/>
              </a:spcBef>
              <a:spcAft>
                <a:spcPts val="0"/>
              </a:spcAft>
              <a:buClr>
                <a:schemeClr val="dk1"/>
              </a:buClr>
              <a:buSzPts val="2200"/>
              <a:buChar char="•"/>
            </a:pPr>
            <a:r>
              <a:rPr lang="en-US" sz="2200"/>
              <a:t>Split data into training/testing set</a:t>
            </a:r>
            <a:endParaRPr/>
          </a:p>
          <a:p>
            <a:pPr indent="-228600" lvl="1" marL="685800" rtl="0" algn="l">
              <a:lnSpc>
                <a:spcPct val="90000"/>
              </a:lnSpc>
              <a:spcBef>
                <a:spcPts val="500"/>
              </a:spcBef>
              <a:spcAft>
                <a:spcPts val="0"/>
              </a:spcAft>
              <a:buClr>
                <a:schemeClr val="dk1"/>
              </a:buClr>
              <a:buSzPts val="2200"/>
              <a:buChar char="•"/>
            </a:pPr>
            <a:r>
              <a:rPr lang="en-US" sz="2200"/>
              <a:t>Use caTools sample.split function to divide data into 80:20.</a:t>
            </a:r>
            <a:endParaRPr/>
          </a:p>
          <a:p>
            <a:pPr indent="-228600" lvl="1" marL="685800" rtl="0" algn="l">
              <a:lnSpc>
                <a:spcPct val="90000"/>
              </a:lnSpc>
              <a:spcBef>
                <a:spcPts val="500"/>
              </a:spcBef>
              <a:spcAft>
                <a:spcPts val="0"/>
              </a:spcAft>
              <a:buClr>
                <a:schemeClr val="dk1"/>
              </a:buClr>
              <a:buSzPts val="2200"/>
              <a:buChar char="•"/>
            </a:pPr>
            <a:r>
              <a:rPr lang="en-US" sz="2200"/>
              <a:t>80% training set, 20% testing 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3" name="Shape 363"/>
        <p:cNvGrpSpPr/>
        <p:nvPr/>
      </p:nvGrpSpPr>
      <p:grpSpPr>
        <a:xfrm>
          <a:off x="0" y="0"/>
          <a:ext cx="0" cy="0"/>
          <a:chOff x="0" y="0"/>
          <a:chExt cx="0" cy="0"/>
        </a:xfrm>
      </p:grpSpPr>
      <p:sp>
        <p:nvSpPr>
          <p:cNvPr id="364" name="Google Shape;364;p35"/>
          <p:cNvSpPr/>
          <p:nvPr/>
        </p:nvSpPr>
        <p:spPr>
          <a:xfrm>
            <a:off x="321564" y="320040"/>
            <a:ext cx="11548872" cy="6217920"/>
          </a:xfrm>
          <a:prstGeom prst="rect">
            <a:avLst/>
          </a:prstGeom>
          <a:solidFill>
            <a:schemeClr val="dk1">
              <a:alpha val="12941"/>
            </a:schemeClr>
          </a:solidFill>
          <a:ln cap="sq" cmpd="thinThick" w="127000">
            <a:solidFill>
              <a:srgbClr val="262626">
                <a:alpha val="1411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35"/>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Select Model</a:t>
            </a:r>
            <a:endParaRPr/>
          </a:p>
        </p:txBody>
      </p:sp>
      <p:sp>
        <p:nvSpPr>
          <p:cNvPr id="366" name="Google Shape;366;p35"/>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First check data for model assumptions:</a:t>
            </a:r>
            <a:endParaRPr/>
          </a:p>
          <a:p>
            <a:pPr indent="-228600" lvl="1" marL="685800" rtl="0" algn="l">
              <a:lnSpc>
                <a:spcPct val="90000"/>
              </a:lnSpc>
              <a:spcBef>
                <a:spcPts val="500"/>
              </a:spcBef>
              <a:spcAft>
                <a:spcPts val="0"/>
              </a:spcAft>
              <a:buClr>
                <a:schemeClr val="dk1"/>
              </a:buClr>
              <a:buSzPts val="2400"/>
              <a:buChar char="•"/>
            </a:pPr>
            <a:r>
              <a:rPr lang="en-US"/>
              <a:t>Input variables are related to TV (corr != 0)							</a:t>
            </a:r>
            <a:r>
              <a:rPr b="1" lang="en-US">
                <a:solidFill>
                  <a:srgbClr val="00B050"/>
                </a:solidFill>
              </a:rPr>
              <a:t>True</a:t>
            </a:r>
            <a:endParaRPr/>
          </a:p>
          <a:p>
            <a:pPr indent="-228600" lvl="1" marL="685800" rtl="0" algn="l">
              <a:lnSpc>
                <a:spcPct val="90000"/>
              </a:lnSpc>
              <a:spcBef>
                <a:spcPts val="500"/>
              </a:spcBef>
              <a:spcAft>
                <a:spcPts val="0"/>
              </a:spcAft>
              <a:buClr>
                <a:schemeClr val="dk1"/>
              </a:buClr>
              <a:buSzPts val="2400"/>
              <a:buChar char="•"/>
            </a:pPr>
            <a:r>
              <a:rPr lang="en-US"/>
              <a:t>Input variables are normally distributed (Skewness=0/Histogram) 	</a:t>
            </a:r>
            <a:r>
              <a:rPr b="1" lang="en-US">
                <a:solidFill>
                  <a:srgbClr val="FF0000"/>
                </a:solidFill>
              </a:rPr>
              <a:t>False</a:t>
            </a:r>
            <a:endParaRPr>
              <a:solidFill>
                <a:srgbClr val="FF0000"/>
              </a:solidFill>
            </a:endParaRPr>
          </a:p>
          <a:p>
            <a:pPr indent="-228600" lvl="1" marL="685800" rtl="0" algn="l">
              <a:lnSpc>
                <a:spcPct val="90000"/>
              </a:lnSpc>
              <a:spcBef>
                <a:spcPts val="500"/>
              </a:spcBef>
              <a:spcAft>
                <a:spcPts val="0"/>
              </a:spcAft>
              <a:buClr>
                <a:schemeClr val="dk1"/>
              </a:buClr>
              <a:buSzPts val="2400"/>
              <a:buChar char="•"/>
            </a:pPr>
            <a:r>
              <a:rPr lang="en-US"/>
              <a:t>All Input variables must be numeric (Map/Dummy)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No missing values (complete.cases)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TV is binary 0/1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Data is linearly separable (Scatter plot)									</a:t>
            </a:r>
            <a:r>
              <a:rPr b="1" lang="en-US">
                <a:solidFill>
                  <a:srgbClr val="FF0000"/>
                </a:solidFill>
              </a:rPr>
              <a:t>False</a:t>
            </a:r>
            <a:endParaRPr/>
          </a:p>
          <a:p>
            <a:pPr indent="-76200" lvl="1" marL="685800" rtl="0" algn="l">
              <a:lnSpc>
                <a:spcPct val="90000"/>
              </a:lnSpc>
              <a:spcBef>
                <a:spcPts val="5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Char char="•"/>
            </a:pPr>
            <a:r>
              <a:rPr lang="en-US" sz="2400"/>
              <a:t>So Decision Tree, K Nearest Neighbor, Logistic Regression, K-SVM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0" name="Shape 370"/>
        <p:cNvGrpSpPr/>
        <p:nvPr/>
      </p:nvGrpSpPr>
      <p:grpSpPr>
        <a:xfrm>
          <a:off x="0" y="0"/>
          <a:ext cx="0" cy="0"/>
          <a:chOff x="0" y="0"/>
          <a:chExt cx="0" cy="0"/>
        </a:xfrm>
      </p:grpSpPr>
      <p:sp>
        <p:nvSpPr>
          <p:cNvPr id="371" name="Google Shape;371;p36"/>
          <p:cNvSpPr/>
          <p:nvPr/>
        </p:nvSpPr>
        <p:spPr>
          <a:xfrm>
            <a:off x="321564" y="320040"/>
            <a:ext cx="11548872" cy="6217920"/>
          </a:xfrm>
          <a:prstGeom prst="rect">
            <a:avLst/>
          </a:prstGeom>
          <a:solidFill>
            <a:schemeClr val="dk1">
              <a:alpha val="12941"/>
            </a:schemeClr>
          </a:solidFill>
          <a:ln cap="sq" cmpd="thinThick" w="127000">
            <a:solidFill>
              <a:srgbClr val="262626">
                <a:alpha val="1411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36"/>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Modeling</a:t>
            </a:r>
            <a:endParaRPr/>
          </a:p>
        </p:txBody>
      </p:sp>
      <p:sp>
        <p:nvSpPr>
          <p:cNvPr id="373" name="Google Shape;373;p36"/>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Split data (Training/Test)</a:t>
            </a:r>
            <a:endParaRPr/>
          </a:p>
          <a:p>
            <a:pPr indent="-228600" lvl="0" marL="228600" rtl="0" algn="l">
              <a:lnSpc>
                <a:spcPct val="90000"/>
              </a:lnSpc>
              <a:spcBef>
                <a:spcPts val="1000"/>
              </a:spcBef>
              <a:spcAft>
                <a:spcPts val="0"/>
              </a:spcAft>
              <a:buClr>
                <a:schemeClr val="dk1"/>
              </a:buClr>
              <a:buSzPts val="2400"/>
              <a:buChar char="•"/>
            </a:pPr>
            <a:r>
              <a:rPr lang="en-US" sz="2400"/>
              <a:t>Scale data (Only Numerical Algo: K Nearest Neighbor, Logistic Regression &amp; Kernel-Support Vector Machine)</a:t>
            </a:r>
            <a:endParaRPr/>
          </a:p>
          <a:p>
            <a:pPr indent="-228600" lvl="0" marL="228600" rtl="0" algn="l">
              <a:lnSpc>
                <a:spcPct val="90000"/>
              </a:lnSpc>
              <a:spcBef>
                <a:spcPts val="1000"/>
              </a:spcBef>
              <a:spcAft>
                <a:spcPts val="0"/>
              </a:spcAft>
              <a:buClr>
                <a:schemeClr val="dk1"/>
              </a:buClr>
              <a:buSzPts val="2400"/>
              <a:buChar char="•"/>
            </a:pPr>
            <a:r>
              <a:rPr lang="en-US" sz="2400"/>
              <a:t>Fit Model</a:t>
            </a:r>
            <a:endParaRPr/>
          </a:p>
          <a:p>
            <a:pPr indent="-228600" lvl="0" marL="228600" rtl="0" algn="l">
              <a:lnSpc>
                <a:spcPct val="90000"/>
              </a:lnSpc>
              <a:spcBef>
                <a:spcPts val="1000"/>
              </a:spcBef>
              <a:spcAft>
                <a:spcPts val="0"/>
              </a:spcAft>
              <a:buClr>
                <a:schemeClr val="dk1"/>
              </a:buClr>
              <a:buSzPts val="2400"/>
              <a:buChar char="•"/>
            </a:pPr>
            <a:r>
              <a:rPr lang="en-US" sz="2400"/>
              <a:t>Test Model (predict)</a:t>
            </a:r>
            <a:endParaRPr/>
          </a:p>
          <a:p>
            <a:pPr indent="-228600" lvl="0" marL="228600" rtl="0" algn="l">
              <a:lnSpc>
                <a:spcPct val="90000"/>
              </a:lnSpc>
              <a:spcBef>
                <a:spcPts val="1000"/>
              </a:spcBef>
              <a:spcAft>
                <a:spcPts val="0"/>
              </a:spcAft>
              <a:buClr>
                <a:schemeClr val="dk1"/>
              </a:buClr>
              <a:buSzPts val="2400"/>
              <a:buChar char="•"/>
            </a:pPr>
            <a:r>
              <a:rPr lang="en-US" sz="2400"/>
              <a:t>Assess and Evaluate Model</a:t>
            </a:r>
            <a:endParaRPr/>
          </a:p>
          <a:p>
            <a:pPr indent="-228600" lvl="1" marL="685800" rtl="0" algn="l">
              <a:lnSpc>
                <a:spcPct val="90000"/>
              </a:lnSpc>
              <a:spcBef>
                <a:spcPts val="500"/>
              </a:spcBef>
              <a:spcAft>
                <a:spcPts val="0"/>
              </a:spcAft>
              <a:buClr>
                <a:schemeClr val="dk1"/>
              </a:buClr>
              <a:buSzPts val="2400"/>
              <a:buChar char="•"/>
            </a:pPr>
            <a:r>
              <a:rPr lang="en-US"/>
              <a:t>Accuracy, F1 Score (Precision, Recall) &amp; Processing Time</a:t>
            </a:r>
            <a:endParaRPr/>
          </a:p>
          <a:p>
            <a:pPr indent="-228600" lvl="1" marL="685800" rtl="0" algn="l">
              <a:lnSpc>
                <a:spcPct val="90000"/>
              </a:lnSpc>
              <a:spcBef>
                <a:spcPts val="500"/>
              </a:spcBef>
              <a:spcAft>
                <a:spcPts val="0"/>
              </a:spcAft>
              <a:buClr>
                <a:schemeClr val="dk1"/>
              </a:buClr>
              <a:buSzPts val="2400"/>
              <a:buChar char="•"/>
            </a:pPr>
            <a:r>
              <a:rPr lang="en-US"/>
              <a:t>Calculate Conversion rate = mean(ftrial)</a:t>
            </a:r>
            <a:endParaRPr/>
          </a:p>
          <a:p>
            <a:pPr indent="-228600" lvl="0" marL="228600" rtl="0" algn="l">
              <a:lnSpc>
                <a:spcPct val="90000"/>
              </a:lnSpc>
              <a:spcBef>
                <a:spcPts val="1000"/>
              </a:spcBef>
              <a:spcAft>
                <a:spcPts val="0"/>
              </a:spcAft>
              <a:buClr>
                <a:schemeClr val="dk1"/>
              </a:buClr>
              <a:buSzPts val="2400"/>
              <a:buChar char="•"/>
            </a:pPr>
            <a:r>
              <a:rPr lang="en-US" sz="2400"/>
              <a:t>Visualize Results (Decision Tree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7" name="Shape 377"/>
        <p:cNvGrpSpPr/>
        <p:nvPr/>
      </p:nvGrpSpPr>
      <p:grpSpPr>
        <a:xfrm>
          <a:off x="0" y="0"/>
          <a:ext cx="0" cy="0"/>
          <a:chOff x="0" y="0"/>
          <a:chExt cx="0" cy="0"/>
        </a:xfrm>
      </p:grpSpPr>
      <p:sp>
        <p:nvSpPr>
          <p:cNvPr id="378" name="Google Shape;378;p37"/>
          <p:cNvSpPr/>
          <p:nvPr/>
        </p:nvSpPr>
        <p:spPr>
          <a:xfrm>
            <a:off x="321564" y="320040"/>
            <a:ext cx="11548872" cy="6217920"/>
          </a:xfrm>
          <a:prstGeom prst="rect">
            <a:avLst/>
          </a:prstGeom>
          <a:solidFill>
            <a:schemeClr val="dk1">
              <a:alpha val="13725"/>
            </a:schemeClr>
          </a:solidFill>
          <a:ln cap="sq" cmpd="thinThick" w="127000">
            <a:solidFill>
              <a:srgbClr val="262626">
                <a:alpha val="1490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9" name="Google Shape;379;p37"/>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4400"/>
              <a:t>Tactics to deal Imbalance data</a:t>
            </a:r>
            <a:endParaRPr/>
          </a:p>
        </p:txBody>
      </p:sp>
      <p:sp>
        <p:nvSpPr>
          <p:cNvPr id="380" name="Google Shape;380;p37"/>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AutoNum type="arabicPeriod"/>
            </a:pPr>
            <a:r>
              <a:rPr lang="en-US" sz="2400"/>
              <a:t>Recollect data if possible (may get more minority class observations)</a:t>
            </a:r>
            <a:endParaRPr/>
          </a:p>
          <a:p>
            <a:pPr indent="-342900" lvl="0" marL="457200" rtl="0" algn="l">
              <a:lnSpc>
                <a:spcPct val="90000"/>
              </a:lnSpc>
              <a:spcBef>
                <a:spcPts val="0"/>
              </a:spcBef>
              <a:spcAft>
                <a:spcPts val="0"/>
              </a:spcAft>
              <a:buSzPts val="1800"/>
              <a:buAutoNum type="arabicPeriod"/>
            </a:pPr>
            <a:r>
              <a:rPr lang="en-US" sz="2400"/>
              <a:t>Over Sampling (Increase minority to level of majority class)</a:t>
            </a:r>
            <a:endParaRPr/>
          </a:p>
          <a:p>
            <a:pPr indent="-342900" lvl="0" marL="457200" rtl="0" algn="l">
              <a:lnSpc>
                <a:spcPct val="90000"/>
              </a:lnSpc>
              <a:spcBef>
                <a:spcPts val="0"/>
              </a:spcBef>
              <a:spcAft>
                <a:spcPts val="0"/>
              </a:spcAft>
              <a:buSzPts val="1800"/>
              <a:buAutoNum type="arabicPeriod"/>
            </a:pPr>
            <a:r>
              <a:rPr lang="en-US" sz="2400"/>
              <a:t>Under Sampling (Take random samples of majority to match  minority class)</a:t>
            </a:r>
            <a:endParaRPr/>
          </a:p>
          <a:p>
            <a:pPr indent="-342900" lvl="0" marL="457200" rtl="0" algn="l">
              <a:lnSpc>
                <a:spcPct val="90000"/>
              </a:lnSpc>
              <a:spcBef>
                <a:spcPts val="0"/>
              </a:spcBef>
              <a:spcAft>
                <a:spcPts val="0"/>
              </a:spcAft>
              <a:buSzPts val="1800"/>
              <a:buAutoNum type="arabicPeriod"/>
            </a:pPr>
            <a:r>
              <a:rPr lang="en-US" sz="2400"/>
              <a:t>Change Evaluation/Assessment Measure - ROCR/AUROC</a:t>
            </a:r>
            <a:endParaRPr/>
          </a:p>
          <a:p>
            <a:pPr indent="-342900" lvl="0" marL="457200" rtl="0" algn="l">
              <a:lnSpc>
                <a:spcPct val="90000"/>
              </a:lnSpc>
              <a:spcBef>
                <a:spcPts val="0"/>
              </a:spcBef>
              <a:spcAft>
                <a:spcPts val="0"/>
              </a:spcAft>
              <a:buSzPts val="1800"/>
              <a:buAutoNum type="arabicPeriod"/>
            </a:pPr>
            <a:r>
              <a:rPr lang="en-US" sz="2400"/>
              <a:t>Algorithms not sensitive to Imbalance data like DT, Ensemble methods (RF, Bagging, Boosting)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4" name="Shape 384"/>
        <p:cNvGrpSpPr/>
        <p:nvPr/>
      </p:nvGrpSpPr>
      <p:grpSpPr>
        <a:xfrm>
          <a:off x="0" y="0"/>
          <a:ext cx="0" cy="0"/>
          <a:chOff x="0" y="0"/>
          <a:chExt cx="0" cy="0"/>
        </a:xfrm>
      </p:grpSpPr>
      <p:sp>
        <p:nvSpPr>
          <p:cNvPr id="385" name="Google Shape;385;p38"/>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6" name="Google Shape;386;p38"/>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Control)</a:t>
            </a:r>
            <a:endParaRPr/>
          </a:p>
        </p:txBody>
      </p:sp>
      <p:pic>
        <p:nvPicPr>
          <p:cNvPr id="387" name="Google Shape;387;p38"/>
          <p:cNvPicPr preferRelativeResize="0"/>
          <p:nvPr/>
        </p:nvPicPr>
        <p:blipFill rotWithShape="1">
          <a:blip r:embed="rId3">
            <a:alphaModFix/>
          </a:blip>
          <a:srcRect b="0" l="0" r="0" t="0"/>
          <a:stretch/>
        </p:blipFill>
        <p:spPr>
          <a:xfrm>
            <a:off x="1219200" y="1921703"/>
            <a:ext cx="9677400" cy="412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1" name="Shape 391"/>
        <p:cNvGrpSpPr/>
        <p:nvPr/>
      </p:nvGrpSpPr>
      <p:grpSpPr>
        <a:xfrm>
          <a:off x="0" y="0"/>
          <a:ext cx="0" cy="0"/>
          <a:chOff x="0" y="0"/>
          <a:chExt cx="0" cy="0"/>
        </a:xfrm>
      </p:grpSpPr>
      <p:sp>
        <p:nvSpPr>
          <p:cNvPr id="392" name="Google Shape;392;p39"/>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3" name="Google Shape;393;p39"/>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3600">
                <a:solidFill>
                  <a:srgbClr val="FFFFFF"/>
                </a:solidFill>
                <a:latin typeface="Arial"/>
                <a:ea typeface="Arial"/>
                <a:cs typeface="Arial"/>
                <a:sym typeface="Arial"/>
              </a:rPr>
              <a:t>ROC curve - Model comparsion (Control)</a:t>
            </a:r>
            <a:endParaRPr/>
          </a:p>
        </p:txBody>
      </p:sp>
      <p:pic>
        <p:nvPicPr>
          <p:cNvPr id="394" name="Google Shape;394;p39"/>
          <p:cNvPicPr preferRelativeResize="0"/>
          <p:nvPr/>
        </p:nvPicPr>
        <p:blipFill rotWithShape="1">
          <a:blip r:embed="rId3">
            <a:alphaModFix/>
          </a:blip>
          <a:srcRect b="0" l="0" r="0" t="0"/>
          <a:stretch/>
        </p:blipFill>
        <p:spPr>
          <a:xfrm>
            <a:off x="5091014" y="643466"/>
            <a:ext cx="6153303" cy="55687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8" name="Shape 398"/>
        <p:cNvGrpSpPr/>
        <p:nvPr/>
      </p:nvGrpSpPr>
      <p:grpSpPr>
        <a:xfrm>
          <a:off x="0" y="0"/>
          <a:ext cx="0" cy="0"/>
          <a:chOff x="0" y="0"/>
          <a:chExt cx="0" cy="0"/>
        </a:xfrm>
      </p:grpSpPr>
      <p:sp>
        <p:nvSpPr>
          <p:cNvPr id="399" name="Google Shape;399;p40"/>
          <p:cNvSpPr/>
          <p:nvPr/>
        </p:nvSpPr>
        <p:spPr>
          <a:xfrm>
            <a:off x="0" y="651752"/>
            <a:ext cx="12192000" cy="736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p40"/>
          <p:cNvSpPr txBox="1"/>
          <p:nvPr>
            <p:ph type="title"/>
          </p:nvPr>
        </p:nvSpPr>
        <p:spPr>
          <a:xfrm>
            <a:off x="556532" y="643467"/>
            <a:ext cx="11211000" cy="744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a:t>
            </a:r>
            <a:r>
              <a:rPr lang="en-US" sz="3200">
                <a:solidFill>
                  <a:schemeClr val="lt1"/>
                </a:solidFill>
              </a:rPr>
              <a:t>Test</a:t>
            </a:r>
            <a:r>
              <a:rPr lang="en-US" sz="3200">
                <a:solidFill>
                  <a:schemeClr val="lt1"/>
                </a:solidFill>
                <a:latin typeface="Calibri"/>
                <a:ea typeface="Calibri"/>
                <a:cs typeface="Calibri"/>
                <a:sym typeface="Calibri"/>
              </a:rPr>
              <a:t>)</a:t>
            </a:r>
            <a:endParaRPr/>
          </a:p>
        </p:txBody>
      </p:sp>
      <p:pic>
        <p:nvPicPr>
          <p:cNvPr id="401" name="Google Shape;401;p40"/>
          <p:cNvPicPr preferRelativeResize="0"/>
          <p:nvPr/>
        </p:nvPicPr>
        <p:blipFill rotWithShape="1">
          <a:blip r:embed="rId3">
            <a:alphaModFix/>
          </a:blip>
          <a:srcRect b="0" l="0" r="0" t="0"/>
          <a:stretch/>
        </p:blipFill>
        <p:spPr>
          <a:xfrm>
            <a:off x="1066800" y="1921767"/>
            <a:ext cx="9925050" cy="3981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5" name="Shape 405"/>
        <p:cNvGrpSpPr/>
        <p:nvPr/>
      </p:nvGrpSpPr>
      <p:grpSpPr>
        <a:xfrm>
          <a:off x="0" y="0"/>
          <a:ext cx="0" cy="0"/>
          <a:chOff x="0" y="0"/>
          <a:chExt cx="0" cy="0"/>
        </a:xfrm>
      </p:grpSpPr>
      <p:sp>
        <p:nvSpPr>
          <p:cNvPr id="406" name="Google Shape;406;p41"/>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7" name="Google Shape;407;p41"/>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3600">
                <a:solidFill>
                  <a:srgbClr val="FFFFFF"/>
                </a:solidFill>
                <a:latin typeface="Arial"/>
                <a:ea typeface="Arial"/>
                <a:cs typeface="Arial"/>
                <a:sym typeface="Arial"/>
              </a:rPr>
              <a:t>ROC curve - Model comparsion (Test)</a:t>
            </a:r>
            <a:endParaRPr/>
          </a:p>
        </p:txBody>
      </p:sp>
      <p:pic>
        <p:nvPicPr>
          <p:cNvPr id="408" name="Google Shape;408;p41"/>
          <p:cNvPicPr preferRelativeResize="0"/>
          <p:nvPr/>
        </p:nvPicPr>
        <p:blipFill rotWithShape="1">
          <a:blip r:embed="rId3">
            <a:alphaModFix/>
          </a:blip>
          <a:srcRect b="0" l="0" r="0" t="0"/>
          <a:stretch/>
        </p:blipFill>
        <p:spPr>
          <a:xfrm>
            <a:off x="5073922" y="643466"/>
            <a:ext cx="6187487" cy="556873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2" name="Shape 412"/>
        <p:cNvGrpSpPr/>
        <p:nvPr/>
      </p:nvGrpSpPr>
      <p:grpSpPr>
        <a:xfrm>
          <a:off x="0" y="0"/>
          <a:ext cx="0" cy="0"/>
          <a:chOff x="0" y="0"/>
          <a:chExt cx="0" cy="0"/>
        </a:xfrm>
      </p:grpSpPr>
      <p:sp>
        <p:nvSpPr>
          <p:cNvPr id="413" name="Google Shape;413;p42"/>
          <p:cNvSpPr/>
          <p:nvPr/>
        </p:nvSpPr>
        <p:spPr>
          <a:xfrm>
            <a:off x="0" y="-3324"/>
            <a:ext cx="12192000" cy="686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4" name="Google Shape;414;p42"/>
          <p:cNvSpPr/>
          <p:nvPr/>
        </p:nvSpPr>
        <p:spPr>
          <a:xfrm>
            <a:off x="321734" y="321733"/>
            <a:ext cx="11573400" cy="62145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5" name="Google Shape;415;p42"/>
          <p:cNvSpPr txBox="1"/>
          <p:nvPr>
            <p:ph type="ctrTitle"/>
          </p:nvPr>
        </p:nvSpPr>
        <p:spPr>
          <a:xfrm>
            <a:off x="1524000" y="1122362"/>
            <a:ext cx="9144000" cy="2840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Descriptive Analysis</a:t>
            </a:r>
            <a:endParaRPr/>
          </a:p>
        </p:txBody>
      </p:sp>
      <p:sp>
        <p:nvSpPr>
          <p:cNvPr id="416" name="Google Shape;416;p42"/>
          <p:cNvSpPr txBox="1"/>
          <p:nvPr>
            <p:ph idx="1" type="subTitle"/>
          </p:nvPr>
        </p:nvSpPr>
        <p:spPr>
          <a:xfrm>
            <a:off x="1524000" y="4256436"/>
            <a:ext cx="9144000" cy="1600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Tableau &amp; python to visualize data</a:t>
            </a:r>
            <a:endParaRPr/>
          </a:p>
        </p:txBody>
      </p:sp>
      <p:cxnSp>
        <p:nvCxnSpPr>
          <p:cNvPr id="417" name="Google Shape;417;p42"/>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1" name="Shape 421"/>
        <p:cNvGrpSpPr/>
        <p:nvPr/>
      </p:nvGrpSpPr>
      <p:grpSpPr>
        <a:xfrm>
          <a:off x="0" y="0"/>
          <a:ext cx="0" cy="0"/>
          <a:chOff x="0" y="0"/>
          <a:chExt cx="0" cy="0"/>
        </a:xfrm>
      </p:grpSpPr>
      <p:sp>
        <p:nvSpPr>
          <p:cNvPr id="422" name="Google Shape;422;p43"/>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3" name="Google Shape;423;p43"/>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2500">
                <a:solidFill>
                  <a:schemeClr val="lt1"/>
                </a:solidFill>
                <a:latin typeface="Arial"/>
                <a:ea typeface="Arial"/>
                <a:cs typeface="Arial"/>
                <a:sym typeface="Arial"/>
              </a:rPr>
              <a:t>Determine which sources/devices/industries have the highest conversion rates</a:t>
            </a:r>
            <a:endParaRPr/>
          </a:p>
        </p:txBody>
      </p:sp>
      <p:pic>
        <p:nvPicPr>
          <p:cNvPr id="424" name="Google Shape;424;p43"/>
          <p:cNvPicPr preferRelativeResize="0"/>
          <p:nvPr/>
        </p:nvPicPr>
        <p:blipFill rotWithShape="1">
          <a:blip r:embed="rId3">
            <a:alphaModFix/>
          </a:blip>
          <a:srcRect b="0" l="0" r="0" t="0"/>
          <a:stretch/>
        </p:blipFill>
        <p:spPr>
          <a:xfrm>
            <a:off x="1911049" y="1675227"/>
            <a:ext cx="8369902" cy="4394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17"/>
          <p:cNvSpPr/>
          <p:nvPr/>
        </p:nvSpPr>
        <p:spPr>
          <a:xfrm>
            <a:off x="1" y="0"/>
            <a:ext cx="5614875" cy="6858000"/>
          </a:xfrm>
          <a:prstGeom prst="rect">
            <a:avLst/>
          </a:prstGeom>
          <a:gradFill>
            <a:gsLst>
              <a:gs pos="0">
                <a:srgbClr val="4472C3">
                  <a:alpha val="81960"/>
                </a:srgbClr>
              </a:gs>
              <a:gs pos="25000">
                <a:srgbClr val="4472C4">
                  <a:alpha val="60000"/>
                </a:srgbClr>
              </a:gs>
              <a:gs pos="94000">
                <a:srgbClr val="323F4F"/>
              </a:gs>
              <a:gs pos="100000">
                <a:srgbClr val="323F4F"/>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17" name="Google Shape;117;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8" name="Google Shape;118;p17"/>
          <p:cNvSpPr txBox="1"/>
          <p:nvPr>
            <p:ph type="title"/>
          </p:nvPr>
        </p:nvSpPr>
        <p:spPr>
          <a:xfrm>
            <a:off x="6094105" y="802955"/>
            <a:ext cx="4977976" cy="14540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4400">
                <a:solidFill>
                  <a:srgbClr val="000000"/>
                </a:solidFill>
              </a:rPr>
              <a:t>Background:</a:t>
            </a:r>
            <a:br>
              <a:rPr lang="en-US" sz="4400">
                <a:solidFill>
                  <a:srgbClr val="000000"/>
                </a:solidFill>
              </a:rPr>
            </a:br>
            <a:endParaRPr sz="4400">
              <a:solidFill>
                <a:srgbClr val="000000"/>
              </a:solidFill>
            </a:endParaRPr>
          </a:p>
        </p:txBody>
      </p:sp>
      <p:sp>
        <p:nvSpPr>
          <p:cNvPr id="119" name="Google Shape;119;p17"/>
          <p:cNvSpPr/>
          <p:nvPr/>
        </p:nvSpPr>
        <p:spPr>
          <a:xfrm>
            <a:off x="0" y="738619"/>
            <a:ext cx="5000438" cy="5400962"/>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Freemium Business Model" id="120" name="Google Shape;120;p17"/>
          <p:cNvPicPr preferRelativeResize="0"/>
          <p:nvPr/>
        </p:nvPicPr>
        <p:blipFill rotWithShape="1">
          <a:blip r:embed="rId4">
            <a:alphaModFix/>
          </a:blip>
          <a:srcRect b="1" l="0" r="8757" t="0"/>
          <a:stretch/>
        </p:blipFill>
        <p:spPr>
          <a:xfrm>
            <a:off x="20" y="907231"/>
            <a:ext cx="4838021" cy="5063738"/>
          </a:xfrm>
          <a:custGeom>
            <a:rect b="b" l="l" r="r" t="t"/>
            <a:pathLst>
              <a:path extrusionOk="0" h="5063738" w="4838041">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121" name="Google Shape;121;p17"/>
          <p:cNvSpPr txBox="1"/>
          <p:nvPr>
            <p:ph idx="1" type="body"/>
          </p:nvPr>
        </p:nvSpPr>
        <p:spPr>
          <a:xfrm>
            <a:off x="6090574" y="2421682"/>
            <a:ext cx="4977578" cy="363928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600">
                <a:solidFill>
                  <a:srgbClr val="000000"/>
                </a:solidFill>
              </a:rPr>
              <a:t>The term "freemium" refers to a service with two tiers:</a:t>
            </a:r>
            <a:br>
              <a:rPr lang="en-US" sz="1600">
                <a:solidFill>
                  <a:srgbClr val="000000"/>
                </a:solidFill>
              </a:rPr>
            </a:br>
            <a:endParaRPr sz="1600">
              <a:solidFill>
                <a:srgbClr val="000000"/>
              </a:solidFill>
            </a:endParaRPr>
          </a:p>
          <a:p>
            <a:pPr indent="-228600" lvl="1" marL="685800" rtl="0" algn="l">
              <a:lnSpc>
                <a:spcPct val="90000"/>
              </a:lnSpc>
              <a:spcBef>
                <a:spcPts val="500"/>
              </a:spcBef>
              <a:spcAft>
                <a:spcPts val="0"/>
              </a:spcAft>
              <a:buClr>
                <a:schemeClr val="dk1"/>
              </a:buClr>
              <a:buSzPts val="2400"/>
              <a:buChar char="•"/>
            </a:pPr>
            <a:r>
              <a:rPr lang="en-US" sz="1600">
                <a:solidFill>
                  <a:srgbClr val="000000"/>
                </a:solidFill>
              </a:rPr>
              <a:t>Free tier that has only basic capabilities</a:t>
            </a:r>
            <a:endParaRPr/>
          </a:p>
          <a:p>
            <a:pPr indent="-228600" lvl="1" marL="685800" rtl="0" algn="l">
              <a:lnSpc>
                <a:spcPct val="90000"/>
              </a:lnSpc>
              <a:spcBef>
                <a:spcPts val="500"/>
              </a:spcBef>
              <a:spcAft>
                <a:spcPts val="0"/>
              </a:spcAft>
              <a:buClr>
                <a:schemeClr val="dk1"/>
              </a:buClr>
              <a:buSzPts val="2400"/>
              <a:buChar char="•"/>
            </a:pPr>
            <a:r>
              <a:rPr lang="en-US" sz="1600">
                <a:solidFill>
                  <a:srgbClr val="000000"/>
                </a:solidFill>
              </a:rPr>
              <a:t>Premium tier(s) that has the full set of features</a:t>
            </a:r>
            <a:endParaRPr/>
          </a:p>
          <a:p>
            <a:pPr indent="0" lvl="0" marL="0" rtl="0" algn="l">
              <a:lnSpc>
                <a:spcPct val="90000"/>
              </a:lnSpc>
              <a:spcBef>
                <a:spcPts val="1000"/>
              </a:spcBef>
              <a:spcAft>
                <a:spcPts val="0"/>
              </a:spcAft>
              <a:buClr>
                <a:schemeClr val="dk1"/>
              </a:buClr>
              <a:buSzPts val="2800"/>
              <a:buNone/>
            </a:pPr>
            <a:r>
              <a:t/>
            </a:r>
            <a:endParaRPr sz="1600">
              <a:solidFill>
                <a:srgbClr val="000000"/>
              </a:solidFill>
            </a:endParaRPr>
          </a:p>
          <a:p>
            <a:pPr indent="0" lvl="0" marL="0" rtl="0" algn="l">
              <a:lnSpc>
                <a:spcPct val="90000"/>
              </a:lnSpc>
              <a:spcBef>
                <a:spcPts val="1000"/>
              </a:spcBef>
              <a:spcAft>
                <a:spcPts val="0"/>
              </a:spcAft>
              <a:buClr>
                <a:schemeClr val="dk1"/>
              </a:buClr>
              <a:buSzPts val="2800"/>
              <a:buNone/>
            </a:pPr>
            <a:r>
              <a:t/>
            </a:r>
            <a:endParaRPr sz="1600">
              <a:solidFill>
                <a:srgbClr val="000000"/>
              </a:solidFill>
            </a:endParaRPr>
          </a:p>
          <a:p>
            <a:pPr indent="0" lvl="0" marL="0" rtl="0" algn="l">
              <a:lnSpc>
                <a:spcPct val="90000"/>
              </a:lnSpc>
              <a:spcBef>
                <a:spcPts val="1000"/>
              </a:spcBef>
              <a:spcAft>
                <a:spcPts val="0"/>
              </a:spcAft>
              <a:buClr>
                <a:schemeClr val="dk1"/>
              </a:buClr>
              <a:buSzPts val="2800"/>
              <a:buNone/>
            </a:pPr>
            <a:r>
              <a:rPr lang="en-US" sz="1600">
                <a:solidFill>
                  <a:srgbClr val="000000"/>
                </a:solidFill>
              </a:rPr>
              <a:t>“AB testing” is essentially an experiment where two or more variants of a page are shown to users at random, and statistical analysis is used to determine which variation performs better for a given conversion goal.</a:t>
            </a:r>
            <a:br>
              <a:rPr lang="en-US" sz="1600">
                <a:solidFill>
                  <a:srgbClr val="000000"/>
                </a:solidFill>
              </a:rPr>
            </a:br>
            <a:endParaRPr sz="1600">
              <a:solidFill>
                <a:srgbClr val="000000"/>
              </a:solidFill>
            </a:endParaRPr>
          </a:p>
          <a:p>
            <a:pPr indent="0" lvl="1" marL="457200" rtl="0" algn="l">
              <a:lnSpc>
                <a:spcPct val="90000"/>
              </a:lnSpc>
              <a:spcBef>
                <a:spcPts val="500"/>
              </a:spcBef>
              <a:spcAft>
                <a:spcPts val="0"/>
              </a:spcAft>
              <a:buClr>
                <a:schemeClr val="dk1"/>
              </a:buClr>
              <a:buSzPts val="2400"/>
              <a:buNone/>
            </a:pPr>
            <a:r>
              <a:t/>
            </a:r>
            <a:endParaRPr sz="1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8" name="Shape 428"/>
        <p:cNvGrpSpPr/>
        <p:nvPr/>
      </p:nvGrpSpPr>
      <p:grpSpPr>
        <a:xfrm>
          <a:off x="0" y="0"/>
          <a:ext cx="0" cy="0"/>
          <a:chOff x="0" y="0"/>
          <a:chExt cx="0" cy="0"/>
        </a:xfrm>
      </p:grpSpPr>
      <p:sp>
        <p:nvSpPr>
          <p:cNvPr id="429" name="Google Shape;429;p44"/>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0" name="Google Shape;430;p44"/>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3200">
                <a:solidFill>
                  <a:schemeClr val="lt1"/>
                </a:solidFill>
                <a:latin typeface="Arial"/>
                <a:ea typeface="Arial"/>
                <a:cs typeface="Arial"/>
                <a:sym typeface="Arial"/>
              </a:rPr>
              <a:t>Conversion rate by Industry Code- for Control users</a:t>
            </a:r>
            <a:endParaRPr/>
          </a:p>
        </p:txBody>
      </p:sp>
      <p:pic>
        <p:nvPicPr>
          <p:cNvPr id="431" name="Google Shape;431;p44"/>
          <p:cNvPicPr preferRelativeResize="0"/>
          <p:nvPr/>
        </p:nvPicPr>
        <p:blipFill rotWithShape="1">
          <a:blip r:embed="rId3">
            <a:alphaModFix/>
          </a:blip>
          <a:srcRect b="0" l="0" r="0" t="0"/>
          <a:stretch/>
        </p:blipFill>
        <p:spPr>
          <a:xfrm>
            <a:off x="2274958" y="1675227"/>
            <a:ext cx="7642084" cy="4394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5" name="Shape 435"/>
        <p:cNvGrpSpPr/>
        <p:nvPr/>
      </p:nvGrpSpPr>
      <p:grpSpPr>
        <a:xfrm>
          <a:off x="0" y="0"/>
          <a:ext cx="0" cy="0"/>
          <a:chOff x="0" y="0"/>
          <a:chExt cx="0" cy="0"/>
        </a:xfrm>
      </p:grpSpPr>
      <p:sp>
        <p:nvSpPr>
          <p:cNvPr id="436" name="Google Shape;436;p45"/>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7" name="Google Shape;437;p45"/>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None/>
            </a:pPr>
            <a:r>
              <a:rPr lang="en-US" sz="3200">
                <a:solidFill>
                  <a:schemeClr val="lt1"/>
                </a:solidFill>
                <a:latin typeface="Arial"/>
                <a:ea typeface="Arial"/>
                <a:cs typeface="Arial"/>
                <a:sym typeface="Arial"/>
              </a:rPr>
              <a:t>Conversion rate by Industry Code- for Test users</a:t>
            </a:r>
            <a:endParaRPr/>
          </a:p>
        </p:txBody>
      </p:sp>
      <p:pic>
        <p:nvPicPr>
          <p:cNvPr id="438" name="Google Shape;438;p45"/>
          <p:cNvPicPr preferRelativeResize="0"/>
          <p:nvPr/>
        </p:nvPicPr>
        <p:blipFill rotWithShape="1">
          <a:blip r:embed="rId3">
            <a:alphaModFix/>
          </a:blip>
          <a:srcRect b="0" l="0" r="0" t="0"/>
          <a:stretch/>
        </p:blipFill>
        <p:spPr>
          <a:xfrm>
            <a:off x="2258271" y="1675227"/>
            <a:ext cx="7675458" cy="4394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Conversation rate compared to source distribution: </a:t>
            </a:r>
            <a:r>
              <a:rPr lang="en-US" sz="1800"/>
              <a:t>here we see that most visitors were coming from marketing channels: Facebook and Linkedin but when it comes to converting almost all three sources show a SAME rate of conversion.</a:t>
            </a:r>
            <a:endParaRPr/>
          </a:p>
        </p:txBody>
      </p:sp>
      <p:pic>
        <p:nvPicPr>
          <p:cNvPr id="444" name="Google Shape;444;p46"/>
          <p:cNvPicPr preferRelativeResize="0"/>
          <p:nvPr/>
        </p:nvPicPr>
        <p:blipFill rotWithShape="1">
          <a:blip r:embed="rId3">
            <a:alphaModFix/>
          </a:blip>
          <a:srcRect b="0" l="0" r="0" t="0"/>
          <a:stretch/>
        </p:blipFill>
        <p:spPr>
          <a:xfrm>
            <a:off x="859773" y="1825625"/>
            <a:ext cx="9705578" cy="42566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Conversion rate by Device: </a:t>
            </a:r>
            <a:r>
              <a:rPr lang="en-US" sz="1800"/>
              <a:t>In this case we see the highest number of users are using desktop, close to 200,000 users. However users from mobile tend to take the lead in converting to paid members. We need investigate further why desktop users are not producing higher conversion rates.</a:t>
            </a:r>
            <a:endParaRPr/>
          </a:p>
        </p:txBody>
      </p:sp>
      <p:pic>
        <p:nvPicPr>
          <p:cNvPr id="450" name="Google Shape;450;p47"/>
          <p:cNvPicPr preferRelativeResize="0"/>
          <p:nvPr/>
        </p:nvPicPr>
        <p:blipFill rotWithShape="1">
          <a:blip r:embed="rId3">
            <a:alphaModFix/>
          </a:blip>
          <a:srcRect b="0" l="0" r="0" t="0"/>
          <a:stretch/>
        </p:blipFill>
        <p:spPr>
          <a:xfrm>
            <a:off x="1804987" y="2129130"/>
            <a:ext cx="8582025" cy="3781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2400"/>
              <a:t>Conversion rate by Browser: </a:t>
            </a:r>
            <a:r>
              <a:rPr lang="en-US" sz="2000"/>
              <a:t>Here users on browser “Opera” are minimum still results in highest conversion rate. On the other hand maximum no of users are using “Andriod (In-App) but </a:t>
            </a:r>
            <a:r>
              <a:rPr lang="en-US" sz="2000"/>
              <a:t>conversion rate is </a:t>
            </a:r>
            <a:r>
              <a:rPr lang="en-US" sz="2000"/>
              <a:t>similar to other browsers. We should investigate further why Andriod users are not converting as  much as other users.</a:t>
            </a:r>
            <a:endParaRPr sz="2400"/>
          </a:p>
        </p:txBody>
      </p:sp>
      <p:pic>
        <p:nvPicPr>
          <p:cNvPr id="456" name="Google Shape;456;p48"/>
          <p:cNvPicPr preferRelativeResize="0"/>
          <p:nvPr/>
        </p:nvPicPr>
        <p:blipFill rotWithShape="1">
          <a:blip r:embed="rId3">
            <a:alphaModFix/>
          </a:blip>
          <a:srcRect b="0" l="0" r="0" t="0"/>
          <a:stretch/>
        </p:blipFill>
        <p:spPr>
          <a:xfrm>
            <a:off x="1118491" y="1884887"/>
            <a:ext cx="9913210" cy="446841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0" name="Shape 460"/>
        <p:cNvGrpSpPr/>
        <p:nvPr/>
      </p:nvGrpSpPr>
      <p:grpSpPr>
        <a:xfrm>
          <a:off x="0" y="0"/>
          <a:ext cx="0" cy="0"/>
          <a:chOff x="0" y="0"/>
          <a:chExt cx="0" cy="0"/>
        </a:xfrm>
      </p:grpSpPr>
      <p:sp>
        <p:nvSpPr>
          <p:cNvPr id="461" name="Google Shape;461;p49"/>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a:gsLst>
              <a:gs pos="0">
                <a:srgbClr val="CACACA"/>
              </a:gs>
              <a:gs pos="40000">
                <a:srgbClr val="C1C1C1"/>
              </a:gs>
              <a:gs pos="100000">
                <a:schemeClr val="dk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62" name="Google Shape;462;p49"/>
          <p:cNvGrpSpPr/>
          <p:nvPr/>
        </p:nvGrpSpPr>
        <p:grpSpPr>
          <a:xfrm>
            <a:off x="3315292" y="0"/>
            <a:ext cx="2436813" cy="6858001"/>
            <a:chOff x="1320800" y="0"/>
            <a:chExt cx="2436813" cy="6858001"/>
          </a:xfrm>
        </p:grpSpPr>
        <p:sp>
          <p:nvSpPr>
            <p:cNvPr id="463" name="Google Shape;463;p49"/>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464" name="Google Shape;464;p49"/>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465" name="Google Shape;465;p49"/>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466" name="Google Shape;466;p49"/>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467" name="Google Shape;467;p49"/>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468" name="Google Shape;468;p49"/>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69" name="Google Shape;469;p49"/>
          <p:cNvSpPr txBox="1"/>
          <p:nvPr>
            <p:ph type="title"/>
          </p:nvPr>
        </p:nvSpPr>
        <p:spPr>
          <a:xfrm>
            <a:off x="535020" y="685800"/>
            <a:ext cx="2780271" cy="510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4000">
                <a:solidFill>
                  <a:srgbClr val="FFFFFF"/>
                </a:solidFill>
              </a:rPr>
              <a:t>Actionable Insights</a:t>
            </a:r>
            <a:endParaRPr/>
          </a:p>
        </p:txBody>
      </p:sp>
      <p:grpSp>
        <p:nvGrpSpPr>
          <p:cNvPr id="470" name="Google Shape;470;p49"/>
          <p:cNvGrpSpPr/>
          <p:nvPr/>
        </p:nvGrpSpPr>
        <p:grpSpPr>
          <a:xfrm>
            <a:off x="5010150" y="688292"/>
            <a:ext cx="6492875" cy="5100415"/>
            <a:chOff x="0" y="2492"/>
            <a:chExt cx="6492875" cy="5100415"/>
          </a:xfrm>
        </p:grpSpPr>
        <p:cxnSp>
          <p:nvCxnSpPr>
            <p:cNvPr id="471" name="Google Shape;471;p49"/>
            <p:cNvCxnSpPr/>
            <p:nvPr/>
          </p:nvCxnSpPr>
          <p:spPr>
            <a:xfrm>
              <a:off x="0" y="2492"/>
              <a:ext cx="6492875" cy="0"/>
            </a:xfrm>
            <a:prstGeom prst="straightConnector1">
              <a:avLst/>
            </a:prstGeom>
            <a:solidFill>
              <a:schemeClr val="accent2"/>
            </a:solidFill>
            <a:ln cap="flat" cmpd="sng" w="25400">
              <a:solidFill>
                <a:schemeClr val="accent2"/>
              </a:solidFill>
              <a:prstDash val="solid"/>
              <a:round/>
              <a:headEnd len="sm" w="sm" type="none"/>
              <a:tailEnd len="sm" w="sm" type="none"/>
            </a:ln>
          </p:spPr>
        </p:cxnSp>
        <p:sp>
          <p:nvSpPr>
            <p:cNvPr id="472" name="Google Shape;472;p49"/>
            <p:cNvSpPr/>
            <p:nvPr/>
          </p:nvSpPr>
          <p:spPr>
            <a:xfrm>
              <a:off x="0" y="2492"/>
              <a:ext cx="6492875" cy="8500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
            <p:cNvSpPr txBox="1"/>
            <p:nvPr/>
          </p:nvSpPr>
          <p:spPr>
            <a:xfrm>
              <a:off x="0" y="2492"/>
              <a:ext cx="6492875" cy="850069"/>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lang="en-US" sz="2100"/>
                <a:t>Marketing channel (</a:t>
              </a:r>
              <a:r>
                <a:rPr b="0" i="0" lang="en-US" sz="2100" u="none" cap="none" strike="noStrike">
                  <a:solidFill>
                    <a:srgbClr val="000000"/>
                  </a:solidFill>
                  <a:latin typeface="Arial"/>
                  <a:ea typeface="Arial"/>
                  <a:cs typeface="Arial"/>
                  <a:sym typeface="Arial"/>
                </a:rPr>
                <a:t>Source) “Email” yielded highest conversion rate</a:t>
              </a:r>
              <a:endParaRPr b="0" i="0" sz="2100" u="none" cap="none" strike="noStrike">
                <a:solidFill>
                  <a:srgbClr val="000000"/>
                </a:solidFill>
                <a:latin typeface="Arial"/>
                <a:ea typeface="Arial"/>
                <a:cs typeface="Arial"/>
                <a:sym typeface="Arial"/>
              </a:endParaRPr>
            </a:p>
          </p:txBody>
        </p:sp>
        <p:cxnSp>
          <p:nvCxnSpPr>
            <p:cNvPr id="474" name="Google Shape;474;p49"/>
            <p:cNvCxnSpPr/>
            <p:nvPr/>
          </p:nvCxnSpPr>
          <p:spPr>
            <a:xfrm>
              <a:off x="0" y="852561"/>
              <a:ext cx="6492875" cy="0"/>
            </a:xfrm>
            <a:prstGeom prst="straightConnector1">
              <a:avLst/>
            </a:prstGeom>
            <a:solidFill>
              <a:srgbClr val="DB784A"/>
            </a:solidFill>
            <a:ln cap="flat" cmpd="sng" w="25400">
              <a:solidFill>
                <a:srgbClr val="DB784A"/>
              </a:solidFill>
              <a:prstDash val="solid"/>
              <a:round/>
              <a:headEnd len="sm" w="sm" type="none"/>
              <a:tailEnd len="sm" w="sm" type="none"/>
            </a:ln>
          </p:spPr>
        </p:cxnSp>
        <p:sp>
          <p:nvSpPr>
            <p:cNvPr id="475" name="Google Shape;475;p49"/>
            <p:cNvSpPr/>
            <p:nvPr/>
          </p:nvSpPr>
          <p:spPr>
            <a:xfrm>
              <a:off x="0" y="852561"/>
              <a:ext cx="6492875" cy="8500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txBox="1"/>
            <p:nvPr/>
          </p:nvSpPr>
          <p:spPr>
            <a:xfrm>
              <a:off x="0" y="852561"/>
              <a:ext cx="6492875" cy="850069"/>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lang="en-US" sz="2100">
                  <a:solidFill>
                    <a:schemeClr val="dk1"/>
                  </a:solidFill>
                </a:rPr>
                <a:t>Marketing channel (</a:t>
              </a:r>
              <a:r>
                <a:rPr b="0" i="0" lang="en-US" sz="2100" u="none" cap="none" strike="noStrike">
                  <a:solidFill>
                    <a:srgbClr val="000000"/>
                  </a:solidFill>
                  <a:latin typeface="Arial"/>
                  <a:ea typeface="Arial"/>
                  <a:cs typeface="Arial"/>
                  <a:sym typeface="Arial"/>
                </a:rPr>
                <a:t>Source)“Facebook/LinkedIn” have more users but yielded lower conversion rates</a:t>
              </a:r>
              <a:endParaRPr b="0" i="0" sz="2100" u="none" cap="none" strike="noStrike">
                <a:solidFill>
                  <a:srgbClr val="000000"/>
                </a:solidFill>
                <a:latin typeface="Arial"/>
                <a:ea typeface="Arial"/>
                <a:cs typeface="Arial"/>
                <a:sym typeface="Arial"/>
              </a:endParaRPr>
            </a:p>
          </p:txBody>
        </p:sp>
        <p:cxnSp>
          <p:nvCxnSpPr>
            <p:cNvPr id="477" name="Google Shape;477;p49"/>
            <p:cNvCxnSpPr/>
            <p:nvPr/>
          </p:nvCxnSpPr>
          <p:spPr>
            <a:xfrm>
              <a:off x="0" y="1702630"/>
              <a:ext cx="6492875" cy="0"/>
            </a:xfrm>
            <a:prstGeom prst="straightConnector1">
              <a:avLst/>
            </a:prstGeom>
            <a:solidFill>
              <a:srgbClr val="CB7C63"/>
            </a:solidFill>
            <a:ln cap="flat" cmpd="sng" w="25400">
              <a:solidFill>
                <a:srgbClr val="CB7C63"/>
              </a:solidFill>
              <a:prstDash val="solid"/>
              <a:round/>
              <a:headEnd len="sm" w="sm" type="none"/>
              <a:tailEnd len="sm" w="sm" type="none"/>
            </a:ln>
          </p:spPr>
        </p:cxnSp>
        <p:sp>
          <p:nvSpPr>
            <p:cNvPr id="478" name="Google Shape;478;p49"/>
            <p:cNvSpPr/>
            <p:nvPr/>
          </p:nvSpPr>
          <p:spPr>
            <a:xfrm>
              <a:off x="0" y="1702630"/>
              <a:ext cx="6492875" cy="8500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txBox="1"/>
            <p:nvPr/>
          </p:nvSpPr>
          <p:spPr>
            <a:xfrm>
              <a:off x="0" y="1702630"/>
              <a:ext cx="6492875" cy="850069"/>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b="0" i="0" lang="en-US" sz="2100" u="none" cap="none" strike="noStrike">
                  <a:solidFill>
                    <a:srgbClr val="000000"/>
                  </a:solidFill>
                  <a:latin typeface="Arial"/>
                  <a:ea typeface="Arial"/>
                  <a:cs typeface="Arial"/>
                  <a:sym typeface="Arial"/>
                </a:rPr>
                <a:t>Device “Mobile” yielded highest conversion rate</a:t>
              </a:r>
              <a:endParaRPr b="0" i="0" sz="2100" u="none" cap="none" strike="noStrike">
                <a:solidFill>
                  <a:srgbClr val="000000"/>
                </a:solidFill>
                <a:latin typeface="Arial"/>
                <a:ea typeface="Arial"/>
                <a:cs typeface="Arial"/>
                <a:sym typeface="Arial"/>
              </a:endParaRPr>
            </a:p>
          </p:txBody>
        </p:sp>
        <p:cxnSp>
          <p:nvCxnSpPr>
            <p:cNvPr id="480" name="Google Shape;480;p49"/>
            <p:cNvCxnSpPr/>
            <p:nvPr/>
          </p:nvCxnSpPr>
          <p:spPr>
            <a:xfrm>
              <a:off x="0" y="2552699"/>
              <a:ext cx="6492875" cy="0"/>
            </a:xfrm>
            <a:prstGeom prst="straightConnector1">
              <a:avLst/>
            </a:prstGeom>
            <a:solidFill>
              <a:srgbClr val="BC857A"/>
            </a:solidFill>
            <a:ln cap="flat" cmpd="sng" w="25400">
              <a:solidFill>
                <a:srgbClr val="BC857A"/>
              </a:solidFill>
              <a:prstDash val="solid"/>
              <a:round/>
              <a:headEnd len="sm" w="sm" type="none"/>
              <a:tailEnd len="sm" w="sm" type="none"/>
            </a:ln>
          </p:spPr>
        </p:cxnSp>
        <p:sp>
          <p:nvSpPr>
            <p:cNvPr id="481" name="Google Shape;481;p49"/>
            <p:cNvSpPr/>
            <p:nvPr/>
          </p:nvSpPr>
          <p:spPr>
            <a:xfrm>
              <a:off x="0" y="2552699"/>
              <a:ext cx="6492875" cy="8500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9"/>
            <p:cNvSpPr txBox="1"/>
            <p:nvPr/>
          </p:nvSpPr>
          <p:spPr>
            <a:xfrm>
              <a:off x="0" y="2552699"/>
              <a:ext cx="6492875" cy="850069"/>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b="0" i="0" lang="en-US" sz="2100" u="none" cap="none" strike="noStrike">
                  <a:solidFill>
                    <a:srgbClr val="000000"/>
                  </a:solidFill>
                  <a:latin typeface="Arial"/>
                  <a:ea typeface="Arial"/>
                  <a:cs typeface="Arial"/>
                  <a:sym typeface="Arial"/>
                </a:rPr>
                <a:t>Device “Desktop” have more users but yielded lower conversion rates</a:t>
              </a:r>
              <a:endParaRPr b="0" i="0" sz="2100" u="none" cap="none" strike="noStrike">
                <a:solidFill>
                  <a:srgbClr val="000000"/>
                </a:solidFill>
                <a:latin typeface="Arial"/>
                <a:ea typeface="Arial"/>
                <a:cs typeface="Arial"/>
                <a:sym typeface="Arial"/>
              </a:endParaRPr>
            </a:p>
          </p:txBody>
        </p:sp>
        <p:cxnSp>
          <p:nvCxnSpPr>
            <p:cNvPr id="483" name="Google Shape;483;p49"/>
            <p:cNvCxnSpPr/>
            <p:nvPr/>
          </p:nvCxnSpPr>
          <p:spPr>
            <a:xfrm>
              <a:off x="0" y="3402769"/>
              <a:ext cx="6492875" cy="0"/>
            </a:xfrm>
            <a:prstGeom prst="straightConnector1">
              <a:avLst/>
            </a:prstGeom>
            <a:solidFill>
              <a:srgbClr val="AF9390"/>
            </a:solidFill>
            <a:ln cap="flat" cmpd="sng" w="25400">
              <a:solidFill>
                <a:srgbClr val="AF9390"/>
              </a:solidFill>
              <a:prstDash val="solid"/>
              <a:round/>
              <a:headEnd len="sm" w="sm" type="none"/>
              <a:tailEnd len="sm" w="sm" type="none"/>
            </a:ln>
          </p:spPr>
        </p:cxnSp>
        <p:sp>
          <p:nvSpPr>
            <p:cNvPr id="484" name="Google Shape;484;p49"/>
            <p:cNvSpPr/>
            <p:nvPr/>
          </p:nvSpPr>
          <p:spPr>
            <a:xfrm>
              <a:off x="0" y="3402769"/>
              <a:ext cx="6492875" cy="8500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9"/>
            <p:cNvSpPr txBox="1"/>
            <p:nvPr/>
          </p:nvSpPr>
          <p:spPr>
            <a:xfrm>
              <a:off x="0" y="3402769"/>
              <a:ext cx="6492875" cy="850069"/>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b="0" i="0" lang="en-US" sz="2100" u="none" cap="none" strike="noStrike">
                  <a:solidFill>
                    <a:srgbClr val="000000"/>
                  </a:solidFill>
                  <a:latin typeface="Arial"/>
                  <a:ea typeface="Arial"/>
                  <a:cs typeface="Arial"/>
                  <a:sym typeface="Arial"/>
                </a:rPr>
                <a:t>Browser “Opera” yielded highest conversion rate</a:t>
              </a:r>
              <a:endParaRPr b="0" i="0" sz="2100" u="none" cap="none" strike="noStrike">
                <a:solidFill>
                  <a:srgbClr val="000000"/>
                </a:solidFill>
                <a:latin typeface="Arial"/>
                <a:ea typeface="Arial"/>
                <a:cs typeface="Arial"/>
                <a:sym typeface="Arial"/>
              </a:endParaRPr>
            </a:p>
          </p:txBody>
        </p:sp>
        <p:cxnSp>
          <p:nvCxnSpPr>
            <p:cNvPr id="486" name="Google Shape;486;p49"/>
            <p:cNvCxnSpPr/>
            <p:nvPr/>
          </p:nvCxnSpPr>
          <p:spPr>
            <a:xfrm>
              <a:off x="0" y="4252838"/>
              <a:ext cx="6492875" cy="0"/>
            </a:xfrm>
            <a:prstGeom prst="straightConnector1">
              <a:avLst/>
            </a:prstGeom>
            <a:solidFill>
              <a:srgbClr val="A4A4A4"/>
            </a:solidFill>
            <a:ln cap="flat" cmpd="sng" w="25400">
              <a:solidFill>
                <a:srgbClr val="A4A4A4"/>
              </a:solidFill>
              <a:prstDash val="solid"/>
              <a:round/>
              <a:headEnd len="sm" w="sm" type="none"/>
              <a:tailEnd len="sm" w="sm" type="none"/>
            </a:ln>
          </p:spPr>
        </p:cxnSp>
        <p:sp>
          <p:nvSpPr>
            <p:cNvPr id="487" name="Google Shape;487;p49"/>
            <p:cNvSpPr/>
            <p:nvPr/>
          </p:nvSpPr>
          <p:spPr>
            <a:xfrm>
              <a:off x="0" y="4252838"/>
              <a:ext cx="6492875" cy="8500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9"/>
            <p:cNvSpPr txBox="1"/>
            <p:nvPr/>
          </p:nvSpPr>
          <p:spPr>
            <a:xfrm>
              <a:off x="0" y="4252838"/>
              <a:ext cx="6492875" cy="850069"/>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b="0" i="0" lang="en-US" sz="2100" u="none" cap="none" strike="noStrike">
                  <a:solidFill>
                    <a:srgbClr val="000000"/>
                  </a:solidFill>
                  <a:latin typeface="Arial"/>
                  <a:ea typeface="Arial"/>
                  <a:cs typeface="Arial"/>
                  <a:sym typeface="Arial"/>
                </a:rPr>
                <a:t>Browser “Android (In-App)” have maximum users but yielded lower conversion rates</a:t>
              </a:r>
              <a:endParaRPr b="0" i="0" sz="21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2" name="Shape 492"/>
        <p:cNvGrpSpPr/>
        <p:nvPr/>
      </p:nvGrpSpPr>
      <p:grpSpPr>
        <a:xfrm>
          <a:off x="0" y="0"/>
          <a:ext cx="0" cy="0"/>
          <a:chOff x="0" y="0"/>
          <a:chExt cx="0" cy="0"/>
        </a:xfrm>
      </p:grpSpPr>
      <p:sp>
        <p:nvSpPr>
          <p:cNvPr id="493" name="Google Shape;493;p50"/>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a:gsLst>
              <a:gs pos="0">
                <a:srgbClr val="CACACA"/>
              </a:gs>
              <a:gs pos="40000">
                <a:srgbClr val="C1C1C1"/>
              </a:gs>
              <a:gs pos="100000">
                <a:schemeClr val="dk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94" name="Google Shape;494;p50"/>
          <p:cNvGrpSpPr/>
          <p:nvPr/>
        </p:nvGrpSpPr>
        <p:grpSpPr>
          <a:xfrm>
            <a:off x="3315292" y="0"/>
            <a:ext cx="2436813" cy="6858001"/>
            <a:chOff x="1320800" y="0"/>
            <a:chExt cx="2436813" cy="6858001"/>
          </a:xfrm>
        </p:grpSpPr>
        <p:sp>
          <p:nvSpPr>
            <p:cNvPr id="495" name="Google Shape;495;p50"/>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496" name="Google Shape;496;p50"/>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497" name="Google Shape;497;p50"/>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498" name="Google Shape;498;p50"/>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499" name="Google Shape;499;p50"/>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500" name="Google Shape;500;p50"/>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01" name="Google Shape;501;p50"/>
          <p:cNvSpPr txBox="1"/>
          <p:nvPr>
            <p:ph type="title"/>
          </p:nvPr>
        </p:nvSpPr>
        <p:spPr>
          <a:xfrm>
            <a:off x="535020" y="685800"/>
            <a:ext cx="2780271" cy="510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4000">
                <a:solidFill>
                  <a:srgbClr val="FFFFFF"/>
                </a:solidFill>
              </a:rPr>
              <a:t>Actionable Insights</a:t>
            </a:r>
            <a:endParaRPr/>
          </a:p>
        </p:txBody>
      </p:sp>
      <p:grpSp>
        <p:nvGrpSpPr>
          <p:cNvPr id="502" name="Google Shape;502;p50"/>
          <p:cNvGrpSpPr/>
          <p:nvPr/>
        </p:nvGrpSpPr>
        <p:grpSpPr>
          <a:xfrm>
            <a:off x="5010150" y="685800"/>
            <a:ext cx="6492875" cy="5105400"/>
            <a:chOff x="0" y="0"/>
            <a:chExt cx="6492875" cy="5105400"/>
          </a:xfrm>
        </p:grpSpPr>
        <p:cxnSp>
          <p:nvCxnSpPr>
            <p:cNvPr id="503" name="Google Shape;503;p50"/>
            <p:cNvCxnSpPr/>
            <p:nvPr/>
          </p:nvCxnSpPr>
          <p:spPr>
            <a:xfrm>
              <a:off x="0" y="0"/>
              <a:ext cx="6492875" cy="0"/>
            </a:xfrm>
            <a:prstGeom prst="straightConnector1">
              <a:avLst/>
            </a:prstGeom>
            <a:solidFill>
              <a:schemeClr val="accent2"/>
            </a:solidFill>
            <a:ln cap="flat" cmpd="sng" w="25400">
              <a:solidFill>
                <a:schemeClr val="accent2"/>
              </a:solidFill>
              <a:prstDash val="solid"/>
              <a:round/>
              <a:headEnd len="sm" w="sm" type="none"/>
              <a:tailEnd len="sm" w="sm" type="none"/>
            </a:ln>
          </p:spPr>
        </p:cxnSp>
        <p:sp>
          <p:nvSpPr>
            <p:cNvPr id="504" name="Google Shape;504;p50"/>
            <p:cNvSpPr/>
            <p:nvPr/>
          </p:nvSpPr>
          <p:spPr>
            <a:xfrm>
              <a:off x="0" y="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0"/>
            <p:cNvSpPr txBox="1"/>
            <p:nvPr/>
          </p:nvSpPr>
          <p:spPr>
            <a:xfrm>
              <a:off x="0" y="0"/>
              <a:ext cx="6492875" cy="127635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Industry “SPC” yielded highest conversion rate for old video</a:t>
              </a:r>
              <a:endParaRPr b="0" i="0" sz="2300" u="none" cap="none" strike="noStrike">
                <a:solidFill>
                  <a:srgbClr val="000000"/>
                </a:solidFill>
                <a:latin typeface="Arial"/>
                <a:ea typeface="Arial"/>
                <a:cs typeface="Arial"/>
                <a:sym typeface="Arial"/>
              </a:endParaRPr>
            </a:p>
          </p:txBody>
        </p:sp>
        <p:cxnSp>
          <p:nvCxnSpPr>
            <p:cNvPr id="506" name="Google Shape;506;p50"/>
            <p:cNvCxnSpPr/>
            <p:nvPr/>
          </p:nvCxnSpPr>
          <p:spPr>
            <a:xfrm>
              <a:off x="0" y="1276350"/>
              <a:ext cx="6492875" cy="0"/>
            </a:xfrm>
            <a:prstGeom prst="straightConnector1">
              <a:avLst/>
            </a:prstGeom>
            <a:solidFill>
              <a:srgbClr val="D07A5B"/>
            </a:solidFill>
            <a:ln cap="flat" cmpd="sng" w="25400">
              <a:solidFill>
                <a:srgbClr val="D07A5B"/>
              </a:solidFill>
              <a:prstDash val="solid"/>
              <a:round/>
              <a:headEnd len="sm" w="sm" type="none"/>
              <a:tailEnd len="sm" w="sm" type="none"/>
            </a:ln>
          </p:spPr>
        </p:cxnSp>
        <p:sp>
          <p:nvSpPr>
            <p:cNvPr id="507" name="Google Shape;507;p50"/>
            <p:cNvSpPr/>
            <p:nvPr/>
          </p:nvSpPr>
          <p:spPr>
            <a:xfrm>
              <a:off x="0" y="127635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0"/>
            <p:cNvSpPr txBox="1"/>
            <p:nvPr/>
          </p:nvSpPr>
          <p:spPr>
            <a:xfrm>
              <a:off x="0" y="1276350"/>
              <a:ext cx="6492875" cy="127635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Industry “SPC” did NOT see new video – This could drastically improve test users conversion rate</a:t>
              </a:r>
              <a:endParaRPr b="0" i="0" sz="2300" u="none" cap="none" strike="noStrike">
                <a:solidFill>
                  <a:srgbClr val="000000"/>
                </a:solidFill>
                <a:latin typeface="Arial"/>
                <a:ea typeface="Arial"/>
                <a:cs typeface="Arial"/>
                <a:sym typeface="Arial"/>
              </a:endParaRPr>
            </a:p>
          </p:txBody>
        </p:sp>
        <p:cxnSp>
          <p:nvCxnSpPr>
            <p:cNvPr id="509" name="Google Shape;509;p50"/>
            <p:cNvCxnSpPr/>
            <p:nvPr/>
          </p:nvCxnSpPr>
          <p:spPr>
            <a:xfrm>
              <a:off x="0" y="2552700"/>
              <a:ext cx="6492875" cy="0"/>
            </a:xfrm>
            <a:prstGeom prst="straightConnector1">
              <a:avLst/>
            </a:prstGeom>
            <a:solidFill>
              <a:srgbClr val="B88881"/>
            </a:solidFill>
            <a:ln cap="flat" cmpd="sng" w="25400">
              <a:solidFill>
                <a:srgbClr val="B88881"/>
              </a:solidFill>
              <a:prstDash val="solid"/>
              <a:round/>
              <a:headEnd len="sm" w="sm" type="none"/>
              <a:tailEnd len="sm" w="sm" type="none"/>
            </a:ln>
          </p:spPr>
        </p:cxnSp>
        <p:sp>
          <p:nvSpPr>
            <p:cNvPr id="510" name="Google Shape;510;p50"/>
            <p:cNvSpPr/>
            <p:nvPr/>
          </p:nvSpPr>
          <p:spPr>
            <a:xfrm>
              <a:off x="0" y="255270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0"/>
            <p:cNvSpPr txBox="1"/>
            <p:nvPr/>
          </p:nvSpPr>
          <p:spPr>
            <a:xfrm>
              <a:off x="0" y="2552700"/>
              <a:ext cx="6492875" cy="127635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Industry “MFG” have maximum users but yielded lower conversion rate</a:t>
              </a:r>
              <a:endParaRPr b="0" i="0" sz="2300" u="none" cap="none" strike="noStrike">
                <a:solidFill>
                  <a:srgbClr val="000000"/>
                </a:solidFill>
                <a:latin typeface="Arial"/>
                <a:ea typeface="Arial"/>
                <a:cs typeface="Arial"/>
                <a:sym typeface="Arial"/>
              </a:endParaRPr>
            </a:p>
          </p:txBody>
        </p:sp>
        <p:cxnSp>
          <p:nvCxnSpPr>
            <p:cNvPr id="512" name="Google Shape;512;p50"/>
            <p:cNvCxnSpPr/>
            <p:nvPr/>
          </p:nvCxnSpPr>
          <p:spPr>
            <a:xfrm>
              <a:off x="0" y="3829050"/>
              <a:ext cx="6492875" cy="0"/>
            </a:xfrm>
            <a:prstGeom prst="straightConnector1">
              <a:avLst/>
            </a:prstGeom>
            <a:solidFill>
              <a:srgbClr val="A4A4A4"/>
            </a:solidFill>
            <a:ln cap="flat" cmpd="sng" w="25400">
              <a:solidFill>
                <a:srgbClr val="A4A4A4"/>
              </a:solidFill>
              <a:prstDash val="solid"/>
              <a:round/>
              <a:headEnd len="sm" w="sm" type="none"/>
              <a:tailEnd len="sm" w="sm" type="none"/>
            </a:ln>
          </p:spPr>
        </p:cxnSp>
        <p:sp>
          <p:nvSpPr>
            <p:cNvPr id="513" name="Google Shape;513;p50"/>
            <p:cNvSpPr/>
            <p:nvPr/>
          </p:nvSpPr>
          <p:spPr>
            <a:xfrm>
              <a:off x="0" y="382905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0"/>
            <p:cNvSpPr txBox="1"/>
            <p:nvPr/>
          </p:nvSpPr>
          <p:spPr>
            <a:xfrm>
              <a:off x="0" y="3829050"/>
              <a:ext cx="6492875" cy="127635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MFE industry users have worst conversion rate for both control/test users - perhaps change video to highlight features for MFE industry</a:t>
              </a:r>
              <a:endParaRPr b="0" i="0" sz="23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18"/>
          <p:cNvSpPr/>
          <p:nvPr/>
        </p:nvSpPr>
        <p:spPr>
          <a:xfrm>
            <a:off x="1" y="0"/>
            <a:ext cx="6090572" cy="6858000"/>
          </a:xfrm>
          <a:prstGeom prst="rect">
            <a:avLst/>
          </a:prstGeom>
          <a:gradFill>
            <a:gsLst>
              <a:gs pos="0">
                <a:srgbClr val="CC3A18"/>
              </a:gs>
              <a:gs pos="25000">
                <a:srgbClr val="CC3A18"/>
              </a:gs>
              <a:gs pos="94000">
                <a:srgbClr val="11151A"/>
              </a:gs>
              <a:gs pos="100000">
                <a:srgbClr val="11151A"/>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27" name="Google Shape;127;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18"/>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rgbClr val="FFFFFF"/>
                </a:solidFill>
              </a:rPr>
              <a:t>Challenges:</a:t>
            </a:r>
            <a:endParaRPr/>
          </a:p>
        </p:txBody>
      </p:sp>
      <p:sp>
        <p:nvSpPr>
          <p:cNvPr id="129" name="Google Shape;129;p18"/>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20"/>
              <a:buNone/>
            </a:pPr>
            <a:r>
              <a:rPr lang="en-US" sz="1500">
                <a:solidFill>
                  <a:srgbClr val="000000"/>
                </a:solidFill>
              </a:rPr>
              <a:t>For B2B software, it can be trickier to convince free users to upgrade to premium plans due to a variety of reasons. Two of the most common are</a:t>
            </a:r>
            <a:endParaRPr/>
          </a:p>
          <a:p>
            <a:pPr indent="-87629" lvl="0" marL="228600" rtl="0" algn="l">
              <a:lnSpc>
                <a:spcPct val="90000"/>
              </a:lnSpc>
              <a:spcBef>
                <a:spcPts val="1000"/>
              </a:spcBef>
              <a:spcAft>
                <a:spcPts val="0"/>
              </a:spcAft>
              <a:buClr>
                <a:schemeClr val="dk1"/>
              </a:buClr>
              <a:buSzPts val="2220"/>
              <a:buNone/>
            </a:pPr>
            <a:r>
              <a:t/>
            </a:r>
            <a:endParaRPr sz="1500">
              <a:solidFill>
                <a:srgbClr val="000000"/>
              </a:solidFill>
            </a:endParaRPr>
          </a:p>
          <a:p>
            <a:pPr indent="-228600" lvl="1" marL="685800" rtl="0" algn="l">
              <a:lnSpc>
                <a:spcPct val="90000"/>
              </a:lnSpc>
              <a:spcBef>
                <a:spcPts val="500"/>
              </a:spcBef>
              <a:spcAft>
                <a:spcPts val="0"/>
              </a:spcAft>
              <a:buClr>
                <a:srgbClr val="FF0000"/>
              </a:buClr>
              <a:buSzPts val="1850"/>
              <a:buChar char="•"/>
            </a:pPr>
            <a:r>
              <a:rPr lang="en-US" sz="1500">
                <a:solidFill>
                  <a:srgbClr val="000000"/>
                </a:solidFill>
              </a:rPr>
              <a:t>Users may first need approval from a manager or budgeting department.</a:t>
            </a:r>
            <a:endParaRPr/>
          </a:p>
          <a:p>
            <a:pPr indent="-228600" lvl="1" marL="685800" rtl="0" algn="l">
              <a:lnSpc>
                <a:spcPct val="90000"/>
              </a:lnSpc>
              <a:spcBef>
                <a:spcPts val="500"/>
              </a:spcBef>
              <a:spcAft>
                <a:spcPts val="0"/>
              </a:spcAft>
              <a:buClr>
                <a:srgbClr val="FF0000"/>
              </a:buClr>
              <a:buSzPts val="1850"/>
              <a:buChar char="•"/>
            </a:pPr>
            <a:r>
              <a:rPr lang="en-US" sz="1500">
                <a:solidFill>
                  <a:srgbClr val="000000"/>
                </a:solidFill>
              </a:rPr>
              <a:t>Users might not understand what the premium plan offers, especially if it introduces new services and features.</a:t>
            </a:r>
            <a:endParaRPr/>
          </a:p>
          <a:p>
            <a:pPr indent="-111125" lvl="1" marL="685800" rtl="0" algn="l">
              <a:lnSpc>
                <a:spcPct val="90000"/>
              </a:lnSpc>
              <a:spcBef>
                <a:spcPts val="500"/>
              </a:spcBef>
              <a:spcAft>
                <a:spcPts val="0"/>
              </a:spcAft>
              <a:buClr>
                <a:schemeClr val="dk1"/>
              </a:buClr>
              <a:buSzPts val="1850"/>
              <a:buNone/>
            </a:pPr>
            <a:r>
              <a:t/>
            </a:r>
            <a:endParaRPr sz="1500">
              <a:solidFill>
                <a:srgbClr val="000000"/>
              </a:solidFill>
            </a:endParaRPr>
          </a:p>
          <a:p>
            <a:pPr indent="0" lvl="0" marL="0" rtl="0" algn="l">
              <a:lnSpc>
                <a:spcPct val="90000"/>
              </a:lnSpc>
              <a:spcBef>
                <a:spcPts val="1000"/>
              </a:spcBef>
              <a:spcAft>
                <a:spcPts val="0"/>
              </a:spcAft>
              <a:buClr>
                <a:schemeClr val="dk1"/>
              </a:buClr>
              <a:buSzPts val="2220"/>
              <a:buNone/>
            </a:pPr>
            <a:r>
              <a:rPr lang="en-US" sz="1500">
                <a:solidFill>
                  <a:srgbClr val="000000"/>
                </a:solidFill>
              </a:rPr>
              <a:t>Freemium acquisition model helps with 2</a:t>
            </a:r>
            <a:r>
              <a:rPr baseline="30000" lang="en-US" sz="1500">
                <a:solidFill>
                  <a:srgbClr val="000000"/>
                </a:solidFill>
              </a:rPr>
              <a:t>nd</a:t>
            </a:r>
            <a:r>
              <a:rPr lang="en-US" sz="1500">
                <a:solidFill>
                  <a:srgbClr val="000000"/>
                </a:solidFill>
              </a:rPr>
              <a:t> and reduce the cost required to acquire new customers by shifting the education burden from sales/marketing to the customer.</a:t>
            </a:r>
            <a:endParaRPr/>
          </a:p>
          <a:p>
            <a:pPr indent="0" lvl="0" marL="0" rtl="0" algn="l">
              <a:lnSpc>
                <a:spcPct val="90000"/>
              </a:lnSpc>
              <a:spcBef>
                <a:spcPts val="1000"/>
              </a:spcBef>
              <a:spcAft>
                <a:spcPts val="0"/>
              </a:spcAft>
              <a:buClr>
                <a:schemeClr val="dk1"/>
              </a:buClr>
              <a:buSzPts val="2220"/>
              <a:buNone/>
            </a:pPr>
            <a:r>
              <a:t/>
            </a:r>
            <a:endParaRPr sz="1500">
              <a:solidFill>
                <a:srgbClr val="000000"/>
              </a:solidFill>
            </a:endParaRPr>
          </a:p>
          <a:p>
            <a:pPr indent="0" lvl="0" marL="0" rtl="0" algn="l">
              <a:lnSpc>
                <a:spcPct val="90000"/>
              </a:lnSpc>
              <a:spcBef>
                <a:spcPts val="1000"/>
              </a:spcBef>
              <a:spcAft>
                <a:spcPts val="0"/>
              </a:spcAft>
              <a:buClr>
                <a:schemeClr val="dk1"/>
              </a:buClr>
              <a:buSzPts val="2220"/>
              <a:buNone/>
            </a:pPr>
            <a:r>
              <a:rPr lang="en-US" sz="1500">
                <a:solidFill>
                  <a:srgbClr val="000000"/>
                </a:solidFill>
              </a:rPr>
              <a:t>Recommended read:</a:t>
            </a:r>
            <a:endParaRPr/>
          </a:p>
          <a:p>
            <a:pPr indent="0" lvl="0" marL="0" rtl="0" algn="l">
              <a:lnSpc>
                <a:spcPct val="90000"/>
              </a:lnSpc>
              <a:spcBef>
                <a:spcPts val="1000"/>
              </a:spcBef>
              <a:spcAft>
                <a:spcPts val="0"/>
              </a:spcAft>
              <a:buClr>
                <a:schemeClr val="dk1"/>
              </a:buClr>
              <a:buSzPts val="2220"/>
              <a:buNone/>
            </a:pPr>
            <a:r>
              <a:rPr lang="en-US" sz="1500" u="sng">
                <a:solidFill>
                  <a:schemeClr val="hlink"/>
                </a:solidFill>
                <a:hlinkClick r:id="rId4"/>
              </a:rPr>
              <a:t>https://blog.hubspot.com/service/freemium</a:t>
            </a:r>
            <a:endParaRPr sz="1500">
              <a:solidFill>
                <a:srgbClr val="000000"/>
              </a:solidFill>
            </a:endParaRPr>
          </a:p>
          <a:p>
            <a:pPr indent="0" lvl="0" marL="0" rtl="0" algn="l">
              <a:lnSpc>
                <a:spcPct val="90000"/>
              </a:lnSpc>
              <a:spcBef>
                <a:spcPts val="1000"/>
              </a:spcBef>
              <a:spcAft>
                <a:spcPts val="0"/>
              </a:spcAft>
              <a:buClr>
                <a:schemeClr val="dk1"/>
              </a:buClr>
              <a:buSzPts val="2220"/>
              <a:buNone/>
            </a:pPr>
            <a:r>
              <a:rPr lang="en-US" sz="1500" u="sng">
                <a:solidFill>
                  <a:schemeClr val="hlink"/>
                </a:solidFill>
                <a:hlinkClick r:id="rId5"/>
              </a:rPr>
              <a:t>https://www.optimizely.com/optimization-glossary/ab-testing/</a:t>
            </a:r>
            <a:endParaRPr sz="1500">
              <a:solidFill>
                <a:srgbClr val="000000"/>
              </a:solidFill>
            </a:endParaRPr>
          </a:p>
          <a:p>
            <a:pPr indent="-64135" lvl="0" marL="228600" rtl="0" algn="l">
              <a:lnSpc>
                <a:spcPct val="90000"/>
              </a:lnSpc>
              <a:spcBef>
                <a:spcPts val="1000"/>
              </a:spcBef>
              <a:spcAft>
                <a:spcPts val="0"/>
              </a:spcAft>
              <a:buClr>
                <a:schemeClr val="dk1"/>
              </a:buClr>
              <a:buSzPts val="2590"/>
              <a:buNone/>
            </a:pPr>
            <a:r>
              <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38200" y="365125"/>
            <a:ext cx="10515600" cy="90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pic>
        <p:nvPicPr>
          <p:cNvPr descr="AB Test Results" id="135" name="Google Shape;135;p19"/>
          <p:cNvPicPr preferRelativeResize="0"/>
          <p:nvPr>
            <p:ph idx="1" type="body"/>
          </p:nvPr>
        </p:nvPicPr>
        <p:blipFill rotWithShape="1">
          <a:blip r:embed="rId3">
            <a:alphaModFix/>
          </a:blip>
          <a:srcRect b="0" l="0" r="0" t="0"/>
          <a:stretch/>
        </p:blipFill>
        <p:spPr>
          <a:xfrm>
            <a:off x="838200" y="1450182"/>
            <a:ext cx="6755700" cy="2850300"/>
          </a:xfrm>
          <a:prstGeom prst="rect">
            <a:avLst/>
          </a:prstGeom>
          <a:noFill/>
          <a:ln>
            <a:noFill/>
          </a:ln>
        </p:spPr>
      </p:pic>
      <p:pic>
        <p:nvPicPr>
          <p:cNvPr descr="User Industry" id="136" name="Google Shape;136;p19"/>
          <p:cNvPicPr preferRelativeResize="0"/>
          <p:nvPr/>
        </p:nvPicPr>
        <p:blipFill rotWithShape="1">
          <a:blip r:embed="rId4">
            <a:alphaModFix/>
          </a:blip>
          <a:srcRect b="0" l="0" r="0" t="0"/>
          <a:stretch/>
        </p:blipFill>
        <p:spPr>
          <a:xfrm>
            <a:off x="838201" y="4521994"/>
            <a:ext cx="5033962" cy="2128837"/>
          </a:xfrm>
          <a:prstGeom prst="rect">
            <a:avLst/>
          </a:prstGeom>
          <a:noFill/>
          <a:ln>
            <a:noFill/>
          </a:ln>
        </p:spPr>
      </p:pic>
      <p:sp>
        <p:nvSpPr>
          <p:cNvPr id="137" name="Google Shape;137;p19"/>
          <p:cNvSpPr txBox="1"/>
          <p:nvPr/>
        </p:nvSpPr>
        <p:spPr>
          <a:xfrm>
            <a:off x="7829550" y="2457450"/>
            <a:ext cx="1821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ab_trial_results</a:t>
            </a:r>
            <a:endParaRPr b="1" i="0" sz="1800" u="none" cap="none" strike="noStrike">
              <a:solidFill>
                <a:schemeClr val="dk1"/>
              </a:solidFill>
              <a:latin typeface="Calibri"/>
              <a:ea typeface="Calibri"/>
              <a:cs typeface="Calibri"/>
              <a:sym typeface="Calibri"/>
            </a:endParaRPr>
          </a:p>
        </p:txBody>
      </p:sp>
      <p:sp>
        <p:nvSpPr>
          <p:cNvPr id="138" name="Google Shape;138;p19"/>
          <p:cNvSpPr txBox="1"/>
          <p:nvPr/>
        </p:nvSpPr>
        <p:spPr>
          <a:xfrm>
            <a:off x="6022181" y="5436394"/>
            <a:ext cx="157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user_industry</a:t>
            </a:r>
            <a:endParaRPr b="0" i="0" sz="1400" u="none" cap="none" strike="noStrike">
              <a:solidFill>
                <a:srgbClr val="000000"/>
              </a:solidFill>
              <a:latin typeface="Arial"/>
              <a:ea typeface="Arial"/>
              <a:cs typeface="Arial"/>
              <a:sym typeface="Arial"/>
            </a:endParaRPr>
          </a:p>
        </p:txBody>
      </p:sp>
      <p:sp>
        <p:nvSpPr>
          <p:cNvPr id="139" name="Google Shape;139;p19"/>
          <p:cNvSpPr txBox="1"/>
          <p:nvPr/>
        </p:nvSpPr>
        <p:spPr>
          <a:xfrm>
            <a:off x="7829550" y="3235003"/>
            <a:ext cx="20421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Control – Old Video</a:t>
            </a:r>
            <a:br>
              <a:rPr b="1" i="0" lang="en-US" sz="1600" u="none" cap="none" strike="noStrike">
                <a:solidFill>
                  <a:schemeClr val="dk1"/>
                </a:solidFill>
                <a:latin typeface="Calibri"/>
                <a:ea typeface="Calibri"/>
                <a:cs typeface="Calibri"/>
                <a:sym typeface="Calibri"/>
              </a:rPr>
            </a:br>
            <a:r>
              <a:rPr b="1" i="0" lang="en-US" sz="1600" u="none" cap="none" strike="noStrike">
                <a:solidFill>
                  <a:schemeClr val="dk1"/>
                </a:solidFill>
                <a:latin typeface="Calibri"/>
                <a:ea typeface="Calibri"/>
                <a:cs typeface="Calibri"/>
                <a:sym typeface="Calibri"/>
              </a:rPr>
              <a:t>Test – New Video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Google Shape;144;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p20"/>
          <p:cNvSpPr/>
          <p:nvPr/>
        </p:nvSpPr>
        <p:spPr>
          <a:xfrm>
            <a:off x="0" y="2030410"/>
            <a:ext cx="7005134" cy="4827590"/>
          </a:xfrm>
          <a:custGeom>
            <a:rect b="b" l="l" r="r" t="t"/>
            <a:pathLst>
              <a:path extrusionOk="0" h="4827590" w="7005134">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6" name="Google Shape;146;p20"/>
          <p:cNvSpPr txBox="1"/>
          <p:nvPr>
            <p:ph type="title"/>
          </p:nvPr>
        </p:nvSpPr>
        <p:spPr>
          <a:xfrm>
            <a:off x="1158240" y="4894262"/>
            <a:ext cx="10308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t>Data Dictionary:</a:t>
            </a:r>
            <a:endParaRPr/>
          </a:p>
        </p:txBody>
      </p:sp>
      <p:sp>
        <p:nvSpPr>
          <p:cNvPr id="147" name="Google Shape;147;p20"/>
          <p:cNvSpPr txBox="1"/>
          <p:nvPr>
            <p:ph idx="1" type="body"/>
          </p:nvPr>
        </p:nvSpPr>
        <p:spPr>
          <a:xfrm>
            <a:off x="1161288" y="701019"/>
            <a:ext cx="6484200" cy="3382200"/>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sz="1900"/>
              <a:t>user_id</a:t>
            </a:r>
            <a:r>
              <a:rPr lang="en-US" sz="1900"/>
              <a:t> - Unique ID for user</a:t>
            </a:r>
            <a:endParaRPr/>
          </a:p>
          <a:p>
            <a:pPr indent="-228600" lvl="0" marL="228600" rtl="0" algn="l">
              <a:lnSpc>
                <a:spcPct val="90000"/>
              </a:lnSpc>
              <a:spcBef>
                <a:spcPts val="1000"/>
              </a:spcBef>
              <a:spcAft>
                <a:spcPts val="0"/>
              </a:spcAft>
              <a:buClr>
                <a:schemeClr val="dk1"/>
              </a:buClr>
              <a:buSzPts val="2800"/>
              <a:buChar char="•"/>
            </a:pPr>
            <a:r>
              <a:rPr b="1" lang="en-US" sz="1900"/>
              <a:t>date</a:t>
            </a:r>
            <a:r>
              <a:rPr lang="en-US" sz="1900"/>
              <a:t> - Date the user watched explainer video</a:t>
            </a:r>
            <a:endParaRPr/>
          </a:p>
          <a:p>
            <a:pPr indent="-228600" lvl="0" marL="228600" rtl="0" algn="l">
              <a:lnSpc>
                <a:spcPct val="90000"/>
              </a:lnSpc>
              <a:spcBef>
                <a:spcPts val="1000"/>
              </a:spcBef>
              <a:spcAft>
                <a:spcPts val="0"/>
              </a:spcAft>
              <a:buClr>
                <a:schemeClr val="dk1"/>
              </a:buClr>
              <a:buSzPts val="2800"/>
              <a:buChar char="•"/>
            </a:pPr>
            <a:r>
              <a:rPr b="1" lang="en-US" sz="1900"/>
              <a:t>source </a:t>
            </a:r>
            <a:r>
              <a:rPr lang="en-US" sz="1900"/>
              <a:t>-</a:t>
            </a:r>
            <a:r>
              <a:rPr b="1" lang="en-US" sz="1900"/>
              <a:t> </a:t>
            </a:r>
            <a:r>
              <a:rPr lang="en-US" sz="1900"/>
              <a:t>Marketing channel user came from</a:t>
            </a:r>
            <a:endParaRPr/>
          </a:p>
          <a:p>
            <a:pPr indent="-228600" lvl="0" marL="228600" rtl="0" algn="l">
              <a:lnSpc>
                <a:spcPct val="90000"/>
              </a:lnSpc>
              <a:spcBef>
                <a:spcPts val="1000"/>
              </a:spcBef>
              <a:spcAft>
                <a:spcPts val="0"/>
              </a:spcAft>
              <a:buClr>
                <a:schemeClr val="dk1"/>
              </a:buClr>
              <a:buSzPts val="2800"/>
              <a:buChar char="•"/>
            </a:pPr>
            <a:r>
              <a:rPr b="1" lang="en-US" sz="1900"/>
              <a:t>mobile</a:t>
            </a:r>
            <a:r>
              <a:rPr lang="en-US" sz="1900"/>
              <a:t> - Was user on a mobile device?</a:t>
            </a:r>
            <a:endParaRPr/>
          </a:p>
          <a:p>
            <a:pPr indent="-228600" lvl="0" marL="228600" rtl="0" algn="l">
              <a:lnSpc>
                <a:spcPct val="90000"/>
              </a:lnSpc>
              <a:spcBef>
                <a:spcPts val="1000"/>
              </a:spcBef>
              <a:spcAft>
                <a:spcPts val="0"/>
              </a:spcAft>
              <a:buClr>
                <a:schemeClr val="dk1"/>
              </a:buClr>
              <a:buSzPts val="2800"/>
              <a:buChar char="•"/>
            </a:pPr>
            <a:r>
              <a:rPr b="1" lang="en-US" sz="1900"/>
              <a:t>payee</a:t>
            </a:r>
            <a:r>
              <a:rPr lang="en-US" sz="1900"/>
              <a:t> - Whether the user is the primary decision-maker for budgeting</a:t>
            </a:r>
            <a:endParaRPr/>
          </a:p>
          <a:p>
            <a:pPr indent="-228600" lvl="0" marL="228600" rtl="0" algn="l">
              <a:lnSpc>
                <a:spcPct val="90000"/>
              </a:lnSpc>
              <a:spcBef>
                <a:spcPts val="1000"/>
              </a:spcBef>
              <a:spcAft>
                <a:spcPts val="0"/>
              </a:spcAft>
              <a:buClr>
                <a:schemeClr val="dk1"/>
              </a:buClr>
              <a:buSzPts val="2800"/>
              <a:buChar char="•"/>
            </a:pPr>
            <a:r>
              <a:rPr b="1" lang="en-US" sz="1900"/>
              <a:t>browser</a:t>
            </a:r>
            <a:r>
              <a:rPr lang="en-US" sz="1900"/>
              <a:t> - The user's browser</a:t>
            </a:r>
            <a:endParaRPr/>
          </a:p>
          <a:p>
            <a:pPr indent="-228600" lvl="0" marL="228600" rtl="0" algn="l">
              <a:lnSpc>
                <a:spcPct val="90000"/>
              </a:lnSpc>
              <a:spcBef>
                <a:spcPts val="1000"/>
              </a:spcBef>
              <a:spcAft>
                <a:spcPts val="0"/>
              </a:spcAft>
              <a:buClr>
                <a:schemeClr val="dk1"/>
              </a:buClr>
              <a:buSzPts val="2800"/>
              <a:buChar char="•"/>
            </a:pPr>
            <a:r>
              <a:rPr b="1" lang="en-US" sz="1900"/>
              <a:t>trial</a:t>
            </a:r>
            <a:r>
              <a:rPr lang="en-US" sz="1900"/>
              <a:t> - Did the user convert, i.e. start a premium trial?</a:t>
            </a:r>
            <a:endParaRPr/>
          </a:p>
          <a:p>
            <a:pPr indent="-228600" lvl="0" marL="228600" rtl="0" algn="l">
              <a:lnSpc>
                <a:spcPct val="90000"/>
              </a:lnSpc>
              <a:spcBef>
                <a:spcPts val="1000"/>
              </a:spcBef>
              <a:spcAft>
                <a:spcPts val="0"/>
              </a:spcAft>
              <a:buClr>
                <a:schemeClr val="dk1"/>
              </a:buClr>
              <a:buSzPts val="2800"/>
              <a:buChar char="•"/>
            </a:pPr>
            <a:r>
              <a:rPr b="1" lang="en-US" sz="1900"/>
              <a:t>group</a:t>
            </a:r>
            <a:r>
              <a:rPr lang="en-US" sz="1900"/>
              <a:t> - Group (test / control)</a:t>
            </a:r>
            <a:endParaRPr/>
          </a:p>
        </p:txBody>
      </p:sp>
      <p:cxnSp>
        <p:nvCxnSpPr>
          <p:cNvPr id="148" name="Google Shape;148;p20"/>
          <p:cNvCxnSpPr/>
          <p:nvPr/>
        </p:nvCxnSpPr>
        <p:spPr>
          <a:xfrm>
            <a:off x="1272540" y="4450080"/>
            <a:ext cx="1234500" cy="0"/>
          </a:xfrm>
          <a:prstGeom prst="straightConnector1">
            <a:avLst/>
          </a:prstGeom>
          <a:noFill/>
          <a:ln cap="flat" cmpd="sng" w="50800">
            <a:solidFill>
              <a:srgbClr val="3F3F3F"/>
            </a:solidFill>
            <a:prstDash val="solid"/>
            <a:round/>
            <a:headEnd len="sm" w="sm" type="none"/>
            <a:tailEnd len="sm" w="sm" type="none"/>
          </a:ln>
        </p:spPr>
      </p:cxnSp>
      <p:sp>
        <p:nvSpPr>
          <p:cNvPr id="149" name="Google Shape;149;p20"/>
          <p:cNvSpPr/>
          <p:nvPr/>
        </p:nvSpPr>
        <p:spPr>
          <a:xfrm>
            <a:off x="8134348" y="999969"/>
            <a:ext cx="3444300" cy="3444300"/>
          </a:xfrm>
          <a:prstGeom prst="ellipse">
            <a:avLst/>
          </a:prstGeom>
          <a:solidFill>
            <a:schemeClr val="dk1">
              <a:alpha val="498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Google Shape;154;p21"/>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55" name="Google Shape;155;p21"/>
          <p:cNvGrpSpPr/>
          <p:nvPr/>
        </p:nvGrpSpPr>
        <p:grpSpPr>
          <a:xfrm>
            <a:off x="-417513" y="0"/>
            <a:ext cx="12584114" cy="6853238"/>
            <a:chOff x="-417513" y="0"/>
            <a:chExt cx="12584114" cy="6853238"/>
          </a:xfrm>
        </p:grpSpPr>
        <p:sp>
          <p:nvSpPr>
            <p:cNvPr id="156" name="Google Shape;156;p2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1"/>
          <p:cNvGrpSpPr/>
          <p:nvPr/>
        </p:nvGrpSpPr>
        <p:grpSpPr>
          <a:xfrm>
            <a:off x="800144" y="1699589"/>
            <a:ext cx="3674476" cy="3470421"/>
            <a:chOff x="697883" y="1816768"/>
            <a:chExt cx="3674476" cy="3470421"/>
          </a:xfrm>
        </p:grpSpPr>
        <p:sp>
          <p:nvSpPr>
            <p:cNvPr id="178" name="Google Shape;178;p2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1"/>
          <p:cNvSpPr txBox="1"/>
          <p:nvPr>
            <p:ph type="title"/>
          </p:nvPr>
        </p:nvSpPr>
        <p:spPr>
          <a:xfrm>
            <a:off x="904877" y="2415322"/>
            <a:ext cx="3451730" cy="239986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4000">
                <a:solidFill>
                  <a:srgbClr val="FFFFFF"/>
                </a:solidFill>
              </a:rPr>
              <a:t>Objectives:</a:t>
            </a:r>
            <a:endParaRPr/>
          </a:p>
        </p:txBody>
      </p:sp>
      <p:sp>
        <p:nvSpPr>
          <p:cNvPr id="182" name="Google Shape;182;p21"/>
          <p:cNvSpPr txBox="1"/>
          <p:nvPr>
            <p:ph idx="1" type="body"/>
          </p:nvPr>
        </p:nvSpPr>
        <p:spPr>
          <a:xfrm>
            <a:off x="5120640" y="804672"/>
            <a:ext cx="6281928" cy="524865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sz="2000"/>
              <a:t>Determine which sources/devices/industries had the highest conversion rates.</a:t>
            </a:r>
            <a:endParaRPr/>
          </a:p>
          <a:p>
            <a:pPr indent="-228600" lvl="0" marL="228600" rtl="0" algn="l">
              <a:lnSpc>
                <a:spcPct val="90000"/>
              </a:lnSpc>
              <a:spcBef>
                <a:spcPts val="1000"/>
              </a:spcBef>
              <a:spcAft>
                <a:spcPts val="0"/>
              </a:spcAft>
              <a:buClr>
                <a:schemeClr val="dk1"/>
              </a:buClr>
              <a:buSzPts val="2800"/>
              <a:buChar char="•"/>
            </a:pPr>
            <a:r>
              <a:rPr lang="en-US" sz="2000"/>
              <a:t>Build a model that can predict conversion rate based on user data.</a:t>
            </a:r>
            <a:endParaRPr/>
          </a:p>
          <a:p>
            <a:pPr indent="-228600" lvl="1" marL="685800" rtl="0" algn="l">
              <a:lnSpc>
                <a:spcPct val="90000"/>
              </a:lnSpc>
              <a:spcBef>
                <a:spcPts val="500"/>
              </a:spcBef>
              <a:spcAft>
                <a:spcPts val="0"/>
              </a:spcAft>
              <a:buClr>
                <a:schemeClr val="dk1"/>
              </a:buClr>
              <a:buSzPts val="2400"/>
              <a:buChar char="•"/>
            </a:pPr>
            <a:r>
              <a:rPr lang="en-US" sz="2000"/>
              <a:t>For high conversion rate users, what are the implications for the company's marketing team?</a:t>
            </a:r>
            <a:endParaRPr/>
          </a:p>
          <a:p>
            <a:pPr indent="-228600" lvl="1" marL="685800" rtl="0" algn="l">
              <a:lnSpc>
                <a:spcPct val="90000"/>
              </a:lnSpc>
              <a:spcBef>
                <a:spcPts val="500"/>
              </a:spcBef>
              <a:spcAft>
                <a:spcPts val="0"/>
              </a:spcAft>
              <a:buClr>
                <a:schemeClr val="dk1"/>
              </a:buClr>
              <a:buSzPts val="2400"/>
              <a:buChar char="•"/>
            </a:pPr>
            <a:r>
              <a:rPr lang="en-US" sz="2000"/>
              <a:t>For low conversion rate users, what are the implications for the company's customer success teams?</a:t>
            </a:r>
            <a:endParaRPr/>
          </a:p>
          <a:p>
            <a:pPr indent="-228600" lvl="0" marL="228600" rtl="0" algn="l">
              <a:lnSpc>
                <a:spcPct val="90000"/>
              </a:lnSpc>
              <a:spcBef>
                <a:spcPts val="1000"/>
              </a:spcBef>
              <a:spcAft>
                <a:spcPts val="0"/>
              </a:spcAft>
              <a:buClr>
                <a:schemeClr val="dk1"/>
              </a:buClr>
              <a:buSzPts val="2800"/>
              <a:buChar char="•"/>
            </a:pPr>
            <a:r>
              <a:rPr lang="en-US" sz="2000"/>
              <a:t>Provide actionable insights to the business. What have we learned from this test?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p22"/>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88" name="Google Shape;188;p22"/>
          <p:cNvGrpSpPr/>
          <p:nvPr/>
        </p:nvGrpSpPr>
        <p:grpSpPr>
          <a:xfrm>
            <a:off x="-417513" y="0"/>
            <a:ext cx="12584114" cy="6853238"/>
            <a:chOff x="-417513" y="0"/>
            <a:chExt cx="12584114" cy="6853238"/>
          </a:xfrm>
        </p:grpSpPr>
        <p:sp>
          <p:nvSpPr>
            <p:cNvPr id="189" name="Google Shape;189;p2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22"/>
          <p:cNvGrpSpPr/>
          <p:nvPr/>
        </p:nvGrpSpPr>
        <p:grpSpPr>
          <a:xfrm>
            <a:off x="800144" y="1699589"/>
            <a:ext cx="3674476" cy="3470421"/>
            <a:chOff x="697883" y="1816768"/>
            <a:chExt cx="3674476" cy="3470421"/>
          </a:xfrm>
        </p:grpSpPr>
        <p:sp>
          <p:nvSpPr>
            <p:cNvPr id="211" name="Google Shape;211;p22"/>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2"/>
          <p:cNvSpPr txBox="1"/>
          <p:nvPr>
            <p:ph type="title"/>
          </p:nvPr>
        </p:nvSpPr>
        <p:spPr>
          <a:xfrm>
            <a:off x="904877" y="2415322"/>
            <a:ext cx="3451730" cy="239986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4000">
                <a:solidFill>
                  <a:srgbClr val="FFFFFF"/>
                </a:solidFill>
              </a:rPr>
              <a:t>Questions:</a:t>
            </a:r>
            <a:endParaRPr/>
          </a:p>
        </p:txBody>
      </p:sp>
      <p:sp>
        <p:nvSpPr>
          <p:cNvPr id="215" name="Google Shape;215;p22"/>
          <p:cNvSpPr txBox="1"/>
          <p:nvPr>
            <p:ph idx="1" type="body"/>
          </p:nvPr>
        </p:nvSpPr>
        <p:spPr>
          <a:xfrm>
            <a:off x="5120640" y="804672"/>
            <a:ext cx="6281928" cy="524865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590"/>
              <a:buChar char="•"/>
            </a:pPr>
            <a:r>
              <a:rPr lang="en-US" sz="2000"/>
              <a:t>Define conversion rate? </a:t>
            </a:r>
            <a:endParaRPr/>
          </a:p>
          <a:p>
            <a:pPr indent="0" lvl="0" marL="0" rtl="0" algn="l">
              <a:lnSpc>
                <a:spcPct val="90000"/>
              </a:lnSpc>
              <a:spcBef>
                <a:spcPts val="1000"/>
              </a:spcBef>
              <a:spcAft>
                <a:spcPts val="0"/>
              </a:spcAft>
              <a:buClr>
                <a:schemeClr val="dk1"/>
              </a:buClr>
              <a:buSzPts val="2590"/>
              <a:buNone/>
            </a:pPr>
            <a:r>
              <a:rPr lang="en-US" sz="2000"/>
              <a:t>Example: % users signup &amp; convert in a day/week?</a:t>
            </a:r>
            <a:endParaRPr/>
          </a:p>
          <a:p>
            <a:pPr indent="-64135" lvl="0" marL="228600" rtl="0" algn="l">
              <a:lnSpc>
                <a:spcPct val="90000"/>
              </a:lnSpc>
              <a:spcBef>
                <a:spcPts val="1000"/>
              </a:spcBef>
              <a:spcAft>
                <a:spcPts val="0"/>
              </a:spcAft>
              <a:buClr>
                <a:schemeClr val="dk1"/>
              </a:buClr>
              <a:buSzPts val="2590"/>
              <a:buNone/>
            </a:pPr>
            <a:r>
              <a:t/>
            </a:r>
            <a:endParaRPr sz="2000"/>
          </a:p>
          <a:p>
            <a:pPr indent="-228600" lvl="0" marL="228600" rtl="0" algn="l">
              <a:lnSpc>
                <a:spcPct val="90000"/>
              </a:lnSpc>
              <a:spcBef>
                <a:spcPts val="1000"/>
              </a:spcBef>
              <a:spcAft>
                <a:spcPts val="0"/>
              </a:spcAft>
              <a:buClr>
                <a:schemeClr val="dk1"/>
              </a:buClr>
              <a:buSzPts val="2590"/>
              <a:buChar char="•"/>
            </a:pPr>
            <a:r>
              <a:rPr lang="en-US" sz="2000"/>
              <a:t>Quantify Conversion rate range? </a:t>
            </a:r>
            <a:endParaRPr/>
          </a:p>
          <a:p>
            <a:pPr indent="0" lvl="0" marL="0" rtl="0" algn="l">
              <a:lnSpc>
                <a:spcPct val="90000"/>
              </a:lnSpc>
              <a:spcBef>
                <a:spcPts val="1000"/>
              </a:spcBef>
              <a:spcAft>
                <a:spcPts val="0"/>
              </a:spcAft>
              <a:buClr>
                <a:schemeClr val="dk1"/>
              </a:buClr>
              <a:buSzPts val="2590"/>
              <a:buNone/>
            </a:pPr>
            <a:r>
              <a:rPr lang="en-US" sz="2000"/>
              <a:t>Example: High: 25-30%,  Low: 1- 5 %</a:t>
            </a:r>
            <a:endParaRPr/>
          </a:p>
          <a:p>
            <a:pPr indent="-64135" lvl="0" marL="228600" rtl="0" algn="l">
              <a:lnSpc>
                <a:spcPct val="90000"/>
              </a:lnSpc>
              <a:spcBef>
                <a:spcPts val="1000"/>
              </a:spcBef>
              <a:spcAft>
                <a:spcPts val="0"/>
              </a:spcAft>
              <a:buClr>
                <a:schemeClr val="dk1"/>
              </a:buClr>
              <a:buSzPts val="2590"/>
              <a:buNone/>
            </a:pPr>
            <a:r>
              <a:t/>
            </a:r>
            <a:endParaRPr sz="2000"/>
          </a:p>
          <a:p>
            <a:pPr indent="-228600" lvl="0" marL="228600" rtl="0" algn="l">
              <a:lnSpc>
                <a:spcPct val="90000"/>
              </a:lnSpc>
              <a:spcBef>
                <a:spcPts val="1000"/>
              </a:spcBef>
              <a:spcAft>
                <a:spcPts val="0"/>
              </a:spcAft>
              <a:buClr>
                <a:schemeClr val="dk1"/>
              </a:buClr>
              <a:buSzPts val="2590"/>
              <a:buChar char="•"/>
            </a:pPr>
            <a:r>
              <a:rPr lang="en-US" sz="2000"/>
              <a:t>Elaborate business problem? Analyze conversion rate of old explainer video &amp; predict conversion rate of new video?</a:t>
            </a:r>
            <a:endParaRPr/>
          </a:p>
          <a:p>
            <a:pPr indent="0" lvl="0" marL="0" rtl="0" algn="l">
              <a:lnSpc>
                <a:spcPct val="90000"/>
              </a:lnSpc>
              <a:spcBef>
                <a:spcPts val="1000"/>
              </a:spcBef>
              <a:spcAft>
                <a:spcPts val="0"/>
              </a:spcAft>
              <a:buClr>
                <a:schemeClr val="dk1"/>
              </a:buClr>
              <a:buSzPts val="2590"/>
              <a:buNone/>
            </a:pPr>
            <a:r>
              <a:t/>
            </a:r>
            <a:endParaRPr sz="2000"/>
          </a:p>
          <a:p>
            <a:pPr indent="-228600" lvl="0" marL="228600" rtl="0" algn="l">
              <a:lnSpc>
                <a:spcPct val="90000"/>
              </a:lnSpc>
              <a:spcBef>
                <a:spcPts val="1000"/>
              </a:spcBef>
              <a:spcAft>
                <a:spcPts val="0"/>
              </a:spcAft>
              <a:buClr>
                <a:schemeClr val="dk1"/>
              </a:buClr>
              <a:buSzPts val="2590"/>
              <a:buChar char="•"/>
            </a:pPr>
            <a:r>
              <a:rPr lang="en-US" sz="2000"/>
              <a:t>Use only old explainer video data or only new explainer video data or both?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sp>
        <p:nvSpPr>
          <p:cNvPr id="220" name="Google Shape;220;p23"/>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21" name="Google Shape;221;p23"/>
          <p:cNvGrpSpPr/>
          <p:nvPr/>
        </p:nvGrpSpPr>
        <p:grpSpPr>
          <a:xfrm>
            <a:off x="-417513" y="0"/>
            <a:ext cx="12584114" cy="6853238"/>
            <a:chOff x="-417513" y="0"/>
            <a:chExt cx="12584114" cy="6853238"/>
          </a:xfrm>
        </p:grpSpPr>
        <p:sp>
          <p:nvSpPr>
            <p:cNvPr id="222" name="Google Shape;222;p2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800144" y="1699589"/>
            <a:ext cx="3674476" cy="3470421"/>
            <a:chOff x="697883" y="1816768"/>
            <a:chExt cx="3674476" cy="3470421"/>
          </a:xfrm>
        </p:grpSpPr>
        <p:sp>
          <p:nvSpPr>
            <p:cNvPr id="244" name="Google Shape;244;p2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3"/>
          <p:cNvSpPr txBox="1"/>
          <p:nvPr>
            <p:ph type="title"/>
          </p:nvPr>
        </p:nvSpPr>
        <p:spPr>
          <a:xfrm>
            <a:off x="904877" y="2415322"/>
            <a:ext cx="3451730" cy="239986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4000">
                <a:solidFill>
                  <a:srgbClr val="FFFFFF"/>
                </a:solidFill>
              </a:rPr>
              <a:t>Questions continued…</a:t>
            </a:r>
            <a:endParaRPr/>
          </a:p>
        </p:txBody>
      </p:sp>
      <p:sp>
        <p:nvSpPr>
          <p:cNvPr id="248" name="Google Shape;248;p23"/>
          <p:cNvSpPr txBox="1"/>
          <p:nvPr>
            <p:ph idx="1" type="body"/>
          </p:nvPr>
        </p:nvSpPr>
        <p:spPr>
          <a:xfrm>
            <a:off x="5120640" y="804672"/>
            <a:ext cx="6281928" cy="52486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D1C1D"/>
              </a:buClr>
              <a:buSzPts val="1540"/>
              <a:buNone/>
            </a:pPr>
            <a:r>
              <a:rPr lang="en-US" sz="1600" u="sng"/>
              <a:t>Kusay</a:t>
            </a:r>
            <a:endParaRPr/>
          </a:p>
          <a:p>
            <a:pPr indent="0" lvl="0" marL="0" rtl="0" algn="l">
              <a:lnSpc>
                <a:spcPct val="90000"/>
              </a:lnSpc>
              <a:spcBef>
                <a:spcPts val="0"/>
              </a:spcBef>
              <a:spcAft>
                <a:spcPts val="0"/>
              </a:spcAft>
              <a:buClr>
                <a:srgbClr val="1D1C1D"/>
              </a:buClr>
              <a:buSzPts val="1540"/>
              <a:buNone/>
            </a:pPr>
            <a:r>
              <a:rPr lang="en-US" sz="1600"/>
              <a:t>1.    Browser type is used for the transaction?</a:t>
            </a:r>
            <a:br>
              <a:rPr lang="en-US" sz="1600"/>
            </a:br>
            <a:r>
              <a:rPr lang="en-US" sz="1600"/>
              <a:t>2.    authority of the person who is trialing?</a:t>
            </a:r>
            <a:br>
              <a:rPr lang="en-US" sz="1600"/>
            </a:br>
            <a:r>
              <a:rPr lang="en-US" sz="1600"/>
              <a:t>3.    What device is used for trial period?</a:t>
            </a:r>
            <a:br>
              <a:rPr lang="en-US" sz="1600"/>
            </a:br>
            <a:r>
              <a:rPr lang="en-US" sz="1600"/>
              <a:t>4.    The channel which is used to get the software?</a:t>
            </a:r>
            <a:br>
              <a:rPr lang="en-US" sz="1600"/>
            </a:br>
            <a:r>
              <a:rPr lang="en-US" sz="1600"/>
              <a:t>5.    The date in which the user watch the tutorial video </a:t>
            </a:r>
            <a:endParaRPr/>
          </a:p>
          <a:p>
            <a:pPr indent="0" lvl="0" marL="0" rtl="0" algn="l">
              <a:lnSpc>
                <a:spcPct val="90000"/>
              </a:lnSpc>
              <a:spcBef>
                <a:spcPts val="0"/>
              </a:spcBef>
              <a:spcAft>
                <a:spcPts val="0"/>
              </a:spcAft>
              <a:buClr>
                <a:schemeClr val="dk1"/>
              </a:buClr>
              <a:buSzPts val="1540"/>
              <a:buNone/>
            </a:pPr>
            <a:r>
              <a:t/>
            </a:r>
            <a:endParaRPr sz="1600"/>
          </a:p>
          <a:p>
            <a:pPr indent="0" lvl="0" marL="0" rtl="0" algn="l">
              <a:lnSpc>
                <a:spcPct val="90000"/>
              </a:lnSpc>
              <a:spcBef>
                <a:spcPts val="0"/>
              </a:spcBef>
              <a:spcAft>
                <a:spcPts val="0"/>
              </a:spcAft>
              <a:buClr>
                <a:schemeClr val="dk1"/>
              </a:buClr>
              <a:buSzPts val="1540"/>
              <a:buNone/>
            </a:pPr>
            <a:r>
              <a:rPr lang="en-US" sz="1600" u="sng"/>
              <a:t>Shahid</a:t>
            </a:r>
            <a:endParaRPr sz="1600"/>
          </a:p>
          <a:p>
            <a:pPr indent="-342900" lvl="0" marL="342900" rtl="0" algn="l">
              <a:lnSpc>
                <a:spcPct val="90000"/>
              </a:lnSpc>
              <a:spcBef>
                <a:spcPts val="0"/>
              </a:spcBef>
              <a:spcAft>
                <a:spcPts val="0"/>
              </a:spcAft>
              <a:buClr>
                <a:schemeClr val="dk1"/>
              </a:buClr>
              <a:buSzPts val="1540"/>
              <a:buFont typeface="Calibri"/>
              <a:buAutoNum type="arabicPeriod"/>
            </a:pPr>
            <a:r>
              <a:rPr lang="en-US" sz="1600"/>
              <a:t>Is the company relying on </a:t>
            </a:r>
            <a:r>
              <a:rPr b="1" lang="en-US" sz="1600"/>
              <a:t>source</a:t>
            </a:r>
            <a:r>
              <a:rPr lang="en-US" sz="1600"/>
              <a:t> to create the explainer videos?</a:t>
            </a:r>
            <a:endParaRPr/>
          </a:p>
          <a:p>
            <a:pPr indent="-342900" lvl="0" marL="342900" rtl="0" algn="l">
              <a:lnSpc>
                <a:spcPct val="90000"/>
              </a:lnSpc>
              <a:spcBef>
                <a:spcPts val="0"/>
              </a:spcBef>
              <a:spcAft>
                <a:spcPts val="0"/>
              </a:spcAft>
              <a:buClr>
                <a:schemeClr val="dk1"/>
              </a:buClr>
              <a:buSzPts val="1540"/>
              <a:buFont typeface="Calibri"/>
              <a:buAutoNum type="arabicPeriod"/>
            </a:pPr>
            <a:r>
              <a:rPr lang="en-US" sz="1600"/>
              <a:t>Can the videos be customized to properly convince free tier users?</a:t>
            </a:r>
            <a:endParaRPr/>
          </a:p>
          <a:p>
            <a:pPr indent="-342900" lvl="0" marL="342900" rtl="0" algn="l">
              <a:lnSpc>
                <a:spcPct val="90000"/>
              </a:lnSpc>
              <a:spcBef>
                <a:spcPts val="0"/>
              </a:spcBef>
              <a:spcAft>
                <a:spcPts val="0"/>
              </a:spcAft>
              <a:buClr>
                <a:schemeClr val="dk1"/>
              </a:buClr>
              <a:buSzPts val="1540"/>
              <a:buFont typeface="Calibri"/>
              <a:buAutoNum type="arabicPeriod"/>
            </a:pPr>
            <a:r>
              <a:rPr lang="en-US" sz="1600"/>
              <a:t>What were the main differences between the old video and the new one?</a:t>
            </a:r>
            <a:endParaRPr/>
          </a:p>
          <a:p>
            <a:pPr indent="-342900" lvl="0" marL="342900" rtl="0" algn="l">
              <a:lnSpc>
                <a:spcPct val="90000"/>
              </a:lnSpc>
              <a:spcBef>
                <a:spcPts val="0"/>
              </a:spcBef>
              <a:spcAft>
                <a:spcPts val="0"/>
              </a:spcAft>
              <a:buClr>
                <a:schemeClr val="dk1"/>
              </a:buClr>
              <a:buSzPts val="1540"/>
              <a:buFont typeface="Calibri"/>
              <a:buAutoNum type="arabicPeriod"/>
            </a:pPr>
            <a:r>
              <a:rPr lang="en-US" sz="1600"/>
              <a:t>What is the selection criteria for the control and test group?</a:t>
            </a:r>
            <a:endParaRPr/>
          </a:p>
          <a:p>
            <a:pPr indent="-342900" lvl="0" marL="342900" rtl="0" algn="l">
              <a:lnSpc>
                <a:spcPct val="90000"/>
              </a:lnSpc>
              <a:spcBef>
                <a:spcPts val="0"/>
              </a:spcBef>
              <a:spcAft>
                <a:spcPts val="0"/>
              </a:spcAft>
              <a:buClr>
                <a:schemeClr val="dk1"/>
              </a:buClr>
              <a:buSzPts val="1540"/>
              <a:buFont typeface="Calibri"/>
              <a:buAutoNum type="arabicPeriod"/>
            </a:pPr>
            <a:r>
              <a:rPr lang="en-US" sz="1600"/>
              <a:t>Is the duration of membership important?</a:t>
            </a:r>
            <a:endParaRPr/>
          </a:p>
          <a:p>
            <a:pPr indent="-245109" lvl="0" marL="342900" rtl="0" algn="l">
              <a:lnSpc>
                <a:spcPct val="90000"/>
              </a:lnSpc>
              <a:spcBef>
                <a:spcPts val="0"/>
              </a:spcBef>
              <a:spcAft>
                <a:spcPts val="0"/>
              </a:spcAft>
              <a:buClr>
                <a:schemeClr val="dk1"/>
              </a:buClr>
              <a:buSzPts val="1540"/>
              <a:buFont typeface="Calibri"/>
              <a:buNone/>
            </a:pPr>
            <a:r>
              <a:t/>
            </a:r>
            <a:endParaRPr sz="1600"/>
          </a:p>
          <a:p>
            <a:pPr indent="0" lvl="0" marL="0" rtl="0" algn="l">
              <a:lnSpc>
                <a:spcPct val="90000"/>
              </a:lnSpc>
              <a:spcBef>
                <a:spcPts val="1000"/>
              </a:spcBef>
              <a:spcAft>
                <a:spcPts val="0"/>
              </a:spcAft>
              <a:buClr>
                <a:schemeClr val="dk1"/>
              </a:buClr>
              <a:buSzPts val="1540"/>
              <a:buNone/>
            </a:pPr>
            <a:r>
              <a:rPr lang="en-US" sz="1600" u="sng"/>
              <a:t>Rafiat</a:t>
            </a:r>
            <a:endParaRPr/>
          </a:p>
          <a:p>
            <a:pPr indent="-342900" lvl="0" marL="342900" rtl="0" algn="l">
              <a:lnSpc>
                <a:spcPct val="90000"/>
              </a:lnSpc>
              <a:spcBef>
                <a:spcPts val="0"/>
              </a:spcBef>
              <a:spcAft>
                <a:spcPts val="0"/>
              </a:spcAft>
              <a:buClr>
                <a:schemeClr val="dk1"/>
              </a:buClr>
              <a:buSzPts val="1485"/>
              <a:buFont typeface="Calibri"/>
              <a:buAutoNum type="arabicPeriod"/>
            </a:pPr>
            <a:r>
              <a:rPr lang="en-US" sz="1600"/>
              <a:t>What device did the user use to view the video? </a:t>
            </a:r>
            <a:endParaRPr/>
          </a:p>
          <a:p>
            <a:pPr indent="-342900" lvl="0" marL="342900" rtl="0" algn="l">
              <a:lnSpc>
                <a:spcPct val="90000"/>
              </a:lnSpc>
              <a:spcBef>
                <a:spcPts val="0"/>
              </a:spcBef>
              <a:spcAft>
                <a:spcPts val="0"/>
              </a:spcAft>
              <a:buClr>
                <a:schemeClr val="dk1"/>
              </a:buClr>
              <a:buSzPts val="1485"/>
              <a:buFont typeface="Calibri"/>
              <a:buAutoNum type="arabicPeriod"/>
            </a:pPr>
            <a:r>
              <a:rPr lang="en-US" sz="1600"/>
              <a:t>What percentage of current user sign up on mobile device after viewing the video? </a:t>
            </a:r>
            <a:endParaRPr/>
          </a:p>
          <a:p>
            <a:pPr indent="-342900" lvl="0" marL="342900" rtl="0" algn="l">
              <a:lnSpc>
                <a:spcPct val="90000"/>
              </a:lnSpc>
              <a:spcBef>
                <a:spcPts val="0"/>
              </a:spcBef>
              <a:spcAft>
                <a:spcPts val="0"/>
              </a:spcAft>
              <a:buClr>
                <a:schemeClr val="dk1"/>
              </a:buClr>
              <a:buSzPts val="1485"/>
              <a:buFont typeface="Calibri"/>
              <a:buAutoNum type="arabicPeriod"/>
            </a:pPr>
            <a:r>
              <a:rPr lang="en-US" sz="1600"/>
              <a:t>What is percentage of signup with the old explainer video? </a:t>
            </a:r>
            <a:endParaRPr/>
          </a:p>
          <a:p>
            <a:pPr indent="-342900" lvl="0" marL="342900" rtl="0" algn="l">
              <a:lnSpc>
                <a:spcPct val="90000"/>
              </a:lnSpc>
              <a:spcBef>
                <a:spcPts val="0"/>
              </a:spcBef>
              <a:spcAft>
                <a:spcPts val="0"/>
              </a:spcAft>
              <a:buClr>
                <a:schemeClr val="dk1"/>
              </a:buClr>
              <a:buSzPts val="1485"/>
              <a:buFont typeface="Calibri"/>
              <a:buAutoNum type="arabicPeriod"/>
            </a:pPr>
            <a:r>
              <a:rPr lang="en-US" sz="1600"/>
              <a:t>Is the old and new video all browser friendly? </a:t>
            </a:r>
            <a:endParaRPr/>
          </a:p>
          <a:p>
            <a:pPr indent="-342900" lvl="0" marL="342900" rtl="0" algn="l">
              <a:lnSpc>
                <a:spcPct val="90000"/>
              </a:lnSpc>
              <a:spcBef>
                <a:spcPts val="0"/>
              </a:spcBef>
              <a:spcAft>
                <a:spcPts val="0"/>
              </a:spcAft>
              <a:buClr>
                <a:schemeClr val="dk1"/>
              </a:buClr>
              <a:buSzPts val="1485"/>
              <a:buFont typeface="Calibri"/>
              <a:buAutoNum type="arabicPeriod"/>
            </a:pPr>
            <a:r>
              <a:rPr lang="en-US" sz="1600"/>
              <a:t>Is there a particular browser with more signup?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