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y="6858000" cx="12192000"/>
  <p:notesSz cx="6858000" cy="9144000"/>
  <p:embeddedFontLst>
    <p:embeddedFont>
      <p:font typeface="Lato"/>
      <p:regular r:id="rId39"/>
      <p:bold r:id="rId40"/>
      <p:italic r:id="rId41"/>
      <p:boldItalic r:id="rId42"/>
    </p:embeddedFont>
    <p:embeddedFont>
      <p:font typeface="Quattrocento Sans"/>
      <p:regular r:id="rId43"/>
      <p:bold r:id="rId44"/>
      <p:italic r:id="rId45"/>
      <p:boldItalic r:id="rId46"/>
    </p:embeddedFont>
    <p:embeddedFont>
      <p:font typeface="Gill Sans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28">
          <p15:clr>
            <a:srgbClr val="A4A3A4"/>
          </p15:clr>
        </p15:guide>
        <p15:guide id="2" pos="3864">
          <p15:clr>
            <a:srgbClr val="A4A3A4"/>
          </p15:clr>
        </p15:guide>
        <p15:guide id="3" pos="7512">
          <p15:clr>
            <a:srgbClr val="A4A3A4"/>
          </p15:clr>
        </p15:guide>
        <p15:guide id="4" pos="144">
          <p15:clr>
            <a:srgbClr val="A4A3A4"/>
          </p15:clr>
        </p15:guide>
        <p15:guide id="5" orient="horz" pos="624">
          <p15:clr>
            <a:srgbClr val="A4A3A4"/>
          </p15:clr>
        </p15:guide>
        <p15:guide id="6" orient="horz" pos="405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041CFD9-D0FA-4DA8-BB4A-27EF30CBE38E}">
  <a:tblStyle styleId="{1041CFD9-D0FA-4DA8-BB4A-27EF30CBE38E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7E7"/>
          </a:solidFill>
        </a:fill>
      </a:tcStyle>
    </a:wholeTbl>
    <a:band1H>
      <a:tcTxStyle/>
      <a:tcStyle>
        <a:fill>
          <a:solidFill>
            <a:srgbClr val="CFCACC"/>
          </a:solidFill>
        </a:fill>
      </a:tcStyle>
    </a:band1H>
    <a:band2H>
      <a:tcTxStyle/>
    </a:band2H>
    <a:band1V>
      <a:tcTxStyle/>
      <a:tcStyle>
        <a:fill>
          <a:solidFill>
            <a:srgbClr val="CFCACC"/>
          </a:solidFill>
        </a:fill>
      </a:tcStyle>
    </a:band1V>
    <a:band2V>
      <a:tcTxStyle/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28" orient="horz"/>
        <p:guide pos="3864"/>
        <p:guide pos="7512"/>
        <p:guide pos="144"/>
        <p:guide pos="624" orient="horz"/>
        <p:guide pos="405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3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5.xml"/><Relationship Id="rId44" Type="http://schemas.openxmlformats.org/officeDocument/2006/relationships/font" Target="fonts/QuattrocentoSans-bold.fntdata"/><Relationship Id="rId21" Type="http://schemas.openxmlformats.org/officeDocument/2006/relationships/slide" Target="slides/slide14.xml"/><Relationship Id="rId43" Type="http://schemas.openxmlformats.org/officeDocument/2006/relationships/font" Target="fonts/QuattrocentoSans-regular.fntdata"/><Relationship Id="rId24" Type="http://schemas.openxmlformats.org/officeDocument/2006/relationships/slide" Target="slides/slide17.xml"/><Relationship Id="rId46" Type="http://schemas.openxmlformats.org/officeDocument/2006/relationships/font" Target="fonts/QuattrocentoSans-boldItalic.fntdata"/><Relationship Id="rId23" Type="http://schemas.openxmlformats.org/officeDocument/2006/relationships/slide" Target="slides/slide16.xml"/><Relationship Id="rId45" Type="http://schemas.openxmlformats.org/officeDocument/2006/relationships/font" Target="fonts/Quattrocento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48" Type="http://schemas.openxmlformats.org/officeDocument/2006/relationships/font" Target="fonts/GillSans-bold.fntdata"/><Relationship Id="rId25" Type="http://schemas.openxmlformats.org/officeDocument/2006/relationships/slide" Target="slides/slide18.xml"/><Relationship Id="rId47" Type="http://schemas.openxmlformats.org/officeDocument/2006/relationships/font" Target="fonts/GillSans-regular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font" Target="fonts/Lato-regular.fntdata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11-09T00:31:44.041">
    <p:pos x="6000" y="0"/>
    <p:text>-Author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5" name="Google Shape;55;p7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7" name="Google Shape;57;p7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F276A"/>
              </a:buClr>
              <a:buSzPts val="2000"/>
              <a:buFont typeface="Gill Sans"/>
              <a:buNone/>
              <a:defRPr b="0" sz="2000"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9" name="Google Shape;79;p1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comments" Target="../comments/comment1.xml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91825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ctrTitle"/>
          </p:nvPr>
        </p:nvSpPr>
        <p:spPr>
          <a:xfrm>
            <a:off x="1524000" y="3161623"/>
            <a:ext cx="91440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b="1" lang="en-US">
                <a:solidFill>
                  <a:schemeClr val="lt1"/>
                </a:solidFill>
              </a:rPr>
              <a:t>PRICING TEST</a:t>
            </a:r>
            <a:br>
              <a:rPr b="1" lang="en-US">
                <a:solidFill>
                  <a:schemeClr val="lt1"/>
                </a:solidFill>
              </a:rPr>
            </a:br>
            <a:r>
              <a:rPr lang="en-US" sz="4000">
                <a:solidFill>
                  <a:schemeClr val="accent4"/>
                </a:solidFill>
              </a:rPr>
              <a:t>PRESENTATION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01" name="Google Shape;101;p1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" name="Google Shape;174;p22"/>
          <p:cNvGraphicFramePr/>
          <p:nvPr/>
        </p:nvGraphicFramePr>
        <p:xfrm>
          <a:off x="2032000" y="16229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{1041CFD9-D0FA-4DA8-BB4A-27EF30CBE38E}</a:tableStyleId>
              </a:tblPr>
              <a:tblGrid>
                <a:gridCol w="4064000"/>
                <a:gridCol w="406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Price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Number assignment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199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299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75" name="Google Shape;175;p22"/>
          <p:cNvGraphicFramePr/>
          <p:nvPr/>
        </p:nvGraphicFramePr>
        <p:xfrm>
          <a:off x="2032000" y="31749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{1041CFD9-D0FA-4DA8-BB4A-27EF30CBE38E}</a:tableStyleId>
              </a:tblPr>
              <a:tblGrid>
                <a:gridCol w="4064000"/>
                <a:gridCol w="406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Booked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Number assignment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Not booked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Booked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76" name="Google Shape;176;p22"/>
          <p:cNvGraphicFramePr/>
          <p:nvPr/>
        </p:nvGraphicFramePr>
        <p:xfrm>
          <a:off x="1993328" y="48853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{1041CFD9-D0FA-4DA8-BB4A-27EF30CBE38E}</a:tableStyleId>
              </a:tblPr>
              <a:tblGrid>
                <a:gridCol w="4064000"/>
                <a:gridCol w="406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Device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Number assignment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Mobile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Desktop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7" name="Google Shape;177;p22"/>
          <p:cNvSpPr txBox="1"/>
          <p:nvPr/>
        </p:nvSpPr>
        <p:spPr>
          <a:xfrm>
            <a:off x="782051" y="1022684"/>
            <a:ext cx="953565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Transformation</a:t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/>
        </p:nvSpPr>
        <p:spPr>
          <a:xfrm>
            <a:off x="782052" y="1022684"/>
            <a:ext cx="933650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Transformation</a:t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183" name="Google Shape;183;p23"/>
          <p:cNvGraphicFramePr/>
          <p:nvPr/>
        </p:nvGraphicFramePr>
        <p:xfrm>
          <a:off x="1878031" y="18579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{1041CFD9-D0FA-4DA8-BB4A-27EF30CBE38E}</a:tableStyleId>
              </a:tblPr>
              <a:tblGrid>
                <a:gridCol w="3843350"/>
                <a:gridCol w="38160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n-1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android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os_android</a:t>
                      </a:r>
                      <a:endParaRPr sz="1800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9525" marB="0" marR="9525" marL="9525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iOS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os_ios</a:t>
                      </a:r>
                      <a:endParaRPr sz="1800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9525" marB="0" marR="9525" marL="9525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linux</a:t>
                      </a:r>
                      <a:endParaRPr sz="1800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os_linux</a:t>
                      </a:r>
                      <a:endParaRPr sz="1800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9525" marB="0" marR="9525" marL="9525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mac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os_mac</a:t>
                      </a:r>
                      <a:endParaRPr sz="1800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9525" marB="0" marR="9525" marL="9525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Windows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os_windows</a:t>
                      </a:r>
                      <a:endParaRPr sz="1800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9525" marB="0" marR="9525" marL="9525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Other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This item is deleted/set to ) from data</a:t>
                      </a:r>
                      <a:endParaRPr/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" name="Google Shape;188;p24"/>
          <p:cNvGraphicFramePr/>
          <p:nvPr/>
        </p:nvGraphicFramePr>
        <p:xfrm>
          <a:off x="2032000" y="21482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{1041CFD9-D0FA-4DA8-BB4A-27EF30CBE38E}</a:tableStyleId>
              </a:tblPr>
              <a:tblGrid>
                <a:gridCol w="3274725"/>
                <a:gridCol w="3075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Source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n-1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Adwords</a:t>
                      </a:r>
                      <a:endParaRPr sz="1800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source_adwords</a:t>
                      </a:r>
                      <a:endParaRPr sz="1800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9525" marB="0" marR="9525" marL="9525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Bing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source_bing</a:t>
                      </a:r>
                      <a:endParaRPr sz="1800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9525" marB="0" marR="9525" marL="9525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Facebook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source_facebook</a:t>
                      </a:r>
                      <a:endParaRPr sz="1800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9525" marB="0" marR="9525" marL="9525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Google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source_google</a:t>
                      </a:r>
                      <a:endParaRPr sz="1800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9525" marB="0" marR="9525" marL="9525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Other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source_other</a:t>
                      </a:r>
                      <a:endParaRPr sz="1800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9525" marB="0" marR="9525" marL="9525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Unknown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This item is deleted from data</a:t>
                      </a:r>
                      <a:endParaRPr/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sp>
        <p:nvSpPr>
          <p:cNvPr id="189" name="Google Shape;189;p24"/>
          <p:cNvSpPr txBox="1"/>
          <p:nvPr/>
        </p:nvSpPr>
        <p:spPr>
          <a:xfrm>
            <a:off x="782051" y="1022684"/>
            <a:ext cx="953565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Transformation</a:t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1309687"/>
            <a:ext cx="9296400" cy="4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514" y="1014760"/>
            <a:ext cx="11417804" cy="4325512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6"/>
          <p:cNvSpPr/>
          <p:nvPr/>
        </p:nvSpPr>
        <p:spPr>
          <a:xfrm>
            <a:off x="4218880" y="4508812"/>
            <a:ext cx="501804" cy="211873"/>
          </a:xfrm>
          <a:prstGeom prst="ellipse">
            <a:avLst/>
          </a:prstGeom>
          <a:noFill/>
          <a:ln cap="rnd" cmpd="sng" w="222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1" name="Google Shape;201;p26"/>
          <p:cNvSpPr/>
          <p:nvPr/>
        </p:nvSpPr>
        <p:spPr>
          <a:xfrm>
            <a:off x="4218884" y="4192861"/>
            <a:ext cx="501804" cy="211873"/>
          </a:xfrm>
          <a:prstGeom prst="ellipse">
            <a:avLst/>
          </a:prstGeom>
          <a:noFill/>
          <a:ln cap="rnd" cmpd="sng" w="222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2" name="Google Shape;202;p26"/>
          <p:cNvSpPr/>
          <p:nvPr/>
        </p:nvSpPr>
        <p:spPr>
          <a:xfrm>
            <a:off x="4222422" y="3388324"/>
            <a:ext cx="501804" cy="211873"/>
          </a:xfrm>
          <a:prstGeom prst="ellipse">
            <a:avLst/>
          </a:prstGeom>
          <a:noFill/>
          <a:ln cap="rnd" cmpd="sng" w="222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/>
        </p:nvSpPr>
        <p:spPr>
          <a:xfrm>
            <a:off x="1039091" y="1246909"/>
            <a:ext cx="9905497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Structure  of Data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-"/>
            </a:pPr>
            <a:r>
              <a:rPr b="1"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Source –  (android, iOS, linux, mac, other, windows)  Categorical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-"/>
            </a:pPr>
            <a:r>
              <a:rPr b="1"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Device – (Mobile, Desktop)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-"/>
            </a:pPr>
            <a:r>
              <a:rPr b="1"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Test – (0,1)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-"/>
            </a:pPr>
            <a:r>
              <a:rPr b="1"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Price –  (199,299)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-"/>
            </a:pPr>
            <a:r>
              <a:rPr b="1"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Booked-  (0,1)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ANALYSIS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-"/>
            </a:pPr>
            <a:r>
              <a:rPr b="1"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Classification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7649" y="1034747"/>
            <a:ext cx="6416702" cy="551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8"/>
          <p:cNvSpPr txBox="1"/>
          <p:nvPr/>
        </p:nvSpPr>
        <p:spPr>
          <a:xfrm>
            <a:off x="3906982" y="696191"/>
            <a:ext cx="44888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Data set detail on BigML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1392" y="1153100"/>
            <a:ext cx="6161123" cy="5465618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 txBox="1"/>
          <p:nvPr/>
        </p:nvSpPr>
        <p:spPr>
          <a:xfrm>
            <a:off x="3906982" y="696191"/>
            <a:ext cx="44888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Classification Tree using BigML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6562" y="1381125"/>
            <a:ext cx="6238875" cy="40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0"/>
          <p:cNvSpPr txBox="1"/>
          <p:nvPr/>
        </p:nvSpPr>
        <p:spPr>
          <a:xfrm>
            <a:off x="3965249" y="880217"/>
            <a:ext cx="47429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BigML Classification results without time stamp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6562" y="1381125"/>
            <a:ext cx="6238875" cy="40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1"/>
          <p:cNvSpPr txBox="1"/>
          <p:nvPr/>
        </p:nvSpPr>
        <p:spPr>
          <a:xfrm>
            <a:off x="3965249" y="880217"/>
            <a:ext cx="44181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BigML Classification results with time series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14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cap="rnd" cmpd="sng" w="12700">
            <a:solidFill>
              <a:srgbClr val="591825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107" name="Google Shape;107;p14"/>
          <p:cNvSpPr txBox="1"/>
          <p:nvPr/>
        </p:nvSpPr>
        <p:spPr>
          <a:xfrm>
            <a:off x="228600" y="660284"/>
            <a:ext cx="11734800" cy="77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Gill Sans"/>
              <a:buNone/>
            </a:pPr>
            <a:r>
              <a:rPr b="1" i="0" lang="en-US" sz="28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rPr>
              <a:t>Project Team</a:t>
            </a:r>
            <a:br>
              <a:rPr b="0" i="0" lang="en-US" sz="28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b="0" i="0" sz="2800" u="none" cap="none" strike="noStrike">
              <a:solidFill>
                <a:srgbClr val="3F3F3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08" name="Google Shape;108;p14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cap="rnd" cmpd="sng" w="12700">
            <a:solidFill>
              <a:srgbClr val="591825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09" name="Google Shape;109;p14"/>
          <p:cNvSpPr/>
          <p:nvPr/>
        </p:nvSpPr>
        <p:spPr>
          <a:xfrm rot="5400000">
            <a:off x="1651699" y="2399774"/>
            <a:ext cx="4336142" cy="2591853"/>
          </a:xfrm>
          <a:prstGeom prst="trapezoid">
            <a:avLst>
              <a:gd fmla="val 25000" name="adj"/>
            </a:avLst>
          </a:prstGeom>
          <a:solidFill>
            <a:srgbClr val="6C77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0" name="Google Shape;110;p14"/>
          <p:cNvSpPr/>
          <p:nvPr/>
        </p:nvSpPr>
        <p:spPr>
          <a:xfrm rot="5400000">
            <a:off x="5457468" y="2595382"/>
            <a:ext cx="4336142" cy="2372198"/>
          </a:xfrm>
          <a:prstGeom prst="trapezoid">
            <a:avLst>
              <a:gd fmla="val 25000" name="adj"/>
            </a:avLst>
          </a:prstGeom>
          <a:solidFill>
            <a:srgbClr val="8525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2848698" y="3672667"/>
            <a:ext cx="2033336" cy="1194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Working in Aviation &amp; Power industry for 18 years. Experienced in Project Mgmt.,  Process Improvement and Systems Engineering</a:t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6640559" y="3605057"/>
            <a:ext cx="1752042" cy="14377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14+ financial industry experience and hands on machine learning in python, R, Rapid Miner, BigML and SAS Enterprise miner</a:t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8874664" y="3531796"/>
            <a:ext cx="1752042" cy="950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Data analyst experience in various business domains including Finance, Logistics &amp; SAP etc. </a:t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2951055" y="2341345"/>
            <a:ext cx="170451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Ahmed Samad</a:t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8657439" y="2292568"/>
            <a:ext cx="2231471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Muhammad Ikram Qadri</a:t>
            </a:r>
            <a:endParaRPr b="1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6640559" y="2313616"/>
            <a:ext cx="182054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Nadir Syed</a:t>
            </a: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3122226" y="2769970"/>
            <a:ext cx="13716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Project Lead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Project Manager</a:t>
            </a:r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6791777" y="2873781"/>
            <a:ext cx="13716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Lead ML</a:t>
            </a:r>
            <a:r>
              <a:rPr b="0" i="0" lang="en-U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Engineer</a:t>
            </a:r>
            <a:endParaRPr/>
          </a:p>
        </p:txBody>
      </p:sp>
      <p:sp>
        <p:nvSpPr>
          <p:cNvPr id="119" name="Google Shape;119;p14"/>
          <p:cNvSpPr/>
          <p:nvPr/>
        </p:nvSpPr>
        <p:spPr>
          <a:xfrm>
            <a:off x="8928653" y="2897854"/>
            <a:ext cx="13716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Operations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Data Analyst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ttp://127.0.0.1:20502/graphics/plot_zoom_png?width=835&amp;height=796" id="236" name="Google Shape;236;p32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7" name="Google Shape;23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957" y="1195126"/>
            <a:ext cx="5625791" cy="5363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3252" y="1309687"/>
            <a:ext cx="5306139" cy="5051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936" y="820511"/>
            <a:ext cx="3771900" cy="539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01594" y="859526"/>
            <a:ext cx="3771900" cy="53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8166" y="766762"/>
            <a:ext cx="3743325" cy="532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048" y="982524"/>
            <a:ext cx="3733800" cy="534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49371" y="958088"/>
            <a:ext cx="3714750" cy="528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/>
          <p:nvPr/>
        </p:nvSpPr>
        <p:spPr>
          <a:xfrm>
            <a:off x="3187702" y="670943"/>
            <a:ext cx="555632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Business Challenges/Questions</a:t>
            </a:r>
            <a:endParaRPr/>
          </a:p>
        </p:txBody>
      </p:sp>
      <p:sp>
        <p:nvSpPr>
          <p:cNvPr id="257" name="Google Shape;257;p35"/>
          <p:cNvSpPr txBox="1"/>
          <p:nvPr/>
        </p:nvSpPr>
        <p:spPr>
          <a:xfrm>
            <a:off x="808074" y="1658679"/>
            <a:ext cx="10611293" cy="4062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Objectives: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Which state has the most sales?</a:t>
            </a:r>
            <a:endParaRPr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What is the best marketing channel to attract more customer?</a:t>
            </a:r>
            <a:endParaRPr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Which price point the company should use in future?</a:t>
            </a:r>
            <a:endParaRPr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What days in the week would be best to send promotion? </a:t>
            </a:r>
            <a:endParaRPr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Were test customers really purchasing tickets?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/>
          <p:nvPr/>
        </p:nvSpPr>
        <p:spPr>
          <a:xfrm>
            <a:off x="254000" y="6492875"/>
            <a:ext cx="11684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 Settings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 booked: (1)</a:t>
            </a:r>
            <a:endParaRPr/>
          </a:p>
        </p:txBody>
      </p:sp>
      <p:pic>
        <p:nvPicPr>
          <p:cNvPr id="263" name="Google Shape;26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300" y="1069889"/>
            <a:ext cx="10693400" cy="54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6"/>
          <p:cNvSpPr txBox="1"/>
          <p:nvPr/>
        </p:nvSpPr>
        <p:spPr>
          <a:xfrm>
            <a:off x="838200" y="454333"/>
            <a:ext cx="10515600" cy="526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en-US" sz="24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SATE WITH MOST SALES</a:t>
            </a:r>
            <a:endParaRPr/>
          </a:p>
        </p:txBody>
      </p:sp>
      <p:sp>
        <p:nvSpPr>
          <p:cNvPr id="265" name="Google Shape;265;p36"/>
          <p:cNvSpPr txBox="1"/>
          <p:nvPr/>
        </p:nvSpPr>
        <p:spPr>
          <a:xfrm>
            <a:off x="838200" y="590507"/>
            <a:ext cx="105156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 with most sales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/>
          <p:nvPr/>
        </p:nvSpPr>
        <p:spPr>
          <a:xfrm>
            <a:off x="254000" y="6408228"/>
            <a:ext cx="11684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 Settings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 booked: (1)</a:t>
            </a:r>
            <a:endParaRPr/>
          </a:p>
        </p:txBody>
      </p:sp>
      <p:pic>
        <p:nvPicPr>
          <p:cNvPr id="271" name="Google Shape;27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300" y="1002987"/>
            <a:ext cx="10439400" cy="54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7"/>
          <p:cNvSpPr txBox="1"/>
          <p:nvPr/>
        </p:nvSpPr>
        <p:spPr>
          <a:xfrm>
            <a:off x="838200" y="406713"/>
            <a:ext cx="10515600" cy="496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ill Sans"/>
              <a:buNone/>
            </a:pPr>
            <a:r>
              <a:t/>
            </a:r>
            <a:endParaRPr b="1" sz="240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7"/>
          <p:cNvSpPr txBox="1"/>
          <p:nvPr/>
        </p:nvSpPr>
        <p:spPr>
          <a:xfrm>
            <a:off x="838200" y="590507"/>
            <a:ext cx="105156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Marketing Channels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223" y="947230"/>
            <a:ext cx="11073471" cy="57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8"/>
          <p:cNvSpPr txBox="1"/>
          <p:nvPr/>
        </p:nvSpPr>
        <p:spPr>
          <a:xfrm>
            <a:off x="838200" y="590507"/>
            <a:ext cx="105156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Popular Operating System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844507"/>
            <a:ext cx="10960100" cy="5710047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9"/>
          <p:cNvSpPr txBox="1"/>
          <p:nvPr/>
        </p:nvSpPr>
        <p:spPr>
          <a:xfrm>
            <a:off x="838200" y="590507"/>
            <a:ext cx="105156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 time to promote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92" y="1170878"/>
            <a:ext cx="11029616" cy="539812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0"/>
          <p:cNvSpPr txBox="1"/>
          <p:nvPr/>
        </p:nvSpPr>
        <p:spPr>
          <a:xfrm>
            <a:off x="838200" y="590507"/>
            <a:ext cx="105156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customer purchasing power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/>
          <p:nvPr/>
        </p:nvSpPr>
        <p:spPr>
          <a:xfrm>
            <a:off x="838200" y="590507"/>
            <a:ext cx="105156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Future price point</a:t>
            </a:r>
            <a:endParaRPr/>
          </a:p>
        </p:txBody>
      </p:sp>
      <p:pic>
        <p:nvPicPr>
          <p:cNvPr id="297" name="Google Shape;29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668" y="1173201"/>
            <a:ext cx="10024947" cy="5205297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1"/>
          <p:cNvSpPr txBox="1"/>
          <p:nvPr/>
        </p:nvSpPr>
        <p:spPr>
          <a:xfrm>
            <a:off x="10072511" y="965452"/>
            <a:ext cx="128128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 Settings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 price: (299)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 booked: (1)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/>
        </p:nvSpPr>
        <p:spPr>
          <a:xfrm>
            <a:off x="1048624" y="1233181"/>
            <a:ext cx="9873841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Price Testing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Concept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One of the biggest challenges for most companies launching a new product or services are PRICING.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Price Testing is a very simple concept but one of the most difficult project to undertake that can be implemented in multiple different ways from least complex to the most.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Goal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We have been hired as a Data Scientist to evaluate the pricing of the product to maximize the earnings in result increase in revenue by identifying &amp; calculating the most relevant KPI’s and in depth analysis.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Strategy Example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Lower price might lead to more sales vs. a higher price. But a higher price means more revenue per sale. So it is all about finding the RIGHT MIX.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2"/>
          <p:cNvSpPr txBox="1"/>
          <p:nvPr/>
        </p:nvSpPr>
        <p:spPr>
          <a:xfrm>
            <a:off x="858643" y="847500"/>
            <a:ext cx="10783229" cy="5109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Findings: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Wednesdays were best to sent out promotions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New York has the most sales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Facebook is the best channel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Mobile looks more popular than desktop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Apple iOS was more used than windows and android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99% of test customer select $299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$299 price could yield better profit margin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More data is needed to classify source “Unknown”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Only 2% of population booked the ticket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Management action items: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15% state data missing, find it to ensure which state has best sales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Source “Unknown” (channel) to be investigated to ensure which channel company needs to invested more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More investment or tests for new sources like Instagram, twitter etc. to have better understanding on pricing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04" name="Google Shape;30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5520" y="3530008"/>
            <a:ext cx="288969" cy="266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91825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/>
          <p:nvPr>
            <p:ph type="ctrTitle"/>
          </p:nvPr>
        </p:nvSpPr>
        <p:spPr>
          <a:xfrm>
            <a:off x="1524000" y="2930403"/>
            <a:ext cx="9144000" cy="997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Gill Sans"/>
              <a:buNone/>
            </a:pPr>
            <a:r>
              <a:rPr b="1" lang="en-US" sz="7200">
                <a:solidFill>
                  <a:schemeClr val="lt1"/>
                </a:solidFill>
              </a:rPr>
              <a:t>THANK YOU</a:t>
            </a:r>
            <a:endParaRPr sz="7200">
              <a:solidFill>
                <a:schemeClr val="accent4"/>
              </a:solidFill>
            </a:endParaRPr>
          </a:p>
        </p:txBody>
      </p:sp>
      <p:sp>
        <p:nvSpPr>
          <p:cNvPr id="310" name="Google Shape;310;p4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AHMED SAMAD &amp; ARIF  MOHAMMED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/>
          <p:nvPr/>
        </p:nvSpPr>
        <p:spPr>
          <a:xfrm>
            <a:off x="3187702" y="670943"/>
            <a:ext cx="555632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Business Challenges/Questions</a:t>
            </a:r>
            <a:endParaRPr/>
          </a:p>
        </p:txBody>
      </p:sp>
      <p:sp>
        <p:nvSpPr>
          <p:cNvPr id="130" name="Google Shape;130;p16"/>
          <p:cNvSpPr txBox="1"/>
          <p:nvPr/>
        </p:nvSpPr>
        <p:spPr>
          <a:xfrm>
            <a:off x="808074" y="1658679"/>
            <a:ext cx="10611293" cy="4062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Objectives: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Which state has the most sales?</a:t>
            </a:r>
            <a:endParaRPr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What is the best marketing channel to attract more customer?</a:t>
            </a:r>
            <a:endParaRPr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Which price point the company should use in future?</a:t>
            </a:r>
            <a:endParaRPr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What days in the week would be best to send promotion? </a:t>
            </a:r>
            <a:endParaRPr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Were test customers really purchasing tickets?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/>
          <p:nvPr/>
        </p:nvSpPr>
        <p:spPr>
          <a:xfrm>
            <a:off x="4172754" y="670943"/>
            <a:ext cx="3586238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Data Understanding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Examine-Enumerate-Visualize</a:t>
            </a:r>
            <a:endParaRPr/>
          </a:p>
        </p:txBody>
      </p:sp>
      <p:sp>
        <p:nvSpPr>
          <p:cNvPr id="136" name="Google Shape;136;p17"/>
          <p:cNvSpPr txBox="1"/>
          <p:nvPr/>
        </p:nvSpPr>
        <p:spPr>
          <a:xfrm>
            <a:off x="808074" y="1658679"/>
            <a:ext cx="1061129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First table: Promo_results.csv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omo Results Dataset" id="137" name="Google Shape;13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509" y="1888269"/>
            <a:ext cx="5817244" cy="206532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7"/>
          <p:cNvSpPr/>
          <p:nvPr/>
        </p:nvSpPr>
        <p:spPr>
          <a:xfrm>
            <a:off x="1124754" y="3600522"/>
            <a:ext cx="6096000" cy="2939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00"/>
              <a:buFont typeface="Arial"/>
              <a:buChar char="•"/>
            </a:pPr>
            <a:r>
              <a:rPr b="1" lang="en-US" sz="1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user_id - </a:t>
            </a:r>
            <a:r>
              <a:rPr lang="en-US" sz="1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Unique ID of visitor.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6666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1000"/>
              <a:buFont typeface="Arial"/>
              <a:buChar char="•"/>
            </a:pPr>
            <a:r>
              <a:rPr b="1" lang="en-US" sz="1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r>
              <a:rPr lang="en-US" sz="1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 - Date the visitor received the promotion.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6666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1000"/>
              <a:buFont typeface="Arial"/>
              <a:buChar char="•"/>
            </a:pPr>
            <a:r>
              <a:rPr b="1" lang="en-US" sz="1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r>
              <a:rPr lang="en-US" sz="1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 - Marketing channel that the visitor came from.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6666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1000"/>
              <a:buFont typeface="Arial"/>
              <a:buChar char="•"/>
            </a:pPr>
            <a:r>
              <a:rPr b="1" lang="en-US" sz="1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device</a:t>
            </a:r>
            <a:r>
              <a:rPr lang="en-US" sz="1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 - Mobile or desktop.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6666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1000"/>
              <a:buFont typeface="Arial"/>
              <a:buChar char="•"/>
            </a:pPr>
            <a:r>
              <a:rPr b="1" lang="en-US" sz="1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OS</a:t>
            </a:r>
            <a:r>
              <a:rPr lang="en-US" sz="1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 - Visitor device's operating system.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6666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1000"/>
              <a:buFont typeface="Arial"/>
              <a:buChar char="•"/>
            </a:pPr>
            <a:r>
              <a:rPr b="1" lang="en-US" sz="1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r>
              <a:rPr lang="en-US" sz="1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 - Did the visitor belong in the test group?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6666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1000"/>
              <a:buFont typeface="Arial"/>
              <a:buChar char="•"/>
            </a:pPr>
            <a:r>
              <a:rPr b="1" lang="en-US" sz="1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price</a:t>
            </a:r>
            <a:r>
              <a:rPr lang="en-US" sz="1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 - The price seen for the rafting trip.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6666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1000"/>
              <a:buFont typeface="Arial"/>
              <a:buChar char="•"/>
            </a:pPr>
            <a:r>
              <a:rPr b="1" lang="en-US" sz="1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booked</a:t>
            </a:r>
            <a:r>
              <a:rPr lang="en-US" sz="1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 - Did the visitor book a trip?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1203247" y="3175467"/>
            <a:ext cx="26640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Data dictionary: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/>
          <p:nvPr/>
        </p:nvSpPr>
        <p:spPr>
          <a:xfrm>
            <a:off x="4172754" y="670943"/>
            <a:ext cx="3586238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Data Understanding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Examine-Enumerate-Visualize</a:t>
            </a:r>
            <a:endParaRPr/>
          </a:p>
        </p:txBody>
      </p:sp>
      <p:sp>
        <p:nvSpPr>
          <p:cNvPr id="145" name="Google Shape;145;p18"/>
          <p:cNvSpPr txBox="1"/>
          <p:nvPr/>
        </p:nvSpPr>
        <p:spPr>
          <a:xfrm>
            <a:off x="808074" y="1658679"/>
            <a:ext cx="1061129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Second table: user_data.csv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omo Results Dataset" id="146" name="Google Shape;14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1910" y="2106845"/>
            <a:ext cx="1933575" cy="1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8"/>
          <p:cNvSpPr/>
          <p:nvPr/>
        </p:nvSpPr>
        <p:spPr>
          <a:xfrm>
            <a:off x="1412146" y="4042514"/>
            <a:ext cx="6096000" cy="10797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00"/>
              <a:buFont typeface="Arial"/>
              <a:buChar char="•"/>
            </a:pPr>
            <a:r>
              <a:rPr b="1" lang="en-US" sz="1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user_id - </a:t>
            </a:r>
            <a:r>
              <a:rPr lang="en-US" sz="1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Unique ID of visitor.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6666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1000"/>
              <a:buFont typeface="Arial"/>
              <a:buChar char="•"/>
            </a:pPr>
            <a:r>
              <a:rPr b="1" lang="en-US" sz="1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state </a:t>
            </a:r>
            <a:r>
              <a:rPr lang="en-US" sz="1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- State of origin.</a:t>
            </a:r>
            <a:endParaRPr/>
          </a:p>
          <a:p>
            <a:pPr indent="-285750" lvl="0" marL="285750" marR="0" rtl="0" algn="l">
              <a:lnSpc>
                <a:spcPct val="106666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1000"/>
              <a:buFont typeface="Arial"/>
              <a:buChar char="•"/>
            </a:pPr>
            <a:r>
              <a:rPr b="1" lang="en-US" sz="1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country</a:t>
            </a:r>
            <a:r>
              <a:rPr lang="en-US" sz="1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 - Country of origin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1203247" y="3620084"/>
            <a:ext cx="26640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Data dictionary: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/>
          <p:nvPr/>
        </p:nvSpPr>
        <p:spPr>
          <a:xfrm>
            <a:off x="4172754" y="670943"/>
            <a:ext cx="3586238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Data Understanding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Examine-Enumerate-Visualize</a:t>
            </a:r>
            <a:endParaRPr/>
          </a:p>
        </p:txBody>
      </p:sp>
      <p:sp>
        <p:nvSpPr>
          <p:cNvPr id="154" name="Google Shape;154;p19"/>
          <p:cNvSpPr txBox="1"/>
          <p:nvPr/>
        </p:nvSpPr>
        <p:spPr>
          <a:xfrm>
            <a:off x="808074" y="1658679"/>
            <a:ext cx="5022275" cy="4739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Promo_results: </a:t>
            </a:r>
            <a:r>
              <a:rPr lang="en-US" sz="1800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  <a:t>attributes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  <a:t>•    user_id – Nominal (discrete attribute)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  <a:t>•    date – Interval data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  <a:t>•    source – Ordinal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  <a:t>•    device - Ordinal</a:t>
            </a:r>
            <a:b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1800" u="none" cap="none" strike="noStrike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  <a:t>•    OS - Ordinal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  <a:t>•    test – binary data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  <a:t>•    price – two prices $199, $299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  <a:t>•    booked – binary data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1D1C1D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  <a:t>What is Target variable?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  <a:t>Booked to be considered as target variable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1D1C1D"/>
              </a:solidFill>
              <a:latin typeface="Lato"/>
              <a:ea typeface="Lato"/>
              <a:cs typeface="Lato"/>
              <a:sym typeface="Lato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1D1C1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5965873" y="1658679"/>
            <a:ext cx="5022275" cy="2523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User_data: </a:t>
            </a:r>
            <a:r>
              <a:rPr lang="en-US" sz="1800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  <a:t>attributes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  <a:t>•    user_id – Nominal (discrete attribute)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  <a:t>•    state – Ordinal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  <a:t>•    country - Ordinal</a:t>
            </a:r>
            <a:b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1D1C1D"/>
              </a:solidFill>
              <a:latin typeface="Lato"/>
              <a:ea typeface="Lato"/>
              <a:cs typeface="Lato"/>
              <a:sym typeface="Lato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1D1C1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" name="Google Shape;160;p20"/>
          <p:cNvGraphicFramePr/>
          <p:nvPr/>
        </p:nvGraphicFramePr>
        <p:xfrm>
          <a:off x="390294" y="16234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{1041CFD9-D0FA-4DA8-BB4A-27EF30CBE38E}</a:tableStyleId>
              </a:tblPr>
              <a:tblGrid>
                <a:gridCol w="3267300"/>
                <a:gridCol w="5073800"/>
                <a:gridCol w="2988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Characteristics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Promo results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User data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Columns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User_id, date, source, device, OS, test, price, booked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User_id, state, country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Number of rows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268,878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233,961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Missing data / mismatch data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Date (8,687 or 3% of total data)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34,918 state col missing, 15%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Column: booked (target variable)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Ones (4,929 or 2%) zeros (263,949 or 98%)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N/A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Column: user_id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 duplicate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en-US" sz="1800"/>
                        <a:t>No duplicate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Column: date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March 29- July 01(everyday record)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Column: price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$299 (96,938 or 36%) $199(171,940 or 64%)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Column: test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Ones (96,904 or 36%) zeros (171,974 or 64%)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61" name="Google Shape;161;p20"/>
          <p:cNvSpPr/>
          <p:nvPr/>
        </p:nvSpPr>
        <p:spPr>
          <a:xfrm>
            <a:off x="4172754" y="670943"/>
            <a:ext cx="3586238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Data Understanding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Examine-Enumerate-Visualize</a:t>
            </a:r>
            <a:endParaRPr/>
          </a:p>
        </p:txBody>
      </p:sp>
      <p:pic>
        <p:nvPicPr>
          <p:cNvPr id="162" name="Google Shape;16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71" y="3117110"/>
            <a:ext cx="390967" cy="3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6575" y="4214678"/>
            <a:ext cx="390967" cy="3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5052" y="4579993"/>
            <a:ext cx="390967" cy="35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/>
        </p:nvSpPr>
        <p:spPr>
          <a:xfrm>
            <a:off x="2341756" y="2040673"/>
            <a:ext cx="718138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Data Transformation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