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E53C-3390-44B1-823E-B7724578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A1AA-D1D3-46AE-AB8A-B795F3CBB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4DDC-FF02-49C6-BF39-3AE6F4B5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DDE8-4F5F-48E0-A0DA-448C8BC4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A8B8-9117-41EF-87A2-5C8A50E8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F939-0274-4186-8CD2-B7ED6301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05289-0D04-4A3C-842F-A2C0BBE2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F7A4-DBA5-452F-A858-A876A961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2A65-AE6A-4AFD-969D-C2CD12C7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E661-2AC7-4D11-BAD3-0956FC13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A10BF-A42F-4B45-98D9-C53AE7369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6BFF-2A1D-4EFC-A971-25BD62CC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E71D-F395-41F3-99A4-5381B2C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4AC8-11ED-4F14-B714-78F87F53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CA34-621F-41E8-85B4-AFD90CD2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0697-CE49-4C70-902D-64E4C8CF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3896-9465-4F54-8852-E8B435CB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3348-23AE-4F59-9881-5D88F117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D26F-6D37-4039-B061-FE44563B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E1B0-9A67-4822-AB34-0E8AA700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C82-D84A-45F5-A4D8-CCE7E1E7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5110-9350-4BAB-9E71-57C0DD70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D856-6F12-4EB0-BA25-164887C0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FF4B-CF24-423B-9851-3AB7859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691D-6825-42A2-B1D2-D82708FF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9E21-5889-4349-BB83-87402B8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8CE1-954C-45AF-AA46-2E9521524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B8F8A-09FC-407E-964B-0A0DE5E7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3875-4C8F-427F-8B6F-080151C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920A-ECA5-49BA-8D6A-08D31FB8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07EE-88ED-42B9-B9AC-20D920BA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D3A7-E02F-40CA-83C8-8E1C826F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E5F2-3622-4385-B3C6-9C44C49B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B9FC7-F082-4CDF-975A-129F7490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A352-C9D7-4046-82C3-863121F9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EB609-8206-466F-AD2F-9800ECAF0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CCECE-D199-42FC-A5EE-2E090A8E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468F0-8EB6-4209-BC74-C8929EA3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98694-5067-42C0-8698-886C31A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6866-A584-4F2F-B856-A61BEC54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4195E-17EE-4E3D-BC4C-C27530B2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6EAA8-8FB7-4094-8B14-C4579303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C4A35-7B58-4F49-B259-36255FFB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744AB-E9B2-4D44-B998-775C3DDF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D265B-1E02-4CE9-92BC-654BF158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96845-2D0F-4870-8B97-A4405829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43B-698F-46B6-8D50-6CD3F3B9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C44B-5B0C-45E6-A4BF-20C58838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10FF-5C0F-42EF-A5AD-3EE0DC0B9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4642-7FB3-41EF-A03B-1342B29F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CD80-1133-43CD-9F02-741825BE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30316-6134-4578-8DF3-C6188F0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E7D2-6445-403A-8A26-C50F7DC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98188-5653-4DFA-889B-2D21940FC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F69B-FE30-47B8-99D7-C463EDCE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C931-AC21-403C-A3EC-AE88214E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47B30-A8F7-4853-81AA-03A14BF6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E372F-08CA-45FE-8860-110A8EF5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3621E-1781-4AD4-BD52-6A900106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F49D-DC11-4246-94CD-F32808C9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4B04-6B7D-47E5-A063-DC8E1BC3F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1E07-35F5-462B-8A3C-B29A758DA11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F8A0-A45A-45E1-9504-5BB169B9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F616-B2E8-47CD-895D-151684149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1D7E-CF7F-4C53-9C80-4163148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08D6-858D-400C-89D5-0F27760B0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Stata</a:t>
            </a:r>
            <a:br>
              <a:rPr lang="en-US" dirty="0"/>
            </a:br>
            <a:r>
              <a:rPr lang="en-US" sz="4800" dirty="0"/>
              <a:t>Lecture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5674-A92D-4BA0-8490-48AABF3E2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fr-FR" sz="3600" dirty="0"/>
              <a:t>M</a:t>
            </a:r>
            <a:r>
              <a:rPr lang="en-US" sz="3600" dirty="0" err="1"/>
              <a:t>aqsood</a:t>
            </a:r>
            <a:r>
              <a:rPr lang="en-US" sz="3600" dirty="0"/>
              <a:t> Aslam</a:t>
            </a:r>
          </a:p>
        </p:txBody>
      </p:sp>
    </p:spTree>
    <p:extLst>
      <p:ext uri="{BB962C8B-B14F-4D97-AF65-F5344CB8AC3E}">
        <p14:creationId xmlns:p14="http://schemas.microsoft.com/office/powerpoint/2010/main" val="26419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4994-E39E-4BE0-880C-BDF39DDE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B25A-46AC-4977-9B88-D22B2295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dataset is a cross section: we have many observations all collected at the same point in time</a:t>
            </a:r>
          </a:p>
          <a:p>
            <a:r>
              <a:rPr lang="en-US" dirty="0"/>
              <a:t>Some datasets have both time and cross-section dimensions: panels</a:t>
            </a:r>
          </a:p>
          <a:p>
            <a:r>
              <a:rPr lang="en-US" dirty="0"/>
              <a:t>For Stata to recognize this, you must indicate which variable accounts for which dimension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country year</a:t>
            </a:r>
          </a:p>
          <a:p>
            <a:r>
              <a:rPr lang="en-US" dirty="0"/>
              <a:t>Having a time dimension means we can use lagged variables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l.gdp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l2.gdp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l(0/2).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9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9EDF-7FA7-48AC-8734-20C726A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4BB6-C587-4962-B08E-94AB4AF1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540"/>
          </a:xfrm>
        </p:spPr>
        <p:txBody>
          <a:bodyPr/>
          <a:lstStyle/>
          <a:p>
            <a:r>
              <a:rPr lang="en-US" dirty="0"/>
              <a:t>STATA creates three type files:</a:t>
            </a:r>
          </a:p>
          <a:p>
            <a:r>
              <a:rPr lang="en-US" dirty="0"/>
              <a:t>*.</a:t>
            </a:r>
            <a:r>
              <a:rPr lang="en-US" dirty="0" err="1"/>
              <a:t>dta</a:t>
            </a:r>
            <a:r>
              <a:rPr lang="en-US" dirty="0"/>
              <a:t> : Data file in Stata format. You can view/edit the data using the Data editor icon. </a:t>
            </a:r>
          </a:p>
          <a:p>
            <a:r>
              <a:rPr lang="en-US" dirty="0"/>
              <a:t>*.do : Program file to record and run your code. Keeping a do-file allows you to keep track of what you have done. Alternatively, you can also enter commands in the Command box directly. You can open/view the do-file by clicking the </a:t>
            </a:r>
            <a:r>
              <a:rPr lang="en-US" i="1" dirty="0"/>
              <a:t>do file editor</a:t>
            </a:r>
            <a:r>
              <a:rPr lang="en-US" dirty="0"/>
              <a:t> icon. </a:t>
            </a:r>
          </a:p>
          <a:p>
            <a:r>
              <a:rPr lang="en-US" dirty="0"/>
              <a:t>*.log : Output file, to record your results to view them later. Alternatively, you can view the results in the Results box. You can open/view/close the log-file by clicking the </a:t>
            </a:r>
            <a:r>
              <a:rPr lang="en-US" i="1" dirty="0"/>
              <a:t>log file editor</a:t>
            </a:r>
            <a:r>
              <a:rPr lang="en-US" dirty="0"/>
              <a:t> icon.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9AAE-72B3-40B7-9B25-4BF5F487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C66E-82FD-4EEB-B8B4-E292D951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/>
          <a:lstStyle/>
          <a:p>
            <a:r>
              <a:rPr lang="en-US" u="sng" dirty="0"/>
              <a:t>Command Line:</a:t>
            </a:r>
            <a:r>
              <a:rPr lang="en-US" dirty="0"/>
              <a:t> enter individual commands here. Alternatively, you can enter write them in a do-file and run the whole do file or a part of it. </a:t>
            </a:r>
          </a:p>
          <a:p>
            <a:r>
              <a:rPr lang="en-US" u="sng" dirty="0"/>
              <a:t>Results box</a:t>
            </a:r>
            <a:r>
              <a:rPr lang="en-US" dirty="0"/>
              <a:t> displays the results of your commands (and error messages).</a:t>
            </a:r>
          </a:p>
          <a:p>
            <a:r>
              <a:rPr lang="en-US" u="sng" dirty="0"/>
              <a:t>History box</a:t>
            </a:r>
            <a:r>
              <a:rPr lang="en-US" dirty="0"/>
              <a:t> lists the commands that you already executed. To repeat a command, click it in the history box to copy it into the Command Line, or double click it to execute it again. </a:t>
            </a:r>
          </a:p>
          <a:p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Properties</a:t>
            </a:r>
            <a:r>
              <a:rPr lang="en-US" dirty="0"/>
              <a:t> boxes display the names of your variables and their properties. Double-clicking the name of a variable will copy it into the Command Line. </a:t>
            </a:r>
          </a:p>
        </p:txBody>
      </p:sp>
    </p:spTree>
    <p:extLst>
      <p:ext uri="{BB962C8B-B14F-4D97-AF65-F5344CB8AC3E}">
        <p14:creationId xmlns:p14="http://schemas.microsoft.com/office/powerpoint/2010/main" val="21644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8452-9C7E-4559-8BE8-ACF00859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399E-C8AC-45F3-A731-2793E679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Stata saves data in its own format</a:t>
            </a:r>
          </a:p>
          <a:p>
            <a:r>
              <a:rPr lang="en-US" dirty="0"/>
              <a:t>You can import data in other formats using the File&gt;Import command</a:t>
            </a:r>
          </a:p>
          <a:p>
            <a:r>
              <a:rPr lang="en-US" dirty="0"/>
              <a:t>You can also save data in other formats using File&gt;Export</a:t>
            </a:r>
          </a:p>
          <a:p>
            <a:r>
              <a:rPr lang="en-US" dirty="0"/>
              <a:t>Alternatively, you can use the Data Editor to directly Copy or Paste data between different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7F9B-590D-4EAE-AB5D-D5290E8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DC7F-75E5-40BD-85F6-06C309BB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4733" cy="485798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/>
              <a:t>: clear the result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/>
              <a:t>: clear the data in memory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) [variable name]: summary statistics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tabulate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en-US" dirty="0"/>
              <a:t>) [variable name]: frequency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correlate</a:t>
            </a:r>
            <a:r>
              <a:rPr lang="en-US" dirty="0"/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dirty="0"/>
              <a:t>) [variable names]: correlation matrix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)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): describe and list the currently open data (NB to list subset of data, use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in 20/30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you can use sum/tab/</a:t>
            </a:r>
            <a:r>
              <a:rPr lang="en-US" dirty="0" err="1"/>
              <a:t>cor</a:t>
            </a:r>
            <a:r>
              <a:rPr lang="en-US" dirty="0"/>
              <a:t> with multiple variables names</a:t>
            </a:r>
          </a:p>
          <a:p>
            <a:pPr marL="0" indent="0">
              <a:buNone/>
            </a:pPr>
            <a:r>
              <a:rPr lang="en-US" dirty="0"/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/>
              <a:t>in the Command Line and try these</a:t>
            </a:r>
          </a:p>
        </p:txBody>
      </p:sp>
    </p:spTree>
    <p:extLst>
      <p:ext uri="{BB962C8B-B14F-4D97-AF65-F5344CB8AC3E}">
        <p14:creationId xmlns:p14="http://schemas.microsoft.com/office/powerpoint/2010/main" val="339301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605B-E7F3-454A-B924-36D794F1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Logical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E304C2-895A-4022-B940-17DCDCDC1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42909"/>
              </p:ext>
            </p:extLst>
          </p:nvPr>
        </p:nvGraphicFramePr>
        <p:xfrm>
          <a:off x="509047" y="1825625"/>
          <a:ext cx="110953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7675">
                  <a:extLst>
                    <a:ext uri="{9D8B030D-6E8A-4147-A177-3AD203B41FA5}">
                      <a16:colId xmlns:a16="http://schemas.microsoft.com/office/drawing/2014/main" val="2806670313"/>
                    </a:ext>
                  </a:extLst>
                </a:gridCol>
                <a:gridCol w="5547675">
                  <a:extLst>
                    <a:ext uri="{9D8B030D-6E8A-4147-A177-3AD203B41FA5}">
                      <a16:colId xmlns:a16="http://schemas.microsoft.com/office/drawing/2014/main" val="27770858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Relational 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  </a:t>
                      </a:r>
                      <a:r>
                        <a:rPr lang="en-US" sz="200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   </a:t>
                      </a:r>
                      <a:r>
                        <a:rPr lang="en-US" sz="20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   </a:t>
                      </a:r>
                      <a:r>
                        <a:rPr lang="en-US" sz="20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   </a:t>
                      </a:r>
                      <a:r>
                        <a:rPr lang="en-US" sz="20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   </a:t>
                      </a:r>
                      <a:r>
                        <a:rPr lang="en-US" sz="200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   </a:t>
                      </a:r>
                      <a:r>
                        <a:rPr lang="en-US" sz="20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66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Logical 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4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   </a:t>
                      </a:r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 </a:t>
                      </a:r>
                      <a:r>
                        <a:rPr lang="en-US" sz="2000" dirty="0"/>
                        <a:t>or (vertical bar, not number 1 or letter “l")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1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   </a:t>
                      </a:r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8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B2AD-2EC8-4E91-BBA5-578548D4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AB15-11AF-4491-B385-1FFAE5F9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log(price)</a:t>
            </a:r>
            <a:endParaRPr lang="en-US" dirty="0"/>
          </a:p>
          <a:p>
            <a:r>
              <a:rPr lang="en-US" dirty="0"/>
              <a:t>You can change some values if you wish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. if price&lt;=5000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replaces </a:t>
            </a:r>
            <a:r>
              <a:rPr lang="en-US" dirty="0" err="1"/>
              <a:t>logprice</a:t>
            </a:r>
            <a:r>
              <a:rPr lang="en-US" dirty="0"/>
              <a:t> with missing values if the price of car is less than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5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532-F952-49EF-9FCF-1F1F62E1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8C85-F400-46D1-BE1D-7238CA2E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sets assign numerical codes to missing values or to responses such as ‘don’t know’ or ‘refused to answer’: </a:t>
            </a:r>
            <a:r>
              <a:rPr lang="en-US" dirty="0" err="1"/>
              <a:t>eg.</a:t>
            </a:r>
            <a:r>
              <a:rPr lang="en-US" dirty="0"/>
              <a:t> 8888 or 9999</a:t>
            </a:r>
          </a:p>
          <a:p>
            <a:r>
              <a:rPr lang="en-US" dirty="0"/>
              <a:t>Stata will interpret any numbers as actual values in calculations</a:t>
            </a:r>
          </a:p>
          <a:p>
            <a:r>
              <a:rPr lang="en-US" dirty="0"/>
              <a:t>To avoid skewing your results, you need to replace these with missing values: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==9999</a:t>
            </a:r>
            <a:endParaRPr lang="en-US" dirty="0"/>
          </a:p>
          <a:p>
            <a:r>
              <a:rPr lang="en-US" dirty="0"/>
              <a:t>If there are observations with missing values, Stata will not use them in the calculations/regressions</a:t>
            </a:r>
          </a:p>
        </p:txBody>
      </p:sp>
    </p:spTree>
    <p:extLst>
      <p:ext uri="{BB962C8B-B14F-4D97-AF65-F5344CB8AC3E}">
        <p14:creationId xmlns:p14="http://schemas.microsoft.com/office/powerpoint/2010/main" val="644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B7F0-FCBB-4288-85E2-22D073C3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D317-3318-47CE-97F4-FFE5BFD2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produce graphs, use the Graphics tab</a:t>
            </a:r>
          </a:p>
          <a:p>
            <a:r>
              <a:rPr lang="en-US" dirty="0"/>
              <a:t>Alternatively, you can use the Command Line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histogram price if foreign==1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(scatter price mpg)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692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Stata Lecture </vt:lpstr>
      <vt:lpstr>File types</vt:lpstr>
      <vt:lpstr>Stata Interface</vt:lpstr>
      <vt:lpstr>Data</vt:lpstr>
      <vt:lpstr>Basic Commands</vt:lpstr>
      <vt:lpstr>Relational and Logical operations</vt:lpstr>
      <vt:lpstr>Creating new variables </vt:lpstr>
      <vt:lpstr>Missing values</vt:lpstr>
      <vt:lpstr>Graphs </vt:lpstr>
      <vt:lpstr>Lags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Jan Fidrmuc</dc:creator>
  <cp:lastModifiedBy>Faisal Iqbal</cp:lastModifiedBy>
  <cp:revision>32</cp:revision>
  <dcterms:created xsi:type="dcterms:W3CDTF">2021-09-21T20:32:01Z</dcterms:created>
  <dcterms:modified xsi:type="dcterms:W3CDTF">2024-03-15T04:49:10Z</dcterms:modified>
</cp:coreProperties>
</file>