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3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EB4C-4C1A-4DD2-8833-0990638722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F8BA8-A9E3-4D93-BFFB-5BA172C6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DF9151-D452-406C-BD80-5AF416F188AC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878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F5533-A968-4F7A-A529-2A94EA71122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9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6E0A75-7260-46D8-A6A9-0865C6FC862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66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5F86A-C28C-4F37-8762-CCC62EF9E3F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25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2390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8DACB-DB4E-4BA8-8E6B-5032518D1D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8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35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8FD92C-FB32-4358-9BA0-779AEE42FCE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38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4F31B-0183-4159-B345-93C698F0807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2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45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B9B5E-8C8C-4937-A5EA-16303154BD1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75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2E292-358F-411A-9FEA-D22DFE2A2A9D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022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AE01F-765E-429A-A91B-81E0142CF86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275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C59299-8596-4768-9817-24323EB1BBA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3494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2CFDD-7B88-47A8-87D3-FF91C19ECAA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7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5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90D02-9EC4-4324-8956-1A97975E3D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9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9AB849-A8FC-429E-A4C2-07D952FFE3FE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7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E742BC-F658-4095-80FD-1E352F06693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41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F8C0-6882-4788-8EB3-903489A18C82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E1EB0-D4B2-4BFE-9700-908260B9294D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3566-727D-4E42-AF71-D43CE9B2523C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2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989F-8C50-4912-8A0F-C18623EE4362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7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D7C7-D36E-4908-BEEE-D6DCDB0ABA2E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C02B-EF33-4FDE-B4AA-BFC6142833D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3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B3787-C53B-4D01-B44C-5A90F2205375}" type="datetime1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9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7555-A8EC-402A-9A64-8C9712280D52}" type="datetime1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3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BBF7D-938B-4809-8C30-69D1A0A77AAB}" type="datetime1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8861-116B-4BDF-8CA2-6DD3927A46C4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9D02-5CF3-4E97-BA0B-A62D27981A10}" type="datetime1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5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2EC8F-15AA-44E1-BC99-77B006A11954}" type="datetime1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9045C-2F9F-47EC-913E-8F8B26B9E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14399"/>
            <a:ext cx="9144000" cy="2966485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sz="4000" dirty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sz="4000" baseline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Output and the Exchange Rate in the Short Run</a:t>
            </a: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altLang="en-US" sz="4000" baseline="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/>
            </a:r>
            <a:br>
              <a:rPr lang="en-US" altLang="en-US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</a:br>
            <a:r>
              <a:rPr lang="en-US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cs typeface="Calibri" panose="020F0502020204030204" pitchFamily="34" charset="0"/>
              </a:rPr>
              <a:t>Chapter 17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3022"/>
            <a:ext cx="9144000" cy="1499191"/>
          </a:xfrm>
        </p:spPr>
        <p:txBody>
          <a:bodyPr/>
          <a:lstStyle/>
          <a:p>
            <a:pPr eaLnBrk="0" hangingPunct="0"/>
            <a:r>
              <a:rPr lang="en-US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International Economics: Theory and Policy</a:t>
            </a:r>
            <a:r>
              <a:rPr lang="en-US" altLang="en-US" b="1" dirty="0" smtClean="0"/>
              <a:t>, </a:t>
            </a:r>
          </a:p>
          <a:p>
            <a:pPr eaLnBrk="0" hangingPunct="0"/>
            <a:endParaRPr lang="en-US" altLang="en-US" b="1" dirty="0" smtClean="0"/>
          </a:p>
          <a:p>
            <a:pPr eaLnBrk="0" hangingPunct="0"/>
            <a:r>
              <a:rPr lang="en-US" altLang="en-US" b="1" dirty="0" smtClean="0"/>
              <a:t> Paul R. Krugman and Maurice Obstfeld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ED52B-1CF6-43C1-85F1-270E3325D4A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Factors </a:t>
            </a:r>
            <a:r>
              <a:rPr lang="en-US" altLang="en-US" dirty="0"/>
              <a:t>Determining the Current Account</a:t>
            </a:r>
          </a:p>
        </p:txBody>
      </p:sp>
      <p:grpSp>
        <p:nvGrpSpPr>
          <p:cNvPr id="36879" name="Group 15"/>
          <p:cNvGrpSpPr>
            <a:grpSpLocks/>
          </p:cNvGrpSpPr>
          <p:nvPr/>
        </p:nvGrpSpPr>
        <p:grpSpPr bwMode="auto">
          <a:xfrm>
            <a:off x="2286000" y="2733676"/>
            <a:ext cx="7772400" cy="2143125"/>
            <a:chOff x="432" y="1638"/>
            <a:chExt cx="4896" cy="1350"/>
          </a:xfrm>
        </p:grpSpPr>
        <p:pic>
          <p:nvPicPr>
            <p:cNvPr id="36877" name="Picture 13" descr="C:\WINDOWS\Desktop\Sally\T13-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19" b="23302"/>
            <a:stretch>
              <a:fillRect/>
            </a:stretch>
          </p:blipFill>
          <p:spPr bwMode="auto">
            <a:xfrm>
              <a:off x="432" y="2928"/>
              <a:ext cx="4896" cy="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6878" name="Picture 14" descr="C:\WINDOWS\Desktop\Sally\T16-1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638"/>
              <a:ext cx="4896" cy="1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r>
              <a:rPr lang="en-US" altLang="en-US" dirty="0"/>
              <a:t>The four components of aggregate demand are combined to get the total aggregate demand: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C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) + </a:t>
            </a:r>
            <a:r>
              <a:rPr lang="en-US" altLang="en-US" i="1" dirty="0"/>
              <a:t>I</a:t>
            </a:r>
            <a:r>
              <a:rPr lang="en-US" altLang="en-US" dirty="0"/>
              <a:t> + </a:t>
            </a:r>
            <a:r>
              <a:rPr lang="en-US" altLang="en-US" i="1" dirty="0"/>
              <a:t>G</a:t>
            </a:r>
            <a:r>
              <a:rPr lang="en-US" altLang="en-US" dirty="0"/>
              <a:t> + </a:t>
            </a:r>
            <a:r>
              <a:rPr lang="en-US" altLang="en-US" i="1" dirty="0"/>
              <a:t>CA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This equation shows that aggregate demand for home output can be written as: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/>
              <a:t>D</a:t>
            </a:r>
            <a:r>
              <a:rPr lang="en-US" altLang="en-US" dirty="0"/>
              <a:t>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97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0784" y="1600200"/>
            <a:ext cx="9061704" cy="4495800"/>
          </a:xfrm>
        </p:spPr>
        <p:txBody>
          <a:bodyPr/>
          <a:lstStyle/>
          <a:p>
            <a:r>
              <a:rPr lang="en-US" altLang="en-US" dirty="0"/>
              <a:t>The Real Exchange Rate and Aggregate Demand</a:t>
            </a:r>
          </a:p>
          <a:p>
            <a:pPr lvl="1"/>
            <a:r>
              <a:rPr lang="en-US" altLang="en-US" sz="2800" dirty="0"/>
              <a:t>An increase in </a:t>
            </a:r>
            <a:r>
              <a:rPr lang="en-US" altLang="en-US" sz="2800" i="1" dirty="0"/>
              <a:t>q </a:t>
            </a:r>
            <a:r>
              <a:rPr lang="en-US" altLang="en-US" sz="2800" dirty="0"/>
              <a:t>raises</a:t>
            </a:r>
            <a:r>
              <a:rPr lang="en-US" altLang="en-US" sz="2800" i="1" dirty="0"/>
              <a:t> CA </a:t>
            </a:r>
            <a:r>
              <a:rPr lang="en-US" altLang="en-US" sz="2800" dirty="0"/>
              <a:t>and</a:t>
            </a:r>
            <a:r>
              <a:rPr lang="en-US" altLang="en-US" sz="2800" i="1" dirty="0"/>
              <a:t> D</a:t>
            </a:r>
            <a:r>
              <a:rPr lang="en-US" altLang="en-US" sz="2800" dirty="0"/>
              <a:t>.</a:t>
            </a:r>
          </a:p>
          <a:p>
            <a:pPr lvl="2"/>
            <a:r>
              <a:rPr lang="en-US" altLang="en-US" sz="2800" dirty="0"/>
              <a:t>It makes domestic goods and services cheaper relative to foreign goods and services.</a:t>
            </a:r>
          </a:p>
          <a:p>
            <a:pPr lvl="2"/>
            <a:r>
              <a:rPr lang="en-US" altLang="en-US" sz="2800" dirty="0"/>
              <a:t>It shifts both domestic and foreign spending from foreign goods to domestic goods.</a:t>
            </a:r>
          </a:p>
          <a:p>
            <a:pPr lvl="2"/>
            <a:r>
              <a:rPr lang="en-US" altLang="en-US" sz="2800" b="1" dirty="0"/>
              <a:t>A real depreciation of the home currency raises aggregate demand for home output</a:t>
            </a:r>
            <a:r>
              <a:rPr lang="en-US" altLang="en-US" sz="2800" dirty="0"/>
              <a:t>. </a:t>
            </a:r>
          </a:p>
          <a:p>
            <a:pPr lvl="3"/>
            <a:r>
              <a:rPr lang="en-US" altLang="en-US" sz="2800" dirty="0"/>
              <a:t>A real appreciation lowers aggregate demand for home output.</a:t>
            </a:r>
          </a:p>
          <a:p>
            <a:endParaRPr lang="en-US" alt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4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Real Income and Aggregate Demand</a:t>
            </a:r>
          </a:p>
          <a:p>
            <a:pPr lvl="1"/>
            <a:r>
              <a:rPr lang="en-US" altLang="en-US" sz="2800" dirty="0"/>
              <a:t>A rise in domestic real income raises aggregate demand for home output.</a:t>
            </a:r>
          </a:p>
          <a:p>
            <a:pPr lvl="1"/>
            <a:r>
              <a:rPr lang="en-US" altLang="en-US" sz="2800" dirty="0"/>
              <a:t>A fall in domestic real income lowers aggregate demand for home outpu</a:t>
            </a:r>
            <a:r>
              <a:rPr lang="en-US" altLang="en-US" dirty="0"/>
              <a:t>t.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3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Aggregate </a:t>
            </a:r>
            <a:r>
              <a:rPr lang="en-US" altLang="en-US" dirty="0"/>
              <a:t>Demand as a Function of Output</a:t>
            </a:r>
          </a:p>
        </p:txBody>
      </p:sp>
      <p:grpSp>
        <p:nvGrpSpPr>
          <p:cNvPr id="37899" name="Group 11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2880" y="3792"/>
              <a:ext cx="17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Output (real income),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7903" name="Group 15"/>
          <p:cNvGrpSpPr>
            <a:grpSpLocks/>
          </p:cNvGrpSpPr>
          <p:nvPr/>
        </p:nvGrpSpPr>
        <p:grpSpPr bwMode="auto">
          <a:xfrm>
            <a:off x="3657600" y="2743200"/>
            <a:ext cx="6635750" cy="2438400"/>
            <a:chOff x="1344" y="1728"/>
            <a:chExt cx="4180" cy="1536"/>
          </a:xfrm>
        </p:grpSpPr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V="1">
              <a:off x="1344" y="2160"/>
              <a:ext cx="2448" cy="1104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Text Box 14"/>
            <p:cNvSpPr txBox="1">
              <a:spLocks noChangeArrowheads="1"/>
            </p:cNvSpPr>
            <p:nvPr/>
          </p:nvSpPr>
          <p:spPr bwMode="auto">
            <a:xfrm>
              <a:off x="3456" y="1728"/>
              <a:ext cx="20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function,</a:t>
              </a:r>
            </a:p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EP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37910" name="Group 22"/>
          <p:cNvGrpSpPr>
            <a:grpSpLocks/>
          </p:cNvGrpSpPr>
          <p:nvPr/>
        </p:nvGrpSpPr>
        <p:grpSpPr bwMode="auto">
          <a:xfrm>
            <a:off x="3657600" y="3733800"/>
            <a:ext cx="1981200" cy="1447800"/>
            <a:chOff x="1344" y="2352"/>
            <a:chExt cx="1248" cy="912"/>
          </a:xfrm>
        </p:grpSpPr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1344" y="3264"/>
              <a:ext cx="1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 flipV="1">
              <a:off x="1344" y="2352"/>
              <a:ext cx="81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7909" name="Group 21"/>
            <p:cNvGrpSpPr>
              <a:grpSpLocks/>
            </p:cNvGrpSpPr>
            <p:nvPr/>
          </p:nvGrpSpPr>
          <p:grpSpPr bwMode="auto">
            <a:xfrm>
              <a:off x="1728" y="2640"/>
              <a:ext cx="574" cy="624"/>
              <a:chOff x="1728" y="2640"/>
              <a:chExt cx="574" cy="624"/>
            </a:xfrm>
          </p:grpSpPr>
          <p:sp>
            <p:nvSpPr>
              <p:cNvPr id="37906" name="Arc 18"/>
              <p:cNvSpPr>
                <a:spLocks/>
              </p:cNvSpPr>
              <p:nvPr/>
            </p:nvSpPr>
            <p:spPr bwMode="auto">
              <a:xfrm>
                <a:off x="1728" y="2832"/>
                <a:ext cx="384" cy="432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8" name="Text Box 20"/>
              <p:cNvSpPr txBox="1">
                <a:spLocks noChangeArrowheads="1"/>
              </p:cNvSpPr>
              <p:nvPr/>
            </p:nvSpPr>
            <p:spPr bwMode="auto">
              <a:xfrm>
                <a:off x="1968" y="2640"/>
                <a:ext cx="33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45</a:t>
                </a:r>
                <a:r>
                  <a:rPr lang="en-US" altLang="en-US" b="1">
                    <a:latin typeface="Arial" panose="020B0604020202020204" pitchFamily="34" charset="0"/>
                    <a:cs typeface="Times New Roman" panose="02020603050405020304" pitchFamily="18" charset="0"/>
                  </a:rPr>
                  <a:t>°</a:t>
                </a:r>
                <a:endParaRPr lang="en-US" altLang="en-US" b="1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765048" y="374269"/>
            <a:ext cx="10515600" cy="1325563"/>
          </a:xfrm>
          <a:noFill/>
          <a:ln/>
        </p:spPr>
        <p:txBody>
          <a:bodyPr/>
          <a:lstStyle/>
          <a:p>
            <a:r>
              <a:rPr lang="en-US" altLang="en-US" dirty="0"/>
              <a:t>The Equation of Aggregate Demand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75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80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How Output Is </a:t>
            </a:r>
            <a:br>
              <a:rPr lang="en-US" altLang="en-US"/>
            </a:br>
            <a:r>
              <a:rPr lang="en-US" altLang="en-US"/>
              <a:t>Determined in the Short Run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Output market is in equilibrium in the short-run when real output, </a:t>
            </a:r>
            <a:r>
              <a:rPr lang="en-US" altLang="en-US" i="1" dirty="0"/>
              <a:t>Y</a:t>
            </a:r>
            <a:r>
              <a:rPr lang="en-US" altLang="en-US" dirty="0"/>
              <a:t>, equals the aggregate demand for domestic output: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/>
              <a:t>			    Y</a:t>
            </a:r>
            <a:r>
              <a:rPr lang="en-US" altLang="en-US" dirty="0"/>
              <a:t> = </a:t>
            </a:r>
            <a:r>
              <a:rPr lang="en-US" altLang="en-US" i="1" dirty="0"/>
              <a:t>D</a:t>
            </a:r>
            <a:r>
              <a:rPr lang="en-US" altLang="en-US" dirty="0"/>
              <a:t>(</a:t>
            </a:r>
            <a:r>
              <a:rPr lang="en-US" altLang="en-US" i="1" dirty="0"/>
              <a:t>EP</a:t>
            </a:r>
            <a:r>
              <a:rPr lang="en-US" altLang="en-US" dirty="0"/>
              <a:t>*/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 – </a:t>
            </a:r>
            <a:r>
              <a:rPr lang="en-US" altLang="en-US" i="1" dirty="0"/>
              <a:t>T</a:t>
            </a:r>
            <a:r>
              <a:rPr lang="en-US" altLang="en-US" dirty="0"/>
              <a:t>, </a:t>
            </a:r>
            <a:r>
              <a:rPr lang="en-US" altLang="en-US" i="1" dirty="0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G</a:t>
            </a:r>
            <a:r>
              <a:rPr lang="en-US" altLang="en-US" dirty="0"/>
              <a:t>)   	</a:t>
            </a:r>
          </a:p>
          <a:p>
            <a:pPr lvl="1"/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The </a:t>
            </a:r>
            <a:r>
              <a:rPr lang="en-US" altLang="en-US" dirty="0"/>
              <a:t>Determination of Output in the Short Run</a:t>
            </a:r>
          </a:p>
        </p:txBody>
      </p:sp>
      <p:grpSp>
        <p:nvGrpSpPr>
          <p:cNvPr id="38918" name="Group 6"/>
          <p:cNvGrpSpPr>
            <a:grpSpLocks/>
          </p:cNvGrpSpPr>
          <p:nvPr/>
        </p:nvGrpSpPr>
        <p:grpSpPr bwMode="auto">
          <a:xfrm>
            <a:off x="2965450" y="1905001"/>
            <a:ext cx="5949950" cy="4481513"/>
            <a:chOff x="908" y="1200"/>
            <a:chExt cx="3748" cy="2823"/>
          </a:xfrm>
        </p:grpSpPr>
        <p:sp>
          <p:nvSpPr>
            <p:cNvPr id="38919" name="Text Box 7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38941" name="Group 29"/>
          <p:cNvGrpSpPr>
            <a:grpSpLocks/>
          </p:cNvGrpSpPr>
          <p:nvPr/>
        </p:nvGrpSpPr>
        <p:grpSpPr bwMode="auto">
          <a:xfrm>
            <a:off x="4419601" y="5105401"/>
            <a:ext cx="911225" cy="841375"/>
            <a:chOff x="1824" y="3216"/>
            <a:chExt cx="574" cy="530"/>
          </a:xfrm>
        </p:grpSpPr>
        <p:sp>
          <p:nvSpPr>
            <p:cNvPr id="38928" name="Arc 16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38936" name="Group 24"/>
          <p:cNvGrpSpPr>
            <a:grpSpLocks/>
          </p:cNvGrpSpPr>
          <p:nvPr/>
        </p:nvGrpSpPr>
        <p:grpSpPr bwMode="auto">
          <a:xfrm>
            <a:off x="3657600" y="2406650"/>
            <a:ext cx="4660900" cy="3536950"/>
            <a:chOff x="1344" y="1516"/>
            <a:chExt cx="2936" cy="2228"/>
          </a:xfrm>
        </p:grpSpPr>
        <p:sp>
          <p:nvSpPr>
            <p:cNvPr id="38925" name="Text Box 13"/>
            <p:cNvSpPr txBox="1">
              <a:spLocks noChangeArrowheads="1"/>
            </p:cNvSpPr>
            <p:nvPr/>
          </p:nvSpPr>
          <p:spPr bwMode="auto">
            <a:xfrm>
              <a:off x="2544" y="1516"/>
              <a:ext cx="17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= </a:t>
              </a:r>
            </a:p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output,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38931" name="Line 19"/>
            <p:cNvSpPr>
              <a:spLocks noChangeShapeType="1"/>
            </p:cNvSpPr>
            <p:nvPr/>
          </p:nvSpPr>
          <p:spPr bwMode="auto">
            <a:xfrm flipV="1">
              <a:off x="1344" y="1968"/>
              <a:ext cx="2400" cy="1776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35" name="Group 23"/>
          <p:cNvGrpSpPr>
            <a:grpSpLocks/>
          </p:cNvGrpSpPr>
          <p:nvPr/>
        </p:nvGrpSpPr>
        <p:grpSpPr bwMode="auto">
          <a:xfrm>
            <a:off x="3657600" y="3124200"/>
            <a:ext cx="6597650" cy="1295400"/>
            <a:chOff x="1344" y="1968"/>
            <a:chExt cx="4156" cy="816"/>
          </a:xfrm>
        </p:grpSpPr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4080" y="1968"/>
              <a:ext cx="14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</a:t>
              </a:r>
            </a:p>
          </p:txBody>
        </p:sp>
      </p:grpSp>
      <p:grpSp>
        <p:nvGrpSpPr>
          <p:cNvPr id="38961" name="Group 49"/>
          <p:cNvGrpSpPr>
            <a:grpSpLocks/>
          </p:cNvGrpSpPr>
          <p:nvPr/>
        </p:nvGrpSpPr>
        <p:grpSpPr bwMode="auto">
          <a:xfrm>
            <a:off x="5029200" y="4114801"/>
            <a:ext cx="573088" cy="2271713"/>
            <a:chOff x="2208" y="2592"/>
            <a:chExt cx="361" cy="1431"/>
          </a:xfrm>
        </p:grpSpPr>
        <p:grpSp>
          <p:nvGrpSpPr>
            <p:cNvPr id="38946" name="Group 34"/>
            <p:cNvGrpSpPr>
              <a:grpSpLocks/>
            </p:cNvGrpSpPr>
            <p:nvPr/>
          </p:nvGrpSpPr>
          <p:grpSpPr bwMode="auto">
            <a:xfrm>
              <a:off x="2208" y="2592"/>
              <a:ext cx="216" cy="279"/>
              <a:chOff x="2208" y="2592"/>
              <a:chExt cx="216" cy="279"/>
            </a:xfrm>
          </p:grpSpPr>
          <p:sp>
            <p:nvSpPr>
              <p:cNvPr id="38942" name="Oval 30"/>
              <p:cNvSpPr>
                <a:spLocks noChangeArrowheads="1"/>
              </p:cNvSpPr>
              <p:nvPr/>
            </p:nvSpPr>
            <p:spPr bwMode="auto">
              <a:xfrm>
                <a:off x="2372" y="2592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5" name="Text Box 33"/>
              <p:cNvSpPr txBox="1">
                <a:spLocks noChangeArrowheads="1"/>
              </p:cNvSpPr>
              <p:nvPr/>
            </p:nvSpPr>
            <p:spPr bwMode="auto">
              <a:xfrm>
                <a:off x="2208" y="264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2304" y="2640"/>
              <a:ext cx="265" cy="1383"/>
              <a:chOff x="2304" y="2640"/>
              <a:chExt cx="265" cy="1383"/>
            </a:xfrm>
          </p:grpSpPr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>
                <a:off x="2400" y="264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1" name="Text Box 39"/>
              <p:cNvSpPr txBox="1">
                <a:spLocks noChangeArrowheads="1"/>
              </p:cNvSpPr>
              <p:nvPr/>
            </p:nvSpPr>
            <p:spPr bwMode="auto">
              <a:xfrm>
                <a:off x="2304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38966" name="Group 54"/>
          <p:cNvGrpSpPr>
            <a:grpSpLocks/>
          </p:cNvGrpSpPr>
          <p:nvPr/>
        </p:nvGrpSpPr>
        <p:grpSpPr bwMode="auto">
          <a:xfrm>
            <a:off x="3124200" y="3595689"/>
            <a:ext cx="3316288" cy="2790825"/>
            <a:chOff x="1008" y="2265"/>
            <a:chExt cx="2089" cy="1758"/>
          </a:xfrm>
        </p:grpSpPr>
        <p:grpSp>
          <p:nvGrpSpPr>
            <p:cNvPr id="38958" name="Group 46"/>
            <p:cNvGrpSpPr>
              <a:grpSpLocks/>
            </p:cNvGrpSpPr>
            <p:nvPr/>
          </p:nvGrpSpPr>
          <p:grpSpPr bwMode="auto">
            <a:xfrm>
              <a:off x="1008" y="2400"/>
              <a:ext cx="1994" cy="231"/>
              <a:chOff x="1008" y="2400"/>
              <a:chExt cx="1994" cy="231"/>
            </a:xfrm>
          </p:grpSpPr>
          <p:sp>
            <p:nvSpPr>
              <p:cNvPr id="38937" name="Line 25"/>
              <p:cNvSpPr>
                <a:spLocks noChangeShapeType="1"/>
              </p:cNvSpPr>
              <p:nvPr/>
            </p:nvSpPr>
            <p:spPr bwMode="auto">
              <a:xfrm flipH="1">
                <a:off x="1344" y="2516"/>
                <a:ext cx="165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7" name="Text Box 45"/>
              <p:cNvSpPr txBox="1">
                <a:spLocks noChangeArrowheads="1"/>
              </p:cNvSpPr>
              <p:nvPr/>
            </p:nvSpPr>
            <p:spPr bwMode="auto">
              <a:xfrm>
                <a:off x="1008" y="2400"/>
                <a:ext cx="2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D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60" name="Group 48"/>
            <p:cNvGrpSpPr>
              <a:grpSpLocks/>
            </p:cNvGrpSpPr>
            <p:nvPr/>
          </p:nvGrpSpPr>
          <p:grpSpPr bwMode="auto">
            <a:xfrm>
              <a:off x="2832" y="2265"/>
              <a:ext cx="265" cy="1758"/>
              <a:chOff x="2832" y="2265"/>
              <a:chExt cx="265" cy="1758"/>
            </a:xfrm>
          </p:grpSpPr>
          <p:grpSp>
            <p:nvGrpSpPr>
              <p:cNvPr id="38948" name="Group 36"/>
              <p:cNvGrpSpPr>
                <a:grpSpLocks/>
              </p:cNvGrpSpPr>
              <p:nvPr/>
            </p:nvGrpSpPr>
            <p:grpSpPr bwMode="auto">
              <a:xfrm>
                <a:off x="2876" y="2265"/>
                <a:ext cx="196" cy="283"/>
                <a:chOff x="2876" y="2265"/>
                <a:chExt cx="196" cy="283"/>
              </a:xfrm>
            </p:grpSpPr>
            <p:sp>
              <p:nvSpPr>
                <p:cNvPr id="38943" name="Oval 31"/>
                <p:cNvSpPr>
                  <a:spLocks noChangeArrowheads="1"/>
                </p:cNvSpPr>
                <p:nvPr/>
              </p:nvSpPr>
              <p:spPr bwMode="auto">
                <a:xfrm>
                  <a:off x="2948" y="2496"/>
                  <a:ext cx="52" cy="52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2876" y="226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38955" name="Group 43"/>
              <p:cNvGrpSpPr>
                <a:grpSpLocks/>
              </p:cNvGrpSpPr>
              <p:nvPr/>
            </p:nvGrpSpPr>
            <p:grpSpPr bwMode="auto">
              <a:xfrm>
                <a:off x="2832" y="2544"/>
                <a:ext cx="265" cy="1479"/>
                <a:chOff x="2832" y="2544"/>
                <a:chExt cx="265" cy="1479"/>
              </a:xfrm>
            </p:grpSpPr>
            <p:sp>
              <p:nvSpPr>
                <p:cNvPr id="38938" name="Line 26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832" y="3792"/>
                  <a:ext cx="265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 i="1">
                      <a:latin typeface="Arial" panose="020B0604020202020204" pitchFamily="34" charset="0"/>
                    </a:rPr>
                    <a:t>Y</a:t>
                  </a:r>
                  <a:r>
                    <a:rPr lang="en-US" altLang="en-US" b="1" baseline="30000">
                      <a:latin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</p:grpSp>
      <p:grpSp>
        <p:nvGrpSpPr>
          <p:cNvPr id="38959" name="Group 47"/>
          <p:cNvGrpSpPr>
            <a:grpSpLocks/>
          </p:cNvGrpSpPr>
          <p:nvPr/>
        </p:nvGrpSpPr>
        <p:grpSpPr bwMode="auto">
          <a:xfrm>
            <a:off x="6934200" y="3505201"/>
            <a:ext cx="420688" cy="2881313"/>
            <a:chOff x="3408" y="2208"/>
            <a:chExt cx="265" cy="1815"/>
          </a:xfrm>
        </p:grpSpPr>
        <p:grpSp>
          <p:nvGrpSpPr>
            <p:cNvPr id="38950" name="Group 38"/>
            <p:cNvGrpSpPr>
              <a:grpSpLocks/>
            </p:cNvGrpSpPr>
            <p:nvPr/>
          </p:nvGrpSpPr>
          <p:grpSpPr bwMode="auto">
            <a:xfrm>
              <a:off x="3456" y="2208"/>
              <a:ext cx="196" cy="244"/>
              <a:chOff x="3456" y="2208"/>
              <a:chExt cx="196" cy="244"/>
            </a:xfrm>
          </p:grpSpPr>
          <p:sp>
            <p:nvSpPr>
              <p:cNvPr id="38944" name="Oval 32"/>
              <p:cNvSpPr>
                <a:spLocks noChangeArrowheads="1"/>
              </p:cNvSpPr>
              <p:nvPr/>
            </p:nvSpPr>
            <p:spPr bwMode="auto">
              <a:xfrm>
                <a:off x="3524" y="2400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9" name="Text Box 37"/>
              <p:cNvSpPr txBox="1">
                <a:spLocks noChangeArrowheads="1"/>
              </p:cNvSpPr>
              <p:nvPr/>
            </p:nvSpPr>
            <p:spPr bwMode="auto">
              <a:xfrm>
                <a:off x="3456" y="220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56" name="Group 44"/>
            <p:cNvGrpSpPr>
              <a:grpSpLocks/>
            </p:cNvGrpSpPr>
            <p:nvPr/>
          </p:nvGrpSpPr>
          <p:grpSpPr bwMode="auto">
            <a:xfrm>
              <a:off x="3408" y="2448"/>
              <a:ext cx="265" cy="1575"/>
              <a:chOff x="3408" y="2448"/>
              <a:chExt cx="265" cy="1575"/>
            </a:xfrm>
          </p:grpSpPr>
          <p:sp>
            <p:nvSpPr>
              <p:cNvPr id="38939" name="Line 27"/>
              <p:cNvSpPr>
                <a:spLocks noChangeShapeType="1"/>
              </p:cNvSpPr>
              <p:nvPr/>
            </p:nvSpPr>
            <p:spPr bwMode="auto">
              <a:xfrm>
                <a:off x="3552" y="2448"/>
                <a:ext cx="0" cy="1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54" name="Text Box 42"/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38965" name="Rectangle 53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How Output Is </a:t>
            </a:r>
            <a:br>
              <a:rPr lang="en-US" altLang="en-US"/>
            </a:br>
            <a:r>
              <a:rPr lang="en-US" altLang="en-US"/>
              <a:t>Determined in the Short Run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15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8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Output, the Exchange Rate, and Output Market Equilibrium</a:t>
            </a:r>
          </a:p>
          <a:p>
            <a:pPr lvl="1"/>
            <a:r>
              <a:rPr lang="en-US" altLang="en-US" sz="2800" dirty="0"/>
              <a:t>With fixed price levels at home and abroad, a rise in the nominal exchange rate makes foreign goods and services more expensive relative to domestic goods and services.</a:t>
            </a:r>
          </a:p>
          <a:p>
            <a:pPr lvl="2"/>
            <a:r>
              <a:rPr lang="en-US" altLang="en-US" sz="2800" dirty="0"/>
              <a:t>Any rise in </a:t>
            </a:r>
            <a:r>
              <a:rPr lang="en-US" altLang="en-US" sz="2800" i="1" dirty="0"/>
              <a:t>q</a:t>
            </a:r>
            <a:r>
              <a:rPr lang="en-US" altLang="en-US" sz="2800" dirty="0"/>
              <a:t> will cause an upward shift in the aggregate demand function and an expansion of output.</a:t>
            </a:r>
          </a:p>
          <a:p>
            <a:pPr lvl="2"/>
            <a:r>
              <a:rPr lang="en-US" altLang="en-US" sz="2800" dirty="0"/>
              <a:t>Any fall in </a:t>
            </a:r>
            <a:r>
              <a:rPr lang="en-US" altLang="en-US" sz="2800" i="1" dirty="0"/>
              <a:t>q</a:t>
            </a:r>
            <a:r>
              <a:rPr lang="en-US" altLang="en-US" sz="2800" dirty="0"/>
              <a:t> will cause output to contract.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85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524000" y="1216025"/>
            <a:ext cx="9144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 smtClean="0"/>
              <a:t>Output </a:t>
            </a:r>
            <a:r>
              <a:rPr lang="en-US" altLang="en-US" dirty="0"/>
              <a:t>Effect of a Currency Depreciation with Fixed   		                 Output Prices  </a:t>
            </a:r>
          </a:p>
        </p:txBody>
      </p:sp>
      <p:grpSp>
        <p:nvGrpSpPr>
          <p:cNvPr id="40964" name="Group 4"/>
          <p:cNvGrpSpPr>
            <a:grpSpLocks/>
          </p:cNvGrpSpPr>
          <p:nvPr/>
        </p:nvGrpSpPr>
        <p:grpSpPr bwMode="auto">
          <a:xfrm>
            <a:off x="2965450" y="2071688"/>
            <a:ext cx="5949950" cy="4481512"/>
            <a:chOff x="908" y="1200"/>
            <a:chExt cx="3748" cy="2823"/>
          </a:xfrm>
        </p:grpSpPr>
        <p:sp>
          <p:nvSpPr>
            <p:cNvPr id="40965" name="Text Box 5"/>
            <p:cNvSpPr txBox="1">
              <a:spLocks noChangeArrowheads="1"/>
            </p:cNvSpPr>
            <p:nvPr/>
          </p:nvSpPr>
          <p:spPr bwMode="auto">
            <a:xfrm>
              <a:off x="2880" y="3792"/>
              <a:ext cx="1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	          Output,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b="1" i="1">
                <a:latin typeface="Arial" panose="020B0604020202020204" pitchFamily="34" charset="0"/>
              </a:endParaRPr>
            </a:p>
          </p:txBody>
        </p:sp>
        <p:sp>
          <p:nvSpPr>
            <p:cNvPr id="40966" name="Line 6"/>
            <p:cNvSpPr>
              <a:spLocks noChangeShapeType="1"/>
            </p:cNvSpPr>
            <p:nvPr/>
          </p:nvSpPr>
          <p:spPr bwMode="auto">
            <a:xfrm>
              <a:off x="1344" y="1584"/>
              <a:ext cx="0" cy="21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7"/>
            <p:cNvSpPr>
              <a:spLocks noChangeShapeType="1"/>
            </p:cNvSpPr>
            <p:nvPr/>
          </p:nvSpPr>
          <p:spPr bwMode="auto">
            <a:xfrm flipH="1" flipV="1">
              <a:off x="1344" y="3744"/>
              <a:ext cx="3312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908" y="1200"/>
              <a:ext cx="8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Aggregate</a:t>
              </a:r>
            </a:p>
            <a:p>
              <a:pPr eaLnBrk="0" hangingPunct="0"/>
              <a:r>
                <a:rPr lang="en-US" altLang="en-US" b="1">
                  <a:solidFill>
                    <a:schemeClr val="tx2"/>
                  </a:solidFill>
                  <a:latin typeface="Arial" panose="020B0604020202020204" pitchFamily="34" charset="0"/>
                </a:rPr>
                <a:t>demand, </a:t>
              </a:r>
              <a:r>
                <a:rPr lang="en-US" altLang="en-US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0969" name="Group 9"/>
          <p:cNvGrpSpPr>
            <a:grpSpLocks/>
          </p:cNvGrpSpPr>
          <p:nvPr/>
        </p:nvGrpSpPr>
        <p:grpSpPr bwMode="auto">
          <a:xfrm>
            <a:off x="4419601" y="5272089"/>
            <a:ext cx="911225" cy="841375"/>
            <a:chOff x="1824" y="3216"/>
            <a:chExt cx="574" cy="530"/>
          </a:xfrm>
        </p:grpSpPr>
        <p:sp>
          <p:nvSpPr>
            <p:cNvPr id="40970" name="Arc 10"/>
            <p:cNvSpPr>
              <a:spLocks/>
            </p:cNvSpPr>
            <p:nvPr/>
          </p:nvSpPr>
          <p:spPr bwMode="auto">
            <a:xfrm>
              <a:off x="1824" y="3323"/>
              <a:ext cx="384" cy="423"/>
            </a:xfrm>
            <a:custGeom>
              <a:avLst/>
              <a:gdLst>
                <a:gd name="G0" fmla="+- 0 0 0"/>
                <a:gd name="G1" fmla="+- 21158 0 0"/>
                <a:gd name="G2" fmla="+- 21600 0 0"/>
                <a:gd name="T0" fmla="*/ 4346 w 21600"/>
                <a:gd name="T1" fmla="*/ 0 h 21158"/>
                <a:gd name="T2" fmla="*/ 21600 w 21600"/>
                <a:gd name="T3" fmla="*/ 21158 h 21158"/>
                <a:gd name="T4" fmla="*/ 0 w 21600"/>
                <a:gd name="T5" fmla="*/ 21158 h 21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158" fill="none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</a:path>
                <a:path w="21600" h="21158" stroke="0" extrusionOk="0">
                  <a:moveTo>
                    <a:pt x="4346" y="-1"/>
                  </a:moveTo>
                  <a:cubicBezTo>
                    <a:pt x="14390" y="2062"/>
                    <a:pt x="21600" y="10903"/>
                    <a:pt x="21600" y="21158"/>
                  </a:cubicBezTo>
                  <a:lnTo>
                    <a:pt x="0" y="2115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2064" y="3216"/>
              <a:ext cx="3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45</a:t>
              </a:r>
              <a:r>
                <a:rPr lang="en-US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°</a:t>
              </a:r>
              <a:endParaRPr lang="en-US" altLang="en-US" b="1">
                <a:latin typeface="Arial" panose="020B0604020202020204" pitchFamily="34" charset="0"/>
              </a:endParaRPr>
            </a:p>
          </p:txBody>
        </p:sp>
      </p:grpSp>
      <p:grpSp>
        <p:nvGrpSpPr>
          <p:cNvPr id="41002" name="Group 42"/>
          <p:cNvGrpSpPr>
            <a:grpSpLocks/>
          </p:cNvGrpSpPr>
          <p:nvPr/>
        </p:nvGrpSpPr>
        <p:grpSpPr bwMode="auto">
          <a:xfrm>
            <a:off x="3657600" y="2452688"/>
            <a:ext cx="5334000" cy="3657600"/>
            <a:chOff x="1344" y="1440"/>
            <a:chExt cx="3360" cy="2304"/>
          </a:xfrm>
        </p:grpSpPr>
        <p:sp>
          <p:nvSpPr>
            <p:cNvPr id="40973" name="Text Box 13"/>
            <p:cNvSpPr txBox="1">
              <a:spLocks noChangeArrowheads="1"/>
            </p:cNvSpPr>
            <p:nvPr/>
          </p:nvSpPr>
          <p:spPr bwMode="auto">
            <a:xfrm>
              <a:off x="4224" y="1440"/>
              <a:ext cx="4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1344" y="1632"/>
              <a:ext cx="2832" cy="211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6056314" y="3762376"/>
            <a:ext cx="420687" cy="2790825"/>
            <a:chOff x="2855" y="2265"/>
            <a:chExt cx="265" cy="1758"/>
          </a:xfrm>
        </p:grpSpPr>
        <p:grpSp>
          <p:nvGrpSpPr>
            <p:cNvPr id="40981" name="Group 21"/>
            <p:cNvGrpSpPr>
              <a:grpSpLocks/>
            </p:cNvGrpSpPr>
            <p:nvPr/>
          </p:nvGrpSpPr>
          <p:grpSpPr bwMode="auto">
            <a:xfrm>
              <a:off x="2899" y="2265"/>
              <a:ext cx="196" cy="283"/>
              <a:chOff x="2876" y="2265"/>
              <a:chExt cx="196" cy="283"/>
            </a:xfrm>
          </p:grpSpPr>
          <p:sp>
            <p:nvSpPr>
              <p:cNvPr id="40982" name="Oval 22"/>
              <p:cNvSpPr>
                <a:spLocks noChangeArrowheads="1"/>
              </p:cNvSpPr>
              <p:nvPr/>
            </p:nvSpPr>
            <p:spPr bwMode="auto">
              <a:xfrm>
                <a:off x="2948" y="2496"/>
                <a:ext cx="52" cy="52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3" name="Text Box 23"/>
              <p:cNvSpPr txBox="1">
                <a:spLocks noChangeArrowheads="1"/>
              </p:cNvSpPr>
              <p:nvPr/>
            </p:nvSpPr>
            <p:spPr bwMode="auto">
              <a:xfrm>
                <a:off x="2876" y="226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0990" name="Group 30"/>
            <p:cNvGrpSpPr>
              <a:grpSpLocks/>
            </p:cNvGrpSpPr>
            <p:nvPr/>
          </p:nvGrpSpPr>
          <p:grpSpPr bwMode="auto">
            <a:xfrm>
              <a:off x="2855" y="2544"/>
              <a:ext cx="265" cy="1479"/>
              <a:chOff x="2832" y="2544"/>
              <a:chExt cx="265" cy="1479"/>
            </a:xfrm>
          </p:grpSpPr>
          <p:sp>
            <p:nvSpPr>
              <p:cNvPr id="40991" name="Line 31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0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2" name="Text Box 32"/>
              <p:cNvSpPr txBox="1">
                <a:spLocks noChangeArrowheads="1"/>
              </p:cNvSpPr>
              <p:nvPr/>
            </p:nvSpPr>
            <p:spPr bwMode="auto">
              <a:xfrm>
                <a:off x="2832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1019" name="Group 59"/>
          <p:cNvGrpSpPr>
            <a:grpSpLocks/>
          </p:cNvGrpSpPr>
          <p:nvPr/>
        </p:nvGrpSpPr>
        <p:grpSpPr bwMode="auto">
          <a:xfrm>
            <a:off x="3657601" y="2847976"/>
            <a:ext cx="7013575" cy="1204913"/>
            <a:chOff x="1344" y="1689"/>
            <a:chExt cx="4418" cy="759"/>
          </a:xfrm>
        </p:grpSpPr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V="1">
              <a:off x="1344" y="1920"/>
              <a:ext cx="326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Text Box 41"/>
            <p:cNvSpPr txBox="1">
              <a:spLocks noChangeArrowheads="1"/>
            </p:cNvSpPr>
            <p:nvPr/>
          </p:nvSpPr>
          <p:spPr bwMode="auto">
            <a:xfrm>
              <a:off x="4057" y="1689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7" name="Group 57"/>
          <p:cNvGrpSpPr>
            <a:grpSpLocks/>
          </p:cNvGrpSpPr>
          <p:nvPr/>
        </p:nvGrpSpPr>
        <p:grpSpPr bwMode="auto">
          <a:xfrm>
            <a:off x="3657600" y="3381376"/>
            <a:ext cx="6973888" cy="1204913"/>
            <a:chOff x="1344" y="2025"/>
            <a:chExt cx="4393" cy="759"/>
          </a:xfrm>
        </p:grpSpPr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1344" y="2256"/>
              <a:ext cx="3264" cy="528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Text Box 43"/>
            <p:cNvSpPr txBox="1">
              <a:spLocks noChangeArrowheads="1"/>
            </p:cNvSpPr>
            <p:nvPr/>
          </p:nvSpPr>
          <p:spPr bwMode="auto">
            <a:xfrm>
              <a:off x="4032" y="2025"/>
              <a:ext cx="17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1015" name="Group 55"/>
          <p:cNvGrpSpPr>
            <a:grpSpLocks/>
          </p:cNvGrpSpPr>
          <p:nvPr/>
        </p:nvGrpSpPr>
        <p:grpSpPr bwMode="auto">
          <a:xfrm>
            <a:off x="7010400" y="3000376"/>
            <a:ext cx="457200" cy="3552825"/>
            <a:chOff x="3456" y="1785"/>
            <a:chExt cx="288" cy="2238"/>
          </a:xfrm>
        </p:grpSpPr>
        <p:grpSp>
          <p:nvGrpSpPr>
            <p:cNvPr id="41007" name="Group 47"/>
            <p:cNvGrpSpPr>
              <a:grpSpLocks/>
            </p:cNvGrpSpPr>
            <p:nvPr/>
          </p:nvGrpSpPr>
          <p:grpSpPr bwMode="auto">
            <a:xfrm>
              <a:off x="3479" y="2064"/>
              <a:ext cx="265" cy="1959"/>
              <a:chOff x="3479" y="2064"/>
              <a:chExt cx="265" cy="1959"/>
            </a:xfrm>
          </p:grpSpPr>
          <p:sp>
            <p:nvSpPr>
              <p:cNvPr id="40989" name="Text Box 29"/>
              <p:cNvSpPr txBox="1">
                <a:spLocks noChangeArrowheads="1"/>
              </p:cNvSpPr>
              <p:nvPr/>
            </p:nvSpPr>
            <p:spPr bwMode="auto">
              <a:xfrm>
                <a:off x="3479" y="3792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1004" name="Line 44"/>
              <p:cNvSpPr>
                <a:spLocks noChangeShapeType="1"/>
              </p:cNvSpPr>
              <p:nvPr/>
            </p:nvSpPr>
            <p:spPr bwMode="auto">
              <a:xfrm>
                <a:off x="3575" y="2064"/>
                <a:ext cx="0" cy="16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06" name="Group 46"/>
            <p:cNvGrpSpPr>
              <a:grpSpLocks/>
            </p:cNvGrpSpPr>
            <p:nvPr/>
          </p:nvGrpSpPr>
          <p:grpSpPr bwMode="auto">
            <a:xfrm>
              <a:off x="3456" y="1785"/>
              <a:ext cx="196" cy="331"/>
              <a:chOff x="3456" y="1785"/>
              <a:chExt cx="196" cy="331"/>
            </a:xfrm>
          </p:grpSpPr>
          <p:sp>
            <p:nvSpPr>
              <p:cNvPr id="40979" name="Oval 19"/>
              <p:cNvSpPr>
                <a:spLocks noChangeArrowheads="1"/>
              </p:cNvSpPr>
              <p:nvPr/>
            </p:nvSpPr>
            <p:spPr bwMode="auto">
              <a:xfrm>
                <a:off x="3548" y="2064"/>
                <a:ext cx="52" cy="52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80" name="Text Box 20"/>
              <p:cNvSpPr txBox="1">
                <a:spLocks noChangeArrowheads="1"/>
              </p:cNvSpPr>
              <p:nvPr/>
            </p:nvSpPr>
            <p:spPr bwMode="auto">
              <a:xfrm>
                <a:off x="3456" y="178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4267200" y="2833688"/>
            <a:ext cx="1454150" cy="1447800"/>
            <a:chOff x="1728" y="1680"/>
            <a:chExt cx="916" cy="912"/>
          </a:xfrm>
        </p:grpSpPr>
        <p:sp>
          <p:nvSpPr>
            <p:cNvPr id="41009" name="Text Box 49"/>
            <p:cNvSpPr txBox="1">
              <a:spLocks noChangeArrowheads="1"/>
            </p:cNvSpPr>
            <p:nvPr/>
          </p:nvSpPr>
          <p:spPr bwMode="auto">
            <a:xfrm>
              <a:off x="1728" y="1680"/>
              <a:ext cx="91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>
                  <a:latin typeface="Arial" panose="020B0604020202020204" pitchFamily="34" charset="0"/>
                </a:rPr>
                <a:t>Currency</a:t>
              </a:r>
            </a:p>
            <a:p>
              <a:r>
                <a:rPr lang="en-US" altLang="en-US" b="1">
                  <a:latin typeface="Arial" panose="020B0604020202020204" pitchFamily="34" charset="0"/>
                </a:rPr>
                <a:t>depreciates</a:t>
              </a:r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>
              <a:off x="1920" y="20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>
              <a:off x="1920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2160" y="2352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38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Deriving 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  <a:p>
            <a:pPr lvl="1"/>
            <a:r>
              <a:rPr lang="en-US" altLang="en-US" sz="2800" b="1" i="1" dirty="0"/>
              <a:t>DD</a:t>
            </a:r>
            <a:r>
              <a:rPr lang="en-US" altLang="en-US" sz="2800" b="1" dirty="0"/>
              <a:t> schedule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800" dirty="0"/>
              <a:t>It shows all combinations of output and the exchange rate for which the output market is in short-run equilibrium (aggregate demand = aggregate output).</a:t>
            </a:r>
          </a:p>
          <a:p>
            <a:pPr lvl="2"/>
            <a:r>
              <a:rPr lang="en-US" altLang="en-US" sz="2800" dirty="0"/>
              <a:t>It slopes upward because a rise in the exchange rate causes output to rise.</a:t>
            </a:r>
          </a:p>
          <a:p>
            <a:pPr lvl="1"/>
            <a:endParaRPr lang="en-US" altLang="en-US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Chapter Organization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/>
          <a:lstStyle/>
          <a:p>
            <a:r>
              <a:rPr lang="en-US" altLang="en-US" dirty="0"/>
              <a:t>Determinants of Aggregate Demand in an Open Economy</a:t>
            </a:r>
          </a:p>
          <a:p>
            <a:r>
              <a:rPr lang="en-US" altLang="en-US" dirty="0" smtClean="0"/>
              <a:t>Output </a:t>
            </a:r>
            <a:r>
              <a:rPr lang="en-US" altLang="en-US" dirty="0"/>
              <a:t>Market Equilibrium in the Sort </a:t>
            </a:r>
            <a:r>
              <a:rPr lang="en-US" altLang="en-US" dirty="0" smtClean="0"/>
              <a:t>Run</a:t>
            </a:r>
          </a:p>
          <a:p>
            <a:r>
              <a:rPr lang="en-US" altLang="en-US" dirty="0" smtClean="0"/>
              <a:t>Asset Market Equilibrium in the Short Run</a:t>
            </a:r>
          </a:p>
          <a:p>
            <a:r>
              <a:rPr lang="en-US" altLang="en-US" dirty="0" smtClean="0"/>
              <a:t>Short-Run </a:t>
            </a:r>
            <a:r>
              <a:rPr lang="en-US" altLang="en-US" dirty="0"/>
              <a:t>Equilibrium for an Open </a:t>
            </a:r>
            <a:r>
              <a:rPr lang="en-US" altLang="en-US" dirty="0" smtClean="0"/>
              <a:t>Economy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43147" name="Group 139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3148" name="Line 140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49" name="Text Box 141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43138" name="Group 130"/>
          <p:cNvGrpSpPr>
            <a:grpSpLocks/>
          </p:cNvGrpSpPr>
          <p:nvPr/>
        </p:nvGrpSpPr>
        <p:grpSpPr bwMode="auto">
          <a:xfrm>
            <a:off x="4648200" y="4343400"/>
            <a:ext cx="2724150" cy="1447800"/>
            <a:chOff x="1968" y="2736"/>
            <a:chExt cx="1716" cy="912"/>
          </a:xfrm>
        </p:grpSpPr>
        <p:sp>
          <p:nvSpPr>
            <p:cNvPr id="43136" name="Freeform 128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37" name="Text Box 129"/>
            <p:cNvSpPr txBox="1">
              <a:spLocks noChangeArrowheads="1"/>
            </p:cNvSpPr>
            <p:nvPr/>
          </p:nvSpPr>
          <p:spPr bwMode="auto">
            <a:xfrm>
              <a:off x="3360" y="2784"/>
              <a:ext cx="3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</a:p>
          </p:txBody>
        </p:sp>
      </p:grp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1524000" y="1219200"/>
            <a:ext cx="914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>
                <a:solidFill>
                  <a:srgbClr val="336699"/>
                </a:solidFill>
              </a:rPr>
              <a:t>Figure 16-4</a:t>
            </a:r>
            <a:r>
              <a:rPr lang="en-US" altLang="en-US">
                <a:solidFill>
                  <a:srgbClr val="336699"/>
                </a:solidFill>
              </a:rPr>
              <a:t>: Deriving the </a:t>
            </a:r>
            <a:r>
              <a:rPr lang="en-US" altLang="en-US" i="1">
                <a:solidFill>
                  <a:srgbClr val="336699"/>
                </a:solidFill>
              </a:rPr>
              <a:t>DD</a:t>
            </a:r>
            <a:r>
              <a:rPr lang="en-US" altLang="en-US">
                <a:solidFill>
                  <a:srgbClr val="336699"/>
                </a:solidFill>
              </a:rPr>
              <a:t> Schedule</a:t>
            </a:r>
          </a:p>
        </p:txBody>
      </p:sp>
      <p:grpSp>
        <p:nvGrpSpPr>
          <p:cNvPr id="43133" name="Group 125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3076" name="Text Box 68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077" name="Line 69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8" name="Line 70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9" name="Text Box 71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3109" name="Group 101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3084" name="Text Box 76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3085" name="Line 77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158" name="Group 150"/>
          <p:cNvGrpSpPr>
            <a:grpSpLocks/>
          </p:cNvGrpSpPr>
          <p:nvPr/>
        </p:nvGrpSpPr>
        <p:grpSpPr bwMode="auto">
          <a:xfrm>
            <a:off x="5638800" y="2786063"/>
            <a:ext cx="420688" cy="1543050"/>
            <a:chOff x="2592" y="1755"/>
            <a:chExt cx="265" cy="972"/>
          </a:xfrm>
        </p:grpSpPr>
        <p:sp>
          <p:nvSpPr>
            <p:cNvPr id="43088" name="Oval 80"/>
            <p:cNvSpPr>
              <a:spLocks noChangeArrowheads="1"/>
            </p:cNvSpPr>
            <p:nvPr/>
          </p:nvSpPr>
          <p:spPr bwMode="auto">
            <a:xfrm>
              <a:off x="2635" y="1755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146" name="Group 138"/>
            <p:cNvGrpSpPr>
              <a:grpSpLocks/>
            </p:cNvGrpSpPr>
            <p:nvPr/>
          </p:nvGrpSpPr>
          <p:grpSpPr bwMode="auto">
            <a:xfrm>
              <a:off x="2592" y="1786"/>
              <a:ext cx="265" cy="941"/>
              <a:chOff x="2592" y="1786"/>
              <a:chExt cx="265" cy="941"/>
            </a:xfrm>
          </p:grpSpPr>
          <p:sp>
            <p:nvSpPr>
              <p:cNvPr id="43091" name="Line 8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092" name="Text Box 8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3962401" y="1905001"/>
            <a:ext cx="5470525" cy="809625"/>
            <a:chOff x="1515" y="1296"/>
            <a:chExt cx="3446" cy="510"/>
          </a:xfrm>
        </p:grpSpPr>
        <p:sp>
          <p:nvSpPr>
            <p:cNvPr id="43094" name="Line 8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5" name="Text Box 87"/>
            <p:cNvSpPr txBox="1">
              <a:spLocks noChangeArrowheads="1"/>
            </p:cNvSpPr>
            <p:nvPr/>
          </p:nvSpPr>
          <p:spPr bwMode="auto">
            <a:xfrm>
              <a:off x="3431" y="1296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3929064" y="2241550"/>
            <a:ext cx="5443537" cy="820738"/>
            <a:chOff x="1515" y="1488"/>
            <a:chExt cx="3429" cy="517"/>
          </a:xfrm>
        </p:grpSpPr>
        <p:sp>
          <p:nvSpPr>
            <p:cNvPr id="43086" name="Line 78"/>
            <p:cNvSpPr>
              <a:spLocks noChangeShapeType="1"/>
            </p:cNvSpPr>
            <p:nvPr/>
          </p:nvSpPr>
          <p:spPr bwMode="auto">
            <a:xfrm flipV="1">
              <a:off x="1515" y="1692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96" name="Text Box 88"/>
            <p:cNvSpPr txBox="1">
              <a:spLocks noChangeArrowheads="1"/>
            </p:cNvSpPr>
            <p:nvPr/>
          </p:nvSpPr>
          <p:spPr bwMode="auto">
            <a:xfrm>
              <a:off x="3414" y="1488"/>
              <a:ext cx="15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Aggregate demand 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3159" name="Group 151"/>
          <p:cNvGrpSpPr>
            <a:grpSpLocks/>
          </p:cNvGrpSpPr>
          <p:nvPr/>
        </p:nvGrpSpPr>
        <p:grpSpPr bwMode="auto">
          <a:xfrm>
            <a:off x="6284914" y="2384425"/>
            <a:ext cx="420687" cy="1944688"/>
            <a:chOff x="2999" y="1502"/>
            <a:chExt cx="265" cy="1225"/>
          </a:xfrm>
        </p:grpSpPr>
        <p:grpSp>
          <p:nvGrpSpPr>
            <p:cNvPr id="43150" name="Group 142"/>
            <p:cNvGrpSpPr>
              <a:grpSpLocks/>
            </p:cNvGrpSpPr>
            <p:nvPr/>
          </p:nvGrpSpPr>
          <p:grpSpPr bwMode="auto">
            <a:xfrm>
              <a:off x="2999" y="1502"/>
              <a:ext cx="265" cy="1225"/>
              <a:chOff x="2999" y="1502"/>
              <a:chExt cx="265" cy="1225"/>
            </a:xfrm>
          </p:grpSpPr>
          <p:sp>
            <p:nvSpPr>
              <p:cNvPr id="43098" name="Text Box 90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3099" name="Line 91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101" name="Oval 93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153" name="Group 14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3114" name="Line 106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" name="Line 107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6" name="Text Box 108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3145" name="Group 137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122" name="Text Box 114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43157" name="Group 149"/>
          <p:cNvGrpSpPr>
            <a:grpSpLocks/>
          </p:cNvGrpSpPr>
          <p:nvPr/>
        </p:nvGrpSpPr>
        <p:grpSpPr bwMode="auto">
          <a:xfrm>
            <a:off x="3429000" y="5029201"/>
            <a:ext cx="2597150" cy="519113"/>
            <a:chOff x="1200" y="3168"/>
            <a:chExt cx="1636" cy="327"/>
          </a:xfrm>
        </p:grpSpPr>
        <p:grpSp>
          <p:nvGrpSpPr>
            <p:cNvPr id="43155" name="Group 147"/>
            <p:cNvGrpSpPr>
              <a:grpSpLocks/>
            </p:cNvGrpSpPr>
            <p:nvPr/>
          </p:nvGrpSpPr>
          <p:grpSpPr bwMode="auto">
            <a:xfrm>
              <a:off x="2625" y="3264"/>
              <a:ext cx="211" cy="231"/>
              <a:chOff x="2625" y="3264"/>
              <a:chExt cx="211" cy="231"/>
            </a:xfrm>
          </p:grpSpPr>
          <p:sp>
            <p:nvSpPr>
              <p:cNvPr id="43143" name="Text Box 135"/>
              <p:cNvSpPr txBox="1">
                <a:spLocks noChangeArrowheads="1"/>
              </p:cNvSpPr>
              <p:nvPr/>
            </p:nvSpPr>
            <p:spPr bwMode="auto">
              <a:xfrm>
                <a:off x="2640" y="326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1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3120" name="Oval 112"/>
              <p:cNvSpPr>
                <a:spLocks noChangeArrowheads="1"/>
              </p:cNvSpPr>
              <p:nvPr/>
            </p:nvSpPr>
            <p:spPr bwMode="auto">
              <a:xfrm>
                <a:off x="2625" y="3264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3151" name="Group 143"/>
            <p:cNvGrpSpPr>
              <a:grpSpLocks/>
            </p:cNvGrpSpPr>
            <p:nvPr/>
          </p:nvGrpSpPr>
          <p:grpSpPr bwMode="auto">
            <a:xfrm>
              <a:off x="1200" y="3168"/>
              <a:ext cx="1418" cy="231"/>
              <a:chOff x="1200" y="3168"/>
              <a:chExt cx="1418" cy="231"/>
            </a:xfrm>
          </p:grpSpPr>
          <p:sp>
            <p:nvSpPr>
              <p:cNvPr id="43140" name="Line 132"/>
              <p:cNvSpPr>
                <a:spLocks noChangeShapeType="1"/>
              </p:cNvSpPr>
              <p:nvPr/>
            </p:nvSpPr>
            <p:spPr bwMode="auto">
              <a:xfrm flipH="1">
                <a:off x="1514" y="3282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1" name="Text Box 133"/>
              <p:cNvSpPr txBox="1">
                <a:spLocks noChangeArrowheads="1"/>
              </p:cNvSpPr>
              <p:nvPr/>
            </p:nvSpPr>
            <p:spPr bwMode="auto">
              <a:xfrm>
                <a:off x="1200" y="3168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3156" name="Group 148"/>
          <p:cNvGrpSpPr>
            <a:grpSpLocks/>
          </p:cNvGrpSpPr>
          <p:nvPr/>
        </p:nvGrpSpPr>
        <p:grpSpPr bwMode="auto">
          <a:xfrm>
            <a:off x="3429000" y="4572001"/>
            <a:ext cx="3282950" cy="519113"/>
            <a:chOff x="1200" y="2880"/>
            <a:chExt cx="2068" cy="327"/>
          </a:xfrm>
        </p:grpSpPr>
        <p:grpSp>
          <p:nvGrpSpPr>
            <p:cNvPr id="43152" name="Group 144"/>
            <p:cNvGrpSpPr>
              <a:grpSpLocks/>
            </p:cNvGrpSpPr>
            <p:nvPr/>
          </p:nvGrpSpPr>
          <p:grpSpPr bwMode="auto">
            <a:xfrm>
              <a:off x="1200" y="2880"/>
              <a:ext cx="1844" cy="231"/>
              <a:chOff x="1200" y="2880"/>
              <a:chExt cx="1844" cy="231"/>
            </a:xfrm>
          </p:grpSpPr>
          <p:sp>
            <p:nvSpPr>
              <p:cNvPr id="43139" name="Line 131"/>
              <p:cNvSpPr>
                <a:spLocks noChangeShapeType="1"/>
              </p:cNvSpPr>
              <p:nvPr/>
            </p:nvSpPr>
            <p:spPr bwMode="auto">
              <a:xfrm flipH="1">
                <a:off x="1508" y="3011"/>
                <a:ext cx="15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42" name="Text Box 134"/>
              <p:cNvSpPr txBox="1">
                <a:spLocks noChangeArrowheads="1"/>
              </p:cNvSpPr>
              <p:nvPr/>
            </p:nvSpPr>
            <p:spPr bwMode="auto">
              <a:xfrm>
                <a:off x="1200" y="2880"/>
                <a:ext cx="26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E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3154" name="Group 146"/>
            <p:cNvGrpSpPr>
              <a:grpSpLocks/>
            </p:cNvGrpSpPr>
            <p:nvPr/>
          </p:nvGrpSpPr>
          <p:grpSpPr bwMode="auto">
            <a:xfrm>
              <a:off x="3031" y="2976"/>
              <a:ext cx="237" cy="231"/>
              <a:chOff x="3031" y="2976"/>
              <a:chExt cx="237" cy="231"/>
            </a:xfrm>
          </p:grpSpPr>
          <p:sp>
            <p:nvSpPr>
              <p:cNvPr id="43131" name="Oval 123"/>
              <p:cNvSpPr>
                <a:spLocks noChangeArrowheads="1"/>
              </p:cNvSpPr>
              <p:nvPr/>
            </p:nvSpPr>
            <p:spPr bwMode="auto">
              <a:xfrm>
                <a:off x="3031" y="2990"/>
                <a:ext cx="40" cy="40"/>
              </a:xfrm>
              <a:prstGeom prst="ellipse">
                <a:avLst/>
              </a:prstGeom>
              <a:solidFill>
                <a:srgbClr val="333399"/>
              </a:solidFill>
              <a:ln w="9525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4" name="Text Box 136"/>
              <p:cNvSpPr txBox="1">
                <a:spLocks noChangeArrowheads="1"/>
              </p:cNvSpPr>
              <p:nvPr/>
            </p:nvSpPr>
            <p:spPr bwMode="auto">
              <a:xfrm>
                <a:off x="3072" y="297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3160" name="Line 152"/>
          <p:cNvSpPr>
            <a:spLocks noChangeShapeType="1"/>
          </p:cNvSpPr>
          <p:nvPr/>
        </p:nvSpPr>
        <p:spPr bwMode="auto">
          <a:xfrm flipV="1">
            <a:off x="3581400" y="484346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52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0"/>
            <a:ext cx="8915400" cy="5257800"/>
          </a:xfrm>
        </p:spPr>
        <p:txBody>
          <a:bodyPr/>
          <a:lstStyle/>
          <a:p>
            <a:r>
              <a:rPr lang="en-US" altLang="en-US" dirty="0"/>
              <a:t>Factors that Shift the</a:t>
            </a:r>
            <a:r>
              <a:rPr lang="en-US" altLang="en-US" i="1" dirty="0"/>
              <a:t> DD</a:t>
            </a:r>
            <a:r>
              <a:rPr lang="en-US" altLang="en-US" dirty="0"/>
              <a:t> Schedule</a:t>
            </a:r>
          </a:p>
          <a:p>
            <a:pPr lvl="1"/>
            <a:r>
              <a:rPr lang="en-US" altLang="en-US" dirty="0"/>
              <a:t>Government purchases</a:t>
            </a:r>
          </a:p>
          <a:p>
            <a:pPr lvl="1"/>
            <a:r>
              <a:rPr lang="en-US" altLang="en-US" dirty="0"/>
              <a:t>Taxes</a:t>
            </a:r>
          </a:p>
          <a:p>
            <a:pPr lvl="1"/>
            <a:r>
              <a:rPr lang="en-US" altLang="en-US" dirty="0"/>
              <a:t>Investment</a:t>
            </a:r>
          </a:p>
          <a:p>
            <a:pPr lvl="1"/>
            <a:r>
              <a:rPr lang="en-US" altLang="en-US" dirty="0"/>
              <a:t>Domestic price levels </a:t>
            </a:r>
          </a:p>
          <a:p>
            <a:pPr lvl="1"/>
            <a:r>
              <a:rPr lang="en-US" altLang="en-US" dirty="0"/>
              <a:t>Foreign price levels</a:t>
            </a:r>
          </a:p>
          <a:p>
            <a:pPr lvl="1"/>
            <a:r>
              <a:rPr lang="en-US" altLang="en-US" dirty="0"/>
              <a:t>Domestic consumption</a:t>
            </a:r>
          </a:p>
          <a:p>
            <a:pPr lvl="1"/>
            <a:r>
              <a:rPr lang="en-US" altLang="en-US" dirty="0"/>
              <a:t>Demand shift between foreign and domestic goods</a:t>
            </a:r>
          </a:p>
          <a:p>
            <a:r>
              <a:rPr lang="en-US" altLang="en-US" dirty="0"/>
              <a:t>A disturbance that raises (lowers) aggregate demand for domestic output shifts the </a:t>
            </a:r>
            <a:r>
              <a:rPr lang="en-US" altLang="en-US" i="1" dirty="0"/>
              <a:t>DD </a:t>
            </a:r>
            <a:r>
              <a:rPr lang="en-US" altLang="en-US" dirty="0"/>
              <a:t>schedule to the right (left).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16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6211889" y="3962400"/>
            <a:ext cx="420687" cy="2789238"/>
            <a:chOff x="2555" y="2487"/>
            <a:chExt cx="265" cy="1757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45067" name="Rectangle 11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Output Market Equilibrium in the Short Run: The </a:t>
            </a:r>
            <a:r>
              <a:rPr lang="en-US" altLang="en-US" i="1"/>
              <a:t>DD </a:t>
            </a:r>
            <a:r>
              <a:rPr lang="en-US" altLang="en-US"/>
              <a:t>Schedule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1524000" y="1295400"/>
            <a:ext cx="9144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dirty="0" smtClean="0"/>
              <a:t>Government </a:t>
            </a:r>
            <a:r>
              <a:rPr lang="en-US" altLang="en-US" dirty="0"/>
              <a:t>Demand and the Position of the </a:t>
            </a:r>
            <a:r>
              <a:rPr lang="en-US" altLang="en-US" i="1" dirty="0"/>
              <a:t>DD</a:t>
            </a:r>
            <a:r>
              <a:rPr lang="en-US" altLang="en-US" dirty="0"/>
              <a:t> Schedule</a:t>
            </a:r>
          </a:p>
        </p:txBody>
      </p:sp>
      <p:grpSp>
        <p:nvGrpSpPr>
          <p:cNvPr id="45074" name="Group 18"/>
          <p:cNvGrpSpPr>
            <a:grpSpLocks/>
          </p:cNvGrpSpPr>
          <p:nvPr/>
        </p:nvGrpSpPr>
        <p:grpSpPr bwMode="auto">
          <a:xfrm>
            <a:off x="3929064" y="1708150"/>
            <a:ext cx="3779837" cy="2255838"/>
            <a:chOff x="1515" y="1152"/>
            <a:chExt cx="2381" cy="1421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3456" y="1152"/>
              <a:ext cx="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V="1">
              <a:off x="1515" y="1323"/>
              <a:ext cx="1949" cy="1250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128" name="Group 72"/>
          <p:cNvGrpSpPr>
            <a:grpSpLocks/>
          </p:cNvGrpSpPr>
          <p:nvPr/>
        </p:nvGrpSpPr>
        <p:grpSpPr bwMode="auto">
          <a:xfrm>
            <a:off x="5638800" y="2809875"/>
            <a:ext cx="484188" cy="1519238"/>
            <a:chOff x="2592" y="1770"/>
            <a:chExt cx="305" cy="957"/>
          </a:xfrm>
        </p:grpSpPr>
        <p:sp>
          <p:nvSpPr>
            <p:cNvPr id="45077" name="Oval 21"/>
            <p:cNvSpPr>
              <a:spLocks noChangeArrowheads="1"/>
            </p:cNvSpPr>
            <p:nvPr/>
          </p:nvSpPr>
          <p:spPr bwMode="auto">
            <a:xfrm>
              <a:off x="2635" y="1770"/>
              <a:ext cx="40" cy="40"/>
            </a:xfrm>
            <a:prstGeom prst="ellipse">
              <a:avLst/>
            </a:prstGeom>
            <a:solidFill>
              <a:srgbClr val="333399"/>
            </a:solidFill>
            <a:ln w="9525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5078" name="Group 22"/>
            <p:cNvGrpSpPr>
              <a:grpSpLocks/>
            </p:cNvGrpSpPr>
            <p:nvPr/>
          </p:nvGrpSpPr>
          <p:grpSpPr bwMode="auto">
            <a:xfrm>
              <a:off x="2592" y="1786"/>
              <a:ext cx="305" cy="941"/>
              <a:chOff x="2592" y="1786"/>
              <a:chExt cx="305" cy="941"/>
            </a:xfrm>
          </p:grpSpPr>
          <p:sp>
            <p:nvSpPr>
              <p:cNvPr id="45079" name="Line 23"/>
              <p:cNvSpPr>
                <a:spLocks noChangeShapeType="1"/>
              </p:cNvSpPr>
              <p:nvPr/>
            </p:nvSpPr>
            <p:spPr bwMode="auto">
              <a:xfrm>
                <a:off x="2654" y="1786"/>
                <a:ext cx="0" cy="71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0" name="Text Box 24"/>
              <p:cNvSpPr txBox="1">
                <a:spLocks noChangeArrowheads="1"/>
              </p:cNvSpPr>
              <p:nvPr/>
            </p:nvSpPr>
            <p:spPr bwMode="auto">
              <a:xfrm>
                <a:off x="2592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45081" name="Group 25"/>
          <p:cNvGrpSpPr>
            <a:grpSpLocks/>
          </p:cNvGrpSpPr>
          <p:nvPr/>
        </p:nvGrpSpPr>
        <p:grpSpPr bwMode="auto">
          <a:xfrm>
            <a:off x="3929063" y="1936751"/>
            <a:ext cx="5249862" cy="809625"/>
            <a:chOff x="1515" y="1296"/>
            <a:chExt cx="3307" cy="510"/>
          </a:xfrm>
        </p:grpSpPr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1515" y="1493"/>
              <a:ext cx="2246" cy="3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431" y="1296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FF0000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en-US" sz="1600" b="1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12" name="Group 56"/>
          <p:cNvGrpSpPr>
            <a:grpSpLocks/>
          </p:cNvGrpSpPr>
          <p:nvPr/>
        </p:nvGrpSpPr>
        <p:grpSpPr bwMode="auto">
          <a:xfrm>
            <a:off x="3929064" y="2565400"/>
            <a:ext cx="5138737" cy="496888"/>
            <a:chOff x="1515" y="1616"/>
            <a:chExt cx="3237" cy="313"/>
          </a:xfrm>
        </p:grpSpPr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V="1">
              <a:off x="1515" y="1616"/>
              <a:ext cx="2246" cy="313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>
              <a:off x="3361" y="1660"/>
              <a:ext cx="139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D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E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0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*/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Y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 –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T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 I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600" b="1" i="1">
                  <a:solidFill>
                    <a:srgbClr val="333399"/>
                  </a:solidFill>
                  <a:latin typeface="Arial" panose="020B0604020202020204" pitchFamily="34" charset="0"/>
                </a:rPr>
                <a:t>G</a:t>
              </a:r>
              <a:r>
                <a:rPr lang="en-US" altLang="en-US" sz="1600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r>
                <a:rPr lang="en-US" altLang="en-US" sz="1600" b="1">
                  <a:solidFill>
                    <a:srgbClr val="333399"/>
                  </a:solidFill>
                  <a:latin typeface="Arial" panose="020B0604020202020204" pitchFamily="34" charset="0"/>
                </a:rPr>
                <a:t>)</a:t>
              </a:r>
            </a:p>
          </p:txBody>
        </p:sp>
      </p:grpSp>
      <p:grpSp>
        <p:nvGrpSpPr>
          <p:cNvPr id="45129" name="Group 73"/>
          <p:cNvGrpSpPr>
            <a:grpSpLocks/>
          </p:cNvGrpSpPr>
          <p:nvPr/>
        </p:nvGrpSpPr>
        <p:grpSpPr bwMode="auto">
          <a:xfrm>
            <a:off x="6284914" y="2384425"/>
            <a:ext cx="484187" cy="1944688"/>
            <a:chOff x="2999" y="1502"/>
            <a:chExt cx="305" cy="1225"/>
          </a:xfrm>
        </p:grpSpPr>
        <p:grpSp>
          <p:nvGrpSpPr>
            <p:cNvPr id="45087" name="Group 31"/>
            <p:cNvGrpSpPr>
              <a:grpSpLocks/>
            </p:cNvGrpSpPr>
            <p:nvPr/>
          </p:nvGrpSpPr>
          <p:grpSpPr bwMode="auto">
            <a:xfrm>
              <a:off x="2999" y="1502"/>
              <a:ext cx="305" cy="1225"/>
              <a:chOff x="2999" y="1502"/>
              <a:chExt cx="305" cy="1225"/>
            </a:xfrm>
          </p:grpSpPr>
          <p:sp>
            <p:nvSpPr>
              <p:cNvPr id="45088" name="Text Box 32"/>
              <p:cNvSpPr txBox="1">
                <a:spLocks noChangeArrowheads="1"/>
              </p:cNvSpPr>
              <p:nvPr/>
            </p:nvSpPr>
            <p:spPr bwMode="auto">
              <a:xfrm>
                <a:off x="2999" y="2496"/>
                <a:ext cx="30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 i="1">
                    <a:latin typeface="Arial" panose="020B0604020202020204" pitchFamily="34" charset="0"/>
                  </a:rPr>
                  <a:t> Y</a:t>
                </a:r>
                <a:r>
                  <a:rPr lang="en-US" altLang="en-US" b="1" baseline="300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5089" name="Line 33"/>
              <p:cNvSpPr>
                <a:spLocks noChangeShapeType="1"/>
              </p:cNvSpPr>
              <p:nvPr/>
            </p:nvSpPr>
            <p:spPr bwMode="auto">
              <a:xfrm>
                <a:off x="3050" y="1502"/>
                <a:ext cx="0" cy="9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90" name="Oval 34"/>
            <p:cNvSpPr>
              <a:spLocks noChangeArrowheads="1"/>
            </p:cNvSpPr>
            <p:nvPr/>
          </p:nvSpPr>
          <p:spPr bwMode="auto">
            <a:xfrm>
              <a:off x="3031" y="1502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091" name="Group 35"/>
          <p:cNvGrpSpPr>
            <a:grpSpLocks/>
          </p:cNvGrpSpPr>
          <p:nvPr/>
        </p:nvGrpSpPr>
        <p:grpSpPr bwMode="auto">
          <a:xfrm>
            <a:off x="2895600" y="4038600"/>
            <a:ext cx="5029200" cy="2654300"/>
            <a:chOff x="864" y="2544"/>
            <a:chExt cx="3168" cy="1672"/>
          </a:xfrm>
        </p:grpSpPr>
        <p:sp>
          <p:nvSpPr>
            <p:cNvPr id="45092" name="Text Box 36"/>
            <p:cNvSpPr txBox="1">
              <a:spLocks noChangeArrowheads="1"/>
            </p:cNvSpPr>
            <p:nvPr/>
          </p:nvSpPr>
          <p:spPr bwMode="auto">
            <a:xfrm>
              <a:off x="3339" y="4004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93" name="Line 37"/>
            <p:cNvSpPr>
              <a:spLocks noChangeShapeType="1"/>
            </p:cNvSpPr>
            <p:nvPr/>
          </p:nvSpPr>
          <p:spPr bwMode="auto">
            <a:xfrm>
              <a:off x="1515" y="2706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Line 38"/>
            <p:cNvSpPr>
              <a:spLocks noChangeShapeType="1"/>
            </p:cNvSpPr>
            <p:nvPr/>
          </p:nvSpPr>
          <p:spPr bwMode="auto">
            <a:xfrm flipH="1" flipV="1">
              <a:off x="1515" y="3985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5" name="Text Box 39"/>
            <p:cNvSpPr txBox="1">
              <a:spLocks noChangeArrowheads="1"/>
            </p:cNvSpPr>
            <p:nvPr/>
          </p:nvSpPr>
          <p:spPr bwMode="auto">
            <a:xfrm>
              <a:off x="864" y="2544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Exchange rate,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grpSp>
        <p:nvGrpSpPr>
          <p:cNvPr id="45099" name="Group 43"/>
          <p:cNvGrpSpPr>
            <a:grpSpLocks/>
          </p:cNvGrpSpPr>
          <p:nvPr/>
        </p:nvGrpSpPr>
        <p:grpSpPr bwMode="auto">
          <a:xfrm>
            <a:off x="5580064" y="3948114"/>
            <a:ext cx="420687" cy="2789237"/>
            <a:chOff x="2555" y="2487"/>
            <a:chExt cx="265" cy="1757"/>
          </a:xfrm>
        </p:grpSpPr>
        <p:sp>
          <p:nvSpPr>
            <p:cNvPr id="45100" name="Line 44"/>
            <p:cNvSpPr>
              <a:spLocks noChangeShapeType="1"/>
            </p:cNvSpPr>
            <p:nvPr/>
          </p:nvSpPr>
          <p:spPr bwMode="auto">
            <a:xfrm>
              <a:off x="2654" y="2487"/>
              <a:ext cx="0" cy="14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1" name="Text Box 45"/>
            <p:cNvSpPr txBox="1">
              <a:spLocks noChangeArrowheads="1"/>
            </p:cNvSpPr>
            <p:nvPr/>
          </p:nvSpPr>
          <p:spPr bwMode="auto">
            <a:xfrm>
              <a:off x="2555" y="4013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Y</a:t>
              </a:r>
              <a:r>
                <a:rPr lang="en-US" altLang="en-US" b="1" baseline="30000">
                  <a:latin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45111" name="Text Box 55"/>
          <p:cNvSpPr txBox="1">
            <a:spLocks noChangeArrowheads="1"/>
          </p:cNvSpPr>
          <p:nvPr/>
        </p:nvSpPr>
        <p:spPr bwMode="auto">
          <a:xfrm>
            <a:off x="7391401" y="2209800"/>
            <a:ext cx="2733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b="1">
                <a:solidFill>
                  <a:srgbClr val="333399"/>
                </a:solidFill>
                <a:latin typeface="Arial" panose="020B0604020202020204" pitchFamily="34" charset="0"/>
              </a:rPr>
              <a:t>Aggregate demand curves</a:t>
            </a:r>
          </a:p>
        </p:txBody>
      </p:sp>
      <p:grpSp>
        <p:nvGrpSpPr>
          <p:cNvPr id="45136" name="Group 80"/>
          <p:cNvGrpSpPr>
            <a:grpSpLocks/>
          </p:cNvGrpSpPr>
          <p:nvPr/>
        </p:nvGrpSpPr>
        <p:grpSpPr bwMode="auto">
          <a:xfrm>
            <a:off x="5638800" y="4876801"/>
            <a:ext cx="768350" cy="366713"/>
            <a:chOff x="2592" y="3072"/>
            <a:chExt cx="484" cy="231"/>
          </a:xfrm>
        </p:grpSpPr>
        <p:sp>
          <p:nvSpPr>
            <p:cNvPr id="45134" name="Line 78"/>
            <p:cNvSpPr>
              <a:spLocks noChangeShapeType="1"/>
            </p:cNvSpPr>
            <p:nvPr/>
          </p:nvSpPr>
          <p:spPr bwMode="auto">
            <a:xfrm>
              <a:off x="2592" y="3287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116" name="Group 60"/>
            <p:cNvGrpSpPr>
              <a:grpSpLocks/>
            </p:cNvGrpSpPr>
            <p:nvPr/>
          </p:nvGrpSpPr>
          <p:grpSpPr bwMode="auto">
            <a:xfrm>
              <a:off x="2880" y="3072"/>
              <a:ext cx="196" cy="231"/>
              <a:chOff x="2880" y="3072"/>
              <a:chExt cx="196" cy="231"/>
            </a:xfrm>
          </p:grpSpPr>
          <p:sp>
            <p:nvSpPr>
              <p:cNvPr id="45114" name="Text Box 58"/>
              <p:cNvSpPr txBox="1">
                <a:spLocks noChangeArrowheads="1"/>
              </p:cNvSpPr>
              <p:nvPr/>
            </p:nvSpPr>
            <p:spPr bwMode="auto">
              <a:xfrm>
                <a:off x="2880" y="307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b="1">
                    <a:latin typeface="Arial" panose="020B0604020202020204" pitchFamily="34" charset="0"/>
                  </a:rPr>
                  <a:t>2</a:t>
                </a:r>
                <a:endParaRPr lang="en-US" altLang="en-US" b="1" baseline="30000">
                  <a:latin typeface="Arial" panose="020B0604020202020204" pitchFamily="34" charset="0"/>
                </a:endParaRPr>
              </a:p>
            </p:txBody>
          </p:sp>
          <p:sp>
            <p:nvSpPr>
              <p:cNvPr id="45115" name="Oval 59"/>
              <p:cNvSpPr>
                <a:spLocks noChangeArrowheads="1"/>
              </p:cNvSpPr>
              <p:nvPr/>
            </p:nvSpPr>
            <p:spPr bwMode="auto">
              <a:xfrm>
                <a:off x="3028" y="3259"/>
                <a:ext cx="40" cy="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6553200" y="4724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127" name="Group 71"/>
          <p:cNvGrpSpPr>
            <a:grpSpLocks/>
          </p:cNvGrpSpPr>
          <p:nvPr/>
        </p:nvGrpSpPr>
        <p:grpSpPr bwMode="auto">
          <a:xfrm>
            <a:off x="4267201" y="1905000"/>
            <a:ext cx="1617663" cy="1062038"/>
            <a:chOff x="1728" y="1200"/>
            <a:chExt cx="1019" cy="669"/>
          </a:xfrm>
        </p:grpSpPr>
        <p:grpSp>
          <p:nvGrpSpPr>
            <p:cNvPr id="45126" name="Group 70"/>
            <p:cNvGrpSpPr>
              <a:grpSpLocks/>
            </p:cNvGrpSpPr>
            <p:nvPr/>
          </p:nvGrpSpPr>
          <p:grpSpPr bwMode="auto">
            <a:xfrm>
              <a:off x="1728" y="1200"/>
              <a:ext cx="1019" cy="576"/>
              <a:chOff x="1728" y="1200"/>
              <a:chExt cx="1019" cy="576"/>
            </a:xfrm>
          </p:grpSpPr>
          <p:sp>
            <p:nvSpPr>
              <p:cNvPr id="45122" name="Text Box 66"/>
              <p:cNvSpPr txBox="1">
                <a:spLocks noChangeArrowheads="1"/>
              </p:cNvSpPr>
              <p:nvPr/>
            </p:nvSpPr>
            <p:spPr bwMode="auto">
              <a:xfrm>
                <a:off x="1728" y="1200"/>
                <a:ext cx="1019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b="1">
                    <a:latin typeface="Arial" panose="020B0604020202020204" pitchFamily="34" charset="0"/>
                  </a:rPr>
                  <a:t>Government </a:t>
                </a:r>
              </a:p>
              <a:p>
                <a:r>
                  <a:rPr lang="en-US" altLang="en-US" sz="1600" b="1">
                    <a:latin typeface="Arial" panose="020B0604020202020204" pitchFamily="34" charset="0"/>
                  </a:rPr>
                  <a:t>spending rises</a:t>
                </a:r>
              </a:p>
            </p:txBody>
          </p:sp>
          <p:sp>
            <p:nvSpPr>
              <p:cNvPr id="45123" name="Line 6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24" name="Line 68"/>
              <p:cNvSpPr>
                <a:spLocks noChangeShapeType="1"/>
              </p:cNvSpPr>
              <p:nvPr/>
            </p:nvSpPr>
            <p:spPr bwMode="auto">
              <a:xfrm>
                <a:off x="1920" y="1776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125" name="Line 69"/>
            <p:cNvSpPr>
              <a:spLocks noChangeShapeType="1"/>
            </p:cNvSpPr>
            <p:nvPr/>
          </p:nvSpPr>
          <p:spPr bwMode="auto">
            <a:xfrm flipV="1">
              <a:off x="1824" y="1692"/>
              <a:ext cx="0" cy="1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9" name="Group 13"/>
          <p:cNvGrpSpPr>
            <a:grpSpLocks/>
          </p:cNvGrpSpPr>
          <p:nvPr/>
        </p:nvGrpSpPr>
        <p:grpSpPr bwMode="auto">
          <a:xfrm>
            <a:off x="2895600" y="1676400"/>
            <a:ext cx="5029200" cy="2654300"/>
            <a:chOff x="864" y="1056"/>
            <a:chExt cx="3168" cy="1672"/>
          </a:xfrm>
        </p:grpSpPr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3339" y="2516"/>
              <a:ext cx="6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Output,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Y</a:t>
              </a:r>
              <a:endParaRPr lang="en-US" altLang="en-US" sz="1600" b="1" i="1">
                <a:latin typeface="Arial" panose="020B0604020202020204" pitchFamily="34" charset="0"/>
              </a:endParaRPr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1515" y="1218"/>
              <a:ext cx="0" cy="1279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 flipH="1" flipV="1">
              <a:off x="1515" y="2496"/>
              <a:ext cx="24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Text Box 17"/>
            <p:cNvSpPr txBox="1">
              <a:spLocks noChangeArrowheads="1"/>
            </p:cNvSpPr>
            <p:nvPr/>
          </p:nvSpPr>
          <p:spPr bwMode="auto">
            <a:xfrm>
              <a:off x="864" y="1056"/>
              <a:ext cx="16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en-US" sz="1600" i="1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600" b="1">
                  <a:solidFill>
                    <a:schemeClr val="tx2"/>
                  </a:solidFill>
                  <a:latin typeface="Arial" panose="020B0604020202020204" pitchFamily="34" charset="0"/>
                </a:rPr>
                <a:t>Aggregate demand, </a:t>
              </a:r>
              <a:r>
                <a:rPr lang="en-US" altLang="en-US" sz="1600" b="1" i="1">
                  <a:solidFill>
                    <a:schemeClr val="tx2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</p:grpSp>
      <p:grpSp>
        <p:nvGrpSpPr>
          <p:cNvPr id="45119" name="Group 63"/>
          <p:cNvGrpSpPr>
            <a:grpSpLocks/>
          </p:cNvGrpSpPr>
          <p:nvPr/>
        </p:nvGrpSpPr>
        <p:grpSpPr bwMode="auto">
          <a:xfrm>
            <a:off x="4648200" y="4191000"/>
            <a:ext cx="2827338" cy="1600200"/>
            <a:chOff x="1968" y="2640"/>
            <a:chExt cx="1781" cy="1008"/>
          </a:xfrm>
        </p:grpSpPr>
        <p:sp>
          <p:nvSpPr>
            <p:cNvPr id="45065" name="Freeform 9"/>
            <p:cNvSpPr>
              <a:spLocks/>
            </p:cNvSpPr>
            <p:nvPr/>
          </p:nvSpPr>
          <p:spPr bwMode="auto">
            <a:xfrm>
              <a:off x="1968" y="2736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372" y="264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333399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333399"/>
                  </a:solidFill>
                  <a:latin typeface="Arial" panose="020B0604020202020204" pitchFamily="34" charset="0"/>
                </a:rPr>
                <a:t>1</a:t>
              </a:r>
              <a:endParaRPr lang="en-US" altLang="en-US" b="1" i="1">
                <a:solidFill>
                  <a:srgbClr val="333399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5137" name="Group 81"/>
          <p:cNvGrpSpPr>
            <a:grpSpLocks/>
          </p:cNvGrpSpPr>
          <p:nvPr/>
        </p:nvGrpSpPr>
        <p:grpSpPr bwMode="auto">
          <a:xfrm>
            <a:off x="3465514" y="4876801"/>
            <a:ext cx="2308225" cy="519113"/>
            <a:chOff x="1223" y="3072"/>
            <a:chExt cx="1454" cy="327"/>
          </a:xfrm>
        </p:grpSpPr>
        <p:sp>
          <p:nvSpPr>
            <p:cNvPr id="45104" name="Text Box 48"/>
            <p:cNvSpPr txBox="1">
              <a:spLocks noChangeArrowheads="1"/>
            </p:cNvSpPr>
            <p:nvPr/>
          </p:nvSpPr>
          <p:spPr bwMode="auto">
            <a:xfrm>
              <a:off x="1223" y="3168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latin typeface="Arial" panose="020B0604020202020204" pitchFamily="34" charset="0"/>
                </a:rPr>
                <a:t>E</a:t>
              </a:r>
              <a:r>
                <a:rPr lang="en-US" altLang="en-US" b="1" baseline="30000">
                  <a:latin typeface="Arial" panose="020B0604020202020204" pitchFamily="34" charset="0"/>
                </a:rPr>
                <a:t>0</a:t>
              </a:r>
            </a:p>
          </p:txBody>
        </p:sp>
        <p:grpSp>
          <p:nvGrpSpPr>
            <p:cNvPr id="45135" name="Group 79"/>
            <p:cNvGrpSpPr>
              <a:grpSpLocks/>
            </p:cNvGrpSpPr>
            <p:nvPr/>
          </p:nvGrpSpPr>
          <p:grpSpPr bwMode="auto">
            <a:xfrm>
              <a:off x="1536" y="3072"/>
              <a:ext cx="1141" cy="238"/>
              <a:chOff x="1536" y="3072"/>
              <a:chExt cx="1141" cy="238"/>
            </a:xfrm>
          </p:grpSpPr>
          <p:sp>
            <p:nvSpPr>
              <p:cNvPr id="45133" name="Line 77"/>
              <p:cNvSpPr>
                <a:spLocks noChangeShapeType="1"/>
              </p:cNvSpPr>
              <p:nvPr/>
            </p:nvSpPr>
            <p:spPr bwMode="auto">
              <a:xfrm flipH="1">
                <a:off x="1536" y="3287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17" name="Group 61"/>
              <p:cNvGrpSpPr>
                <a:grpSpLocks/>
              </p:cNvGrpSpPr>
              <p:nvPr/>
            </p:nvGrpSpPr>
            <p:grpSpPr bwMode="auto">
              <a:xfrm>
                <a:off x="2444" y="3072"/>
                <a:ext cx="233" cy="238"/>
                <a:chOff x="2444" y="3072"/>
                <a:chExt cx="233" cy="238"/>
              </a:xfrm>
            </p:grpSpPr>
            <p:sp>
              <p:nvSpPr>
                <p:cNvPr id="45097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2444" y="307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 b="1">
                      <a:latin typeface="Arial" panose="020B0604020202020204" pitchFamily="34" charset="0"/>
                    </a:rPr>
                    <a:t>1</a:t>
                  </a:r>
                  <a:endParaRPr lang="en-US" altLang="en-US" b="1" baseline="30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098" name="Oval 42"/>
                <p:cNvSpPr>
                  <a:spLocks noChangeArrowheads="1"/>
                </p:cNvSpPr>
                <p:nvPr/>
              </p:nvSpPr>
              <p:spPr bwMode="auto">
                <a:xfrm>
                  <a:off x="2637" y="3270"/>
                  <a:ext cx="40" cy="40"/>
                </a:xfrm>
                <a:prstGeom prst="ellipse">
                  <a:avLst/>
                </a:prstGeom>
                <a:solidFill>
                  <a:srgbClr val="333399"/>
                </a:solidFill>
                <a:ln w="9525">
                  <a:solidFill>
                    <a:srgbClr val="333399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5120" name="Group 64"/>
          <p:cNvGrpSpPr>
            <a:grpSpLocks/>
          </p:cNvGrpSpPr>
          <p:nvPr/>
        </p:nvGrpSpPr>
        <p:grpSpPr bwMode="auto">
          <a:xfrm>
            <a:off x="5124450" y="4419600"/>
            <a:ext cx="2808288" cy="1447800"/>
            <a:chOff x="2268" y="2784"/>
            <a:chExt cx="1769" cy="912"/>
          </a:xfrm>
        </p:grpSpPr>
        <p:sp>
          <p:nvSpPr>
            <p:cNvPr id="45109" name="Freeform 53"/>
            <p:cNvSpPr>
              <a:spLocks/>
            </p:cNvSpPr>
            <p:nvPr/>
          </p:nvSpPr>
          <p:spPr bwMode="auto">
            <a:xfrm>
              <a:off x="2268" y="2784"/>
              <a:ext cx="1440" cy="912"/>
            </a:xfrm>
            <a:custGeom>
              <a:avLst/>
              <a:gdLst>
                <a:gd name="T0" fmla="*/ 0 w 1440"/>
                <a:gd name="T1" fmla="*/ 912 h 912"/>
                <a:gd name="T2" fmla="*/ 720 w 1440"/>
                <a:gd name="T3" fmla="*/ 528 h 912"/>
                <a:gd name="T4" fmla="*/ 1440 w 1440"/>
                <a:gd name="T5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912">
                  <a:moveTo>
                    <a:pt x="0" y="912"/>
                  </a:moveTo>
                  <a:cubicBezTo>
                    <a:pt x="240" y="796"/>
                    <a:pt x="480" y="680"/>
                    <a:pt x="720" y="528"/>
                  </a:cubicBezTo>
                  <a:cubicBezTo>
                    <a:pt x="960" y="376"/>
                    <a:pt x="1200" y="188"/>
                    <a:pt x="1440" y="0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10" name="Text Box 54"/>
            <p:cNvSpPr txBox="1">
              <a:spLocks noChangeArrowheads="1"/>
            </p:cNvSpPr>
            <p:nvPr/>
          </p:nvSpPr>
          <p:spPr bwMode="auto">
            <a:xfrm>
              <a:off x="3660" y="2880"/>
              <a:ext cx="3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="1" i="1">
                  <a:solidFill>
                    <a:srgbClr val="FF0000"/>
                  </a:solidFill>
                  <a:latin typeface="Arial" panose="020B0604020202020204" pitchFamily="34" charset="0"/>
                </a:rPr>
                <a:t>DD</a:t>
              </a:r>
              <a:r>
                <a:rPr lang="en-US" altLang="en-US" b="1" baseline="30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b="1" i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8" grpId="0" autoUpdateAnimBg="0"/>
      <p:bldP spid="4511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928616"/>
          </a:xfrm>
        </p:spPr>
        <p:txBody>
          <a:bodyPr/>
          <a:lstStyle/>
          <a:p>
            <a:pPr algn="just"/>
            <a:r>
              <a:rPr lang="en-US" altLang="en-US" b="1" dirty="0"/>
              <a:t>Macroeconomic changes that affect exchange rates, interest rates, and price levels may also affect output</a:t>
            </a:r>
            <a:r>
              <a:rPr lang="en-US" altLang="en-US" dirty="0"/>
              <a:t>.</a:t>
            </a:r>
          </a:p>
          <a:p>
            <a:r>
              <a:rPr lang="en-US" altLang="en-US" dirty="0" smtClean="0"/>
              <a:t>A </a:t>
            </a:r>
            <a:r>
              <a:rPr lang="en-US" altLang="en-US" dirty="0"/>
              <a:t>short-run model of the output market in an open economy will be utilized to analyze:</a:t>
            </a:r>
          </a:p>
          <a:p>
            <a:pPr lvl="1"/>
            <a:r>
              <a:rPr lang="en-US" altLang="en-US" dirty="0"/>
              <a:t>The effects of macroeconomic policy tools on output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/>
              <a:t>use of macroeconomic policy tools to maintain full employment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724400"/>
          </a:xfrm>
        </p:spPr>
        <p:txBody>
          <a:bodyPr/>
          <a:lstStyle/>
          <a:p>
            <a:r>
              <a:rPr lang="en-US" altLang="en-US" b="1" dirty="0"/>
              <a:t>Aggregate demand</a:t>
            </a:r>
          </a:p>
          <a:p>
            <a:pPr lvl="1"/>
            <a:r>
              <a:rPr lang="en-US" altLang="en-US" dirty="0"/>
              <a:t>The amount of a country’s goods and services demanded by households and firms throughout the world.</a:t>
            </a:r>
          </a:p>
          <a:p>
            <a:r>
              <a:rPr lang="en-US" altLang="en-US" dirty="0"/>
              <a:t>The aggregate demand for an open economy’s output consists of four components:</a:t>
            </a:r>
          </a:p>
          <a:p>
            <a:pPr lvl="1"/>
            <a:r>
              <a:rPr lang="en-US" altLang="en-US" dirty="0"/>
              <a:t>Consumption demand (</a:t>
            </a:r>
            <a:r>
              <a:rPr lang="en-US" altLang="en-US" i="1" dirty="0"/>
              <a:t>C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Investment demand (</a:t>
            </a:r>
            <a:r>
              <a:rPr lang="en-US" altLang="en-US" i="1" dirty="0"/>
              <a:t>I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Government demand (</a:t>
            </a:r>
            <a:r>
              <a:rPr lang="en-US" altLang="en-US" i="1" dirty="0"/>
              <a:t>G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Current account (</a:t>
            </a:r>
            <a:r>
              <a:rPr lang="en-US" altLang="en-US" i="1" dirty="0"/>
              <a:t>CA</a:t>
            </a:r>
            <a:r>
              <a:rPr lang="en-US" altLang="en-US" dirty="0"/>
              <a:t>)</a:t>
            </a:r>
          </a:p>
          <a:p>
            <a:endParaRPr lang="en-US" altLang="en-US" dirty="0">
              <a:solidFill>
                <a:srgbClr val="990033"/>
              </a:solidFill>
            </a:endParaRPr>
          </a:p>
          <a:p>
            <a:pPr lvl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86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Determinants of Consumption Demand</a:t>
            </a:r>
          </a:p>
          <a:p>
            <a:pPr lvl="1"/>
            <a:r>
              <a:rPr lang="en-US" altLang="en-US" sz="2800" dirty="0"/>
              <a:t>Consumption demand increases as </a:t>
            </a:r>
            <a:r>
              <a:rPr lang="en-US" altLang="en-US" sz="2800" b="1" dirty="0"/>
              <a:t>disposable income </a:t>
            </a:r>
            <a:r>
              <a:rPr lang="en-US" altLang="en-US" sz="2800" dirty="0"/>
              <a:t>(i.e., national income less taxes) increases at the aggregate level.</a:t>
            </a:r>
          </a:p>
          <a:p>
            <a:pPr lvl="2"/>
            <a:r>
              <a:rPr lang="en-US" altLang="en-US" sz="2800" dirty="0"/>
              <a:t>The increase in consumption demand is less than the increase in the disposable income because part of the income increase is saved.</a:t>
            </a:r>
          </a:p>
        </p:txBody>
      </p:sp>
      <p:sp>
        <p:nvSpPr>
          <p:cNvPr id="8602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0472" y="1600200"/>
            <a:ext cx="9180576" cy="4599432"/>
          </a:xfrm>
        </p:spPr>
        <p:txBody>
          <a:bodyPr/>
          <a:lstStyle/>
          <a:p>
            <a:r>
              <a:rPr lang="en-US" altLang="en-US" b="1" dirty="0"/>
              <a:t>Determinants of the Current Account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 balance is viewed as the demand for a country’s exports (</a:t>
            </a:r>
            <a:r>
              <a:rPr lang="en-US" altLang="en-US" sz="2800" i="1" dirty="0"/>
              <a:t>EX</a:t>
            </a:r>
            <a:r>
              <a:rPr lang="en-US" altLang="en-US" sz="2800" dirty="0"/>
              <a:t>) less that country's own demand for imports (</a:t>
            </a:r>
            <a:r>
              <a:rPr lang="en-US" altLang="en-US" sz="2800" i="1" dirty="0"/>
              <a:t>IM</a:t>
            </a:r>
            <a:r>
              <a:rPr lang="en-US" altLang="en-US" sz="2800" dirty="0"/>
              <a:t>).</a:t>
            </a:r>
          </a:p>
          <a:p>
            <a:pPr lvl="1"/>
            <a:r>
              <a:rPr lang="en-US" altLang="en-US" sz="2800" dirty="0"/>
              <a:t>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 balance is determined by two main factors:</a:t>
            </a:r>
          </a:p>
          <a:p>
            <a:pPr lvl="2"/>
            <a:r>
              <a:rPr lang="en-US" altLang="en-US" sz="2800" dirty="0"/>
              <a:t>The domestic </a:t>
            </a:r>
            <a:r>
              <a:rPr lang="en-US" altLang="en-US" sz="2800" b="1" dirty="0"/>
              <a:t>currency’s real exchange </a:t>
            </a:r>
            <a:r>
              <a:rPr lang="en-US" altLang="en-US" sz="2800" dirty="0"/>
              <a:t>rate against foreign currency (</a:t>
            </a:r>
            <a:r>
              <a:rPr lang="en-US" altLang="en-US" sz="2800" i="1" dirty="0"/>
              <a:t>q</a:t>
            </a:r>
            <a:r>
              <a:rPr lang="en-US" altLang="en-US" sz="2800" dirty="0"/>
              <a:t> = </a:t>
            </a:r>
            <a:r>
              <a:rPr lang="en-US" altLang="en-US" sz="2800" i="1" dirty="0"/>
              <a:t>EP</a:t>
            </a:r>
            <a:r>
              <a:rPr lang="en-US" altLang="en-US" sz="2800" dirty="0"/>
              <a:t>*/</a:t>
            </a:r>
            <a:r>
              <a:rPr lang="en-US" altLang="en-US" sz="2800" i="1" dirty="0"/>
              <a:t>P</a:t>
            </a:r>
            <a:r>
              <a:rPr lang="en-US" altLang="en-US" sz="2800" dirty="0"/>
              <a:t>)</a:t>
            </a:r>
          </a:p>
          <a:p>
            <a:pPr lvl="2"/>
            <a:r>
              <a:rPr lang="en-US" altLang="en-US" sz="2800" dirty="0"/>
              <a:t>Domestic disposable income (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)</a:t>
            </a:r>
          </a:p>
          <a:p>
            <a:pPr lvl="1"/>
            <a:endParaRPr lang="en-US" altLang="en-US" dirty="0"/>
          </a:p>
          <a:p>
            <a:pPr lvl="3"/>
            <a:endParaRPr lang="en-US" altLang="en-US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en-US" dirty="0"/>
              <a:t>How Real Exchange Rate Changes Affect the Current Account</a:t>
            </a:r>
          </a:p>
          <a:p>
            <a:pPr lvl="1"/>
            <a:r>
              <a:rPr lang="en-US" altLang="en-US" sz="2800" b="1" dirty="0"/>
              <a:t>An increase in </a:t>
            </a:r>
            <a:r>
              <a:rPr lang="en-US" altLang="en-US" sz="2800" b="1" i="1" dirty="0"/>
              <a:t>q </a:t>
            </a:r>
            <a:r>
              <a:rPr lang="en-US" altLang="en-US" sz="2800" b="1" dirty="0"/>
              <a:t>raises </a:t>
            </a:r>
            <a:r>
              <a:rPr lang="en-US" altLang="en-US" sz="2800" b="1" i="1" dirty="0"/>
              <a:t>EX </a:t>
            </a:r>
            <a:r>
              <a:rPr lang="en-US" altLang="en-US" sz="2800" b="1" dirty="0"/>
              <a:t>and improves the domestic country’s </a:t>
            </a:r>
            <a:r>
              <a:rPr lang="en-US" altLang="en-US" sz="2800" b="1" i="1" dirty="0"/>
              <a:t>CA</a:t>
            </a:r>
            <a:r>
              <a:rPr lang="en-US" altLang="en-US" sz="2800" b="1" dirty="0"/>
              <a:t>.</a:t>
            </a:r>
            <a:endParaRPr lang="en-US" altLang="en-US" sz="2800" b="1" i="1" dirty="0"/>
          </a:p>
          <a:p>
            <a:pPr lvl="1"/>
            <a:r>
              <a:rPr lang="en-US" altLang="en-US" sz="2800" dirty="0" smtClean="0"/>
              <a:t>An </a:t>
            </a:r>
            <a:r>
              <a:rPr lang="en-US" altLang="en-US" sz="2800" dirty="0"/>
              <a:t>increase </a:t>
            </a:r>
            <a:r>
              <a:rPr lang="en-US" altLang="en-US" sz="2800" i="1" dirty="0"/>
              <a:t>q</a:t>
            </a:r>
            <a:r>
              <a:rPr lang="en-US" altLang="en-US" sz="2800" dirty="0"/>
              <a:t> can raise or lower </a:t>
            </a:r>
            <a:r>
              <a:rPr lang="en-US" altLang="en-US" sz="2800" i="1" dirty="0"/>
              <a:t>IM</a:t>
            </a:r>
            <a:r>
              <a:rPr lang="en-US" altLang="en-US" sz="2800" dirty="0"/>
              <a:t> and has an </a:t>
            </a:r>
            <a:r>
              <a:rPr lang="en-US" altLang="en-US" sz="2800" b="1" dirty="0"/>
              <a:t>ambiguous effect </a:t>
            </a:r>
            <a:r>
              <a:rPr lang="en-US" altLang="en-US" sz="2800" dirty="0"/>
              <a:t>on </a:t>
            </a:r>
            <a:r>
              <a:rPr lang="en-US" altLang="en-US" sz="2800" i="1" dirty="0"/>
              <a:t>CA</a:t>
            </a:r>
            <a:r>
              <a:rPr lang="en-US" altLang="en-US" sz="2800" dirty="0"/>
              <a:t>.</a:t>
            </a:r>
          </a:p>
          <a:p>
            <a:pPr lvl="2"/>
            <a:r>
              <a:rPr lang="en-US" altLang="en-US" sz="2800" i="1" dirty="0"/>
              <a:t>IM</a:t>
            </a:r>
            <a:r>
              <a:rPr lang="en-US" altLang="en-US" sz="2800" dirty="0"/>
              <a:t> denotes the value of imports measured in terms of domestic output.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8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9625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463040" y="1609345"/>
            <a:ext cx="9409176" cy="474700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two effects of a real exchange rate: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Volume effect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The effect of consumer spending shifts on export and import quantities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Value effect 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It changes the domestic output worth of a given volume of foreign imports.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Whether the </a:t>
            </a:r>
            <a:r>
              <a:rPr lang="en-US" altLang="en-US" i="1" dirty="0"/>
              <a:t>CA</a:t>
            </a:r>
            <a:r>
              <a:rPr lang="en-US" altLang="en-US" dirty="0"/>
              <a:t> improves or worsens depends on which effect of a real exchange rate change is dominant.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We assume that the volume effect of a real exchange rate change always outweighs the value effect.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96260" name="Rectangle 205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Determinants of Aggregate </a:t>
            </a:r>
            <a:br>
              <a:rPr lang="en-US" altLang="en-US" dirty="0"/>
            </a:br>
            <a:r>
              <a:rPr lang="en-US" altLang="en-US" dirty="0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81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How Disposable Income Changes Affect the Current Account</a:t>
            </a:r>
          </a:p>
          <a:p>
            <a:pPr lvl="1"/>
            <a:r>
              <a:rPr lang="en-US" altLang="en-US" sz="2800" dirty="0"/>
              <a:t>An increase in disposable income (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) worsens the </a:t>
            </a:r>
            <a:r>
              <a:rPr lang="en-US" altLang="en-US" sz="2800" i="1" dirty="0"/>
              <a:t>CA</a:t>
            </a:r>
            <a:r>
              <a:rPr lang="en-US" altLang="en-US" sz="2800" dirty="0"/>
              <a:t>.</a:t>
            </a:r>
            <a:endParaRPr lang="en-US" altLang="en-US" sz="2800" i="1" dirty="0"/>
          </a:p>
          <a:p>
            <a:pPr lvl="1"/>
            <a:r>
              <a:rPr lang="en-US" altLang="en-US" sz="2800" dirty="0"/>
              <a:t>A rise in </a:t>
            </a:r>
            <a:r>
              <a:rPr lang="en-US" altLang="en-US" sz="2800" i="1" dirty="0" err="1"/>
              <a:t>Y</a:t>
            </a:r>
            <a:r>
              <a:rPr lang="en-US" altLang="en-US" sz="2800" i="1" baseline="30000" dirty="0" err="1"/>
              <a:t>d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causes domestic consumers to increase their spending on all goods.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7724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Determinants of Aggregate </a:t>
            </a:r>
            <a:br>
              <a:rPr lang="en-US" altLang="en-US"/>
            </a:br>
            <a:r>
              <a:rPr lang="en-US" altLang="en-US"/>
              <a:t>Demand in an Open Economy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9045C-2F9F-47EC-913E-8F8B26B9EC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7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1139</Words>
  <Application>Microsoft Office PowerPoint</Application>
  <PresentationFormat>Widescreen</PresentationFormat>
  <Paragraphs>207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  Output and the Exchange Rate in the Short Run   Chapter 17</vt:lpstr>
      <vt:lpstr>Chapter Organization</vt:lpstr>
      <vt:lpstr>Introduction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Determinants of Aggregate  Demand in an Open Economy</vt:lpstr>
      <vt:lpstr>The Equation of Aggregate Demand</vt:lpstr>
      <vt:lpstr>The Equation of Aggregate Demand</vt:lpstr>
      <vt:lpstr>The Equation of Aggregate Demand</vt:lpstr>
      <vt:lpstr>The Equation of Aggregate Demand</vt:lpstr>
      <vt:lpstr>How Output Is  Determined in the Short Run</vt:lpstr>
      <vt:lpstr>How Output Is  Determined in the Short Run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  <vt:lpstr>Output Market Equilibrium in the Short Run: The DD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and the Exchange Rate in the Short Run</dc:title>
  <dc:creator>Dell</dc:creator>
  <cp:lastModifiedBy>Dell</cp:lastModifiedBy>
  <cp:revision>7</cp:revision>
  <dcterms:created xsi:type="dcterms:W3CDTF">2023-01-02T18:15:14Z</dcterms:created>
  <dcterms:modified xsi:type="dcterms:W3CDTF">2023-01-02T19:10:58Z</dcterms:modified>
</cp:coreProperties>
</file>