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57" r:id="rId4"/>
    <p:sldId id="258" r:id="rId5"/>
    <p:sldId id="259" r:id="rId6"/>
    <p:sldId id="260" r:id="rId8"/>
    <p:sldId id="261" r:id="rId9"/>
    <p:sldId id="262" r:id="rId10"/>
    <p:sldId id="263" r:id="rId11"/>
    <p:sldId id="264" r:id="rId12"/>
    <p:sldId id="265" r:id="rId13"/>
    <p:sldId id="266"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B68E158-CFC3-4461-9CC4-3B08FC1FB5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90CC9-9670-415E-91C0-9373D8968988}" type="slidenum">
              <a:rPr lang="en-US" smtClean="0"/>
            </a:fld>
            <a:endParaRPr lang="en-US"/>
          </a:p>
        </p:txBody>
      </p:sp>
      <p:cxnSp>
        <p:nvCxnSpPr>
          <p:cNvPr id="13" name="Straight Connector 12"/>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0"/>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B68E158-CFC3-4461-9CC4-3B08FC1FB5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90CC9-9670-415E-91C0-9373D896898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B68E158-CFC3-4461-9CC4-3B08FC1FB5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90CC9-9670-415E-91C0-9373D8968988}" type="slidenum">
              <a:rPr lang="en-US" smtClean="0"/>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AB68E158-CFC3-4461-9CC4-3B08FC1FB5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90CC9-9670-415E-91C0-9373D8968988}"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AB68E158-CFC3-4461-9CC4-3B08FC1FB52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690CC9-9670-415E-91C0-9373D8968988}" type="slidenum">
              <a:rPr lang="en-US" smtClean="0"/>
            </a:fld>
            <a:endParaRPr lang="en-US"/>
          </a:p>
        </p:txBody>
      </p: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AB68E158-CFC3-4461-9CC4-3B08FC1FB5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90CC9-9670-415E-91C0-9373D8968988}"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endParaRPr lang="en-US"/>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AB68E158-CFC3-4461-9CC4-3B08FC1FB52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E690CC9-9670-415E-91C0-9373D8968988}"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8E158-CFC3-4461-9CC4-3B08FC1FB52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E690CC9-9670-415E-91C0-9373D896898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8E158-CFC3-4461-9CC4-3B08FC1FB52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E690CC9-9670-415E-91C0-9373D896898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68E158-CFC3-4461-9CC4-3B08FC1FB5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90CC9-9670-415E-91C0-9373D8968988}"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B68E158-CFC3-4461-9CC4-3B08FC1FB52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E690CC9-9670-415E-91C0-9373D8968988}" type="slidenum">
              <a:rPr lang="en-US" smtClean="0"/>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B68E158-CFC3-4461-9CC4-3B08FC1FB52C}" type="datetimeFigureOut">
              <a:rPr lang="en-US" smtClean="0"/>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E690CC9-9670-415E-91C0-9373D8968988}" type="slidenum">
              <a:rPr lang="en-US" smtClean="0"/>
            </a:fld>
            <a:endParaRPr lang="en-US"/>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Normality of residuals</a:t>
            </a:r>
            <a:endParaRPr lang="en-US" dirty="0"/>
          </a:p>
        </p:txBody>
      </p:sp>
      <p:sp>
        <p:nvSpPr>
          <p:cNvPr id="3" name="Subtitle 2"/>
          <p:cNvSpPr>
            <a:spLocks noGrp="1"/>
          </p:cNvSpPr>
          <p:nvPr>
            <p:ph type="subTitle" idx="1"/>
          </p:nvPr>
        </p:nvSpPr>
        <p:spPr/>
        <p:txBody>
          <a:bodyPr/>
          <a:lstStyle/>
          <a:p>
            <a:r>
              <a:rPr lang="en-US" dirty="0"/>
              <a:t>By: Dr. Syed Hassan Raza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10629392" cy="1499616"/>
          </a:xfrm>
        </p:spPr>
        <p:txBody>
          <a:bodyPr>
            <a:normAutofit/>
          </a:bodyPr>
          <a:lstStyle/>
          <a:p>
            <a:r>
              <a:rPr lang="en-US" sz="3500" b="0" i="0" dirty="0">
                <a:solidFill>
                  <a:srgbClr val="333333"/>
                </a:solidFill>
                <a:effectLst/>
              </a:rPr>
              <a:t>quantiles of a variable against the quantiles of a normal distribution</a:t>
            </a:r>
            <a:endParaRPr lang="en-US" sz="3500"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qnorm</a:t>
            </a:r>
            <a:r>
              <a:rPr lang="en-US" dirty="0">
                <a:solidFill>
                  <a:srgbClr val="00B0F0"/>
                </a:solidFill>
              </a:rPr>
              <a:t> r</a:t>
            </a:r>
            <a:endParaRPr lang="en-US" dirty="0">
              <a:solidFill>
                <a:srgbClr val="00B0F0"/>
              </a:solidFill>
            </a:endParaRPr>
          </a:p>
          <a:p>
            <a:pPr>
              <a:buFont typeface="Wingdings" panose="05000000000000000000" pitchFamily="2" charset="2"/>
              <a:buChar char="v"/>
            </a:pPr>
            <a:endParaRPr lang="en-US" dirty="0"/>
          </a:p>
        </p:txBody>
      </p:sp>
      <p:pic>
        <p:nvPicPr>
          <p:cNvPr id="5" name="Picture 4"/>
          <p:cNvPicPr>
            <a:picLocks noChangeAspect="1"/>
          </p:cNvPicPr>
          <p:nvPr/>
        </p:nvPicPr>
        <p:blipFill>
          <a:blip r:embed="rId1"/>
          <a:stretch>
            <a:fillRect/>
          </a:stretch>
        </p:blipFill>
        <p:spPr>
          <a:xfrm>
            <a:off x="5222240" y="1677462"/>
            <a:ext cx="6553199" cy="478632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Numerical test to check normality</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v"/>
            </a:pPr>
            <a:r>
              <a:rPr lang="en-US" b="1" i="0" dirty="0">
                <a:solidFill>
                  <a:srgbClr val="333333"/>
                </a:solidFill>
                <a:effectLst/>
                <a:latin typeface="ProximaNova"/>
              </a:rPr>
              <a:t> </a:t>
            </a:r>
            <a:r>
              <a:rPr lang="en-US" b="1" i="0" dirty="0" err="1">
                <a:solidFill>
                  <a:srgbClr val="333333"/>
                </a:solidFill>
                <a:effectLst/>
                <a:latin typeface="ProximaNova"/>
              </a:rPr>
              <a:t>iqr</a:t>
            </a:r>
            <a:r>
              <a:rPr lang="en-US" b="0" i="0" dirty="0">
                <a:solidFill>
                  <a:srgbClr val="333333"/>
                </a:solidFill>
                <a:effectLst/>
                <a:latin typeface="ProximaNova"/>
              </a:rPr>
              <a:t> stands for inter-quartile range and assumes the symmetry of the distribution. Severe outliers consist of those points that are either 3 inter-quartile-ranges below the first quartile or 3 inter-quartile-ranges above the third quartile. The presence of any severe outliers should be sufficient evidence to reject normality at a 5% significance level. Mild outliers are common in samples of any size. In our case, we don’t have any severe outliers and the distribution seems fairly symmetric. The residuals have an approximately normal distribution.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77419"/>
            <a:ext cx="9720072" cy="1499616"/>
          </a:xfrm>
        </p:spPr>
        <p:txBody>
          <a:bodyPr/>
          <a:lstStyle/>
          <a:p>
            <a:r>
              <a:rPr lang="en-US" dirty="0"/>
              <a:t>Numerical test to check normality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iqr</a:t>
            </a:r>
            <a:r>
              <a:rPr lang="en-US" dirty="0">
                <a:solidFill>
                  <a:srgbClr val="00B0F0"/>
                </a:solidFill>
              </a:rPr>
              <a:t> r</a:t>
            </a:r>
            <a:endParaRPr lang="en-US" dirty="0">
              <a:solidFill>
                <a:srgbClr val="00B0F0"/>
              </a:solidFill>
            </a:endParaRPr>
          </a:p>
          <a:p>
            <a:pPr>
              <a:buFont typeface="Wingdings" panose="05000000000000000000" pitchFamily="2" charset="2"/>
              <a:buChar char="v"/>
            </a:pPr>
            <a:endParaRPr lang="en-US" dirty="0"/>
          </a:p>
        </p:txBody>
      </p:sp>
      <p:pic>
        <p:nvPicPr>
          <p:cNvPr id="5" name="Picture 4"/>
          <p:cNvPicPr>
            <a:picLocks noChangeAspect="1"/>
          </p:cNvPicPr>
          <p:nvPr/>
        </p:nvPicPr>
        <p:blipFill>
          <a:blip r:embed="rId1"/>
          <a:stretch>
            <a:fillRect/>
          </a:stretch>
        </p:blipFill>
        <p:spPr>
          <a:xfrm>
            <a:off x="2990850" y="1656715"/>
            <a:ext cx="9201150" cy="44386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5110" y="259080"/>
            <a:ext cx="9782810" cy="1939290"/>
          </a:xfrm>
        </p:spPr>
        <p:txBody>
          <a:bodyPr>
            <a:normAutofit fontScale="90000"/>
          </a:bodyPr>
          <a:lstStyle/>
          <a:p>
            <a:r>
              <a:rPr lang="en-US" dirty="0"/>
              <a:t>Why and when it is important to check the normality?</a:t>
            </a:r>
            <a:endParaRPr lang="en-US" dirty="0"/>
          </a:p>
        </p:txBody>
      </p:sp>
      <p:sp>
        <p:nvSpPr>
          <p:cNvPr id="3" name="Content Placeholder 2"/>
          <p:cNvSpPr>
            <a:spLocks noGrp="1"/>
          </p:cNvSpPr>
          <p:nvPr>
            <p:ph idx="1"/>
          </p:nvPr>
        </p:nvSpPr>
        <p:spPr>
          <a:xfrm>
            <a:off x="1024128" y="2286000"/>
            <a:ext cx="10273792" cy="4023360"/>
          </a:xfrm>
        </p:spPr>
        <p:txBody>
          <a:bodyPr/>
          <a:lstStyle/>
          <a:p>
            <a:pPr algn="just"/>
            <a:endParaRPr lang="en-US" b="0" i="0" dirty="0">
              <a:solidFill>
                <a:srgbClr val="333333"/>
              </a:solidFill>
              <a:effectLst/>
              <a:latin typeface="ProximaNova"/>
            </a:endParaRPr>
          </a:p>
          <a:p>
            <a:pPr algn="just">
              <a:buFont typeface="Wingdings" panose="05000000000000000000" pitchFamily="2" charset="2"/>
              <a:buChar char="v"/>
            </a:pPr>
            <a:r>
              <a:rPr lang="en-US" dirty="0">
                <a:solidFill>
                  <a:srgbClr val="333333"/>
                </a:solidFill>
                <a:latin typeface="ProximaNova"/>
              </a:rPr>
              <a:t> </a:t>
            </a:r>
            <a:r>
              <a:rPr lang="en-US" b="0" i="0" dirty="0">
                <a:solidFill>
                  <a:srgbClr val="333333"/>
                </a:solidFill>
                <a:effectLst/>
                <a:latin typeface="ProximaNova"/>
              </a:rPr>
              <a:t>Many researchers believe that multiple regression requires normality. This is not the case. Normality of residuals is only required for valid hypothesis testing, that is, the normality assumption assures that the p-values for the t-tests and F-test will be valid. Normality is not required in order to obtain unbiased estimates of the regression coefficients. OLS regression merely requires that the residuals (errors) be identically and independently distributed. Furthermore, there is no assumption or requirement that the predictor variables be normally distributed. If this were the case than we would not be able to use dummy coded variables in our models.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do we check the normality?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b="0" i="0" dirty="0">
                <a:solidFill>
                  <a:srgbClr val="333333"/>
                </a:solidFill>
                <a:effectLst/>
                <a:latin typeface="ProximaNova"/>
              </a:rPr>
              <a:t> After we run a regression analysis, we can use the </a:t>
            </a:r>
            <a:r>
              <a:rPr lang="en-US" b="1" i="0" dirty="0">
                <a:solidFill>
                  <a:srgbClr val="333333"/>
                </a:solidFill>
                <a:effectLst/>
                <a:latin typeface="ProximaNova"/>
              </a:rPr>
              <a:t>predict</a:t>
            </a:r>
            <a:r>
              <a:rPr lang="en-US" b="0" i="0" dirty="0">
                <a:solidFill>
                  <a:srgbClr val="333333"/>
                </a:solidFill>
                <a:effectLst/>
                <a:latin typeface="ProximaNova"/>
              </a:rPr>
              <a:t> command to create residuals and then use commands such as </a:t>
            </a:r>
            <a:r>
              <a:rPr lang="en-US" b="1" i="0" dirty="0" err="1">
                <a:solidFill>
                  <a:srgbClr val="333333"/>
                </a:solidFill>
                <a:effectLst/>
                <a:latin typeface="ProximaNova"/>
              </a:rPr>
              <a:t>kdensity</a:t>
            </a:r>
            <a:r>
              <a:rPr lang="en-US" b="0" i="0" dirty="0">
                <a:solidFill>
                  <a:srgbClr val="333333"/>
                </a:solidFill>
                <a:effectLst/>
                <a:latin typeface="ProximaNova"/>
              </a:rPr>
              <a:t>, </a:t>
            </a:r>
            <a:r>
              <a:rPr lang="en-US" b="1" i="0" dirty="0" err="1">
                <a:solidFill>
                  <a:srgbClr val="333333"/>
                </a:solidFill>
                <a:effectLst/>
                <a:latin typeface="ProximaNova"/>
              </a:rPr>
              <a:t>qnorm</a:t>
            </a:r>
            <a:r>
              <a:rPr lang="en-US" b="0" i="0" dirty="0">
                <a:solidFill>
                  <a:srgbClr val="333333"/>
                </a:solidFill>
                <a:effectLst/>
                <a:latin typeface="ProximaNova"/>
              </a:rPr>
              <a:t> and </a:t>
            </a:r>
            <a:r>
              <a:rPr lang="en-US" b="1" i="0" dirty="0" err="1">
                <a:solidFill>
                  <a:srgbClr val="333333"/>
                </a:solidFill>
                <a:effectLst/>
                <a:latin typeface="ProximaNova"/>
              </a:rPr>
              <a:t>pnorm</a:t>
            </a:r>
            <a:r>
              <a:rPr lang="en-US" b="0" i="0" dirty="0">
                <a:solidFill>
                  <a:srgbClr val="333333"/>
                </a:solidFill>
                <a:effectLst/>
                <a:latin typeface="ProximaNova"/>
              </a:rPr>
              <a:t> to check the normality of the residuals.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to check the normality</a:t>
            </a:r>
            <a:endParaRPr lang="en-US" dirty="0"/>
          </a:p>
        </p:txBody>
      </p:sp>
      <p:sp>
        <p:nvSpPr>
          <p:cNvPr id="3" name="Content Placeholder 2"/>
          <p:cNvSpPr>
            <a:spLocks noGrp="1"/>
          </p:cNvSpPr>
          <p:nvPr>
            <p:ph idx="1"/>
          </p:nvPr>
        </p:nvSpPr>
        <p:spPr>
          <a:xfrm>
            <a:off x="1024128" y="2286000"/>
            <a:ext cx="10151872" cy="4358640"/>
          </a:xfrm>
        </p:spPr>
        <p:txBody>
          <a:bodyPr/>
          <a:lstStyle/>
          <a:p>
            <a:pPr algn="just">
              <a:buFont typeface="Wingdings" panose="05000000000000000000" pitchFamily="2" charset="2"/>
              <a:buChar char="v"/>
            </a:pPr>
            <a:r>
              <a:rPr lang="en-US" b="0" i="0" dirty="0">
                <a:solidFill>
                  <a:srgbClr val="333333"/>
                </a:solidFill>
                <a:effectLst/>
                <a:latin typeface="ProximaNova"/>
              </a:rPr>
              <a:t> We will be using a data file that was created by randomly sampling 400 elementary schools from the California Department of Education’s API 2000 dataset.  This data file contains a measure of school academic performance as well as other attributes of the elementary schools, such as, class size, enrollment, poverty, etc.</a:t>
            </a:r>
            <a:endParaRPr lang="en-US" b="0" i="0" dirty="0">
              <a:solidFill>
                <a:srgbClr val="333333"/>
              </a:solidFill>
              <a:effectLst/>
              <a:latin typeface="ProximaNova"/>
            </a:endParaRPr>
          </a:p>
          <a:p>
            <a:pPr algn="just">
              <a:buFont typeface="Wingdings" panose="05000000000000000000" pitchFamily="2" charset="2"/>
              <a:buChar char="v"/>
            </a:pPr>
            <a:r>
              <a:rPr lang="en-US" dirty="0">
                <a:solidFill>
                  <a:srgbClr val="333333"/>
                </a:solidFill>
                <a:latin typeface="ProximaNova"/>
              </a:rPr>
              <a:t> Measure of a</a:t>
            </a:r>
            <a:r>
              <a:rPr lang="en-US" b="0" i="0" dirty="0">
                <a:solidFill>
                  <a:srgbClr val="333333"/>
                </a:solidFill>
                <a:effectLst/>
                <a:latin typeface="ProximaNova"/>
              </a:rPr>
              <a:t>cademic performance of the school (</a:t>
            </a:r>
            <a:r>
              <a:rPr lang="en-US" b="1" i="0" dirty="0">
                <a:solidFill>
                  <a:srgbClr val="333333"/>
                </a:solidFill>
                <a:effectLst/>
                <a:latin typeface="ProximaNova"/>
              </a:rPr>
              <a:t>api00</a:t>
            </a:r>
            <a:r>
              <a:rPr lang="en-US" b="0" i="0" dirty="0">
                <a:solidFill>
                  <a:srgbClr val="333333"/>
                </a:solidFill>
                <a:effectLst/>
                <a:latin typeface="ProximaNova"/>
              </a:rPr>
              <a:t>), the average class size in kindergarten through 3rd grade (</a:t>
            </a:r>
            <a:r>
              <a:rPr lang="en-US" b="1" i="0" dirty="0">
                <a:solidFill>
                  <a:srgbClr val="333333"/>
                </a:solidFill>
                <a:effectLst/>
                <a:latin typeface="ProximaNova"/>
              </a:rPr>
              <a:t>acs_k3</a:t>
            </a:r>
            <a:r>
              <a:rPr lang="en-US" b="0" i="0" dirty="0">
                <a:solidFill>
                  <a:srgbClr val="333333"/>
                </a:solidFill>
                <a:effectLst/>
                <a:latin typeface="ProximaNova"/>
              </a:rPr>
              <a:t>), the percentage of students receiving free meals (</a:t>
            </a:r>
            <a:r>
              <a:rPr lang="en-US" b="1" i="0" dirty="0">
                <a:solidFill>
                  <a:srgbClr val="333333"/>
                </a:solidFill>
                <a:effectLst/>
                <a:latin typeface="ProximaNova"/>
              </a:rPr>
              <a:t>meals</a:t>
            </a:r>
            <a:r>
              <a:rPr lang="en-US" b="0" i="0" dirty="0">
                <a:solidFill>
                  <a:srgbClr val="333333"/>
                </a:solidFill>
                <a:effectLst/>
                <a:latin typeface="ProximaNova"/>
              </a:rPr>
              <a:t>) – which is an indicator of poverty, and the percentage of teachers who have full teaching credentials (</a:t>
            </a:r>
            <a:r>
              <a:rPr lang="en-US" b="1" i="0" dirty="0">
                <a:solidFill>
                  <a:srgbClr val="333333"/>
                </a:solidFill>
                <a:effectLst/>
                <a:latin typeface="ProximaNova"/>
              </a:rPr>
              <a:t>full</a:t>
            </a:r>
            <a:r>
              <a:rPr lang="en-US" b="0" i="0" dirty="0">
                <a:solidFill>
                  <a:srgbClr val="333333"/>
                </a:solidFill>
                <a:effectLst/>
                <a:latin typeface="ProximaNova"/>
              </a:rPr>
              <a:t>).</a:t>
            </a:r>
            <a:endParaRPr lang="en-US" b="0" i="0" dirty="0">
              <a:solidFill>
                <a:srgbClr val="333333"/>
              </a:solidFill>
              <a:effectLst/>
              <a:latin typeface="ProximaNova"/>
            </a:endParaRPr>
          </a:p>
          <a:p>
            <a:pPr algn="just">
              <a:buFont typeface="Wingdings" panose="05000000000000000000" pitchFamily="2" charset="2"/>
              <a:buChar char="v"/>
            </a:pPr>
            <a:r>
              <a:rPr lang="en-US" b="0" i="0" dirty="0">
                <a:solidFill>
                  <a:srgbClr val="333333"/>
                </a:solidFill>
                <a:effectLst/>
                <a:latin typeface="ProximaNova"/>
              </a:rPr>
              <a:t> Let’s predict academic performance (</a:t>
            </a:r>
            <a:r>
              <a:rPr lang="en-US" b="1" i="0" dirty="0">
                <a:solidFill>
                  <a:srgbClr val="333333"/>
                </a:solidFill>
                <a:effectLst/>
                <a:latin typeface="ProximaNova"/>
              </a:rPr>
              <a:t>api00</a:t>
            </a:r>
            <a:r>
              <a:rPr lang="en-US" b="0" i="0" dirty="0">
                <a:solidFill>
                  <a:srgbClr val="333333"/>
                </a:solidFill>
                <a:effectLst/>
                <a:latin typeface="ProximaNova"/>
              </a:rPr>
              <a:t>) from percent receiving free meals (</a:t>
            </a:r>
            <a:r>
              <a:rPr lang="en-US" b="1" i="0" dirty="0">
                <a:solidFill>
                  <a:srgbClr val="333333"/>
                </a:solidFill>
                <a:effectLst/>
                <a:latin typeface="ProximaNova"/>
              </a:rPr>
              <a:t>meals</a:t>
            </a:r>
            <a:r>
              <a:rPr lang="en-US" b="0" i="0" dirty="0">
                <a:solidFill>
                  <a:srgbClr val="333333"/>
                </a:solidFill>
                <a:effectLst/>
                <a:latin typeface="ProximaNova"/>
              </a:rPr>
              <a:t>), percent of English language learners (</a:t>
            </a:r>
            <a:r>
              <a:rPr lang="en-US" b="1" i="0" dirty="0">
                <a:solidFill>
                  <a:srgbClr val="333333"/>
                </a:solidFill>
                <a:effectLst/>
                <a:latin typeface="ProximaNova"/>
              </a:rPr>
              <a:t>ell</a:t>
            </a:r>
            <a:r>
              <a:rPr lang="en-US" b="0" i="0" dirty="0">
                <a:solidFill>
                  <a:srgbClr val="333333"/>
                </a:solidFill>
                <a:effectLst/>
                <a:latin typeface="ProximaNova"/>
              </a:rPr>
              <a:t>), and percent of teachers with emergency credentials (</a:t>
            </a:r>
            <a:r>
              <a:rPr lang="en-US" b="1" i="0" dirty="0" err="1">
                <a:solidFill>
                  <a:srgbClr val="333333"/>
                </a:solidFill>
                <a:effectLst/>
                <a:latin typeface="ProximaNova"/>
              </a:rPr>
              <a:t>emer</a:t>
            </a:r>
            <a:r>
              <a:rPr lang="en-US" b="0" i="0" dirty="0">
                <a:solidFill>
                  <a:srgbClr val="333333"/>
                </a:solidFill>
                <a:effectLst/>
                <a:latin typeface="ProximaNova"/>
              </a:rPr>
              <a:t>).</a:t>
            </a:r>
            <a:endParaRPr lang="en-US" b="0" i="0" dirty="0">
              <a:solidFill>
                <a:srgbClr val="333333"/>
              </a:solidFill>
              <a:effectLst/>
              <a:latin typeface="ProximaNova"/>
            </a:endParaRPr>
          </a:p>
          <a:p>
            <a:pPr algn="just">
              <a:buFont typeface="Wingdings" panose="05000000000000000000" pitchFamily="2" charset="2"/>
              <a:buChar char="v"/>
            </a:pPr>
            <a:r>
              <a:rPr lang="en-US" b="0" i="0" dirty="0">
                <a:solidFill>
                  <a:srgbClr val="00B0F0"/>
                </a:solidFill>
                <a:effectLst/>
                <a:latin typeface="ProximaNova"/>
              </a:rPr>
              <a:t> use https://stats.idre.ucla.edu/stat/stata/webbooks/reg/elemapi2</a:t>
            </a:r>
            <a:endParaRPr lang="en-US" b="0" i="0" dirty="0">
              <a:solidFill>
                <a:srgbClr val="00B0F0"/>
              </a:solidFill>
              <a:effectLst/>
              <a:latin typeface="ProximaNova"/>
            </a:endParaRPr>
          </a:p>
          <a:p>
            <a:pPr algn="just">
              <a:buFont typeface="Wingdings" panose="05000000000000000000" pitchFamily="2" charset="2"/>
              <a:buChar char="v"/>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4080" y="39625"/>
            <a:ext cx="9720072" cy="1499616"/>
          </a:xfrm>
        </p:spPr>
        <p:txBody>
          <a:bodyPr>
            <a:normAutofit/>
          </a:bodyPr>
          <a:lstStyle/>
          <a:p>
            <a:r>
              <a:rPr lang="en-US" sz="3200" dirty="0"/>
              <a:t>PREDICTING ACADEMIC PERFORMANCE &amp; Generating</a:t>
            </a:r>
            <a:r>
              <a:rPr lang="en-US" sz="3200" b="0" i="0" dirty="0">
                <a:solidFill>
                  <a:srgbClr val="333333"/>
                </a:solidFill>
                <a:effectLst/>
                <a:latin typeface="ProximaNova"/>
              </a:rPr>
              <a:t> residuals</a:t>
            </a:r>
            <a:endParaRPr lang="en-US" sz="3200" dirty="0"/>
          </a:p>
        </p:txBody>
      </p:sp>
      <p:sp>
        <p:nvSpPr>
          <p:cNvPr id="3" name="Content Placeholder 2"/>
          <p:cNvSpPr>
            <a:spLocks noGrp="1"/>
          </p:cNvSpPr>
          <p:nvPr>
            <p:ph idx="1"/>
          </p:nvPr>
        </p:nvSpPr>
        <p:spPr>
          <a:xfrm>
            <a:off x="894080" y="1219200"/>
            <a:ext cx="9720073" cy="3972560"/>
          </a:xfrm>
        </p:spPr>
        <p:txBody>
          <a:bodyPr/>
          <a:lstStyle/>
          <a:p>
            <a:pPr>
              <a:buFont typeface="Wingdings" panose="05000000000000000000" pitchFamily="2" charset="2"/>
              <a:buChar char="v"/>
            </a:pPr>
            <a:r>
              <a:rPr lang="en-US" dirty="0"/>
              <a:t> </a:t>
            </a:r>
            <a:r>
              <a:rPr lang="en-US" dirty="0">
                <a:solidFill>
                  <a:srgbClr val="00B0F0"/>
                </a:solidFill>
              </a:rPr>
              <a:t>regress api00 meals ell </a:t>
            </a:r>
            <a:r>
              <a:rPr lang="en-US" dirty="0" err="1">
                <a:solidFill>
                  <a:srgbClr val="00B0F0"/>
                </a:solidFill>
              </a:rPr>
              <a:t>emer</a:t>
            </a:r>
            <a:endParaRPr lang="en-US" dirty="0">
              <a:solidFill>
                <a:srgbClr val="00B0F0"/>
              </a:solidFill>
            </a:endParaRPr>
          </a:p>
          <a:p>
            <a:pPr>
              <a:buFont typeface="Wingdings" panose="05000000000000000000" pitchFamily="2" charset="2"/>
              <a:buChar char="v"/>
            </a:pPr>
            <a:r>
              <a:rPr lang="en-US" dirty="0">
                <a:solidFill>
                  <a:srgbClr val="00B0F0"/>
                </a:solidFill>
              </a:rPr>
              <a:t>predict r, </a:t>
            </a:r>
            <a:r>
              <a:rPr lang="en-US" dirty="0" err="1">
                <a:solidFill>
                  <a:srgbClr val="00B0F0"/>
                </a:solidFill>
              </a:rPr>
              <a:t>resid</a:t>
            </a:r>
            <a:endParaRPr lang="en-US" dirty="0">
              <a:solidFill>
                <a:srgbClr val="00B0F0"/>
              </a:solidFill>
            </a:endParaRPr>
          </a:p>
          <a:p>
            <a:pPr>
              <a:buFont typeface="Wingdings" panose="05000000000000000000" pitchFamily="2" charset="2"/>
              <a:buChar char="v"/>
            </a:pPr>
            <a:endParaRPr lang="en-US" dirty="0">
              <a:solidFill>
                <a:srgbClr val="00B0F0"/>
              </a:solidFill>
            </a:endParaRPr>
          </a:p>
          <a:p>
            <a:pPr>
              <a:buFont typeface="Wingdings" panose="05000000000000000000" pitchFamily="2" charset="2"/>
              <a:buChar char="v"/>
            </a:pPr>
            <a:endParaRPr lang="en-US" dirty="0">
              <a:solidFill>
                <a:srgbClr val="00B0F0"/>
              </a:solidFill>
            </a:endParaRPr>
          </a:p>
        </p:txBody>
      </p:sp>
      <p:pic>
        <p:nvPicPr>
          <p:cNvPr id="4" name="Picture 3"/>
          <p:cNvPicPr>
            <a:picLocks noChangeAspect="1"/>
          </p:cNvPicPr>
          <p:nvPr/>
        </p:nvPicPr>
        <p:blipFill>
          <a:blip r:embed="rId1"/>
          <a:stretch>
            <a:fillRect/>
          </a:stretch>
        </p:blipFill>
        <p:spPr>
          <a:xfrm>
            <a:off x="978535" y="2212339"/>
            <a:ext cx="10235184" cy="47270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kernel density?</a:t>
            </a:r>
            <a:endParaRPr lang="en-US" dirty="0"/>
          </a:p>
        </p:txBody>
      </p:sp>
      <p:sp>
        <p:nvSpPr>
          <p:cNvPr id="3" name="Content Placeholder 2"/>
          <p:cNvSpPr>
            <a:spLocks noGrp="1"/>
          </p:cNvSpPr>
          <p:nvPr>
            <p:ph idx="1"/>
          </p:nvPr>
        </p:nvSpPr>
        <p:spPr>
          <a:xfrm>
            <a:off x="1024128" y="2286000"/>
            <a:ext cx="10060432" cy="4023360"/>
          </a:xfrm>
        </p:spPr>
        <p:txBody>
          <a:bodyPr/>
          <a:lstStyle/>
          <a:p>
            <a:pPr algn="just">
              <a:buFont typeface="Wingdings" panose="05000000000000000000" pitchFamily="2" charset="2"/>
              <a:buChar char="v"/>
            </a:pPr>
            <a:r>
              <a:rPr lang="en-US" dirty="0"/>
              <a:t> Kernel density estimators approximate the density f(x) from observations on x. Histograms do this, too, and the histogram itself is a kind of kernel density estimate. The data are divided into nonoverlapping intervals, and counts are made of the number of data points within each interval. Histograms are bar graphs that depict these frequency counts—the bar is centered at the midpoint of each interval—and its height reflects the average number of data points in the interval. </a:t>
            </a:r>
            <a:endParaRPr lang="en-US" dirty="0"/>
          </a:p>
          <a:p>
            <a:pPr algn="just">
              <a:buFont typeface="Wingdings" panose="05000000000000000000" pitchFamily="2" charset="2"/>
              <a:buChar char="v"/>
            </a:pPr>
            <a:r>
              <a:rPr lang="en-US" dirty="0"/>
              <a:t> </a:t>
            </a:r>
            <a:r>
              <a:rPr lang="en-US" dirty="0">
                <a:solidFill>
                  <a:srgbClr val="333333"/>
                </a:solidFill>
                <a:latin typeface="ProximaNova"/>
              </a:rPr>
              <a:t>W</a:t>
            </a:r>
            <a:r>
              <a:rPr lang="en-US" b="0" i="0" dirty="0">
                <a:solidFill>
                  <a:srgbClr val="333333"/>
                </a:solidFill>
                <a:effectLst/>
                <a:latin typeface="ProximaNova"/>
              </a:rPr>
              <a:t>e use the </a:t>
            </a:r>
            <a:r>
              <a:rPr lang="en-US" b="1" i="0" dirty="0" err="1">
                <a:solidFill>
                  <a:srgbClr val="333333"/>
                </a:solidFill>
                <a:effectLst/>
                <a:latin typeface="ProximaNova"/>
              </a:rPr>
              <a:t>kdensity</a:t>
            </a:r>
            <a:r>
              <a:rPr lang="en-US" b="0" i="0" dirty="0">
                <a:solidFill>
                  <a:srgbClr val="333333"/>
                </a:solidFill>
                <a:effectLst/>
                <a:latin typeface="ProximaNova"/>
              </a:rPr>
              <a:t> command to produce a kernel density plot with the </a:t>
            </a:r>
            <a:r>
              <a:rPr lang="en-US" b="1" i="0" dirty="0">
                <a:solidFill>
                  <a:srgbClr val="333333"/>
                </a:solidFill>
                <a:effectLst/>
                <a:latin typeface="ProximaNova"/>
              </a:rPr>
              <a:t>normal</a:t>
            </a:r>
            <a:r>
              <a:rPr lang="en-US" b="0" i="0" dirty="0">
                <a:solidFill>
                  <a:srgbClr val="333333"/>
                </a:solidFill>
                <a:effectLst/>
                <a:latin typeface="ProximaNova"/>
              </a:rPr>
              <a:t> option requesting that a normal density be overlaid on the plot. </a:t>
            </a:r>
            <a:r>
              <a:rPr lang="en-US" b="1" i="0" dirty="0" err="1">
                <a:solidFill>
                  <a:srgbClr val="333333"/>
                </a:solidFill>
                <a:effectLst/>
                <a:latin typeface="ProximaNova"/>
              </a:rPr>
              <a:t>kdensity</a:t>
            </a:r>
            <a:r>
              <a:rPr lang="en-US" b="1" i="0" dirty="0">
                <a:solidFill>
                  <a:srgbClr val="333333"/>
                </a:solidFill>
                <a:effectLst/>
                <a:latin typeface="ProximaNova"/>
              </a:rPr>
              <a:t> </a:t>
            </a:r>
            <a:r>
              <a:rPr lang="en-US" b="0" i="0" dirty="0">
                <a:solidFill>
                  <a:srgbClr val="333333"/>
                </a:solidFill>
                <a:effectLst/>
                <a:latin typeface="ProximaNova"/>
              </a:rPr>
              <a:t>stands for kernel density estimate. It can be thought of as a histogram with narrow bins and moving average.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kernel density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solidFill>
                  <a:srgbClr val="00B0F0"/>
                </a:solidFill>
              </a:rPr>
              <a:t> </a:t>
            </a:r>
            <a:r>
              <a:rPr lang="en-US" dirty="0" err="1">
                <a:solidFill>
                  <a:srgbClr val="00B0F0"/>
                </a:solidFill>
              </a:rPr>
              <a:t>kdensity</a:t>
            </a:r>
            <a:r>
              <a:rPr lang="en-US" dirty="0">
                <a:solidFill>
                  <a:srgbClr val="00B0F0"/>
                </a:solidFill>
              </a:rPr>
              <a:t> r, normal</a:t>
            </a:r>
            <a:endParaRPr lang="en-US" dirty="0">
              <a:solidFill>
                <a:srgbClr val="00B0F0"/>
              </a:solidFill>
            </a:endParaRPr>
          </a:p>
          <a:p>
            <a:pPr>
              <a:buFont typeface="Wingdings" panose="05000000000000000000" pitchFamily="2" charset="2"/>
              <a:buChar char="v"/>
            </a:pPr>
            <a:endParaRPr lang="en-US" dirty="0"/>
          </a:p>
        </p:txBody>
      </p:sp>
      <p:pic>
        <p:nvPicPr>
          <p:cNvPr id="6" name="Picture 5"/>
          <p:cNvPicPr>
            <a:picLocks noChangeAspect="1"/>
          </p:cNvPicPr>
          <p:nvPr/>
        </p:nvPicPr>
        <p:blipFill>
          <a:blip r:embed="rId1"/>
          <a:stretch>
            <a:fillRect/>
          </a:stretch>
        </p:blipFill>
        <p:spPr>
          <a:xfrm>
            <a:off x="3920867" y="1830238"/>
            <a:ext cx="8057773" cy="493488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2848" y="646176"/>
            <a:ext cx="10873232" cy="1499616"/>
          </a:xfrm>
        </p:spPr>
        <p:txBody>
          <a:bodyPr>
            <a:normAutofit/>
          </a:bodyPr>
          <a:lstStyle/>
          <a:p>
            <a:r>
              <a:rPr lang="en-US" sz="3500" dirty="0"/>
              <a:t>STANDARDIZED NORMAL PROBABILITY (P-P) &amp; </a:t>
            </a:r>
            <a:r>
              <a:rPr lang="en-US" sz="3500" b="0" i="0" dirty="0">
                <a:solidFill>
                  <a:srgbClr val="333333"/>
                </a:solidFill>
                <a:effectLst/>
              </a:rPr>
              <a:t>quantiles of a variable against the quantiles of a normal distribution</a:t>
            </a:r>
            <a:endParaRPr lang="en-US" sz="3500" dirty="0"/>
          </a:p>
        </p:txBody>
      </p:sp>
      <p:sp>
        <p:nvSpPr>
          <p:cNvPr id="3" name="Content Placeholder 2"/>
          <p:cNvSpPr>
            <a:spLocks noGrp="1"/>
          </p:cNvSpPr>
          <p:nvPr>
            <p:ph idx="1"/>
          </p:nvPr>
        </p:nvSpPr>
        <p:spPr>
          <a:xfrm>
            <a:off x="1024128" y="2286000"/>
            <a:ext cx="10548112" cy="4023360"/>
          </a:xfrm>
        </p:spPr>
        <p:txBody>
          <a:bodyPr/>
          <a:lstStyle/>
          <a:p>
            <a:pPr algn="just">
              <a:buFont typeface="Wingdings" panose="05000000000000000000" pitchFamily="2" charset="2"/>
              <a:buChar char="v"/>
            </a:pPr>
            <a:r>
              <a:rPr lang="en-US" b="0" i="0" dirty="0">
                <a:solidFill>
                  <a:srgbClr val="333333"/>
                </a:solidFill>
                <a:effectLst/>
                <a:latin typeface="ProximaNova"/>
              </a:rPr>
              <a:t> The </a:t>
            </a:r>
            <a:r>
              <a:rPr lang="en-US" b="1" i="0" dirty="0" err="1">
                <a:solidFill>
                  <a:srgbClr val="333333"/>
                </a:solidFill>
                <a:effectLst/>
                <a:latin typeface="ProximaNova"/>
              </a:rPr>
              <a:t>pnorm</a:t>
            </a:r>
            <a:r>
              <a:rPr lang="en-US" b="0" i="0" dirty="0">
                <a:solidFill>
                  <a:srgbClr val="333333"/>
                </a:solidFill>
                <a:effectLst/>
                <a:latin typeface="ProximaNova"/>
              </a:rPr>
              <a:t> command graphs a standardized normal probability (P-P) plot while </a:t>
            </a:r>
            <a:r>
              <a:rPr lang="en-US" b="1" i="0" dirty="0" err="1">
                <a:solidFill>
                  <a:srgbClr val="333333"/>
                </a:solidFill>
                <a:effectLst/>
                <a:latin typeface="ProximaNova"/>
              </a:rPr>
              <a:t>qnorm</a:t>
            </a:r>
            <a:r>
              <a:rPr lang="en-US" b="0" i="0" dirty="0">
                <a:solidFill>
                  <a:srgbClr val="333333"/>
                </a:solidFill>
                <a:effectLst/>
                <a:latin typeface="ProximaNova"/>
              </a:rPr>
              <a:t> plots the quantiles of a variable against the quantiles of a normal distribution. </a:t>
            </a:r>
            <a:r>
              <a:rPr lang="en-US" b="1" i="0" dirty="0" err="1">
                <a:solidFill>
                  <a:srgbClr val="333333"/>
                </a:solidFill>
                <a:effectLst/>
                <a:latin typeface="ProximaNova"/>
              </a:rPr>
              <a:t>pnorm</a:t>
            </a:r>
            <a:r>
              <a:rPr lang="en-US" b="0" i="0" dirty="0">
                <a:solidFill>
                  <a:srgbClr val="333333"/>
                </a:solidFill>
                <a:effectLst/>
                <a:latin typeface="ProximaNova"/>
              </a:rPr>
              <a:t> is sensitive to non-normality in the middle range of data and </a:t>
            </a:r>
            <a:r>
              <a:rPr lang="en-US" b="1" i="0" dirty="0" err="1">
                <a:solidFill>
                  <a:srgbClr val="333333"/>
                </a:solidFill>
                <a:effectLst/>
                <a:latin typeface="ProximaNova"/>
              </a:rPr>
              <a:t>qnorm</a:t>
            </a:r>
            <a:r>
              <a:rPr lang="en-US" b="0" i="0" dirty="0">
                <a:solidFill>
                  <a:srgbClr val="333333"/>
                </a:solidFill>
                <a:effectLst/>
                <a:latin typeface="ProximaNova"/>
              </a:rPr>
              <a:t> is sensitive to non-normality near the tails. As you see below, the results from </a:t>
            </a:r>
            <a:r>
              <a:rPr lang="en-US" b="1" i="0" dirty="0" err="1">
                <a:solidFill>
                  <a:srgbClr val="333333"/>
                </a:solidFill>
                <a:effectLst/>
                <a:latin typeface="ProximaNova"/>
              </a:rPr>
              <a:t>pnorm</a:t>
            </a:r>
            <a:r>
              <a:rPr lang="en-US" b="0" i="0" dirty="0">
                <a:solidFill>
                  <a:srgbClr val="333333"/>
                </a:solidFill>
                <a:effectLst/>
                <a:latin typeface="ProximaNova"/>
              </a:rPr>
              <a:t> show no indications of non-normality, while the </a:t>
            </a:r>
            <a:r>
              <a:rPr lang="en-US" b="1" i="0" dirty="0" err="1">
                <a:solidFill>
                  <a:srgbClr val="333333"/>
                </a:solidFill>
                <a:effectLst/>
                <a:latin typeface="ProximaNova"/>
              </a:rPr>
              <a:t>qnorm</a:t>
            </a:r>
            <a:r>
              <a:rPr lang="en-US" b="0" i="0" dirty="0">
                <a:solidFill>
                  <a:srgbClr val="333333"/>
                </a:solidFill>
                <a:effectLst/>
                <a:latin typeface="ProximaNova"/>
              </a:rPr>
              <a:t> command shows a slight deviation from normal at the upper tail, as can be seen in the </a:t>
            </a:r>
            <a:r>
              <a:rPr lang="en-US" b="1" i="0" dirty="0" err="1">
                <a:solidFill>
                  <a:srgbClr val="333333"/>
                </a:solidFill>
                <a:effectLst/>
                <a:latin typeface="ProximaNova"/>
              </a:rPr>
              <a:t>kdensity</a:t>
            </a:r>
            <a:r>
              <a:rPr lang="en-US" b="0" i="0" dirty="0">
                <a:solidFill>
                  <a:srgbClr val="333333"/>
                </a:solidFill>
                <a:effectLst/>
                <a:latin typeface="ProximaNova"/>
              </a:rPr>
              <a:t> above.  Nevertheless, this seems to be a minor and trivial deviation from normality. We can accept that the residuals are close to a normal distribution.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5400" dirty="0"/>
              <a:t>STANDARDIZED NORMAL PROBABILITY (P-P)</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US" dirty="0"/>
              <a:t> </a:t>
            </a:r>
            <a:r>
              <a:rPr lang="en-US" dirty="0" err="1">
                <a:solidFill>
                  <a:srgbClr val="00B0F0"/>
                </a:solidFill>
              </a:rPr>
              <a:t>pnorm</a:t>
            </a:r>
            <a:r>
              <a:rPr lang="en-US" dirty="0">
                <a:solidFill>
                  <a:srgbClr val="00B0F0"/>
                </a:solidFill>
              </a:rPr>
              <a:t> r</a:t>
            </a:r>
            <a:endParaRPr lang="en-US" dirty="0">
              <a:solidFill>
                <a:srgbClr val="00B0F0"/>
              </a:solidFill>
            </a:endParaRPr>
          </a:p>
        </p:txBody>
      </p:sp>
      <p:pic>
        <p:nvPicPr>
          <p:cNvPr id="5" name="Picture 4"/>
          <p:cNvPicPr>
            <a:picLocks noChangeAspect="1"/>
          </p:cNvPicPr>
          <p:nvPr/>
        </p:nvPicPr>
        <p:blipFill>
          <a:blip r:embed="rId1"/>
          <a:stretch>
            <a:fillRect/>
          </a:stretch>
        </p:blipFill>
        <p:spPr>
          <a:xfrm>
            <a:off x="4355438" y="1962912"/>
            <a:ext cx="7147714" cy="469188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4256</Words>
  <Application>WPS Presentation</Application>
  <PresentationFormat>Widescreen</PresentationFormat>
  <Paragraphs>61</Paragraphs>
  <Slides>13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vt:i4>
      </vt:variant>
    </vt:vector>
  </HeadingPairs>
  <TitlesOfParts>
    <vt:vector size="29" baseType="lpstr">
      <vt:lpstr>Arial</vt:lpstr>
      <vt:lpstr>SimSun</vt:lpstr>
      <vt:lpstr>Wingdings</vt:lpstr>
      <vt:lpstr>Tw Cen MT</vt:lpstr>
      <vt:lpstr>苹方-简</vt:lpstr>
      <vt:lpstr>Wingdings 3</vt:lpstr>
      <vt:lpstr>ProximaNova</vt:lpstr>
      <vt:lpstr>Thonburi</vt:lpstr>
      <vt:lpstr>Tw Cen MT Condensed</vt:lpstr>
      <vt:lpstr>Microsoft YaHei</vt:lpstr>
      <vt:lpstr>汉仪旗黑</vt:lpstr>
      <vt:lpstr>Arial Unicode MS</vt:lpstr>
      <vt:lpstr>Calibri</vt:lpstr>
      <vt:lpstr>Helvetica Neue</vt:lpstr>
      <vt:lpstr>宋体-简</vt:lpstr>
      <vt:lpstr>Integral</vt:lpstr>
      <vt:lpstr>Normality of residuals</vt:lpstr>
      <vt:lpstr>Why and when it is important to check the normality?</vt:lpstr>
      <vt:lpstr>How do we check the normality? </vt:lpstr>
      <vt:lpstr>Data to check the normality</vt:lpstr>
      <vt:lpstr>PREDICTING ACADEMIC PERFORMANCE &amp; Generating residuals</vt:lpstr>
      <vt:lpstr>What is kernel density?</vt:lpstr>
      <vt:lpstr>kernel density</vt:lpstr>
      <vt:lpstr>STANDARDIZED NORMAL PROBABILITY (P-P) &amp; quantiles of a variable against the quantiles of a normal distribution</vt:lpstr>
      <vt:lpstr>STANDARDIZED NORMAL PROBABILITY (P-P)</vt:lpstr>
      <vt:lpstr>quantiles of a variable against the quantiles of a normal distribution</vt:lpstr>
      <vt:lpstr>Numerical test to check normality</vt:lpstr>
      <vt:lpstr>Numerical test to check normality</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Normality of residuals</dc:title>
  <dc:creator>Dr Hassan Raza</dc:creator>
  <cp:lastModifiedBy>syednaseerahmed</cp:lastModifiedBy>
  <cp:revision>7</cp:revision>
  <dcterms:created xsi:type="dcterms:W3CDTF">2023-05-22T17:03:15Z</dcterms:created>
  <dcterms:modified xsi:type="dcterms:W3CDTF">2023-05-22T17:03:15Z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1033-4.9.0.7859</vt:lpwstr>
  </property>
</Properties>
</file>