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32" r:id="rId1"/>
  </p:sldMasterIdLst>
  <p:notesMasterIdLst>
    <p:notesMasterId r:id="rId26"/>
  </p:notesMasterIdLst>
  <p:handoutMasterIdLst>
    <p:handoutMasterId r:id="rId27"/>
  </p:handoutMasterIdLst>
  <p:sldIdLst>
    <p:sldId id="430" r:id="rId2"/>
    <p:sldId id="431" r:id="rId3"/>
    <p:sldId id="564" r:id="rId4"/>
    <p:sldId id="566" r:id="rId5"/>
    <p:sldId id="582" r:id="rId6"/>
    <p:sldId id="583" r:id="rId7"/>
    <p:sldId id="607" r:id="rId8"/>
    <p:sldId id="608" r:id="rId9"/>
    <p:sldId id="574" r:id="rId10"/>
    <p:sldId id="579" r:id="rId11"/>
    <p:sldId id="576" r:id="rId12"/>
    <p:sldId id="611" r:id="rId13"/>
    <p:sldId id="610" r:id="rId14"/>
    <p:sldId id="615" r:id="rId15"/>
    <p:sldId id="613" r:id="rId16"/>
    <p:sldId id="586" r:id="rId17"/>
    <p:sldId id="597" r:id="rId18"/>
    <p:sldId id="585" r:id="rId19"/>
    <p:sldId id="587" r:id="rId20"/>
    <p:sldId id="616" r:id="rId21"/>
    <p:sldId id="617" r:id="rId22"/>
    <p:sldId id="591" r:id="rId23"/>
    <p:sldId id="609" r:id="rId24"/>
    <p:sldId id="563" r:id="rId25"/>
  </p:sldIdLst>
  <p:sldSz cx="12801600" cy="8229600"/>
  <p:notesSz cx="6669088"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592">
          <p15:clr>
            <a:srgbClr val="A4A3A4"/>
          </p15:clr>
        </p15:guide>
        <p15:guide id="4"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9900FF"/>
    <a:srgbClr val="5902CE"/>
    <a:srgbClr val="5C6AEC"/>
    <a:srgbClr val="003964"/>
    <a:srgbClr val="8EA8BA"/>
    <a:srgbClr val="F8F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25" autoAdjust="0"/>
    <p:restoredTop sz="98972" autoAdjust="0"/>
  </p:normalViewPr>
  <p:slideViewPr>
    <p:cSldViewPr>
      <p:cViewPr varScale="1">
        <p:scale>
          <a:sx n="61" d="100"/>
          <a:sy n="61" d="100"/>
        </p:scale>
        <p:origin x="1056" y="42"/>
      </p:cViewPr>
      <p:guideLst>
        <p:guide orient="horz" pos="2160"/>
        <p:guide pos="2880"/>
        <p:guide orient="horz" pos="2592"/>
        <p:guide pos="4032"/>
      </p:guideLst>
    </p:cSldViewPr>
  </p:slideViewPr>
  <p:notesTextViewPr>
    <p:cViewPr>
      <p:scale>
        <a:sx n="1" d="1"/>
        <a:sy n="1" d="1"/>
      </p:scale>
      <p:origin x="0" y="0"/>
    </p:cViewPr>
  </p:notesTextViewPr>
  <p:sorterViewPr>
    <p:cViewPr>
      <p:scale>
        <a:sx n="100" d="100"/>
        <a:sy n="100" d="100"/>
      </p:scale>
      <p:origin x="0" y="-31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handoutMaster" Target="handoutMasters/handoutMaster1.xml" /><Relationship Id="rId30" Type="http://schemas.openxmlformats.org/officeDocument/2006/relationships/theme" Target="theme/them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7607" y="0"/>
            <a:ext cx="2889938" cy="496411"/>
          </a:xfrm>
          <a:prstGeom prst="rect">
            <a:avLst/>
          </a:prstGeom>
        </p:spPr>
        <p:txBody>
          <a:bodyPr vert="horz" lIns="91440" tIns="45720" rIns="91440" bIns="45720" rtlCol="0"/>
          <a:lstStyle>
            <a:lvl1pPr algn="r">
              <a:defRPr sz="1200"/>
            </a:lvl1pPr>
          </a:lstStyle>
          <a:p>
            <a:fld id="{C4153EB1-E359-4BCD-9D87-8A5D5DBDFE29}" type="datetimeFigureOut">
              <a:rPr lang="en-US" smtClean="0"/>
              <a:t>10/4/2022</a:t>
            </a:fld>
            <a:endParaRPr lang="en-US"/>
          </a:p>
        </p:txBody>
      </p:sp>
      <p:sp>
        <p:nvSpPr>
          <p:cNvPr id="4" name="Footer Placeholder 3"/>
          <p:cNvSpPr>
            <a:spLocks noGrp="1"/>
          </p:cNvSpPr>
          <p:nvPr>
            <p:ph type="ftr" sz="quarter" idx="2"/>
          </p:nvPr>
        </p:nvSpPr>
        <p:spPr>
          <a:xfrm>
            <a:off x="0" y="9430091"/>
            <a:ext cx="2889938"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7607" y="9430091"/>
            <a:ext cx="2889938" cy="496411"/>
          </a:xfrm>
          <a:prstGeom prst="rect">
            <a:avLst/>
          </a:prstGeom>
        </p:spPr>
        <p:txBody>
          <a:bodyPr vert="horz" lIns="91440" tIns="45720" rIns="91440" bIns="45720" rtlCol="0" anchor="b"/>
          <a:lstStyle>
            <a:lvl1pPr algn="r">
              <a:defRPr sz="1200"/>
            </a:lvl1pPr>
          </a:lstStyle>
          <a:p>
            <a:fld id="{E257498A-D539-498F-A1E1-587DB177B9D3}" type="slidenum">
              <a:rPr lang="en-US" smtClean="0"/>
              <a:t>‹#›</a:t>
            </a:fld>
            <a:endParaRPr lang="en-US"/>
          </a:p>
        </p:txBody>
      </p:sp>
    </p:spTree>
    <p:extLst>
      <p:ext uri="{BB962C8B-B14F-4D97-AF65-F5344CB8AC3E}">
        <p14:creationId xmlns:p14="http://schemas.microsoft.com/office/powerpoint/2010/main" val="802056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62054C78-F76A-43B9-91E8-72879906804D}" type="datetimeFigureOut">
              <a:rPr lang="en-US" smtClean="0"/>
              <a:t>10/4/2022</a:t>
            </a:fld>
            <a:endParaRPr lang="en-US"/>
          </a:p>
        </p:txBody>
      </p:sp>
      <p:sp>
        <p:nvSpPr>
          <p:cNvPr id="4" name="Slide Image Placeholder 3"/>
          <p:cNvSpPr>
            <a:spLocks noGrp="1" noRot="1" noChangeAspect="1"/>
          </p:cNvSpPr>
          <p:nvPr>
            <p:ph type="sldImg" idx="2"/>
          </p:nvPr>
        </p:nvSpPr>
        <p:spPr>
          <a:xfrm>
            <a:off x="439738" y="744538"/>
            <a:ext cx="5789612"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6909" y="4715907"/>
            <a:ext cx="5335270" cy="446770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4E2AEADA-56C5-4947-9F95-0B93792B4067}" type="slidenum">
              <a:rPr lang="en-US" smtClean="0"/>
              <a:t>‹#›</a:t>
            </a:fld>
            <a:endParaRPr lang="en-US"/>
          </a:p>
        </p:txBody>
      </p:sp>
    </p:spTree>
    <p:extLst>
      <p:ext uri="{BB962C8B-B14F-4D97-AF65-F5344CB8AC3E}">
        <p14:creationId xmlns:p14="http://schemas.microsoft.com/office/powerpoint/2010/main" val="3400788170"/>
      </p:ext>
    </p:extLst>
  </p:cSld>
  <p:clrMap bg1="lt1" tx1="dk1" bg2="lt2" tx2="dk2" accent1="accent1" accent2="accent2" accent3="accent3" accent4="accent4" accent5="accent5" accent6="accent6" hlink="hlink" folHlink="folHlink"/>
  <p:notesStyle>
    <a:lvl1pPr marL="0" algn="l" defTabSz="1237092" rtl="0" eaLnBrk="1" latinLnBrk="0" hangingPunct="1">
      <a:defRPr sz="1600" kern="1200">
        <a:solidFill>
          <a:schemeClr val="tx1"/>
        </a:solidFill>
        <a:latin typeface="+mn-lt"/>
        <a:ea typeface="+mn-ea"/>
        <a:cs typeface="+mn-cs"/>
      </a:defRPr>
    </a:lvl1pPr>
    <a:lvl2pPr marL="618546" algn="l" defTabSz="1237092" rtl="0" eaLnBrk="1" latinLnBrk="0" hangingPunct="1">
      <a:defRPr sz="1600" kern="1200">
        <a:solidFill>
          <a:schemeClr val="tx1"/>
        </a:solidFill>
        <a:latin typeface="+mn-lt"/>
        <a:ea typeface="+mn-ea"/>
        <a:cs typeface="+mn-cs"/>
      </a:defRPr>
    </a:lvl2pPr>
    <a:lvl3pPr marL="1237092" algn="l" defTabSz="1237092" rtl="0" eaLnBrk="1" latinLnBrk="0" hangingPunct="1">
      <a:defRPr sz="1600" kern="1200">
        <a:solidFill>
          <a:schemeClr val="tx1"/>
        </a:solidFill>
        <a:latin typeface="+mn-lt"/>
        <a:ea typeface="+mn-ea"/>
        <a:cs typeface="+mn-cs"/>
      </a:defRPr>
    </a:lvl3pPr>
    <a:lvl4pPr marL="1855638" algn="l" defTabSz="1237092" rtl="0" eaLnBrk="1" latinLnBrk="0" hangingPunct="1">
      <a:defRPr sz="1600" kern="1200">
        <a:solidFill>
          <a:schemeClr val="tx1"/>
        </a:solidFill>
        <a:latin typeface="+mn-lt"/>
        <a:ea typeface="+mn-ea"/>
        <a:cs typeface="+mn-cs"/>
      </a:defRPr>
    </a:lvl4pPr>
    <a:lvl5pPr marL="2474184" algn="l" defTabSz="1237092" rtl="0" eaLnBrk="1" latinLnBrk="0" hangingPunct="1">
      <a:defRPr sz="1600" kern="1200">
        <a:solidFill>
          <a:schemeClr val="tx1"/>
        </a:solidFill>
        <a:latin typeface="+mn-lt"/>
        <a:ea typeface="+mn-ea"/>
        <a:cs typeface="+mn-cs"/>
      </a:defRPr>
    </a:lvl5pPr>
    <a:lvl6pPr marL="3092729" algn="l" defTabSz="1237092" rtl="0" eaLnBrk="1" latinLnBrk="0" hangingPunct="1">
      <a:defRPr sz="1600" kern="1200">
        <a:solidFill>
          <a:schemeClr val="tx1"/>
        </a:solidFill>
        <a:latin typeface="+mn-lt"/>
        <a:ea typeface="+mn-ea"/>
        <a:cs typeface="+mn-cs"/>
      </a:defRPr>
    </a:lvl6pPr>
    <a:lvl7pPr marL="3711275" algn="l" defTabSz="1237092" rtl="0" eaLnBrk="1" latinLnBrk="0" hangingPunct="1">
      <a:defRPr sz="1600" kern="1200">
        <a:solidFill>
          <a:schemeClr val="tx1"/>
        </a:solidFill>
        <a:latin typeface="+mn-lt"/>
        <a:ea typeface="+mn-ea"/>
        <a:cs typeface="+mn-cs"/>
      </a:defRPr>
    </a:lvl7pPr>
    <a:lvl8pPr marL="4329821" algn="l" defTabSz="1237092" rtl="0" eaLnBrk="1" latinLnBrk="0" hangingPunct="1">
      <a:defRPr sz="1600" kern="1200">
        <a:solidFill>
          <a:schemeClr val="tx1"/>
        </a:solidFill>
        <a:latin typeface="+mn-lt"/>
        <a:ea typeface="+mn-ea"/>
        <a:cs typeface="+mn-cs"/>
      </a:defRPr>
    </a:lvl8pPr>
    <a:lvl9pPr marL="4948367" algn="l" defTabSz="123709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44538"/>
            <a:ext cx="5789612" cy="3722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2AEADA-56C5-4947-9F95-0B93792B4067}" type="slidenum">
              <a:rPr lang="en-US" smtClean="0"/>
              <a:t>3</a:t>
            </a:fld>
            <a:endParaRPr lang="en-US"/>
          </a:p>
        </p:txBody>
      </p:sp>
    </p:spTree>
    <p:extLst>
      <p:ext uri="{BB962C8B-B14F-4D97-AF65-F5344CB8AC3E}">
        <p14:creationId xmlns:p14="http://schemas.microsoft.com/office/powerpoint/2010/main" val="1557066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9000" eaLnBrk="0" hangingPunct="0">
              <a:defRPr sz="1300" b="1">
                <a:solidFill>
                  <a:schemeClr val="tx1"/>
                </a:solidFill>
                <a:latin typeface="Arial" charset="0"/>
              </a:defRPr>
            </a:lvl1pPr>
            <a:lvl2pPr marL="742950" indent="-285750" defTabSz="889000" eaLnBrk="0" hangingPunct="0">
              <a:defRPr sz="1300" b="1">
                <a:solidFill>
                  <a:schemeClr val="tx1"/>
                </a:solidFill>
                <a:latin typeface="Arial" charset="0"/>
              </a:defRPr>
            </a:lvl2pPr>
            <a:lvl3pPr marL="1143000" indent="-228600" defTabSz="889000" eaLnBrk="0" hangingPunct="0">
              <a:defRPr sz="1300" b="1">
                <a:solidFill>
                  <a:schemeClr val="tx1"/>
                </a:solidFill>
                <a:latin typeface="Arial" charset="0"/>
              </a:defRPr>
            </a:lvl3pPr>
            <a:lvl4pPr marL="1600200" indent="-228600" defTabSz="889000" eaLnBrk="0" hangingPunct="0">
              <a:defRPr sz="1300" b="1">
                <a:solidFill>
                  <a:schemeClr val="tx1"/>
                </a:solidFill>
                <a:latin typeface="Arial" charset="0"/>
              </a:defRPr>
            </a:lvl4pPr>
            <a:lvl5pPr marL="2057400" indent="-228600" defTabSz="889000" eaLnBrk="0" hangingPunct="0">
              <a:defRPr sz="1300" b="1">
                <a:solidFill>
                  <a:schemeClr val="tx1"/>
                </a:solidFill>
                <a:latin typeface="Arial" charset="0"/>
              </a:defRPr>
            </a:lvl5pPr>
            <a:lvl6pPr marL="2514600" indent="-228600" defTabSz="889000" eaLnBrk="0" fontAlgn="base" hangingPunct="0">
              <a:spcBef>
                <a:spcPct val="0"/>
              </a:spcBef>
              <a:spcAft>
                <a:spcPct val="0"/>
              </a:spcAft>
              <a:defRPr sz="1300" b="1">
                <a:solidFill>
                  <a:schemeClr val="tx1"/>
                </a:solidFill>
                <a:latin typeface="Arial" charset="0"/>
              </a:defRPr>
            </a:lvl6pPr>
            <a:lvl7pPr marL="2971800" indent="-228600" defTabSz="889000" eaLnBrk="0" fontAlgn="base" hangingPunct="0">
              <a:spcBef>
                <a:spcPct val="0"/>
              </a:spcBef>
              <a:spcAft>
                <a:spcPct val="0"/>
              </a:spcAft>
              <a:defRPr sz="1300" b="1">
                <a:solidFill>
                  <a:schemeClr val="tx1"/>
                </a:solidFill>
                <a:latin typeface="Arial" charset="0"/>
              </a:defRPr>
            </a:lvl7pPr>
            <a:lvl8pPr marL="3429000" indent="-228600" defTabSz="889000" eaLnBrk="0" fontAlgn="base" hangingPunct="0">
              <a:spcBef>
                <a:spcPct val="0"/>
              </a:spcBef>
              <a:spcAft>
                <a:spcPct val="0"/>
              </a:spcAft>
              <a:defRPr sz="1300" b="1">
                <a:solidFill>
                  <a:schemeClr val="tx1"/>
                </a:solidFill>
                <a:latin typeface="Arial" charset="0"/>
              </a:defRPr>
            </a:lvl8pPr>
            <a:lvl9pPr marL="3886200" indent="-228600" defTabSz="889000" eaLnBrk="0" fontAlgn="base" hangingPunct="0">
              <a:spcBef>
                <a:spcPct val="0"/>
              </a:spcBef>
              <a:spcAft>
                <a:spcPct val="0"/>
              </a:spcAft>
              <a:defRPr sz="1300" b="1">
                <a:solidFill>
                  <a:schemeClr val="tx1"/>
                </a:solidFill>
                <a:latin typeface="Arial" charset="0"/>
              </a:defRPr>
            </a:lvl9pPr>
          </a:lstStyle>
          <a:p>
            <a:fld id="{321AEA11-8B48-4DE7-B12B-25CB9C7011E6}" type="slidenum">
              <a:rPr lang="en-GB" sz="1100" b="0" smtClean="0"/>
              <a:pPr/>
              <a:t>24</a:t>
            </a:fld>
            <a:endParaRPr lang="en-GB" sz="1100" b="0"/>
          </a:p>
        </p:txBody>
      </p:sp>
      <p:sp>
        <p:nvSpPr>
          <p:cNvPr id="49155" name="Rectangle 2"/>
          <p:cNvSpPr>
            <a:spLocks noGrp="1" noRot="1" noChangeAspect="1" noChangeArrowheads="1" noTextEdit="1"/>
          </p:cNvSpPr>
          <p:nvPr>
            <p:ph type="sldImg"/>
          </p:nvPr>
        </p:nvSpPr>
        <p:spPr>
          <a:xfrm>
            <a:off x="439738" y="744538"/>
            <a:ext cx="5789612" cy="3722687"/>
          </a:xfrm>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573377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20290" y="5356834"/>
            <a:ext cx="9601200" cy="1969788"/>
          </a:xfrm>
        </p:spPr>
        <p:txBody>
          <a:bodyPr wrap="none" anchor="t">
            <a:normAutofit/>
          </a:bodyPr>
          <a:lstStyle>
            <a:lvl1pPr algn="r">
              <a:defRPr sz="10080" b="0" spc="-315">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a:t>Click to edit Master title style</a:t>
            </a:r>
            <a:endParaRPr lang="en-US" dirty="0"/>
          </a:p>
        </p:txBody>
      </p:sp>
      <p:sp>
        <p:nvSpPr>
          <p:cNvPr id="3" name="Subtitle 2"/>
          <p:cNvSpPr>
            <a:spLocks noGrp="1"/>
          </p:cNvSpPr>
          <p:nvPr>
            <p:ph type="subTitle" idx="1"/>
          </p:nvPr>
        </p:nvSpPr>
        <p:spPr>
          <a:xfrm>
            <a:off x="2320289" y="4433251"/>
            <a:ext cx="9601200" cy="904830"/>
          </a:xfrm>
        </p:spPr>
        <p:txBody>
          <a:bodyPr vert="horz" lIns="91440" tIns="45720" rIns="91440" bIns="45720" rtlCol="0" anchor="b">
            <a:normAutofit/>
          </a:bodyPr>
          <a:lstStyle>
            <a:lvl1pPr marL="0" indent="0" algn="r">
              <a:buNone/>
              <a:defRPr sz="336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a:t>Click to edit Master subtitle style</a:t>
            </a:r>
            <a:endParaRPr lang="en-US" dirty="0"/>
          </a:p>
        </p:txBody>
      </p:sp>
      <p:sp>
        <p:nvSpPr>
          <p:cNvPr id="7" name="Date Placeholder 6"/>
          <p:cNvSpPr>
            <a:spLocks noGrp="1"/>
          </p:cNvSpPr>
          <p:nvPr>
            <p:ph type="dt" sz="half" idx="10"/>
          </p:nvPr>
        </p:nvSpPr>
        <p:spPr/>
        <p:txBody>
          <a:bodyPr/>
          <a:lstStyle/>
          <a:p>
            <a:fld id="{85BF1F7F-5528-4214-AB70-4F2573832B0F}" type="datetimeFigureOut">
              <a:rPr lang="en-US" smtClean="0"/>
              <a:t>10/4/2022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CF1D49-975B-4AD1-BB00-3529D2386E4F}" type="slidenum">
              <a:rPr lang="en-US" smtClean="0"/>
              <a:t>‹#›</a:t>
            </a:fld>
            <a:endParaRPr lang="en-US"/>
          </a:p>
        </p:txBody>
      </p:sp>
    </p:spTree>
    <p:extLst>
      <p:ext uri="{BB962C8B-B14F-4D97-AF65-F5344CB8AC3E}">
        <p14:creationId xmlns:p14="http://schemas.microsoft.com/office/powerpoint/2010/main" val="719832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7" y="5240593"/>
            <a:ext cx="11041380" cy="983226"/>
          </a:xfrm>
        </p:spPr>
        <p:txBody>
          <a:bodyPr anchor="b"/>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1777" y="1184911"/>
            <a:ext cx="11041380" cy="4055682"/>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881777" y="6223819"/>
            <a:ext cx="11039713" cy="818966"/>
          </a:xfrm>
        </p:spPr>
        <p:txBody>
          <a:bodyPr/>
          <a:lstStyle>
            <a:lvl1pPr marL="0" indent="0">
              <a:buNone/>
              <a:defRPr sz="168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Edit Master text styles</a:t>
            </a:r>
          </a:p>
        </p:txBody>
      </p:sp>
      <p:sp>
        <p:nvSpPr>
          <p:cNvPr id="5" name="Date Placeholder 4"/>
          <p:cNvSpPr>
            <a:spLocks noGrp="1"/>
          </p:cNvSpPr>
          <p:nvPr>
            <p:ph type="dt" sz="half" idx="10"/>
          </p:nvPr>
        </p:nvSpPr>
        <p:spPr/>
        <p:txBody>
          <a:bodyPr/>
          <a:lstStyle/>
          <a:p>
            <a:fld id="{85BF1F7F-5528-4214-AB70-4F2573832B0F}"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CF1D49-975B-4AD1-BB00-3529D2386E4F}" type="slidenum">
              <a:rPr lang="en-US" smtClean="0"/>
              <a:t>‹#›</a:t>
            </a:fld>
            <a:endParaRPr lang="en-US"/>
          </a:p>
        </p:txBody>
      </p:sp>
    </p:spTree>
    <p:extLst>
      <p:ext uri="{BB962C8B-B14F-4D97-AF65-F5344CB8AC3E}">
        <p14:creationId xmlns:p14="http://schemas.microsoft.com/office/powerpoint/2010/main" val="3888063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7" y="438150"/>
            <a:ext cx="11041380" cy="4241213"/>
          </a:xfrm>
        </p:spPr>
        <p:txBody>
          <a:bodyPr anchor="ctr"/>
          <a:lstStyle>
            <a:lvl1pPr>
              <a:defRPr sz="3360"/>
            </a:lvl1pPr>
          </a:lstStyle>
          <a:p>
            <a:r>
              <a:rPr lang="en-US"/>
              <a:t>Click to edit Master title style</a:t>
            </a:r>
            <a:endParaRPr lang="en-US" dirty="0"/>
          </a:p>
        </p:txBody>
      </p:sp>
      <p:sp>
        <p:nvSpPr>
          <p:cNvPr id="4" name="Text Placeholder 3"/>
          <p:cNvSpPr>
            <a:spLocks noGrp="1"/>
          </p:cNvSpPr>
          <p:nvPr>
            <p:ph type="body" sz="half" idx="2"/>
          </p:nvPr>
        </p:nvSpPr>
        <p:spPr>
          <a:xfrm>
            <a:off x="881777" y="5387279"/>
            <a:ext cx="11039713" cy="1802191"/>
          </a:xfrm>
        </p:spPr>
        <p:txBody>
          <a:bodyPr anchor="ct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Edit Master text styles</a:t>
            </a:r>
          </a:p>
        </p:txBody>
      </p:sp>
      <p:sp>
        <p:nvSpPr>
          <p:cNvPr id="5" name="Date Placeholder 4"/>
          <p:cNvSpPr>
            <a:spLocks noGrp="1"/>
          </p:cNvSpPr>
          <p:nvPr>
            <p:ph type="dt" sz="half" idx="10"/>
          </p:nvPr>
        </p:nvSpPr>
        <p:spPr/>
        <p:txBody>
          <a:bodyPr/>
          <a:lstStyle/>
          <a:p>
            <a:fld id="{85BF1F7F-5528-4214-AB70-4F2573832B0F}"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CF1D49-975B-4AD1-BB00-3529D2386E4F}" type="slidenum">
              <a:rPr lang="en-US" smtClean="0"/>
              <a:t>‹#›</a:t>
            </a:fld>
            <a:endParaRPr lang="en-US"/>
          </a:p>
        </p:txBody>
      </p:sp>
    </p:spTree>
    <p:extLst>
      <p:ext uri="{BB962C8B-B14F-4D97-AF65-F5344CB8AC3E}">
        <p14:creationId xmlns:p14="http://schemas.microsoft.com/office/powerpoint/2010/main" val="1638093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8522" y="438150"/>
            <a:ext cx="9767890" cy="3591485"/>
          </a:xfrm>
        </p:spPr>
        <p:txBody>
          <a:bodyPr anchor="ctr"/>
          <a:lstStyle>
            <a:lvl1pPr>
              <a:defRPr sz="4620"/>
            </a:lvl1pPr>
          </a:lstStyle>
          <a:p>
            <a:r>
              <a:rPr lang="en-US"/>
              <a:t>Click to edit Master title style</a:t>
            </a:r>
            <a:endParaRPr lang="en-US" dirty="0"/>
          </a:p>
        </p:txBody>
      </p:sp>
      <p:sp>
        <p:nvSpPr>
          <p:cNvPr id="12" name="Text Placeholder 3"/>
          <p:cNvSpPr>
            <a:spLocks noGrp="1"/>
          </p:cNvSpPr>
          <p:nvPr>
            <p:ph type="body" sz="half" idx="13"/>
          </p:nvPr>
        </p:nvSpPr>
        <p:spPr>
          <a:xfrm>
            <a:off x="1806677" y="4038668"/>
            <a:ext cx="9189914" cy="658762"/>
          </a:xfrm>
        </p:spPr>
        <p:txBody>
          <a:bodyPr anchor="t">
            <a:normAutofit/>
          </a:bodyPr>
          <a:lstStyle>
            <a:lvl1pPr marL="0" indent="0">
              <a:buNone/>
              <a:defRPr sz="147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Edit Master text styles</a:t>
            </a:r>
          </a:p>
        </p:txBody>
      </p:sp>
      <p:sp>
        <p:nvSpPr>
          <p:cNvPr id="4" name="Text Placeholder 3"/>
          <p:cNvSpPr>
            <a:spLocks noGrp="1"/>
          </p:cNvSpPr>
          <p:nvPr>
            <p:ph type="body" sz="half" idx="2"/>
          </p:nvPr>
        </p:nvSpPr>
        <p:spPr>
          <a:xfrm>
            <a:off x="880110" y="5402075"/>
            <a:ext cx="11038045" cy="1787395"/>
          </a:xfrm>
        </p:spPr>
        <p:txBody>
          <a:bodyPr anchor="ctr">
            <a:normAutofit/>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Edit Master text styles</a:t>
            </a:r>
          </a:p>
        </p:txBody>
      </p:sp>
      <p:sp>
        <p:nvSpPr>
          <p:cNvPr id="5" name="Date Placeholder 4"/>
          <p:cNvSpPr>
            <a:spLocks noGrp="1"/>
          </p:cNvSpPr>
          <p:nvPr>
            <p:ph type="dt" sz="half" idx="10"/>
          </p:nvPr>
        </p:nvSpPr>
        <p:spPr/>
        <p:txBody>
          <a:bodyPr/>
          <a:lstStyle/>
          <a:p>
            <a:fld id="{85BF1F7F-5528-4214-AB70-4F2573832B0F}"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CF1D49-975B-4AD1-BB00-3529D2386E4F}" type="slidenum">
              <a:rPr lang="en-US" smtClean="0"/>
              <a:t>‹#›</a:t>
            </a:fld>
            <a:endParaRPr lang="en-US"/>
          </a:p>
        </p:txBody>
      </p:sp>
      <p:sp>
        <p:nvSpPr>
          <p:cNvPr id="9" name="TextBox 8"/>
          <p:cNvSpPr txBox="1"/>
          <p:nvPr/>
        </p:nvSpPr>
        <p:spPr>
          <a:xfrm>
            <a:off x="1166596" y="944189"/>
            <a:ext cx="640080" cy="701731"/>
          </a:xfrm>
          <a:prstGeom prst="rect">
            <a:avLst/>
          </a:prstGeom>
        </p:spPr>
        <p:txBody>
          <a:bodyPr vert="horz" lIns="96012" tIns="48006" rIns="96012" bIns="4800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400" dirty="0">
                <a:solidFill>
                  <a:schemeClr val="tx1"/>
                </a:solidFill>
                <a:effectLst/>
              </a:rPr>
              <a:t>“</a:t>
            </a:r>
          </a:p>
        </p:txBody>
      </p:sp>
      <p:sp>
        <p:nvSpPr>
          <p:cNvPr id="10" name="TextBox 9"/>
          <p:cNvSpPr txBox="1"/>
          <p:nvPr/>
        </p:nvSpPr>
        <p:spPr>
          <a:xfrm>
            <a:off x="10959703" y="3291840"/>
            <a:ext cx="640080" cy="701731"/>
          </a:xfrm>
          <a:prstGeom prst="rect">
            <a:avLst/>
          </a:prstGeom>
        </p:spPr>
        <p:txBody>
          <a:bodyPr vert="horz" lIns="96012" tIns="48006" rIns="96012" bIns="4800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400" dirty="0">
                <a:solidFill>
                  <a:schemeClr val="tx1"/>
                </a:solidFill>
                <a:effectLst/>
              </a:rPr>
              <a:t>”</a:t>
            </a:r>
          </a:p>
        </p:txBody>
      </p:sp>
    </p:spTree>
    <p:extLst>
      <p:ext uri="{BB962C8B-B14F-4D97-AF65-F5344CB8AC3E}">
        <p14:creationId xmlns:p14="http://schemas.microsoft.com/office/powerpoint/2010/main" val="2340725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81777" y="2792361"/>
            <a:ext cx="11041380" cy="3014202"/>
          </a:xfrm>
        </p:spPr>
        <p:txBody>
          <a:bodyPr anchor="b">
            <a:normAutofit/>
          </a:bodyPr>
          <a:lstStyle>
            <a:lvl1pPr>
              <a:defRPr sz="5670"/>
            </a:lvl1pPr>
          </a:lstStyle>
          <a:p>
            <a:r>
              <a:rPr lang="en-US"/>
              <a:t>Click to edit Master title style</a:t>
            </a:r>
            <a:endParaRPr lang="en-US" dirty="0"/>
          </a:p>
        </p:txBody>
      </p:sp>
      <p:sp>
        <p:nvSpPr>
          <p:cNvPr id="4" name="Text Placeholder 3"/>
          <p:cNvSpPr>
            <a:spLocks noGrp="1"/>
          </p:cNvSpPr>
          <p:nvPr>
            <p:ph type="body" sz="half" idx="2"/>
          </p:nvPr>
        </p:nvSpPr>
        <p:spPr>
          <a:xfrm>
            <a:off x="881777" y="5820697"/>
            <a:ext cx="11039713" cy="1368773"/>
          </a:xfrm>
        </p:spPr>
        <p:txBody>
          <a:bodyPr anchor="t"/>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Edit Master text styles</a:t>
            </a:r>
          </a:p>
        </p:txBody>
      </p:sp>
      <p:sp>
        <p:nvSpPr>
          <p:cNvPr id="5" name="Date Placeholder 4"/>
          <p:cNvSpPr>
            <a:spLocks noGrp="1"/>
          </p:cNvSpPr>
          <p:nvPr>
            <p:ph type="dt" sz="half" idx="10"/>
          </p:nvPr>
        </p:nvSpPr>
        <p:spPr/>
        <p:txBody>
          <a:bodyPr/>
          <a:lstStyle/>
          <a:p>
            <a:fld id="{85BF1F7F-5528-4214-AB70-4F2573832B0F}"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CF1D49-975B-4AD1-BB00-3529D2386E4F}" type="slidenum">
              <a:rPr lang="en-US" smtClean="0"/>
              <a:t>‹#›</a:t>
            </a:fld>
            <a:endParaRPr lang="en-US"/>
          </a:p>
        </p:txBody>
      </p:sp>
    </p:spTree>
    <p:extLst>
      <p:ext uri="{BB962C8B-B14F-4D97-AF65-F5344CB8AC3E}">
        <p14:creationId xmlns:p14="http://schemas.microsoft.com/office/powerpoint/2010/main" val="4152593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80110" y="438150"/>
            <a:ext cx="11041380" cy="1590676"/>
          </a:xfrm>
        </p:spPr>
        <p:txBody>
          <a:bodyPr/>
          <a:lstStyle/>
          <a:p>
            <a:r>
              <a:rPr lang="en-US"/>
              <a:t>Click to edit Master title style</a:t>
            </a:r>
            <a:endParaRPr lang="en-US" dirty="0"/>
          </a:p>
        </p:txBody>
      </p:sp>
      <p:sp>
        <p:nvSpPr>
          <p:cNvPr id="7" name="Text Placeholder 2"/>
          <p:cNvSpPr>
            <a:spLocks noGrp="1"/>
          </p:cNvSpPr>
          <p:nvPr>
            <p:ph type="body" idx="1"/>
          </p:nvPr>
        </p:nvSpPr>
        <p:spPr>
          <a:xfrm>
            <a:off x="1404146" y="2263140"/>
            <a:ext cx="3094209" cy="691514"/>
          </a:xfrm>
        </p:spPr>
        <p:txBody>
          <a:bodyPr anchor="b">
            <a:noAutofit/>
          </a:bodyPr>
          <a:lstStyle>
            <a:lvl1pPr marL="0" indent="0">
              <a:buNone/>
              <a:defRPr sz="252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Edit Master text styles</a:t>
            </a:r>
          </a:p>
        </p:txBody>
      </p:sp>
      <p:sp>
        <p:nvSpPr>
          <p:cNvPr id="8" name="Text Placeholder 3"/>
          <p:cNvSpPr>
            <a:spLocks noGrp="1"/>
          </p:cNvSpPr>
          <p:nvPr>
            <p:ph type="body" sz="half" idx="15"/>
          </p:nvPr>
        </p:nvSpPr>
        <p:spPr>
          <a:xfrm>
            <a:off x="1424638" y="3086100"/>
            <a:ext cx="3073718" cy="4307206"/>
          </a:xfrm>
        </p:spPr>
        <p:txBody>
          <a:bodyPr anchor="t">
            <a:normAutofit/>
          </a:bodyPr>
          <a:lstStyle>
            <a:lvl1pPr marL="0" indent="0">
              <a:buNone/>
              <a:defRPr sz="147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Edit Master text styles</a:t>
            </a:r>
          </a:p>
        </p:txBody>
      </p:sp>
      <p:sp>
        <p:nvSpPr>
          <p:cNvPr id="9" name="Text Placeholder 4"/>
          <p:cNvSpPr>
            <a:spLocks noGrp="1"/>
          </p:cNvSpPr>
          <p:nvPr>
            <p:ph type="body" sz="quarter" idx="3"/>
          </p:nvPr>
        </p:nvSpPr>
        <p:spPr>
          <a:xfrm>
            <a:off x="4817394" y="2263140"/>
            <a:ext cx="3083053" cy="691514"/>
          </a:xfrm>
        </p:spPr>
        <p:txBody>
          <a:bodyPr vert="horz" lIns="91440" tIns="45720" rIns="91440" bIns="45720" rtlCol="0" anchor="b">
            <a:noAutofit/>
          </a:bodyPr>
          <a:lstStyle>
            <a:lvl1pPr>
              <a:buNone/>
              <a:defRPr lang="en-US" sz="252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806313" y="3086100"/>
            <a:ext cx="3094134" cy="4307206"/>
          </a:xfrm>
        </p:spPr>
        <p:txBody>
          <a:bodyPr anchor="t">
            <a:normAutofit/>
          </a:bodyPr>
          <a:lstStyle>
            <a:lvl1pPr marL="0" indent="0">
              <a:buNone/>
              <a:defRPr sz="147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Edit Master text styles</a:t>
            </a:r>
          </a:p>
        </p:txBody>
      </p:sp>
      <p:sp>
        <p:nvSpPr>
          <p:cNvPr id="11" name="Text Placeholder 4"/>
          <p:cNvSpPr>
            <a:spLocks noGrp="1"/>
          </p:cNvSpPr>
          <p:nvPr>
            <p:ph type="body" sz="quarter" idx="13"/>
          </p:nvPr>
        </p:nvSpPr>
        <p:spPr>
          <a:xfrm>
            <a:off x="8220487" y="2263140"/>
            <a:ext cx="3078719" cy="691514"/>
          </a:xfrm>
        </p:spPr>
        <p:txBody>
          <a:bodyPr vert="horz" lIns="91440" tIns="45720" rIns="91440" bIns="45720" rtlCol="0" anchor="b">
            <a:noAutofit/>
          </a:bodyPr>
          <a:lstStyle>
            <a:lvl1pPr>
              <a:buNone/>
              <a:defRPr lang="en-US" sz="252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8220487" y="3086100"/>
            <a:ext cx="3078719" cy="4307206"/>
          </a:xfrm>
        </p:spPr>
        <p:txBody>
          <a:bodyPr anchor="t">
            <a:normAutofit/>
          </a:bodyPr>
          <a:lstStyle>
            <a:lvl1pPr marL="0" indent="0">
              <a:buNone/>
              <a:defRPr sz="147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Edit Master text styles</a:t>
            </a:r>
          </a:p>
        </p:txBody>
      </p:sp>
      <p:sp>
        <p:nvSpPr>
          <p:cNvPr id="3" name="Date Placeholder 2"/>
          <p:cNvSpPr>
            <a:spLocks noGrp="1"/>
          </p:cNvSpPr>
          <p:nvPr>
            <p:ph type="dt" sz="half" idx="10"/>
          </p:nvPr>
        </p:nvSpPr>
        <p:spPr/>
        <p:txBody>
          <a:bodyPr/>
          <a:lstStyle/>
          <a:p>
            <a:fld id="{85BF1F7F-5528-4214-AB70-4F2573832B0F}" type="datetimeFigureOut">
              <a:rPr lang="en-US" smtClean="0"/>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CF1D49-975B-4AD1-BB00-3529D2386E4F}" type="slidenum">
              <a:rPr lang="en-US" smtClean="0"/>
              <a:t>‹#›</a:t>
            </a:fld>
            <a:endParaRPr lang="en-US"/>
          </a:p>
        </p:txBody>
      </p:sp>
    </p:spTree>
    <p:extLst>
      <p:ext uri="{BB962C8B-B14F-4D97-AF65-F5344CB8AC3E}">
        <p14:creationId xmlns:p14="http://schemas.microsoft.com/office/powerpoint/2010/main" val="4027536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80110" y="438150"/>
            <a:ext cx="11041380" cy="1590676"/>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98689" y="5157004"/>
            <a:ext cx="3087053" cy="691514"/>
          </a:xfrm>
        </p:spPr>
        <p:txBody>
          <a:bodyPr anchor="b">
            <a:noAutofit/>
          </a:bodyPr>
          <a:lstStyle>
            <a:lvl1pPr marL="0" indent="0">
              <a:buNone/>
              <a:defRPr sz="252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Edit Master text styles</a:t>
            </a:r>
          </a:p>
        </p:txBody>
      </p:sp>
      <p:sp>
        <p:nvSpPr>
          <p:cNvPr id="20" name="Picture Placeholder 2"/>
          <p:cNvSpPr>
            <a:spLocks noGrp="1" noChangeAspect="1"/>
          </p:cNvSpPr>
          <p:nvPr>
            <p:ph type="pic" idx="15"/>
          </p:nvPr>
        </p:nvSpPr>
        <p:spPr>
          <a:xfrm>
            <a:off x="1398689" y="2707625"/>
            <a:ext cx="3087053" cy="1828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80"/>
            </a:lvl1pPr>
            <a:lvl2pPr marL="480060" indent="0">
              <a:buNone/>
              <a:defRPr sz="1680"/>
            </a:lvl2pPr>
            <a:lvl3pPr marL="960120" indent="0">
              <a:buNone/>
              <a:defRPr sz="1680"/>
            </a:lvl3pPr>
            <a:lvl4pPr marL="1440180" indent="0">
              <a:buNone/>
              <a:defRPr sz="1680"/>
            </a:lvl4pPr>
            <a:lvl5pPr marL="1920240" indent="0">
              <a:buNone/>
              <a:defRPr sz="1680"/>
            </a:lvl5pPr>
            <a:lvl6pPr marL="2400300" indent="0">
              <a:buNone/>
              <a:defRPr sz="1680"/>
            </a:lvl6pPr>
            <a:lvl7pPr marL="2880360" indent="0">
              <a:buNone/>
              <a:defRPr sz="1680"/>
            </a:lvl7pPr>
            <a:lvl8pPr marL="3360420" indent="0">
              <a:buNone/>
              <a:defRPr sz="1680"/>
            </a:lvl8pPr>
            <a:lvl9pPr marL="3840480" indent="0">
              <a:buNone/>
              <a:defRPr sz="1680"/>
            </a:lvl9pPr>
          </a:lstStyle>
          <a:p>
            <a:r>
              <a:rPr lang="en-US"/>
              <a:t>Click icon to add picture</a:t>
            </a:r>
            <a:endParaRPr lang="en-US" dirty="0"/>
          </a:p>
        </p:txBody>
      </p:sp>
      <p:sp>
        <p:nvSpPr>
          <p:cNvPr id="21" name="Text Placeholder 3"/>
          <p:cNvSpPr>
            <a:spLocks noGrp="1"/>
          </p:cNvSpPr>
          <p:nvPr>
            <p:ph type="body" sz="half" idx="18"/>
          </p:nvPr>
        </p:nvSpPr>
        <p:spPr>
          <a:xfrm>
            <a:off x="1398689" y="5848519"/>
            <a:ext cx="3087053" cy="791027"/>
          </a:xfrm>
        </p:spPr>
        <p:txBody>
          <a:bodyPr anchor="t">
            <a:normAutofit/>
          </a:bodyPr>
          <a:lstStyle>
            <a:lvl1pPr marL="0" indent="0">
              <a:buNone/>
              <a:defRPr sz="147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Edit Master text styles</a:t>
            </a:r>
          </a:p>
        </p:txBody>
      </p:sp>
      <p:sp>
        <p:nvSpPr>
          <p:cNvPr id="22" name="Text Placeholder 4"/>
          <p:cNvSpPr>
            <a:spLocks noGrp="1"/>
          </p:cNvSpPr>
          <p:nvPr>
            <p:ph type="body" sz="quarter" idx="3"/>
          </p:nvPr>
        </p:nvSpPr>
        <p:spPr>
          <a:xfrm>
            <a:off x="4797448" y="5157004"/>
            <a:ext cx="3077051" cy="691514"/>
          </a:xfrm>
        </p:spPr>
        <p:txBody>
          <a:bodyPr anchor="b">
            <a:noAutofit/>
          </a:bodyPr>
          <a:lstStyle>
            <a:lvl1pPr marL="0" indent="0">
              <a:buNone/>
              <a:defRPr sz="252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Edit Master text styles</a:t>
            </a:r>
          </a:p>
        </p:txBody>
      </p:sp>
      <p:sp>
        <p:nvSpPr>
          <p:cNvPr id="23" name="Picture Placeholder 2"/>
          <p:cNvSpPr>
            <a:spLocks noGrp="1" noChangeAspect="1"/>
          </p:cNvSpPr>
          <p:nvPr>
            <p:ph type="pic" idx="21"/>
          </p:nvPr>
        </p:nvSpPr>
        <p:spPr>
          <a:xfrm>
            <a:off x="4797446" y="2707625"/>
            <a:ext cx="3077051" cy="1828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80"/>
            </a:lvl1pPr>
            <a:lvl2pPr marL="480060" indent="0">
              <a:buNone/>
              <a:defRPr sz="1680"/>
            </a:lvl2pPr>
            <a:lvl3pPr marL="960120" indent="0">
              <a:buNone/>
              <a:defRPr sz="1680"/>
            </a:lvl3pPr>
            <a:lvl4pPr marL="1440180" indent="0">
              <a:buNone/>
              <a:defRPr sz="1680"/>
            </a:lvl4pPr>
            <a:lvl5pPr marL="1920240" indent="0">
              <a:buNone/>
              <a:defRPr sz="1680"/>
            </a:lvl5pPr>
            <a:lvl6pPr marL="2400300" indent="0">
              <a:buNone/>
              <a:defRPr sz="1680"/>
            </a:lvl6pPr>
            <a:lvl7pPr marL="2880360" indent="0">
              <a:buNone/>
              <a:defRPr sz="1680"/>
            </a:lvl7pPr>
            <a:lvl8pPr marL="3360420" indent="0">
              <a:buNone/>
              <a:defRPr sz="1680"/>
            </a:lvl8pPr>
            <a:lvl9pPr marL="3840480" indent="0">
              <a:buNone/>
              <a:defRPr sz="1680"/>
            </a:lvl9pPr>
          </a:lstStyle>
          <a:p>
            <a:r>
              <a:rPr lang="en-US"/>
              <a:t>Click icon to add picture</a:t>
            </a:r>
            <a:endParaRPr lang="en-US" dirty="0"/>
          </a:p>
        </p:txBody>
      </p:sp>
      <p:sp>
        <p:nvSpPr>
          <p:cNvPr id="24" name="Text Placeholder 3"/>
          <p:cNvSpPr>
            <a:spLocks noGrp="1"/>
          </p:cNvSpPr>
          <p:nvPr>
            <p:ph type="body" sz="half" idx="19"/>
          </p:nvPr>
        </p:nvSpPr>
        <p:spPr>
          <a:xfrm>
            <a:off x="4796026" y="5848517"/>
            <a:ext cx="3081126" cy="791027"/>
          </a:xfrm>
        </p:spPr>
        <p:txBody>
          <a:bodyPr anchor="t">
            <a:normAutofit/>
          </a:bodyPr>
          <a:lstStyle>
            <a:lvl1pPr marL="0" indent="0">
              <a:buNone/>
              <a:defRPr sz="147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Edit Master text styles</a:t>
            </a:r>
          </a:p>
        </p:txBody>
      </p:sp>
      <p:sp>
        <p:nvSpPr>
          <p:cNvPr id="25" name="Text Placeholder 4"/>
          <p:cNvSpPr>
            <a:spLocks noGrp="1"/>
          </p:cNvSpPr>
          <p:nvPr>
            <p:ph type="body" sz="quarter" idx="13"/>
          </p:nvPr>
        </p:nvSpPr>
        <p:spPr>
          <a:xfrm>
            <a:off x="8194538" y="5157004"/>
            <a:ext cx="3078719" cy="691514"/>
          </a:xfrm>
        </p:spPr>
        <p:txBody>
          <a:bodyPr anchor="b">
            <a:noAutofit/>
          </a:bodyPr>
          <a:lstStyle>
            <a:lvl1pPr marL="0" indent="0">
              <a:buNone/>
              <a:defRPr sz="252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Edit Master text styles</a:t>
            </a:r>
          </a:p>
        </p:txBody>
      </p:sp>
      <p:sp>
        <p:nvSpPr>
          <p:cNvPr id="26" name="Picture Placeholder 2"/>
          <p:cNvSpPr>
            <a:spLocks noGrp="1" noChangeAspect="1"/>
          </p:cNvSpPr>
          <p:nvPr>
            <p:ph type="pic" idx="22"/>
          </p:nvPr>
        </p:nvSpPr>
        <p:spPr>
          <a:xfrm>
            <a:off x="8194537" y="2707625"/>
            <a:ext cx="3078719" cy="1828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80"/>
            </a:lvl1pPr>
            <a:lvl2pPr marL="480060" indent="0">
              <a:buNone/>
              <a:defRPr sz="1680"/>
            </a:lvl2pPr>
            <a:lvl3pPr marL="960120" indent="0">
              <a:buNone/>
              <a:defRPr sz="1680"/>
            </a:lvl3pPr>
            <a:lvl4pPr marL="1440180" indent="0">
              <a:buNone/>
              <a:defRPr sz="1680"/>
            </a:lvl4pPr>
            <a:lvl5pPr marL="1920240" indent="0">
              <a:buNone/>
              <a:defRPr sz="1680"/>
            </a:lvl5pPr>
            <a:lvl6pPr marL="2400300" indent="0">
              <a:buNone/>
              <a:defRPr sz="1680"/>
            </a:lvl6pPr>
            <a:lvl7pPr marL="2880360" indent="0">
              <a:buNone/>
              <a:defRPr sz="1680"/>
            </a:lvl7pPr>
            <a:lvl8pPr marL="3360420" indent="0">
              <a:buNone/>
              <a:defRPr sz="1680"/>
            </a:lvl8pPr>
            <a:lvl9pPr marL="3840480" indent="0">
              <a:buNone/>
              <a:defRPr sz="1680"/>
            </a:lvl9pPr>
          </a:lstStyle>
          <a:p>
            <a:r>
              <a:rPr lang="en-US"/>
              <a:t>Click icon to add picture</a:t>
            </a:r>
            <a:endParaRPr lang="en-US" dirty="0"/>
          </a:p>
        </p:txBody>
      </p:sp>
      <p:sp>
        <p:nvSpPr>
          <p:cNvPr id="27" name="Text Placeholder 3"/>
          <p:cNvSpPr>
            <a:spLocks noGrp="1"/>
          </p:cNvSpPr>
          <p:nvPr>
            <p:ph type="body" sz="half" idx="20"/>
          </p:nvPr>
        </p:nvSpPr>
        <p:spPr>
          <a:xfrm>
            <a:off x="8194407" y="5848515"/>
            <a:ext cx="3082797" cy="791027"/>
          </a:xfrm>
        </p:spPr>
        <p:txBody>
          <a:bodyPr anchor="t">
            <a:normAutofit/>
          </a:bodyPr>
          <a:lstStyle>
            <a:lvl1pPr marL="0" indent="0">
              <a:buNone/>
              <a:defRPr sz="147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Edit Master text styles</a:t>
            </a:r>
          </a:p>
        </p:txBody>
      </p:sp>
      <p:sp>
        <p:nvSpPr>
          <p:cNvPr id="3" name="Date Placeholder 2"/>
          <p:cNvSpPr>
            <a:spLocks noGrp="1"/>
          </p:cNvSpPr>
          <p:nvPr>
            <p:ph type="dt" sz="half" idx="10"/>
          </p:nvPr>
        </p:nvSpPr>
        <p:spPr/>
        <p:txBody>
          <a:bodyPr/>
          <a:lstStyle/>
          <a:p>
            <a:fld id="{85BF1F7F-5528-4214-AB70-4F2573832B0F}" type="datetimeFigureOut">
              <a:rPr lang="en-US" smtClean="0"/>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CF1D49-975B-4AD1-BB00-3529D2386E4F}" type="slidenum">
              <a:rPr lang="en-US" smtClean="0"/>
              <a:t>‹#›</a:t>
            </a:fld>
            <a:endParaRPr lang="en-US"/>
          </a:p>
        </p:txBody>
      </p:sp>
    </p:spTree>
    <p:extLst>
      <p:ext uri="{BB962C8B-B14F-4D97-AF65-F5344CB8AC3E}">
        <p14:creationId xmlns:p14="http://schemas.microsoft.com/office/powerpoint/2010/main" val="2907444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BF1F7F-5528-4214-AB70-4F2573832B0F}"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F1D49-975B-4AD1-BB00-3529D2386E4F}" type="slidenum">
              <a:rPr lang="en-US" smtClean="0"/>
              <a:t>‹#›</a:t>
            </a:fld>
            <a:endParaRPr lang="en-US"/>
          </a:p>
        </p:txBody>
      </p:sp>
    </p:spTree>
    <p:extLst>
      <p:ext uri="{BB962C8B-B14F-4D97-AF65-F5344CB8AC3E}">
        <p14:creationId xmlns:p14="http://schemas.microsoft.com/office/powerpoint/2010/main" val="3372389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5" y="438150"/>
            <a:ext cx="2760345"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0" y="438150"/>
            <a:ext cx="8121015" cy="697420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BF1F7F-5528-4214-AB70-4F2573832B0F}"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F1D49-975B-4AD1-BB00-3529D2386E4F}" type="slidenum">
              <a:rPr lang="en-US" smtClean="0"/>
              <a:t>‹#›</a:t>
            </a:fld>
            <a:endParaRPr lang="en-US"/>
          </a:p>
        </p:txBody>
      </p:sp>
    </p:spTree>
    <p:extLst>
      <p:ext uri="{BB962C8B-B14F-4D97-AF65-F5344CB8AC3E}">
        <p14:creationId xmlns:p14="http://schemas.microsoft.com/office/powerpoint/2010/main" val="250150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BF1F7F-5528-4214-AB70-4F2573832B0F}"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F1D49-975B-4AD1-BB00-3529D2386E4F}" type="slidenum">
              <a:rPr lang="en-US" smtClean="0"/>
              <a:t>‹#›</a:t>
            </a:fld>
            <a:endParaRPr lang="en-US"/>
          </a:p>
        </p:txBody>
      </p:sp>
    </p:spTree>
    <p:extLst>
      <p:ext uri="{BB962C8B-B14F-4D97-AF65-F5344CB8AC3E}">
        <p14:creationId xmlns:p14="http://schemas.microsoft.com/office/powerpoint/2010/main" val="146639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97259" y="5356834"/>
            <a:ext cx="9601200" cy="1969788"/>
          </a:xfrm>
        </p:spPr>
        <p:txBody>
          <a:bodyPr wrap="none" anchor="t">
            <a:normAutofit/>
          </a:bodyPr>
          <a:lstStyle>
            <a:lvl1pPr algn="l">
              <a:defRPr sz="10080" b="0" spc="-315">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97259" y="4432409"/>
            <a:ext cx="9601200" cy="904830"/>
          </a:xfrm>
        </p:spPr>
        <p:txBody>
          <a:bodyPr anchor="b">
            <a:normAutofit/>
          </a:bodyPr>
          <a:lstStyle>
            <a:lvl1pPr marL="0" indent="0" algn="l">
              <a:buNone/>
              <a:defRPr sz="336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BF1F7F-5528-4214-AB70-4F2573832B0F}"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F1D49-975B-4AD1-BB00-3529D2386E4F}" type="slidenum">
              <a:rPr lang="en-US" smtClean="0"/>
              <a:t>‹#›</a:t>
            </a:fld>
            <a:endParaRPr lang="en-US"/>
          </a:p>
        </p:txBody>
      </p:sp>
    </p:spTree>
    <p:extLst>
      <p:ext uri="{BB962C8B-B14F-4D97-AF65-F5344CB8AC3E}">
        <p14:creationId xmlns:p14="http://schemas.microsoft.com/office/powerpoint/2010/main" val="3375985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76000" y="2190750"/>
            <a:ext cx="5276477" cy="52216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35832" y="2190750"/>
            <a:ext cx="5285658" cy="52216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BF1F7F-5528-4214-AB70-4F2573832B0F}"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CF1D49-975B-4AD1-BB00-3529D2386E4F}" type="slidenum">
              <a:rPr lang="en-US" smtClean="0"/>
              <a:t>‹#›</a:t>
            </a:fld>
            <a:endParaRPr lang="en-US"/>
          </a:p>
        </p:txBody>
      </p:sp>
    </p:spTree>
    <p:extLst>
      <p:ext uri="{BB962C8B-B14F-4D97-AF65-F5344CB8AC3E}">
        <p14:creationId xmlns:p14="http://schemas.microsoft.com/office/powerpoint/2010/main" val="1947991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438150"/>
            <a:ext cx="11041380"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76000" y="2017396"/>
            <a:ext cx="5276477" cy="988694"/>
          </a:xfrm>
        </p:spPr>
        <p:txBody>
          <a:bodyPr anchor="b"/>
          <a:lstStyle>
            <a:lvl1pPr marL="0" indent="0">
              <a:buNone/>
              <a:defRPr sz="252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Edit Master text styles</a:t>
            </a:r>
          </a:p>
        </p:txBody>
      </p:sp>
      <p:sp>
        <p:nvSpPr>
          <p:cNvPr id="4" name="Content Placeholder 3"/>
          <p:cNvSpPr>
            <a:spLocks noGrp="1"/>
          </p:cNvSpPr>
          <p:nvPr>
            <p:ph sz="half" idx="2"/>
          </p:nvPr>
        </p:nvSpPr>
        <p:spPr>
          <a:xfrm>
            <a:off x="1176000" y="3006090"/>
            <a:ext cx="5276477"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5832" y="2017396"/>
            <a:ext cx="5287325" cy="988694"/>
          </a:xfrm>
        </p:spPr>
        <p:txBody>
          <a:bodyPr vert="horz" lIns="91440" tIns="45720" rIns="91440" bIns="45720" rtlCol="0" anchor="b">
            <a:normAutofit/>
          </a:bodyPr>
          <a:lstStyle>
            <a:lvl1pPr>
              <a:buNone/>
              <a:defRPr lang="en-US" sz="252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635832" y="3006090"/>
            <a:ext cx="5287325"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BF1F7F-5528-4214-AB70-4F2573832B0F}" type="datetimeFigureOut">
              <a:rPr lang="en-US" smtClean="0"/>
              <a:t>10/4/2022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CF1D49-975B-4AD1-BB00-3529D2386E4F}" type="slidenum">
              <a:rPr lang="en-US" smtClean="0"/>
              <a:t>‹#›</a:t>
            </a:fld>
            <a:endParaRPr lang="en-US"/>
          </a:p>
        </p:txBody>
      </p:sp>
    </p:spTree>
    <p:extLst>
      <p:ext uri="{BB962C8B-B14F-4D97-AF65-F5344CB8AC3E}">
        <p14:creationId xmlns:p14="http://schemas.microsoft.com/office/powerpoint/2010/main" val="3974065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BF1F7F-5528-4214-AB70-4F2573832B0F}" type="datetimeFigureOut">
              <a:rPr lang="en-US" smtClean="0"/>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CF1D49-975B-4AD1-BB00-3529D2386E4F}" type="slidenum">
              <a:rPr lang="en-US" smtClean="0"/>
              <a:t>‹#›</a:t>
            </a:fld>
            <a:endParaRPr lang="en-US"/>
          </a:p>
        </p:txBody>
      </p:sp>
    </p:spTree>
    <p:extLst>
      <p:ext uri="{BB962C8B-B14F-4D97-AF65-F5344CB8AC3E}">
        <p14:creationId xmlns:p14="http://schemas.microsoft.com/office/powerpoint/2010/main" val="38952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BF1F7F-5528-4214-AB70-4F2573832B0F}" type="datetimeFigureOut">
              <a:rPr lang="en-US" smtClean="0"/>
              <a:t>10/4/2022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CF1D49-975B-4AD1-BB00-3529D2386E4F}" type="slidenum">
              <a:rPr lang="en-US" smtClean="0"/>
              <a:t>‹#›</a:t>
            </a:fld>
            <a:endParaRPr lang="en-US"/>
          </a:p>
        </p:txBody>
      </p:sp>
    </p:spTree>
    <p:extLst>
      <p:ext uri="{BB962C8B-B14F-4D97-AF65-F5344CB8AC3E}">
        <p14:creationId xmlns:p14="http://schemas.microsoft.com/office/powerpoint/2010/main" val="819844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548640"/>
            <a:ext cx="4128849" cy="1920240"/>
          </a:xfrm>
        </p:spPr>
        <p:txBody>
          <a:bodyPr anchor="b"/>
          <a:lstStyle>
            <a:lvl1pPr>
              <a:defRPr sz="3360"/>
            </a:lvl1pPr>
          </a:lstStyle>
          <a:p>
            <a:r>
              <a:rPr lang="en-US"/>
              <a:t>Click to edit Master title style</a:t>
            </a:r>
            <a:endParaRPr lang="en-US" dirty="0"/>
          </a:p>
        </p:txBody>
      </p:sp>
      <p:sp>
        <p:nvSpPr>
          <p:cNvPr id="3" name="Content Placeholder 2"/>
          <p:cNvSpPr>
            <a:spLocks noGrp="1"/>
          </p:cNvSpPr>
          <p:nvPr>
            <p:ph idx="1"/>
          </p:nvPr>
        </p:nvSpPr>
        <p:spPr>
          <a:xfrm>
            <a:off x="5442347" y="1184911"/>
            <a:ext cx="6480810" cy="5848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001" y="2468880"/>
            <a:ext cx="3834626" cy="4573906"/>
          </a:xfrm>
        </p:spPr>
        <p:txBody>
          <a:bodyPr/>
          <a:lstStyle>
            <a:lvl1pPr marL="0" indent="0">
              <a:buNone/>
              <a:defRPr sz="168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Edit Master text styles</a:t>
            </a:r>
          </a:p>
        </p:txBody>
      </p:sp>
      <p:sp>
        <p:nvSpPr>
          <p:cNvPr id="5" name="Date Placeholder 4"/>
          <p:cNvSpPr>
            <a:spLocks noGrp="1"/>
          </p:cNvSpPr>
          <p:nvPr>
            <p:ph type="dt" sz="half" idx="10"/>
          </p:nvPr>
        </p:nvSpPr>
        <p:spPr/>
        <p:txBody>
          <a:bodyPr/>
          <a:lstStyle/>
          <a:p>
            <a:fld id="{85BF1F7F-5528-4214-AB70-4F2573832B0F}"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CF1D49-975B-4AD1-BB00-3529D2386E4F}" type="slidenum">
              <a:rPr lang="en-US" smtClean="0"/>
              <a:t>‹#›</a:t>
            </a:fld>
            <a:endParaRPr lang="en-US"/>
          </a:p>
        </p:txBody>
      </p:sp>
    </p:spTree>
    <p:extLst>
      <p:ext uri="{BB962C8B-B14F-4D97-AF65-F5344CB8AC3E}">
        <p14:creationId xmlns:p14="http://schemas.microsoft.com/office/powerpoint/2010/main" val="308465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548640"/>
            <a:ext cx="4128849" cy="1920240"/>
          </a:xfrm>
        </p:spPr>
        <p:txBody>
          <a:bodyPr anchor="b"/>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184911"/>
            <a:ext cx="6480810" cy="5848350"/>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1176001" y="2468880"/>
            <a:ext cx="3834626" cy="4573906"/>
          </a:xfrm>
        </p:spPr>
        <p:txBody>
          <a:bodyPr/>
          <a:lstStyle>
            <a:lvl1pPr marL="0" indent="0">
              <a:buNone/>
              <a:defRPr sz="168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Edit Master text styles</a:t>
            </a:r>
          </a:p>
        </p:txBody>
      </p:sp>
      <p:sp>
        <p:nvSpPr>
          <p:cNvPr id="5" name="Date Placeholder 4"/>
          <p:cNvSpPr>
            <a:spLocks noGrp="1"/>
          </p:cNvSpPr>
          <p:nvPr>
            <p:ph type="dt" sz="half" idx="10"/>
          </p:nvPr>
        </p:nvSpPr>
        <p:spPr/>
        <p:txBody>
          <a:bodyPr/>
          <a:lstStyle/>
          <a:p>
            <a:fld id="{85BF1F7F-5528-4214-AB70-4F2573832B0F}"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CF1D49-975B-4AD1-BB00-3529D2386E4F}" type="slidenum">
              <a:rPr lang="en-US" smtClean="0"/>
              <a:t>‹#›</a:t>
            </a:fld>
            <a:endParaRPr lang="en-US"/>
          </a:p>
        </p:txBody>
      </p:sp>
    </p:spTree>
    <p:extLst>
      <p:ext uri="{BB962C8B-B14F-4D97-AF65-F5344CB8AC3E}">
        <p14:creationId xmlns:p14="http://schemas.microsoft.com/office/powerpoint/2010/main" val="4013996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438150"/>
            <a:ext cx="1104138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000" y="2190750"/>
            <a:ext cx="10745490" cy="52216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7627621"/>
            <a:ext cx="2880360" cy="438150"/>
          </a:xfrm>
          <a:prstGeom prst="rect">
            <a:avLst/>
          </a:prstGeom>
        </p:spPr>
        <p:txBody>
          <a:bodyPr vert="horz" lIns="91440" tIns="45720" rIns="91440" bIns="45720" rtlCol="0" anchor="ctr"/>
          <a:lstStyle>
            <a:lvl1pPr algn="l">
              <a:defRPr sz="126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5BF1F7F-5528-4214-AB70-4F2573832B0F}" type="datetimeFigureOut">
              <a:rPr lang="en-US" smtClean="0"/>
              <a:t>10/4/2022</a:t>
            </a:fld>
            <a:endParaRPr lang="en-US"/>
          </a:p>
        </p:txBody>
      </p:sp>
      <p:sp>
        <p:nvSpPr>
          <p:cNvPr id="5" name="Footer Placeholder 4"/>
          <p:cNvSpPr>
            <a:spLocks noGrp="1"/>
          </p:cNvSpPr>
          <p:nvPr>
            <p:ph type="ftr" sz="quarter" idx="3"/>
          </p:nvPr>
        </p:nvSpPr>
        <p:spPr>
          <a:xfrm>
            <a:off x="4240530" y="7627621"/>
            <a:ext cx="4320540" cy="438150"/>
          </a:xfrm>
          <a:prstGeom prst="rect">
            <a:avLst/>
          </a:prstGeom>
        </p:spPr>
        <p:txBody>
          <a:bodyPr vert="horz" lIns="91440" tIns="45720" rIns="91440" bIns="45720" rtlCol="0" anchor="ctr"/>
          <a:lstStyle>
            <a:lvl1pPr algn="ctr">
              <a:defRPr sz="126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9041130" y="7627621"/>
            <a:ext cx="2880360" cy="438150"/>
          </a:xfrm>
          <a:prstGeom prst="rect">
            <a:avLst/>
          </a:prstGeom>
        </p:spPr>
        <p:txBody>
          <a:bodyPr vert="horz" lIns="91440" tIns="45720" rIns="91440" bIns="45720" rtlCol="0" anchor="ctr"/>
          <a:lstStyle>
            <a:lvl1pPr algn="r">
              <a:defRPr sz="126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CCF1D49-975B-4AD1-BB00-3529D2386E4F}" type="slidenum">
              <a:rPr lang="en-US" smtClean="0"/>
              <a:t>‹#›</a:t>
            </a:fld>
            <a:endParaRPr lang="en-US"/>
          </a:p>
        </p:txBody>
      </p:sp>
    </p:spTree>
    <p:extLst>
      <p:ext uri="{BB962C8B-B14F-4D97-AF65-F5344CB8AC3E}">
        <p14:creationId xmlns:p14="http://schemas.microsoft.com/office/powerpoint/2010/main" val="2334374104"/>
      </p:ext>
    </p:extLst>
  </p:cSld>
  <p:clrMap bg1="dk1" tx1="lt1" bg2="dk2" tx2="lt2" accent1="accent1" accent2="accent2" accent3="accent3" accent4="accent4" accent5="accent5" accent6="accent6" hlink="hlink" folHlink="folHlink"/>
  <p:sldLayoutIdLst>
    <p:sldLayoutId id="2147484533" r:id="rId1"/>
    <p:sldLayoutId id="2147484534" r:id="rId2"/>
    <p:sldLayoutId id="2147484535" r:id="rId3"/>
    <p:sldLayoutId id="2147484536" r:id="rId4"/>
    <p:sldLayoutId id="2147484537" r:id="rId5"/>
    <p:sldLayoutId id="2147484538" r:id="rId6"/>
    <p:sldLayoutId id="2147484539" r:id="rId7"/>
    <p:sldLayoutId id="2147484540" r:id="rId8"/>
    <p:sldLayoutId id="2147484541" r:id="rId9"/>
    <p:sldLayoutId id="2147484542" r:id="rId10"/>
    <p:sldLayoutId id="2147484543" r:id="rId11"/>
    <p:sldLayoutId id="2147484544" r:id="rId12"/>
    <p:sldLayoutId id="2147484545" r:id="rId13"/>
    <p:sldLayoutId id="2147484546" r:id="rId14"/>
    <p:sldLayoutId id="2147484547" r:id="rId15"/>
    <p:sldLayoutId id="2147484548" r:id="rId16"/>
    <p:sldLayoutId id="2147484549" r:id="rId17"/>
  </p:sldLayoutIdLst>
  <p:txStyles>
    <p:titleStyle>
      <a:lvl1pPr algn="l" defTabSz="960120" rtl="0" eaLnBrk="1" latinLnBrk="0" hangingPunct="1">
        <a:lnSpc>
          <a:spcPct val="90000"/>
        </a:lnSpc>
        <a:spcBef>
          <a:spcPct val="0"/>
        </a:spcBef>
        <a:buNone/>
        <a:defRPr sz="567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2.emf"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329566"/>
            <a:ext cx="11521440" cy="3328033"/>
          </a:xfrm>
        </p:spPr>
        <p:txBody>
          <a:bodyPr>
            <a:normAutofit/>
          </a:bodyPr>
          <a:lstStyle/>
          <a:p>
            <a:pPr algn="ctr"/>
            <a:r>
              <a:rPr lang="en-US" sz="3800" b="1" dirty="0">
                <a:solidFill>
                  <a:srgbClr val="FFC000"/>
                </a:solidFill>
                <a:latin typeface="Garamond" pitchFamily="18" charset="0"/>
              </a:rPr>
              <a:t>FORTUNATE CHILDREN OF PAKISTAN: ROLE OF BIRTH ORDER ON EDUCATIONAL ATTAINMENT</a:t>
            </a:r>
          </a:p>
        </p:txBody>
      </p:sp>
      <p:sp>
        <p:nvSpPr>
          <p:cNvPr id="5" name="Subtitle 2"/>
          <p:cNvSpPr>
            <a:spLocks noGrp="1"/>
          </p:cNvSpPr>
          <p:nvPr>
            <p:ph idx="1"/>
          </p:nvPr>
        </p:nvSpPr>
        <p:spPr/>
        <p:txBody>
          <a:bodyPr>
            <a:noAutofit/>
          </a:bodyPr>
          <a:lstStyle/>
          <a:p>
            <a:pPr marL="0" indent="0">
              <a:buNone/>
            </a:pPr>
            <a:endParaRPr lang="en-US" sz="2700" dirty="0"/>
          </a:p>
          <a:p>
            <a:pPr algn="l"/>
            <a:endParaRPr lang="en-US" sz="1100" dirty="0">
              <a:solidFill>
                <a:schemeClr val="accent3">
                  <a:lumMod val="60000"/>
                  <a:lumOff val="40000"/>
                </a:schemeClr>
              </a:solidFill>
            </a:endParaRPr>
          </a:p>
          <a:p>
            <a:pPr algn="l"/>
            <a:endParaRPr lang="en-US" sz="2700" b="1" dirty="0">
              <a:solidFill>
                <a:srgbClr val="0070C0"/>
              </a:solidFill>
            </a:endParaRPr>
          </a:p>
          <a:p>
            <a:endParaRPr lang="en-US" sz="1400" dirty="0">
              <a:solidFill>
                <a:schemeClr val="tx2">
                  <a:lumMod val="75000"/>
                </a:schemeClr>
              </a:solidFill>
            </a:endParaRPr>
          </a:p>
        </p:txBody>
      </p:sp>
      <p:sp>
        <p:nvSpPr>
          <p:cNvPr id="4" name="Rectangle 1032"/>
          <p:cNvSpPr>
            <a:spLocks noChangeArrowheads="1"/>
          </p:cNvSpPr>
          <p:nvPr/>
        </p:nvSpPr>
        <p:spPr bwMode="auto">
          <a:xfrm>
            <a:off x="640080" y="2590800"/>
            <a:ext cx="11521440" cy="5364480"/>
          </a:xfrm>
          <a:prstGeom prst="rect">
            <a:avLst/>
          </a:prstGeom>
          <a:noFill/>
          <a:ln w="9525">
            <a:noFill/>
            <a:miter lim="800000"/>
            <a:headEnd/>
            <a:tailEnd/>
          </a:ln>
          <a:effectLst/>
        </p:spPr>
        <p:txBody>
          <a:bodyPr lIns="108455" tIns="54228" rIns="108455" bIns="54228"/>
          <a:lstStyle/>
          <a:p>
            <a:pPr marL="365114" indent="-365114" algn="ctr" eaLnBrk="0" hangingPunct="0">
              <a:lnSpc>
                <a:spcPct val="95000"/>
              </a:lnSpc>
              <a:spcBef>
                <a:spcPct val="0"/>
              </a:spcBef>
              <a:buClr>
                <a:srgbClr val="FFFF99"/>
              </a:buClr>
              <a:defRPr/>
            </a:pPr>
            <a:endParaRPr kumimoji="1" lang="en-US" sz="3200" b="1" dirty="0">
              <a:solidFill>
                <a:srgbClr val="FFC000"/>
              </a:solidFill>
              <a:latin typeface="Garamond" pitchFamily="18" charset="0"/>
            </a:endParaRPr>
          </a:p>
          <a:p>
            <a:pPr marL="365114" indent="-365114" algn="ctr" eaLnBrk="0" hangingPunct="0">
              <a:lnSpc>
                <a:spcPct val="95000"/>
              </a:lnSpc>
              <a:spcBef>
                <a:spcPct val="0"/>
              </a:spcBef>
              <a:buClr>
                <a:srgbClr val="FFFF99"/>
              </a:buClr>
              <a:defRPr/>
            </a:pPr>
            <a:endParaRPr kumimoji="1" lang="en-US" sz="3200" b="1" dirty="0">
              <a:solidFill>
                <a:srgbClr val="FFC000"/>
              </a:solidFill>
              <a:latin typeface="Garamond" pitchFamily="18" charset="0"/>
            </a:endParaRPr>
          </a:p>
          <a:p>
            <a:pPr marL="365114" indent="-365114" algn="ctr" eaLnBrk="0" hangingPunct="0">
              <a:lnSpc>
                <a:spcPct val="95000"/>
              </a:lnSpc>
              <a:spcBef>
                <a:spcPct val="0"/>
              </a:spcBef>
              <a:buClr>
                <a:srgbClr val="FFFF99"/>
              </a:buClr>
              <a:defRPr/>
            </a:pPr>
            <a:endParaRPr kumimoji="1" lang="en-US" sz="3200" b="1" dirty="0">
              <a:solidFill>
                <a:srgbClr val="FFC000"/>
              </a:solidFill>
              <a:latin typeface="Garamond" pitchFamily="18" charset="0"/>
            </a:endParaRPr>
          </a:p>
          <a:p>
            <a:pPr marL="365114" indent="-365114" algn="ctr" eaLnBrk="0" hangingPunct="0">
              <a:lnSpc>
                <a:spcPct val="95000"/>
              </a:lnSpc>
              <a:spcBef>
                <a:spcPct val="0"/>
              </a:spcBef>
              <a:buClr>
                <a:srgbClr val="FFFF99"/>
              </a:buClr>
              <a:defRPr/>
            </a:pPr>
            <a:r>
              <a:rPr kumimoji="1" lang="en-US" sz="4000" b="1" dirty="0">
                <a:solidFill>
                  <a:srgbClr val="FFC000"/>
                </a:solidFill>
                <a:latin typeface="Garamond" pitchFamily="18" charset="0"/>
              </a:rPr>
              <a:t>Dr. Syed Hassan Raza</a:t>
            </a:r>
          </a:p>
          <a:p>
            <a:pPr marL="365114" indent="-365114" algn="ctr" eaLnBrk="0" hangingPunct="0">
              <a:lnSpc>
                <a:spcPct val="95000"/>
              </a:lnSpc>
              <a:spcBef>
                <a:spcPct val="0"/>
              </a:spcBef>
              <a:buClr>
                <a:srgbClr val="FFFF99"/>
              </a:buClr>
              <a:defRPr/>
            </a:pPr>
            <a:endParaRPr kumimoji="1" lang="en-US" sz="3200" b="1" dirty="0">
              <a:solidFill>
                <a:schemeClr val="bg1">
                  <a:lumMod val="95000"/>
                </a:schemeClr>
              </a:solidFill>
              <a:latin typeface="Garamond" pitchFamily="18" charset="0"/>
            </a:endParaRPr>
          </a:p>
          <a:p>
            <a:pPr marL="365114" indent="-365114" algn="ctr" eaLnBrk="0" hangingPunct="0">
              <a:lnSpc>
                <a:spcPct val="95000"/>
              </a:lnSpc>
              <a:spcBef>
                <a:spcPct val="0"/>
              </a:spcBef>
              <a:buClr>
                <a:srgbClr val="FFFF99"/>
              </a:buClr>
              <a:defRPr/>
            </a:pPr>
            <a:endParaRPr kumimoji="1" lang="en-US" sz="2800" b="1" dirty="0">
              <a:solidFill>
                <a:schemeClr val="bg1">
                  <a:lumMod val="95000"/>
                </a:schemeClr>
              </a:solidFill>
              <a:latin typeface="Garamond" pitchFamily="18" charset="0"/>
            </a:endParaRPr>
          </a:p>
          <a:p>
            <a:pPr marL="365114" indent="-365114" algn="ctr" eaLnBrk="0" hangingPunct="0">
              <a:lnSpc>
                <a:spcPct val="95000"/>
              </a:lnSpc>
              <a:spcBef>
                <a:spcPct val="0"/>
              </a:spcBef>
              <a:buClr>
                <a:srgbClr val="FFFF99"/>
              </a:buClr>
              <a:defRPr/>
            </a:pPr>
            <a:endParaRPr kumimoji="1" lang="en-US" sz="2800" b="1" dirty="0">
              <a:solidFill>
                <a:schemeClr val="bg1">
                  <a:lumMod val="95000"/>
                </a:schemeClr>
              </a:solidFill>
              <a:latin typeface="Garamond" pitchFamily="18" charset="0"/>
            </a:endParaRPr>
          </a:p>
          <a:p>
            <a:pPr marL="365114" indent="-365114" algn="ctr" eaLnBrk="0" hangingPunct="0">
              <a:lnSpc>
                <a:spcPct val="95000"/>
              </a:lnSpc>
              <a:spcBef>
                <a:spcPct val="0"/>
              </a:spcBef>
              <a:buClr>
                <a:srgbClr val="FFFF99"/>
              </a:buClr>
              <a:defRPr/>
            </a:pPr>
            <a:endParaRPr kumimoji="1" lang="en-US" sz="2800" b="1" dirty="0">
              <a:solidFill>
                <a:schemeClr val="bg1">
                  <a:lumMod val="95000"/>
                </a:schemeClr>
              </a:solidFill>
              <a:latin typeface="Garamond" pitchFamily="18" charset="0"/>
            </a:endParaRPr>
          </a:p>
          <a:p>
            <a:pPr marL="365114" indent="-365114" algn="ctr" eaLnBrk="0" hangingPunct="0">
              <a:lnSpc>
                <a:spcPct val="95000"/>
              </a:lnSpc>
              <a:spcBef>
                <a:spcPct val="0"/>
              </a:spcBef>
              <a:buClr>
                <a:srgbClr val="FFFF99"/>
              </a:buClr>
              <a:defRPr/>
            </a:pPr>
            <a:endParaRPr kumimoji="1" lang="en-US" sz="3200" b="1" i="1" dirty="0">
              <a:solidFill>
                <a:schemeClr val="bg1">
                  <a:lumMod val="95000"/>
                </a:schemeClr>
              </a:solidFill>
              <a:latin typeface="Garamond" pitchFamily="18" charset="0"/>
            </a:endParaRPr>
          </a:p>
          <a:p>
            <a:pPr marL="365114" indent="-365114" algn="ctr" eaLnBrk="0" hangingPunct="0">
              <a:lnSpc>
                <a:spcPct val="95000"/>
              </a:lnSpc>
              <a:spcBef>
                <a:spcPct val="0"/>
              </a:spcBef>
              <a:buClr>
                <a:srgbClr val="FFFF99"/>
              </a:buClr>
              <a:defRPr/>
            </a:pPr>
            <a:r>
              <a:rPr kumimoji="1" lang="en-US" sz="3200" b="1" i="1" dirty="0">
                <a:solidFill>
                  <a:schemeClr val="bg1">
                    <a:lumMod val="95000"/>
                  </a:schemeClr>
                </a:solidFill>
                <a:latin typeface="Garamond" pitchFamily="18" charset="0"/>
              </a:rPr>
              <a:t>School of Economics, Quaid-</a:t>
            </a:r>
            <a:r>
              <a:rPr kumimoji="1" lang="en-US" sz="3200" b="1" i="1" dirty="0" err="1">
                <a:solidFill>
                  <a:schemeClr val="bg1">
                    <a:lumMod val="95000"/>
                  </a:schemeClr>
                </a:solidFill>
                <a:latin typeface="Garamond" pitchFamily="18" charset="0"/>
              </a:rPr>
              <a:t>i</a:t>
            </a:r>
            <a:r>
              <a:rPr kumimoji="1" lang="en-US" sz="3200" b="1" i="1" dirty="0">
                <a:solidFill>
                  <a:schemeClr val="bg1">
                    <a:lumMod val="95000"/>
                  </a:schemeClr>
                </a:solidFill>
                <a:latin typeface="Garamond" pitchFamily="18" charset="0"/>
              </a:rPr>
              <a:t>-Azam University Islamabad</a:t>
            </a:r>
          </a:p>
        </p:txBody>
      </p:sp>
    </p:spTree>
    <p:extLst>
      <p:ext uri="{BB962C8B-B14F-4D97-AF65-F5344CB8AC3E}">
        <p14:creationId xmlns:p14="http://schemas.microsoft.com/office/powerpoint/2010/main" val="27332537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440" y="457200"/>
            <a:ext cx="10988040" cy="1371600"/>
          </a:xfrm>
        </p:spPr>
        <p:txBody>
          <a:bodyPr anchor="ctr">
            <a:normAutofit/>
          </a:bodyPr>
          <a:lstStyle/>
          <a:p>
            <a:pPr algn="ctr"/>
            <a:r>
              <a:rPr lang="en-US" sz="4000" b="1" dirty="0">
                <a:solidFill>
                  <a:srgbClr val="FFC000"/>
                </a:solidFill>
                <a:latin typeface="Garamond" pitchFamily="18" charset="0"/>
              </a:rPr>
              <a:t>RESEARCH DESIGN</a:t>
            </a:r>
            <a:endParaRPr lang="en-US" sz="4000" dirty="0"/>
          </a:p>
        </p:txBody>
      </p:sp>
      <p:sp>
        <p:nvSpPr>
          <p:cNvPr id="3" name="Content Placeholder 2"/>
          <p:cNvSpPr>
            <a:spLocks noGrp="1"/>
          </p:cNvSpPr>
          <p:nvPr>
            <p:ph idx="1"/>
          </p:nvPr>
        </p:nvSpPr>
        <p:spPr>
          <a:xfrm>
            <a:off x="746760" y="1920242"/>
            <a:ext cx="11201400" cy="5431155"/>
          </a:xfrm>
        </p:spPr>
        <p:txBody>
          <a:bodyPr>
            <a:noAutofit/>
          </a:bodyPr>
          <a:lstStyle/>
          <a:p>
            <a:pPr marR="0" algn="just">
              <a:lnSpc>
                <a:spcPct val="150000"/>
              </a:lnSpc>
              <a:spcBef>
                <a:spcPts val="0"/>
              </a:spcBef>
              <a:spcAft>
                <a:spcPts val="800"/>
              </a:spcAft>
              <a:buFont typeface="Wingdings" panose="05000000000000000000" pitchFamily="2" charset="2"/>
              <a:buChar char="v"/>
            </a:pPr>
            <a:r>
              <a:rPr lang="en-US" sz="1800" b="1"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2400" b="1"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Sample Selection</a:t>
            </a:r>
            <a:endParaRPr lang="en-US" sz="20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p>
            <a:pPr>
              <a:buFont typeface="Wingdings" panose="05000000000000000000" pitchFamily="2" charset="2"/>
              <a:buChar char="ü"/>
            </a:pPr>
            <a:r>
              <a:rPr lang="en-US" sz="2400"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Individuals above the age of education attainment i.e. above 22 years old.</a:t>
            </a:r>
            <a:endParaRPr lang="en-US" sz="2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p>
            <a:pPr>
              <a:buFont typeface="Wingdings" panose="05000000000000000000" pitchFamily="2" charset="2"/>
              <a:buChar char="ü"/>
            </a:pPr>
            <a:r>
              <a:rPr lang="en-US" sz="2400"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Total observation of sons: 8729</a:t>
            </a:r>
          </a:p>
          <a:p>
            <a:pPr>
              <a:buFont typeface="Wingdings" panose="05000000000000000000" pitchFamily="2" charset="2"/>
              <a:buChar char="ü"/>
            </a:pPr>
            <a:r>
              <a:rPr lang="en-US" sz="2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Total observation of Daughters: 2679</a:t>
            </a:r>
          </a:p>
          <a:p>
            <a:pPr>
              <a:buFont typeface="Wingdings" panose="05000000000000000000" pitchFamily="2" charset="2"/>
              <a:buChar char="ü"/>
            </a:pPr>
            <a:r>
              <a:rPr lang="en-US" sz="2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Further, we exclude those individuals who are currently studying. After restricting our data we ended up with 8,729 sons and 2,679 daughters who fall the above criteria. Table 1 shows descriptive statistics for sons and daughters</a:t>
            </a:r>
            <a:r>
              <a:rPr lang="en-US" sz="20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20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a:p>
            <a:pPr marL="0" indent="0">
              <a:buNone/>
            </a:pPr>
            <a:endParaRPr lang="en-US" sz="2800" dirty="0">
              <a:solidFill>
                <a:schemeClr val="bg1"/>
              </a:solidFill>
              <a:latin typeface="Garamond" pitchFamily="18" charset="0"/>
            </a:endParaRPr>
          </a:p>
        </p:txBody>
      </p:sp>
    </p:spTree>
    <p:extLst>
      <p:ext uri="{BB962C8B-B14F-4D97-AF65-F5344CB8AC3E}">
        <p14:creationId xmlns:p14="http://schemas.microsoft.com/office/powerpoint/2010/main" val="2042549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6858000" y="2362200"/>
            <a:ext cx="609600" cy="228600"/>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p:nvPr>
        </p:nvSpPr>
        <p:spPr>
          <a:xfrm>
            <a:off x="640080" y="457200"/>
            <a:ext cx="10485120" cy="685800"/>
          </a:xfrm>
        </p:spPr>
        <p:txBody>
          <a:bodyPr anchor="ctr">
            <a:normAutofit/>
          </a:bodyPr>
          <a:lstStyle/>
          <a:p>
            <a:pPr algn="ctr"/>
            <a:r>
              <a:rPr lang="en-US" sz="4000" b="1" dirty="0">
                <a:solidFill>
                  <a:srgbClr val="FFC000"/>
                </a:solidFill>
                <a:latin typeface="Garamond" pitchFamily="18" charset="0"/>
              </a:rPr>
              <a:t>STATISTICAL ANALYSIS</a:t>
            </a:r>
            <a:endParaRPr lang="en-US" sz="4000" dirty="0">
              <a:solidFill>
                <a:srgbClr val="FFC000"/>
              </a:solidFill>
              <a:latin typeface="Garamond" pitchFamily="18" charset="0"/>
            </a:endParaRPr>
          </a:p>
        </p:txBody>
      </p:sp>
      <p:graphicFrame>
        <p:nvGraphicFramePr>
          <p:cNvPr id="5" name="Content Placeholder 4">
            <a:extLst>
              <a:ext uri="{FF2B5EF4-FFF2-40B4-BE49-F238E27FC236}">
                <a16:creationId xmlns:a16="http://schemas.microsoft.com/office/drawing/2014/main" id="{CECD49FB-07D3-4A61-8867-442FB819A10E}"/>
              </a:ext>
            </a:extLst>
          </p:cNvPr>
          <p:cNvGraphicFramePr>
            <a:graphicFrameLocks noGrp="1"/>
          </p:cNvGraphicFramePr>
          <p:nvPr>
            <p:ph idx="1"/>
            <p:extLst>
              <p:ext uri="{D42A27DB-BD31-4B8C-83A1-F6EECF244321}">
                <p14:modId xmlns:p14="http://schemas.microsoft.com/office/powerpoint/2010/main" val="3065159584"/>
              </p:ext>
            </p:extLst>
          </p:nvPr>
        </p:nvGraphicFramePr>
        <p:xfrm>
          <a:off x="152398" y="1280151"/>
          <a:ext cx="12268201" cy="6795226"/>
        </p:xfrm>
        <a:graphic>
          <a:graphicData uri="http://schemas.openxmlformats.org/drawingml/2006/table">
            <a:tbl>
              <a:tblPr>
                <a:tableStyleId>{5C22544A-7EE6-4342-B048-85BDC9FD1C3A}</a:tableStyleId>
              </a:tblPr>
              <a:tblGrid>
                <a:gridCol w="3365112">
                  <a:extLst>
                    <a:ext uri="{9D8B030D-6E8A-4147-A177-3AD203B41FA5}">
                      <a16:colId xmlns:a16="http://schemas.microsoft.com/office/drawing/2014/main" val="3919776315"/>
                    </a:ext>
                  </a:extLst>
                </a:gridCol>
                <a:gridCol w="3365112">
                  <a:extLst>
                    <a:ext uri="{9D8B030D-6E8A-4147-A177-3AD203B41FA5}">
                      <a16:colId xmlns:a16="http://schemas.microsoft.com/office/drawing/2014/main" val="2649370469"/>
                    </a:ext>
                  </a:extLst>
                </a:gridCol>
                <a:gridCol w="2821280">
                  <a:extLst>
                    <a:ext uri="{9D8B030D-6E8A-4147-A177-3AD203B41FA5}">
                      <a16:colId xmlns:a16="http://schemas.microsoft.com/office/drawing/2014/main" val="3815574415"/>
                    </a:ext>
                  </a:extLst>
                </a:gridCol>
                <a:gridCol w="2716697">
                  <a:extLst>
                    <a:ext uri="{9D8B030D-6E8A-4147-A177-3AD203B41FA5}">
                      <a16:colId xmlns:a16="http://schemas.microsoft.com/office/drawing/2014/main" val="3689475006"/>
                    </a:ext>
                  </a:extLst>
                </a:gridCol>
              </a:tblGrid>
              <a:tr h="280130">
                <a:tc gridSpan="4">
                  <a:txBody>
                    <a:bodyPr/>
                    <a:lstStyle/>
                    <a:p>
                      <a:pPr marL="0" marR="0" algn="just">
                        <a:lnSpc>
                          <a:spcPct val="115000"/>
                        </a:lnSpc>
                        <a:spcBef>
                          <a:spcPts val="0"/>
                        </a:spcBef>
                        <a:spcAft>
                          <a:spcPts val="0"/>
                        </a:spcAft>
                      </a:pPr>
                      <a:r>
                        <a:rPr lang="en-US" sz="1200" dirty="0">
                          <a:effectLst/>
                        </a:rPr>
                        <a:t>Fortunate children </a:t>
                      </a:r>
                      <a:r>
                        <a:rPr lang="en-US" sz="1200">
                          <a:effectLst/>
                        </a:rPr>
                        <a:t>of Pakistan: </a:t>
                      </a:r>
                      <a:r>
                        <a:rPr lang="en-US" sz="1200" dirty="0">
                          <a:effectLst/>
                        </a:rPr>
                        <a:t>Role of birth order on education attainment</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26166516"/>
                  </a:ext>
                </a:extLst>
              </a:tr>
              <a:tr h="280130">
                <a:tc rowSpan="21">
                  <a:txBody>
                    <a:bodyPr/>
                    <a:lstStyle/>
                    <a:p>
                      <a:pPr marL="0" marR="0" algn="just">
                        <a:lnSpc>
                          <a:spcPct val="115000"/>
                        </a:lnSpc>
                        <a:spcBef>
                          <a:spcPts val="0"/>
                        </a:spcBef>
                        <a:spcAft>
                          <a:spcPts val="0"/>
                        </a:spcAft>
                      </a:pPr>
                      <a:r>
                        <a:rPr lang="en-US" sz="1200" dirty="0">
                          <a:effectLst/>
                        </a:rPr>
                        <a:t>Table 1 Descriptive statistics sons and       daughters</a:t>
                      </a:r>
                      <a:endParaRPr lang="en-US" sz="1100" dirty="0">
                        <a:effectLst/>
                      </a:endParaRPr>
                    </a:p>
                    <a:p>
                      <a:pPr marL="0" marR="0" algn="just">
                        <a:lnSpc>
                          <a:spcPct val="115000"/>
                        </a:lnSpc>
                        <a:spcBef>
                          <a:spcPts val="0"/>
                        </a:spcBef>
                        <a:spcAft>
                          <a:spcPts val="0"/>
                        </a:spcAft>
                      </a:pPr>
                      <a:r>
                        <a:rPr lang="en-US" sz="1200" dirty="0">
                          <a:effectLst/>
                        </a:rPr>
                        <a:t> </a:t>
                      </a:r>
                      <a:endParaRPr lang="en-US" sz="1100" dirty="0">
                        <a:effectLst/>
                      </a:endParaRPr>
                    </a:p>
                    <a:p>
                      <a:pPr marL="0" marR="0" algn="just">
                        <a:lnSpc>
                          <a:spcPct val="115000"/>
                        </a:lnSpc>
                        <a:spcBef>
                          <a:spcPts val="0"/>
                        </a:spcBef>
                        <a:spcAft>
                          <a:spcPts val="0"/>
                        </a:spcAft>
                      </a:pPr>
                      <a:r>
                        <a:rPr lang="en-US" sz="1200" dirty="0">
                          <a:effectLst/>
                        </a:rPr>
                        <a:t> </a:t>
                      </a:r>
                      <a:endParaRPr lang="en-US" sz="1100" dirty="0">
                        <a:effectLst/>
                      </a:endParaRPr>
                    </a:p>
                    <a:p>
                      <a:pPr marL="0" marR="0" algn="just">
                        <a:lnSpc>
                          <a:spcPct val="115000"/>
                        </a:lnSpc>
                        <a:spcBef>
                          <a:spcPts val="0"/>
                        </a:spcBef>
                        <a:spcAft>
                          <a:spcPts val="0"/>
                        </a:spcAft>
                      </a:pPr>
                      <a:r>
                        <a:rPr lang="en-US" sz="1200" dirty="0">
                          <a:effectLst/>
                        </a:rPr>
                        <a:t> </a:t>
                      </a:r>
                      <a:endParaRPr lang="en-US" sz="1100" dirty="0">
                        <a:effectLst/>
                      </a:endParaRPr>
                    </a:p>
                    <a:p>
                      <a:pPr marL="0" marR="0" algn="just">
                        <a:lnSpc>
                          <a:spcPct val="115000"/>
                        </a:lnSpc>
                        <a:spcBef>
                          <a:spcPts val="0"/>
                        </a:spcBef>
                        <a:spcAft>
                          <a:spcPts val="0"/>
                        </a:spcAft>
                      </a:pPr>
                      <a:r>
                        <a:rPr lang="en-US" sz="1200" dirty="0">
                          <a:effectLst/>
                        </a:rPr>
                        <a:t> </a:t>
                      </a:r>
                      <a:endParaRPr lang="en-US" sz="1100" dirty="0">
                        <a:effectLst/>
                      </a:endParaRPr>
                    </a:p>
                    <a:p>
                      <a:pPr marL="0" marR="0" algn="just">
                        <a:lnSpc>
                          <a:spcPct val="115000"/>
                        </a:lnSpc>
                        <a:spcBef>
                          <a:spcPts val="0"/>
                        </a:spcBef>
                        <a:spcAft>
                          <a:spcPts val="0"/>
                        </a:spcAft>
                      </a:pPr>
                      <a:r>
                        <a:rPr lang="en-US" sz="1200" dirty="0">
                          <a:effectLst/>
                        </a:rPr>
                        <a:t> </a:t>
                      </a:r>
                      <a:endParaRPr lang="en-US" sz="1100" dirty="0">
                        <a:effectLst/>
                      </a:endParaRPr>
                    </a:p>
                    <a:p>
                      <a:pPr marL="0" marR="0" algn="just">
                        <a:lnSpc>
                          <a:spcPct val="115000"/>
                        </a:lnSpc>
                        <a:spcBef>
                          <a:spcPts val="0"/>
                        </a:spcBef>
                        <a:spcAft>
                          <a:spcPts val="0"/>
                        </a:spcAft>
                      </a:pPr>
                      <a:r>
                        <a:rPr lang="en-US" sz="1200" dirty="0">
                          <a:effectLst/>
                        </a:rPr>
                        <a:t> </a:t>
                      </a:r>
                      <a:endParaRPr lang="en-US" sz="1100" dirty="0">
                        <a:effectLst/>
                      </a:endParaRPr>
                    </a:p>
                    <a:p>
                      <a:pPr marL="0" marR="0" algn="just">
                        <a:lnSpc>
                          <a:spcPct val="115000"/>
                        </a:lnSpc>
                        <a:spcBef>
                          <a:spcPts val="0"/>
                        </a:spcBef>
                        <a:spcAft>
                          <a:spcPts val="0"/>
                        </a:spcAft>
                      </a:pPr>
                      <a:r>
                        <a:rPr lang="en-US" sz="1200" dirty="0">
                          <a:effectLst/>
                        </a:rPr>
                        <a:t> </a:t>
                      </a:r>
                      <a:endParaRPr lang="en-US" sz="1100" dirty="0">
                        <a:effectLst/>
                      </a:endParaRPr>
                    </a:p>
                    <a:p>
                      <a:pPr marL="0" marR="0" algn="just">
                        <a:lnSpc>
                          <a:spcPct val="115000"/>
                        </a:lnSpc>
                        <a:spcBef>
                          <a:spcPts val="0"/>
                        </a:spcBef>
                        <a:spcAft>
                          <a:spcPts val="0"/>
                        </a:spcAft>
                      </a:pPr>
                      <a:r>
                        <a:rPr lang="en-US" sz="1200" dirty="0">
                          <a:effectLst/>
                        </a:rPr>
                        <a:t> </a:t>
                      </a:r>
                      <a:endParaRPr lang="en-US" sz="1100" dirty="0">
                        <a:effectLst/>
                      </a:endParaRPr>
                    </a:p>
                    <a:p>
                      <a:pPr marL="0" marR="0" algn="just">
                        <a:lnSpc>
                          <a:spcPct val="115000"/>
                        </a:lnSpc>
                        <a:spcBef>
                          <a:spcPts val="0"/>
                        </a:spcBef>
                        <a:spcAft>
                          <a:spcPts val="0"/>
                        </a:spcAft>
                      </a:pPr>
                      <a:r>
                        <a:rPr lang="en-US" sz="1200" dirty="0">
                          <a:effectLst/>
                        </a:rPr>
                        <a:t>This table reports descriptive statistics(mean and </a:t>
                      </a:r>
                      <a:r>
                        <a:rPr lang="en-US" sz="1200" dirty="0" err="1">
                          <a:effectLst/>
                        </a:rPr>
                        <a:t>s.d.</a:t>
                      </a:r>
                      <a:r>
                        <a:rPr lang="en-US" sz="1200" dirty="0">
                          <a:effectLst/>
                        </a:rPr>
                        <a:t>) for sons(top panel) and daughters (bottom panel). Our main sample includes children aged above 22 years.</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dirty="0">
                          <a:effectLst/>
                        </a:rPr>
                        <a:t>Variable</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dirty="0">
                          <a:effectLst/>
                        </a:rPr>
                        <a:t>Mean</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a:effectLst/>
                        </a:rPr>
                        <a:t>s.d</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727053565"/>
                  </a:ext>
                </a:extLst>
              </a:tr>
              <a:tr h="574085">
                <a:tc vMerge="1">
                  <a:txBody>
                    <a:bodyPr/>
                    <a:lstStyle/>
                    <a:p>
                      <a:endParaRPr lang="en-US"/>
                    </a:p>
                  </a:txBody>
                  <a:tcPr/>
                </a:tc>
                <a:tc gridSpan="3">
                  <a:txBody>
                    <a:bodyPr/>
                    <a:lstStyle/>
                    <a:p>
                      <a:pPr marL="0" marR="0" algn="just">
                        <a:lnSpc>
                          <a:spcPct val="115000"/>
                        </a:lnSpc>
                        <a:spcBef>
                          <a:spcPts val="0"/>
                        </a:spcBef>
                        <a:spcAft>
                          <a:spcPts val="0"/>
                        </a:spcAft>
                      </a:pPr>
                      <a:r>
                        <a:rPr lang="en-US" sz="1200" dirty="0">
                          <a:effectLst/>
                        </a:rPr>
                        <a:t>                                                                                                            </a:t>
                      </a:r>
                      <a:r>
                        <a:rPr lang="en-US" sz="1200" b="1" dirty="0">
                          <a:effectLst/>
                        </a:rPr>
                        <a:t>Male(sons)</a:t>
                      </a:r>
                      <a:endParaRPr lang="en-US" sz="1100" b="1" dirty="0">
                        <a:effectLst/>
                        <a:latin typeface="Calibri" panose="020F0502020204030204" pitchFamily="34" charset="0"/>
                        <a:ea typeface="Times New Roman" panose="02020603050405020304" pitchFamily="18" charset="0"/>
                        <a:cs typeface="Arial" panose="020B0604020202020204" pitchFamily="34" charset="0"/>
                      </a:endParaRPr>
                    </a:p>
                    <a:p>
                      <a:pPr marL="0" marR="0" algn="just">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p>
                      <a:pPr marL="0" marR="0" algn="just">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pPr marL="0" marR="0" algn="just">
                        <a:lnSpc>
                          <a:spcPct val="115000"/>
                        </a:lnSpc>
                        <a:spcBef>
                          <a:spcPts val="0"/>
                        </a:spcBef>
                        <a:spcAft>
                          <a:spcPts val="0"/>
                        </a:spcAft>
                      </a:pP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pPr marL="0" marR="0" algn="just">
                        <a:lnSpc>
                          <a:spcPct val="115000"/>
                        </a:lnSpc>
                        <a:spcBef>
                          <a:spcPts val="0"/>
                        </a:spcBef>
                        <a:spcAft>
                          <a:spcPts val="0"/>
                        </a:spcAft>
                      </a:pP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915103683"/>
                  </a:ext>
                </a:extLst>
              </a:tr>
              <a:tr h="303927">
                <a:tc vMerge="1">
                  <a:txBody>
                    <a:bodyPr/>
                    <a:lstStyle/>
                    <a:p>
                      <a:endParaRPr lang="en-US"/>
                    </a:p>
                  </a:txBody>
                  <a:tcPr/>
                </a:tc>
                <a:tc>
                  <a:txBody>
                    <a:bodyPr/>
                    <a:lstStyle/>
                    <a:p>
                      <a:pPr marL="0" marR="0" algn="just">
                        <a:lnSpc>
                          <a:spcPct val="115000"/>
                        </a:lnSpc>
                        <a:spcBef>
                          <a:spcPts val="0"/>
                        </a:spcBef>
                        <a:spcAft>
                          <a:spcPts val="0"/>
                        </a:spcAft>
                      </a:pPr>
                      <a:r>
                        <a:rPr lang="en-US" sz="1200" dirty="0">
                          <a:effectLst/>
                        </a:rPr>
                        <a:t>Years of education</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800" b="1" dirty="0">
                          <a:solidFill>
                            <a:srgbClr val="FF0000"/>
                          </a:solidFill>
                          <a:effectLst/>
                        </a:rPr>
                        <a:t>7.19</a:t>
                      </a:r>
                      <a:endParaRPr lang="en-US" sz="1800" b="1"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a:effectLst/>
                        </a:rPr>
                        <a:t>5.06</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876793308"/>
                  </a:ext>
                </a:extLst>
              </a:tr>
              <a:tr h="280130">
                <a:tc vMerge="1">
                  <a:txBody>
                    <a:bodyPr/>
                    <a:lstStyle/>
                    <a:p>
                      <a:endParaRPr lang="en-US"/>
                    </a:p>
                  </a:txBody>
                  <a:tcPr/>
                </a:tc>
                <a:tc>
                  <a:txBody>
                    <a:bodyPr/>
                    <a:lstStyle/>
                    <a:p>
                      <a:pPr marL="0" marR="0" algn="just">
                        <a:lnSpc>
                          <a:spcPct val="115000"/>
                        </a:lnSpc>
                        <a:spcBef>
                          <a:spcPts val="0"/>
                        </a:spcBef>
                        <a:spcAft>
                          <a:spcPts val="0"/>
                        </a:spcAft>
                      </a:pPr>
                      <a:r>
                        <a:rPr lang="en-US" sz="1200" dirty="0">
                          <a:effectLst/>
                        </a:rPr>
                        <a:t>Age</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dirty="0">
                          <a:effectLst/>
                        </a:rPr>
                        <a:t>28.45</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a:effectLst/>
                        </a:rPr>
                        <a:t>5.96</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208010751"/>
                  </a:ext>
                </a:extLst>
              </a:tr>
              <a:tr h="280130">
                <a:tc vMerge="1">
                  <a:txBody>
                    <a:bodyPr/>
                    <a:lstStyle/>
                    <a:p>
                      <a:endParaRPr lang="en-US"/>
                    </a:p>
                  </a:txBody>
                  <a:tcPr/>
                </a:tc>
                <a:tc>
                  <a:txBody>
                    <a:bodyPr/>
                    <a:lstStyle/>
                    <a:p>
                      <a:pPr marL="0" marR="0" algn="just">
                        <a:lnSpc>
                          <a:spcPct val="115000"/>
                        </a:lnSpc>
                        <a:spcBef>
                          <a:spcPts val="0"/>
                        </a:spcBef>
                        <a:spcAft>
                          <a:spcPts val="0"/>
                        </a:spcAft>
                      </a:pPr>
                      <a:r>
                        <a:rPr lang="en-US" sz="1200" dirty="0">
                          <a:effectLst/>
                        </a:rPr>
                        <a:t>First born</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dirty="0">
                          <a:effectLst/>
                        </a:rPr>
                        <a:t>.64</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a:effectLst/>
                        </a:rPr>
                        <a:t>.47</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564342207"/>
                  </a:ext>
                </a:extLst>
              </a:tr>
              <a:tr h="280130">
                <a:tc vMerge="1">
                  <a:txBody>
                    <a:bodyPr/>
                    <a:lstStyle/>
                    <a:p>
                      <a:endParaRPr lang="en-US"/>
                    </a:p>
                  </a:txBody>
                  <a:tcPr/>
                </a:tc>
                <a:tc>
                  <a:txBody>
                    <a:bodyPr/>
                    <a:lstStyle/>
                    <a:p>
                      <a:pPr marL="0" marR="0" algn="just">
                        <a:lnSpc>
                          <a:spcPct val="115000"/>
                        </a:lnSpc>
                        <a:spcBef>
                          <a:spcPts val="0"/>
                        </a:spcBef>
                        <a:spcAft>
                          <a:spcPts val="0"/>
                        </a:spcAft>
                      </a:pPr>
                      <a:r>
                        <a:rPr lang="en-US" sz="1200" dirty="0">
                          <a:effectLst/>
                        </a:rPr>
                        <a:t>Family size</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b="1" dirty="0">
                          <a:effectLst/>
                        </a:rPr>
                        <a:t>3.97</a:t>
                      </a:r>
                      <a:endParaRPr lang="en-US" sz="1100" b="1"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dirty="0">
                          <a:effectLst/>
                        </a:rPr>
                        <a:t>2.02</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49908022"/>
                  </a:ext>
                </a:extLst>
              </a:tr>
              <a:tr h="280130">
                <a:tc vMerge="1">
                  <a:txBody>
                    <a:bodyPr/>
                    <a:lstStyle/>
                    <a:p>
                      <a:endParaRPr lang="en-US"/>
                    </a:p>
                  </a:txBody>
                  <a:tcPr/>
                </a:tc>
                <a:tc>
                  <a:txBody>
                    <a:bodyPr/>
                    <a:lstStyle/>
                    <a:p>
                      <a:pPr marL="0" marR="0" algn="just">
                        <a:lnSpc>
                          <a:spcPct val="115000"/>
                        </a:lnSpc>
                        <a:spcBef>
                          <a:spcPts val="0"/>
                        </a:spcBef>
                        <a:spcAft>
                          <a:spcPts val="0"/>
                        </a:spcAft>
                      </a:pPr>
                      <a:r>
                        <a:rPr lang="en-US" sz="1200" dirty="0">
                          <a:effectLst/>
                        </a:rPr>
                        <a:t>Household income</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b="0" dirty="0">
                          <a:effectLst/>
                          <a:latin typeface="+mn-lt"/>
                          <a:ea typeface="Times New Roman" panose="02020603050405020304" pitchFamily="18" charset="0"/>
                          <a:cs typeface="Arial" panose="020B0604020202020204" pitchFamily="34" charset="0"/>
                        </a:rPr>
                        <a:t>25026.92 </a:t>
                      </a:r>
                    </a:p>
                  </a:txBody>
                  <a:tcPr marL="68580" marR="68580" marT="0" marB="0"/>
                </a:tc>
                <a:tc>
                  <a:txBody>
                    <a:bodyPr/>
                    <a:lstStyle/>
                    <a:p>
                      <a:pPr marL="0" marR="0" algn="just">
                        <a:lnSpc>
                          <a:spcPct val="115000"/>
                        </a:lnSpc>
                        <a:spcBef>
                          <a:spcPts val="0"/>
                        </a:spcBef>
                        <a:spcAft>
                          <a:spcPts val="0"/>
                        </a:spcAft>
                      </a:pPr>
                      <a:r>
                        <a:rPr lang="en-US" sz="1200" dirty="0">
                          <a:effectLst/>
                          <a:latin typeface="+mn-lt"/>
                        </a:rPr>
                        <a:t>28529.14 </a:t>
                      </a:r>
                      <a:endParaRPr lang="en-US" sz="1100" dirty="0">
                        <a:effectLst/>
                        <a:latin typeface="+mn-lt"/>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728677287"/>
                  </a:ext>
                </a:extLst>
              </a:tr>
              <a:tr h="280130">
                <a:tc vMerge="1">
                  <a:txBody>
                    <a:bodyPr/>
                    <a:lstStyle/>
                    <a:p>
                      <a:endParaRPr lang="en-US"/>
                    </a:p>
                  </a:txBody>
                  <a:tcPr/>
                </a:tc>
                <a:tc>
                  <a:txBody>
                    <a:bodyPr/>
                    <a:lstStyle/>
                    <a:p>
                      <a:pPr marL="0" marR="0" algn="just">
                        <a:lnSpc>
                          <a:spcPct val="115000"/>
                        </a:lnSpc>
                        <a:spcBef>
                          <a:spcPts val="0"/>
                        </a:spcBef>
                        <a:spcAft>
                          <a:spcPts val="0"/>
                        </a:spcAft>
                      </a:pPr>
                      <a:r>
                        <a:rPr lang="en-US" sz="1200" dirty="0">
                          <a:effectLst/>
                        </a:rPr>
                        <a:t>Household wealth</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dirty="0">
                          <a:effectLst/>
                        </a:rPr>
                        <a:t>2818.37</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dirty="0">
                          <a:effectLst/>
                        </a:rPr>
                        <a:t>20463.3</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608229603"/>
                  </a:ext>
                </a:extLst>
              </a:tr>
              <a:tr h="280130">
                <a:tc vMerge="1">
                  <a:txBody>
                    <a:bodyPr/>
                    <a:lstStyle/>
                    <a:p>
                      <a:endParaRPr lang="en-US"/>
                    </a:p>
                  </a:txBody>
                  <a:tcPr/>
                </a:tc>
                <a:tc>
                  <a:txBody>
                    <a:bodyPr/>
                    <a:lstStyle/>
                    <a:p>
                      <a:pPr marL="0" marR="0" algn="just">
                        <a:lnSpc>
                          <a:spcPct val="115000"/>
                        </a:lnSpc>
                        <a:spcBef>
                          <a:spcPts val="0"/>
                        </a:spcBef>
                        <a:spcAft>
                          <a:spcPts val="0"/>
                        </a:spcAft>
                      </a:pPr>
                      <a:r>
                        <a:rPr lang="en-US" sz="1200" dirty="0">
                          <a:effectLst/>
                        </a:rPr>
                        <a:t>Bad accommodation</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dirty="0">
                          <a:effectLst/>
                        </a:rPr>
                        <a:t>.82</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a:effectLst/>
                        </a:rPr>
                        <a:t>.38</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427421088"/>
                  </a:ext>
                </a:extLst>
              </a:tr>
              <a:tr h="280130">
                <a:tc vMerge="1">
                  <a:txBody>
                    <a:bodyPr/>
                    <a:lstStyle/>
                    <a:p>
                      <a:endParaRPr lang="en-US"/>
                    </a:p>
                  </a:txBody>
                  <a:tcPr/>
                </a:tc>
                <a:tc>
                  <a:txBody>
                    <a:bodyPr/>
                    <a:lstStyle/>
                    <a:p>
                      <a:pPr marL="0" marR="0" algn="just">
                        <a:lnSpc>
                          <a:spcPct val="115000"/>
                        </a:lnSpc>
                        <a:spcBef>
                          <a:spcPts val="0"/>
                        </a:spcBef>
                        <a:spcAft>
                          <a:spcPts val="0"/>
                        </a:spcAft>
                      </a:pPr>
                      <a:r>
                        <a:rPr lang="en-US" sz="1200" dirty="0">
                          <a:effectLst/>
                        </a:rPr>
                        <a:t>Worried for food</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dirty="0">
                          <a:effectLst/>
                        </a:rPr>
                        <a:t>.11</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a:effectLst/>
                        </a:rPr>
                        <a:t>.32</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505584711"/>
                  </a:ext>
                </a:extLst>
              </a:tr>
              <a:tr h="280130">
                <a:tc vMerge="1">
                  <a:txBody>
                    <a:bodyPr/>
                    <a:lstStyle/>
                    <a:p>
                      <a:endParaRPr lang="en-US"/>
                    </a:p>
                  </a:txBody>
                  <a:tcPr/>
                </a:tc>
                <a:tc>
                  <a:txBody>
                    <a:bodyPr/>
                    <a:lstStyle/>
                    <a:p>
                      <a:pPr marL="0" marR="0" algn="just">
                        <a:lnSpc>
                          <a:spcPct val="115000"/>
                        </a:lnSpc>
                        <a:spcBef>
                          <a:spcPts val="0"/>
                        </a:spcBef>
                        <a:spcAft>
                          <a:spcPts val="0"/>
                        </a:spcAft>
                      </a:pPr>
                      <a:r>
                        <a:rPr lang="en-US" sz="1200" dirty="0">
                          <a:effectLst/>
                        </a:rPr>
                        <a:t>Observations</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dirty="0">
                          <a:effectLst/>
                        </a:rPr>
                        <a:t>8729</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765374134"/>
                  </a:ext>
                </a:extLst>
              </a:tr>
              <a:tr h="574085">
                <a:tc vMerge="1">
                  <a:txBody>
                    <a:bodyPr/>
                    <a:lstStyle/>
                    <a:p>
                      <a:endParaRPr lang="en-US"/>
                    </a:p>
                  </a:txBody>
                  <a:tcPr/>
                </a:tc>
                <a:tc gridSpan="3">
                  <a:txBody>
                    <a:bodyPr/>
                    <a:lstStyle/>
                    <a:p>
                      <a:pPr marL="0" marR="0" algn="just">
                        <a:lnSpc>
                          <a:spcPct val="115000"/>
                        </a:lnSpc>
                        <a:spcBef>
                          <a:spcPts val="0"/>
                        </a:spcBef>
                        <a:spcAft>
                          <a:spcPts val="0"/>
                        </a:spcAft>
                      </a:pPr>
                      <a:r>
                        <a:rPr lang="en-US" sz="1200" dirty="0">
                          <a:effectLst/>
                        </a:rPr>
                        <a:t>                                                                                                             </a:t>
                      </a:r>
                      <a:r>
                        <a:rPr lang="en-US" sz="1200" b="1" dirty="0">
                          <a:effectLst/>
                        </a:rPr>
                        <a:t>Female(daughters)</a:t>
                      </a:r>
                      <a:endParaRPr lang="en-US" sz="1100" b="1" dirty="0">
                        <a:effectLst/>
                        <a:latin typeface="Calibri" panose="020F0502020204030204" pitchFamily="34" charset="0"/>
                        <a:ea typeface="Times New Roman" panose="02020603050405020304" pitchFamily="18" charset="0"/>
                        <a:cs typeface="Arial" panose="020B0604020202020204" pitchFamily="34" charset="0"/>
                      </a:endParaRPr>
                    </a:p>
                    <a:p>
                      <a:pPr marL="0" marR="0" algn="just">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p>
                      <a:pPr marL="0" marR="0" algn="just">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pPr marL="0" marR="0" algn="just">
                        <a:lnSpc>
                          <a:spcPct val="115000"/>
                        </a:lnSpc>
                        <a:spcBef>
                          <a:spcPts val="0"/>
                        </a:spcBef>
                        <a:spcAft>
                          <a:spcPts val="0"/>
                        </a:spcAft>
                      </a:pP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pPr marL="0" marR="0" algn="just">
                        <a:lnSpc>
                          <a:spcPct val="115000"/>
                        </a:lnSpc>
                        <a:spcBef>
                          <a:spcPts val="0"/>
                        </a:spcBef>
                        <a:spcAft>
                          <a:spcPts val="0"/>
                        </a:spcAft>
                      </a:pP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106777411"/>
                  </a:ext>
                </a:extLst>
              </a:tr>
              <a:tr h="303927">
                <a:tc vMerge="1">
                  <a:txBody>
                    <a:bodyPr/>
                    <a:lstStyle/>
                    <a:p>
                      <a:endParaRPr lang="en-US"/>
                    </a:p>
                  </a:txBody>
                  <a:tcPr/>
                </a:tc>
                <a:tc>
                  <a:txBody>
                    <a:bodyPr/>
                    <a:lstStyle/>
                    <a:p>
                      <a:pPr marL="0" marR="0" algn="just">
                        <a:lnSpc>
                          <a:spcPct val="115000"/>
                        </a:lnSpc>
                        <a:spcBef>
                          <a:spcPts val="0"/>
                        </a:spcBef>
                        <a:spcAft>
                          <a:spcPts val="0"/>
                        </a:spcAft>
                      </a:pPr>
                      <a:r>
                        <a:rPr lang="en-US" sz="1200" dirty="0">
                          <a:effectLst/>
                        </a:rPr>
                        <a:t>Years of education</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800" b="1" dirty="0">
                          <a:solidFill>
                            <a:srgbClr val="FF0000"/>
                          </a:solidFill>
                          <a:effectLst/>
                        </a:rPr>
                        <a:t>7.02</a:t>
                      </a:r>
                      <a:endParaRPr lang="en-US" sz="1800" b="1"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a:effectLst/>
                        </a:rPr>
                        <a:t>5.93</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255751074"/>
                  </a:ext>
                </a:extLst>
              </a:tr>
              <a:tr h="280130">
                <a:tc vMerge="1">
                  <a:txBody>
                    <a:bodyPr/>
                    <a:lstStyle/>
                    <a:p>
                      <a:endParaRPr lang="en-US"/>
                    </a:p>
                  </a:txBody>
                  <a:tcPr/>
                </a:tc>
                <a:tc>
                  <a:txBody>
                    <a:bodyPr/>
                    <a:lstStyle/>
                    <a:p>
                      <a:pPr marL="0" marR="0" algn="just">
                        <a:lnSpc>
                          <a:spcPct val="115000"/>
                        </a:lnSpc>
                        <a:spcBef>
                          <a:spcPts val="0"/>
                        </a:spcBef>
                        <a:spcAft>
                          <a:spcPts val="0"/>
                        </a:spcAft>
                      </a:pPr>
                      <a:r>
                        <a:rPr lang="en-US" sz="1200" dirty="0">
                          <a:effectLst/>
                        </a:rPr>
                        <a:t>Age</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dirty="0">
                          <a:effectLst/>
                        </a:rPr>
                        <a:t>26.86</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a:effectLst/>
                        </a:rPr>
                        <a:t>5.57</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317034406"/>
                  </a:ext>
                </a:extLst>
              </a:tr>
              <a:tr h="280130">
                <a:tc vMerge="1">
                  <a:txBody>
                    <a:bodyPr/>
                    <a:lstStyle/>
                    <a:p>
                      <a:endParaRPr lang="en-US"/>
                    </a:p>
                  </a:txBody>
                  <a:tcPr/>
                </a:tc>
                <a:tc>
                  <a:txBody>
                    <a:bodyPr/>
                    <a:lstStyle/>
                    <a:p>
                      <a:pPr marL="0" marR="0" algn="just">
                        <a:lnSpc>
                          <a:spcPct val="115000"/>
                        </a:lnSpc>
                        <a:spcBef>
                          <a:spcPts val="0"/>
                        </a:spcBef>
                        <a:spcAft>
                          <a:spcPts val="0"/>
                        </a:spcAft>
                      </a:pPr>
                      <a:r>
                        <a:rPr lang="en-US" sz="1200" dirty="0">
                          <a:effectLst/>
                        </a:rPr>
                        <a:t>First born</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dirty="0">
                          <a:effectLst/>
                        </a:rPr>
                        <a:t>.80</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a:effectLst/>
                        </a:rPr>
                        <a:t>.39</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562283961"/>
                  </a:ext>
                </a:extLst>
              </a:tr>
              <a:tr h="280130">
                <a:tc vMerge="1">
                  <a:txBody>
                    <a:bodyPr/>
                    <a:lstStyle/>
                    <a:p>
                      <a:endParaRPr lang="en-US"/>
                    </a:p>
                  </a:txBody>
                  <a:tcPr/>
                </a:tc>
                <a:tc>
                  <a:txBody>
                    <a:bodyPr/>
                    <a:lstStyle/>
                    <a:p>
                      <a:pPr marL="0" marR="0" algn="just">
                        <a:lnSpc>
                          <a:spcPct val="115000"/>
                        </a:lnSpc>
                        <a:spcBef>
                          <a:spcPts val="0"/>
                        </a:spcBef>
                        <a:spcAft>
                          <a:spcPts val="0"/>
                        </a:spcAft>
                      </a:pPr>
                      <a:r>
                        <a:rPr lang="en-US" sz="1200" dirty="0">
                          <a:effectLst/>
                        </a:rPr>
                        <a:t>Family size</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dirty="0">
                          <a:effectLst/>
                        </a:rPr>
                        <a:t>3.46</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dirty="0">
                          <a:effectLst/>
                        </a:rPr>
                        <a:t>2.71</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445989725"/>
                  </a:ext>
                </a:extLst>
              </a:tr>
              <a:tr h="280130">
                <a:tc vMerge="1">
                  <a:txBody>
                    <a:bodyPr/>
                    <a:lstStyle/>
                    <a:p>
                      <a:endParaRPr lang="en-US"/>
                    </a:p>
                  </a:txBody>
                  <a:tcPr/>
                </a:tc>
                <a:tc>
                  <a:txBody>
                    <a:bodyPr/>
                    <a:lstStyle/>
                    <a:p>
                      <a:pPr marL="0" marR="0" algn="just">
                        <a:lnSpc>
                          <a:spcPct val="115000"/>
                        </a:lnSpc>
                        <a:spcBef>
                          <a:spcPts val="0"/>
                        </a:spcBef>
                        <a:spcAft>
                          <a:spcPts val="0"/>
                        </a:spcAft>
                      </a:pPr>
                      <a:r>
                        <a:rPr lang="en-US" sz="1200" dirty="0">
                          <a:effectLst/>
                        </a:rPr>
                        <a:t>Household income</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dirty="0">
                          <a:effectLst/>
                          <a:latin typeface="+mn-lt"/>
                          <a:ea typeface="Times New Roman" panose="02020603050405020304" pitchFamily="18" charset="0"/>
                          <a:cs typeface="Arial" panose="020B0604020202020204" pitchFamily="34" charset="0"/>
                        </a:rPr>
                        <a:t>3977.815 </a:t>
                      </a:r>
                    </a:p>
                  </a:txBody>
                  <a:tcPr marL="68580" marR="68580" marT="0" marB="0"/>
                </a:tc>
                <a:tc>
                  <a:txBody>
                    <a:bodyPr/>
                    <a:lstStyle/>
                    <a:p>
                      <a:pPr marL="0" marR="0" algn="just">
                        <a:lnSpc>
                          <a:spcPct val="115000"/>
                        </a:lnSpc>
                        <a:spcBef>
                          <a:spcPts val="0"/>
                        </a:spcBef>
                        <a:spcAft>
                          <a:spcPts val="0"/>
                        </a:spcAft>
                      </a:pPr>
                      <a:r>
                        <a:rPr lang="en-US" sz="1200" dirty="0">
                          <a:effectLst/>
                        </a:rPr>
                        <a:t>11385.57 </a:t>
                      </a:r>
                      <a:endParaRPr lang="en-US" sz="12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741919270"/>
                  </a:ext>
                </a:extLst>
              </a:tr>
              <a:tr h="280130">
                <a:tc vMerge="1">
                  <a:txBody>
                    <a:bodyPr/>
                    <a:lstStyle/>
                    <a:p>
                      <a:endParaRPr lang="en-US"/>
                    </a:p>
                  </a:txBody>
                  <a:tcPr/>
                </a:tc>
                <a:tc>
                  <a:txBody>
                    <a:bodyPr/>
                    <a:lstStyle/>
                    <a:p>
                      <a:pPr marL="0" marR="0" algn="just">
                        <a:lnSpc>
                          <a:spcPct val="115000"/>
                        </a:lnSpc>
                        <a:spcBef>
                          <a:spcPts val="0"/>
                        </a:spcBef>
                        <a:spcAft>
                          <a:spcPts val="0"/>
                        </a:spcAft>
                      </a:pPr>
                      <a:r>
                        <a:rPr lang="en-US" sz="1200" dirty="0">
                          <a:effectLst/>
                        </a:rPr>
                        <a:t>Household wealth</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dirty="0">
                          <a:effectLst/>
                        </a:rPr>
                        <a:t>4192.65</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a:effectLst/>
                        </a:rPr>
                        <a:t>28926.26</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246510311"/>
                  </a:ext>
                </a:extLst>
              </a:tr>
              <a:tr h="280130">
                <a:tc vMerge="1">
                  <a:txBody>
                    <a:bodyPr/>
                    <a:lstStyle/>
                    <a:p>
                      <a:endParaRPr lang="en-US"/>
                    </a:p>
                  </a:txBody>
                  <a:tcPr/>
                </a:tc>
                <a:tc>
                  <a:txBody>
                    <a:bodyPr/>
                    <a:lstStyle/>
                    <a:p>
                      <a:pPr marL="0" marR="0" algn="just">
                        <a:lnSpc>
                          <a:spcPct val="115000"/>
                        </a:lnSpc>
                        <a:spcBef>
                          <a:spcPts val="0"/>
                        </a:spcBef>
                        <a:spcAft>
                          <a:spcPts val="0"/>
                        </a:spcAft>
                      </a:pPr>
                      <a:r>
                        <a:rPr lang="en-US" sz="1200" dirty="0">
                          <a:effectLst/>
                        </a:rPr>
                        <a:t>Bad accommodation</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dirty="0">
                          <a:effectLst/>
                        </a:rPr>
                        <a:t>.79</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a:effectLst/>
                        </a:rPr>
                        <a:t>.40</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258170701"/>
                  </a:ext>
                </a:extLst>
              </a:tr>
              <a:tr h="280130">
                <a:tc vMerge="1">
                  <a:txBody>
                    <a:bodyPr/>
                    <a:lstStyle/>
                    <a:p>
                      <a:endParaRPr lang="en-US"/>
                    </a:p>
                  </a:txBody>
                  <a:tcPr/>
                </a:tc>
                <a:tc>
                  <a:txBody>
                    <a:bodyPr/>
                    <a:lstStyle/>
                    <a:p>
                      <a:pPr marL="0" marR="0" algn="just">
                        <a:lnSpc>
                          <a:spcPct val="115000"/>
                        </a:lnSpc>
                        <a:spcBef>
                          <a:spcPts val="0"/>
                        </a:spcBef>
                        <a:spcAft>
                          <a:spcPts val="0"/>
                        </a:spcAft>
                      </a:pPr>
                      <a:r>
                        <a:rPr lang="en-US" sz="1200" dirty="0">
                          <a:effectLst/>
                        </a:rPr>
                        <a:t>Worried for food</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dirty="0">
                          <a:effectLst/>
                        </a:rPr>
                        <a:t>.12</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a:effectLst/>
                        </a:rPr>
                        <a:t>.32</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813314743"/>
                  </a:ext>
                </a:extLst>
              </a:tr>
              <a:tr h="202618">
                <a:tc vMerge="1">
                  <a:txBody>
                    <a:bodyPr/>
                    <a:lstStyle/>
                    <a:p>
                      <a:endParaRPr lang="en-US"/>
                    </a:p>
                  </a:txBody>
                  <a:tcPr/>
                </a:tc>
                <a:tc>
                  <a:txBody>
                    <a:bodyPr/>
                    <a:lstStyle/>
                    <a:p>
                      <a:pPr marL="0" marR="0" algn="just">
                        <a:lnSpc>
                          <a:spcPct val="115000"/>
                        </a:lnSpc>
                        <a:spcBef>
                          <a:spcPts val="0"/>
                        </a:spcBef>
                        <a:spcAft>
                          <a:spcPts val="0"/>
                        </a:spcAft>
                      </a:pPr>
                      <a:r>
                        <a:rPr lang="en-US" sz="1200" dirty="0">
                          <a:effectLst/>
                        </a:rPr>
                        <a:t>Observations</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a:effectLst/>
                        </a:rPr>
                        <a:t>2679</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616077638"/>
                  </a:ext>
                </a:extLst>
              </a:tr>
            </a:tbl>
          </a:graphicData>
        </a:graphic>
      </p:graphicFrame>
    </p:spTree>
    <p:extLst>
      <p:ext uri="{BB962C8B-B14F-4D97-AF65-F5344CB8AC3E}">
        <p14:creationId xmlns:p14="http://schemas.microsoft.com/office/powerpoint/2010/main" val="304673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110" y="438150"/>
            <a:ext cx="11041380" cy="1162050"/>
          </a:xfrm>
        </p:spPr>
        <p:txBody>
          <a:bodyPr/>
          <a:lstStyle/>
          <a:p>
            <a:r>
              <a:rPr lang="en-US" sz="5400" b="1">
                <a:solidFill>
                  <a:srgbClr val="FFC000"/>
                </a:solidFill>
                <a:latin typeface="Garamond" pitchFamily="18" charset="0"/>
              </a:rPr>
              <a:t>        STYLIZED </a:t>
            </a:r>
            <a:r>
              <a:rPr lang="en-US" sz="5400" b="1" dirty="0">
                <a:solidFill>
                  <a:srgbClr val="FFC000"/>
                </a:solidFill>
                <a:latin typeface="Garamond" pitchFamily="18" charset="0"/>
              </a:rPr>
              <a:t>FACTS</a:t>
            </a:r>
            <a:endParaRPr lang="en-US" dirty="0"/>
          </a:p>
        </p:txBody>
      </p:sp>
      <p:pic>
        <p:nvPicPr>
          <p:cNvPr id="7" name="Content Placeholder 6"/>
          <p:cNvPicPr>
            <a:picLocks noGrp="1" noChangeAspect="1"/>
          </p:cNvPicPr>
          <p:nvPr>
            <p:ph idx="1"/>
          </p:nvPr>
        </p:nvPicPr>
        <p:blipFill>
          <a:blip r:embed="rId2"/>
          <a:stretch>
            <a:fillRect/>
          </a:stretch>
        </p:blipFill>
        <p:spPr>
          <a:xfrm>
            <a:off x="1143000" y="1752600"/>
            <a:ext cx="10972799" cy="5715000"/>
          </a:xfrm>
          <a:prstGeom prst="rect">
            <a:avLst/>
          </a:prstGeom>
        </p:spPr>
      </p:pic>
    </p:spTree>
    <p:extLst>
      <p:ext uri="{BB962C8B-B14F-4D97-AF65-F5344CB8AC3E}">
        <p14:creationId xmlns:p14="http://schemas.microsoft.com/office/powerpoint/2010/main" val="4109087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110" y="438150"/>
            <a:ext cx="11041380" cy="1085850"/>
          </a:xfrm>
        </p:spPr>
        <p:txBody>
          <a:bodyPr/>
          <a:lstStyle/>
          <a:p>
            <a:r>
              <a:rPr lang="en-US" sz="6000" b="1" dirty="0">
                <a:solidFill>
                  <a:srgbClr val="FFC000"/>
                </a:solidFill>
                <a:latin typeface="Garamond" pitchFamily="18" charset="0"/>
              </a:rPr>
              <a:t>    STYLIZED FACTS</a:t>
            </a:r>
            <a:endParaRPr lang="en-US" dirty="0"/>
          </a:p>
        </p:txBody>
      </p:sp>
      <p:pic>
        <p:nvPicPr>
          <p:cNvPr id="9" name="Content Placeholder 8"/>
          <p:cNvPicPr>
            <a:picLocks noGrp="1" noChangeAspect="1"/>
          </p:cNvPicPr>
          <p:nvPr>
            <p:ph idx="1"/>
          </p:nvPr>
        </p:nvPicPr>
        <p:blipFill>
          <a:blip r:embed="rId2"/>
          <a:stretch>
            <a:fillRect/>
          </a:stretch>
        </p:blipFill>
        <p:spPr>
          <a:xfrm>
            <a:off x="880110" y="1676400"/>
            <a:ext cx="11235689" cy="5791200"/>
          </a:xfrm>
          <a:prstGeom prst="rect">
            <a:avLst/>
          </a:prstGeom>
        </p:spPr>
      </p:pic>
    </p:spTree>
    <p:extLst>
      <p:ext uri="{BB962C8B-B14F-4D97-AF65-F5344CB8AC3E}">
        <p14:creationId xmlns:p14="http://schemas.microsoft.com/office/powerpoint/2010/main" val="1139999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110" y="438150"/>
            <a:ext cx="11041380" cy="1009650"/>
          </a:xfrm>
        </p:spPr>
        <p:txBody>
          <a:bodyPr/>
          <a:lstStyle/>
          <a:p>
            <a:r>
              <a:rPr lang="en-US" sz="6000" b="1" dirty="0">
                <a:solidFill>
                  <a:srgbClr val="FFC000"/>
                </a:solidFill>
                <a:latin typeface="Garamond" pitchFamily="18" charset="0"/>
              </a:rPr>
              <a:t>     STYLIZED FACTS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1" y="1752600"/>
            <a:ext cx="10439400" cy="5715000"/>
          </a:xfrm>
        </p:spPr>
      </p:pic>
    </p:spTree>
    <p:extLst>
      <p:ext uri="{BB962C8B-B14F-4D97-AF65-F5344CB8AC3E}">
        <p14:creationId xmlns:p14="http://schemas.microsoft.com/office/powerpoint/2010/main" val="279262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110" y="438150"/>
            <a:ext cx="11041380" cy="1009650"/>
          </a:xfrm>
        </p:spPr>
        <p:txBody>
          <a:bodyPr/>
          <a:lstStyle/>
          <a:p>
            <a:r>
              <a:rPr lang="en-US" sz="5400" b="1" dirty="0">
                <a:solidFill>
                  <a:srgbClr val="FFC000"/>
                </a:solidFill>
                <a:latin typeface="Garamond" pitchFamily="18" charset="0"/>
              </a:rPr>
              <a:t>          STYLIZED FACTS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0110" y="1828800"/>
            <a:ext cx="11235689" cy="5583238"/>
          </a:xfrm>
        </p:spPr>
      </p:pic>
    </p:spTree>
    <p:extLst>
      <p:ext uri="{BB962C8B-B14F-4D97-AF65-F5344CB8AC3E}">
        <p14:creationId xmlns:p14="http://schemas.microsoft.com/office/powerpoint/2010/main" val="2403844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FD234-02C2-4086-9BAE-425D695749E1}"/>
              </a:ext>
            </a:extLst>
          </p:cNvPr>
          <p:cNvSpPr>
            <a:spLocks noGrp="1"/>
          </p:cNvSpPr>
          <p:nvPr>
            <p:ph type="title"/>
          </p:nvPr>
        </p:nvSpPr>
        <p:spPr>
          <a:xfrm>
            <a:off x="880110" y="438150"/>
            <a:ext cx="11041380" cy="1085850"/>
          </a:xfrm>
        </p:spPr>
        <p:txBody>
          <a:bodyPr>
            <a:normAutofit/>
          </a:bodyPr>
          <a:lstStyle/>
          <a:p>
            <a:pPr algn="ctr"/>
            <a:r>
              <a:rPr lang="en-US" sz="4000" b="1" dirty="0">
                <a:solidFill>
                  <a:srgbClr val="FFC000"/>
                </a:solidFill>
                <a:latin typeface="Garamond" panose="02020404030301010803" pitchFamily="18" charset="0"/>
              </a:rPr>
              <a:t>REGRESSION RESULTS FOR SONS</a:t>
            </a:r>
            <a:endParaRPr lang="en-US" sz="4000"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23771596"/>
              </p:ext>
            </p:extLst>
          </p:nvPr>
        </p:nvGraphicFramePr>
        <p:xfrm>
          <a:off x="304797" y="1676395"/>
          <a:ext cx="12268202" cy="7315200"/>
        </p:xfrm>
        <a:graphic>
          <a:graphicData uri="http://schemas.openxmlformats.org/drawingml/2006/table">
            <a:tbl>
              <a:tblPr>
                <a:tableStyleId>{5C22544A-7EE6-4342-B048-85BDC9FD1C3A}</a:tableStyleId>
              </a:tblPr>
              <a:tblGrid>
                <a:gridCol w="3528257">
                  <a:extLst>
                    <a:ext uri="{9D8B030D-6E8A-4147-A177-3AD203B41FA5}">
                      <a16:colId xmlns:a16="http://schemas.microsoft.com/office/drawing/2014/main" val="3496027175"/>
                    </a:ext>
                  </a:extLst>
                </a:gridCol>
                <a:gridCol w="1699180">
                  <a:extLst>
                    <a:ext uri="{9D8B030D-6E8A-4147-A177-3AD203B41FA5}">
                      <a16:colId xmlns:a16="http://schemas.microsoft.com/office/drawing/2014/main" val="3947992257"/>
                    </a:ext>
                  </a:extLst>
                </a:gridCol>
                <a:gridCol w="1847446">
                  <a:extLst>
                    <a:ext uri="{9D8B030D-6E8A-4147-A177-3AD203B41FA5}">
                      <a16:colId xmlns:a16="http://schemas.microsoft.com/office/drawing/2014/main" val="1784847603"/>
                    </a:ext>
                  </a:extLst>
                </a:gridCol>
                <a:gridCol w="1865817">
                  <a:extLst>
                    <a:ext uri="{9D8B030D-6E8A-4147-A177-3AD203B41FA5}">
                      <a16:colId xmlns:a16="http://schemas.microsoft.com/office/drawing/2014/main" val="3226622432"/>
                    </a:ext>
                  </a:extLst>
                </a:gridCol>
                <a:gridCol w="1680808">
                  <a:extLst>
                    <a:ext uri="{9D8B030D-6E8A-4147-A177-3AD203B41FA5}">
                      <a16:colId xmlns:a16="http://schemas.microsoft.com/office/drawing/2014/main" val="1294236694"/>
                    </a:ext>
                  </a:extLst>
                </a:gridCol>
                <a:gridCol w="1646694">
                  <a:extLst>
                    <a:ext uri="{9D8B030D-6E8A-4147-A177-3AD203B41FA5}">
                      <a16:colId xmlns:a16="http://schemas.microsoft.com/office/drawing/2014/main" val="526297078"/>
                    </a:ext>
                  </a:extLst>
                </a:gridCol>
              </a:tblGrid>
              <a:tr h="309640">
                <a:tc gridSpan="6">
                  <a:txBody>
                    <a:bodyPr/>
                    <a:lstStyle/>
                    <a:p>
                      <a:pPr marL="0" marR="0" algn="just">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The effect of male(son) birth order on own education attainment</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6983223"/>
                  </a:ext>
                </a:extLst>
              </a:tr>
              <a:tr h="309640">
                <a:tc gridSpan="6">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                                              Male years of schooling</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91667946"/>
                  </a:ext>
                </a:extLst>
              </a:tr>
              <a:tr h="674881">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 </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Nation-wide</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First cohort</a:t>
                      </a:r>
                    </a:p>
                    <a:p>
                      <a:pPr marL="0" marR="0" algn="just">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(1952-75)</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2</a:t>
                      </a:r>
                      <a:r>
                        <a:rPr lang="en-US" sz="1200" b="0" baseline="30000">
                          <a:effectLst/>
                          <a:latin typeface="Times New Roman" panose="02020603050405020304" pitchFamily="18" charset="0"/>
                          <a:cs typeface="Times New Roman" panose="02020603050405020304" pitchFamily="18" charset="0"/>
                        </a:rPr>
                        <a:t>nd</a:t>
                      </a:r>
                      <a:r>
                        <a:rPr lang="en-US" sz="1200" b="0">
                          <a:effectLst/>
                          <a:latin typeface="Times New Roman" panose="02020603050405020304" pitchFamily="18" charset="0"/>
                          <a:cs typeface="Times New Roman" panose="02020603050405020304" pitchFamily="18" charset="0"/>
                        </a:rPr>
                        <a:t> cohort</a:t>
                      </a:r>
                    </a:p>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(1976-97)</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Rural</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Urban</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extLst>
                  <a:ext uri="{0D108BD9-81ED-4DB2-BD59-A6C34878D82A}">
                    <a16:rowId xmlns:a16="http://schemas.microsoft.com/office/drawing/2014/main" val="2176023668"/>
                  </a:ext>
                </a:extLst>
              </a:tr>
              <a:tr h="309640">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First born</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0.261**</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-1.416</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0.294**</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0.078</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0.469***</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extLst>
                  <a:ext uri="{0D108BD9-81ED-4DB2-BD59-A6C34878D82A}">
                    <a16:rowId xmlns:a16="http://schemas.microsoft.com/office/drawing/2014/main" val="3774453887"/>
                  </a:ext>
                </a:extLst>
              </a:tr>
              <a:tr h="309640">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 </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(0.125)</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(0.993)</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(0.129)</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(0.173)</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(0.186)</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extLst>
                  <a:ext uri="{0D108BD9-81ED-4DB2-BD59-A6C34878D82A}">
                    <a16:rowId xmlns:a16="http://schemas.microsoft.com/office/drawing/2014/main" val="1759091763"/>
                  </a:ext>
                </a:extLst>
              </a:tr>
              <a:tr h="309640">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Family size</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-0.621***</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-0.480</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-0.066***</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-0.646***</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-0.575***</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extLst>
                  <a:ext uri="{0D108BD9-81ED-4DB2-BD59-A6C34878D82A}">
                    <a16:rowId xmlns:a16="http://schemas.microsoft.com/office/drawing/2014/main" val="2711107536"/>
                  </a:ext>
                </a:extLst>
              </a:tr>
              <a:tr h="309640">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 </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(0.064)</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(0.294)</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(0.066)</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(0.086)</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(0.096)</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extLst>
                  <a:ext uri="{0D108BD9-81ED-4DB2-BD59-A6C34878D82A}">
                    <a16:rowId xmlns:a16="http://schemas.microsoft.com/office/drawing/2014/main" val="1711595623"/>
                  </a:ext>
                </a:extLst>
              </a:tr>
              <a:tr h="309640">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Household income</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0.936***</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1.859***</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0.917***</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1.096***</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0.625***</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extLst>
                  <a:ext uri="{0D108BD9-81ED-4DB2-BD59-A6C34878D82A}">
                    <a16:rowId xmlns:a16="http://schemas.microsoft.com/office/drawing/2014/main" val="2400862061"/>
                  </a:ext>
                </a:extLst>
              </a:tr>
              <a:tr h="309640">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 </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(0.052)</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(0.269)</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(0.053)</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(0.070)</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(0.078)</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extLst>
                  <a:ext uri="{0D108BD9-81ED-4DB2-BD59-A6C34878D82A}">
                    <a16:rowId xmlns:a16="http://schemas.microsoft.com/office/drawing/2014/main" val="2199249518"/>
                  </a:ext>
                </a:extLst>
              </a:tr>
              <a:tr h="309640">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Household wealth</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0.381***</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0.539**</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0.380***</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0.362***</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0.540***</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extLst>
                  <a:ext uri="{0D108BD9-81ED-4DB2-BD59-A6C34878D82A}">
                    <a16:rowId xmlns:a16="http://schemas.microsoft.com/office/drawing/2014/main" val="3722114420"/>
                  </a:ext>
                </a:extLst>
              </a:tr>
              <a:tr h="309640">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 </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(0.052)</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(0.270)</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(0.053)</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(0.063)</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(0.096)</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extLst>
                  <a:ext uri="{0D108BD9-81ED-4DB2-BD59-A6C34878D82A}">
                    <a16:rowId xmlns:a16="http://schemas.microsoft.com/office/drawing/2014/main" val="955722361"/>
                  </a:ext>
                </a:extLst>
              </a:tr>
              <a:tr h="309640">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Bad accommodation</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-3.152***</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-3.085***</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-3.147***</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-2.728***</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-2.833***</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extLst>
                  <a:ext uri="{0D108BD9-81ED-4DB2-BD59-A6C34878D82A}">
                    <a16:rowId xmlns:a16="http://schemas.microsoft.com/office/drawing/2014/main" val="563489714"/>
                  </a:ext>
                </a:extLst>
              </a:tr>
              <a:tr h="309640">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 </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(0.134)</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(0.709)</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(0.136)</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(0.491)</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(0.157)</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extLst>
                  <a:ext uri="{0D108BD9-81ED-4DB2-BD59-A6C34878D82A}">
                    <a16:rowId xmlns:a16="http://schemas.microsoft.com/office/drawing/2014/main" val="1602017320"/>
                  </a:ext>
                </a:extLst>
              </a:tr>
              <a:tr h="309640">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Worried for food</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-2.27***</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-2.557**</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-2.243***</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-2.282***</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-1.970***</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extLst>
                  <a:ext uri="{0D108BD9-81ED-4DB2-BD59-A6C34878D82A}">
                    <a16:rowId xmlns:a16="http://schemas.microsoft.com/office/drawing/2014/main" val="2531840940"/>
                  </a:ext>
                </a:extLst>
              </a:tr>
              <a:tr h="309640">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 </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(0.158)</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(0.819)</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(0.161)</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(0.189)</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(0.293)</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extLst>
                  <a:ext uri="{0D108BD9-81ED-4DB2-BD59-A6C34878D82A}">
                    <a16:rowId xmlns:a16="http://schemas.microsoft.com/office/drawing/2014/main" val="1368373680"/>
                  </a:ext>
                </a:extLst>
              </a:tr>
              <a:tr h="309640">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Constant</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8.264***</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6.015***</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  8.312***</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7.456***</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8.811***</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extLst>
                  <a:ext uri="{0D108BD9-81ED-4DB2-BD59-A6C34878D82A}">
                    <a16:rowId xmlns:a16="http://schemas.microsoft.com/office/drawing/2014/main" val="1850601681"/>
                  </a:ext>
                </a:extLst>
              </a:tr>
              <a:tr h="309640">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 </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(0.251)</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(1.590)</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(0.255)</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(0.569)</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(0.355)</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extLst>
                  <a:ext uri="{0D108BD9-81ED-4DB2-BD59-A6C34878D82A}">
                    <a16:rowId xmlns:a16="http://schemas.microsoft.com/office/drawing/2014/main" val="533194252"/>
                  </a:ext>
                </a:extLst>
              </a:tr>
              <a:tr h="309640">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N</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8661</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268</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8393</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5059</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3602</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extLst>
                  <a:ext uri="{0D108BD9-81ED-4DB2-BD59-A6C34878D82A}">
                    <a16:rowId xmlns:a16="http://schemas.microsoft.com/office/drawing/2014/main" val="2454514637"/>
                  </a:ext>
                </a:extLst>
              </a:tr>
              <a:tr h="309640">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R2-adj</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0.15</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0.30</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0.14</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0.09</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tc>
                  <a:txBody>
                    <a:bodyPr/>
                    <a:lstStyle/>
                    <a:p>
                      <a:pPr marL="0" marR="0" algn="just">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0.14</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0" marR="48950" marT="0" marB="0"/>
                </a:tc>
                <a:extLst>
                  <a:ext uri="{0D108BD9-81ED-4DB2-BD59-A6C34878D82A}">
                    <a16:rowId xmlns:a16="http://schemas.microsoft.com/office/drawing/2014/main" val="671108914"/>
                  </a:ext>
                </a:extLst>
              </a:tr>
            </a:tbl>
          </a:graphicData>
        </a:graphic>
      </p:graphicFrame>
    </p:spTree>
    <p:extLst>
      <p:ext uri="{BB962C8B-B14F-4D97-AF65-F5344CB8AC3E}">
        <p14:creationId xmlns:p14="http://schemas.microsoft.com/office/powerpoint/2010/main" val="4230316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110" y="438150"/>
            <a:ext cx="11041380" cy="704850"/>
          </a:xfrm>
        </p:spPr>
        <p:txBody>
          <a:bodyPr>
            <a:normAutofit/>
          </a:bodyPr>
          <a:lstStyle/>
          <a:p>
            <a:pPr algn="ctr"/>
            <a:r>
              <a:rPr lang="en-US" sz="4000" b="1" dirty="0">
                <a:solidFill>
                  <a:srgbClr val="FFC000"/>
                </a:solidFill>
                <a:latin typeface="Garamond" panose="02020404030301010803" pitchFamily="18" charset="0"/>
              </a:rPr>
              <a:t>REGRESSION RESULTS FOR DAUGHTERS</a:t>
            </a:r>
            <a:endParaRPr lang="en-US" sz="4000"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87398014"/>
              </p:ext>
            </p:extLst>
          </p:nvPr>
        </p:nvGraphicFramePr>
        <p:xfrm>
          <a:off x="880111" y="1371598"/>
          <a:ext cx="11041379" cy="7680960"/>
        </p:xfrm>
        <a:graphic>
          <a:graphicData uri="http://schemas.openxmlformats.org/drawingml/2006/table">
            <a:tbl>
              <a:tblPr>
                <a:tableStyleId>{5C22544A-7EE6-4342-B048-85BDC9FD1C3A}</a:tableStyleId>
              </a:tblPr>
              <a:tblGrid>
                <a:gridCol w="3175430">
                  <a:extLst>
                    <a:ext uri="{9D8B030D-6E8A-4147-A177-3AD203B41FA5}">
                      <a16:colId xmlns:a16="http://schemas.microsoft.com/office/drawing/2014/main" val="377123154"/>
                    </a:ext>
                  </a:extLst>
                </a:gridCol>
                <a:gridCol w="1529260">
                  <a:extLst>
                    <a:ext uri="{9D8B030D-6E8A-4147-A177-3AD203B41FA5}">
                      <a16:colId xmlns:a16="http://schemas.microsoft.com/office/drawing/2014/main" val="1519431746"/>
                    </a:ext>
                  </a:extLst>
                </a:gridCol>
                <a:gridCol w="1662701">
                  <a:extLst>
                    <a:ext uri="{9D8B030D-6E8A-4147-A177-3AD203B41FA5}">
                      <a16:colId xmlns:a16="http://schemas.microsoft.com/office/drawing/2014/main" val="271818370"/>
                    </a:ext>
                  </a:extLst>
                </a:gridCol>
                <a:gridCol w="1679234">
                  <a:extLst>
                    <a:ext uri="{9D8B030D-6E8A-4147-A177-3AD203B41FA5}">
                      <a16:colId xmlns:a16="http://schemas.microsoft.com/office/drawing/2014/main" val="3606218934"/>
                    </a:ext>
                  </a:extLst>
                </a:gridCol>
                <a:gridCol w="1512728">
                  <a:extLst>
                    <a:ext uri="{9D8B030D-6E8A-4147-A177-3AD203B41FA5}">
                      <a16:colId xmlns:a16="http://schemas.microsoft.com/office/drawing/2014/main" val="3843320437"/>
                    </a:ext>
                  </a:extLst>
                </a:gridCol>
                <a:gridCol w="1482026">
                  <a:extLst>
                    <a:ext uri="{9D8B030D-6E8A-4147-A177-3AD203B41FA5}">
                      <a16:colId xmlns:a16="http://schemas.microsoft.com/office/drawing/2014/main" val="1712453725"/>
                    </a:ext>
                  </a:extLst>
                </a:gridCol>
              </a:tblGrid>
              <a:tr h="297543">
                <a:tc gridSpan="6">
                  <a:txBody>
                    <a:bodyPr/>
                    <a:lstStyle/>
                    <a:p>
                      <a:pPr marL="0" marR="0" algn="just">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he effect of female(daughter) birth order on own education attainment</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92321211"/>
                  </a:ext>
                </a:extLst>
              </a:tr>
              <a:tr h="297543">
                <a:tc gridSpan="6">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                                              Female years of schooling</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5082248"/>
                  </a:ext>
                </a:extLst>
              </a:tr>
              <a:tr h="595085">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 </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Nation-wide</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First cohort</a:t>
                      </a:r>
                    </a:p>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(1952-75)</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2</a:t>
                      </a:r>
                      <a:r>
                        <a:rPr lang="en-US" sz="1200" b="0" baseline="30000">
                          <a:effectLst/>
                          <a:latin typeface="Times New Roman" panose="02020603050405020304" pitchFamily="18" charset="0"/>
                          <a:cs typeface="Times New Roman" panose="02020603050405020304" pitchFamily="18" charset="0"/>
                        </a:rPr>
                        <a:t>nd</a:t>
                      </a:r>
                      <a:r>
                        <a:rPr lang="en-US" sz="1200" b="0">
                          <a:effectLst/>
                          <a:latin typeface="Times New Roman" panose="02020603050405020304" pitchFamily="18" charset="0"/>
                          <a:cs typeface="Times New Roman" panose="02020603050405020304" pitchFamily="18" charset="0"/>
                        </a:rPr>
                        <a:t> cohort</a:t>
                      </a:r>
                    </a:p>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(1976-97)</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Rural</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Urban</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extLst>
                  <a:ext uri="{0D108BD9-81ED-4DB2-BD59-A6C34878D82A}">
                    <a16:rowId xmlns:a16="http://schemas.microsoft.com/office/drawing/2014/main" val="215455267"/>
                  </a:ext>
                </a:extLst>
              </a:tr>
              <a:tr h="297543">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First born</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-0.769**</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-0.148</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-0.789**</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-0.566</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-0.991**</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extLst>
                  <a:ext uri="{0D108BD9-81ED-4DB2-BD59-A6C34878D82A}">
                    <a16:rowId xmlns:a16="http://schemas.microsoft.com/office/drawing/2014/main" val="1713590634"/>
                  </a:ext>
                </a:extLst>
              </a:tr>
              <a:tr h="297543">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 </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(0.332)</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(2.126)</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(0.338)</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(0.448)</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(0.487)</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extLst>
                  <a:ext uri="{0D108BD9-81ED-4DB2-BD59-A6C34878D82A}">
                    <a16:rowId xmlns:a16="http://schemas.microsoft.com/office/drawing/2014/main" val="2192477438"/>
                  </a:ext>
                </a:extLst>
              </a:tr>
              <a:tr h="297543">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Family size</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-0.540**</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0.618</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-0.592**</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-0.389</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-0.682***</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extLst>
                  <a:ext uri="{0D108BD9-81ED-4DB2-BD59-A6C34878D82A}">
                    <a16:rowId xmlns:a16="http://schemas.microsoft.com/office/drawing/2014/main" val="2847909859"/>
                  </a:ext>
                </a:extLst>
              </a:tr>
              <a:tr h="297543">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 </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(0.184)</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(0.819)</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(0.188)</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(0.241)</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(0.281)</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extLst>
                  <a:ext uri="{0D108BD9-81ED-4DB2-BD59-A6C34878D82A}">
                    <a16:rowId xmlns:a16="http://schemas.microsoft.com/office/drawing/2014/main" val="2166204307"/>
                  </a:ext>
                </a:extLst>
              </a:tr>
              <a:tr h="297543">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Household income</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1.143***</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1.033**</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1.171***</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1.127***</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1.056***</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extLst>
                  <a:ext uri="{0D108BD9-81ED-4DB2-BD59-A6C34878D82A}">
                    <a16:rowId xmlns:a16="http://schemas.microsoft.com/office/drawing/2014/main" val="1232526600"/>
                  </a:ext>
                </a:extLst>
              </a:tr>
              <a:tr h="297543">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 </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(0.080)</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(0.450)</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(0.081)</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(0.118)</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(0.110)</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extLst>
                  <a:ext uri="{0D108BD9-81ED-4DB2-BD59-A6C34878D82A}">
                    <a16:rowId xmlns:a16="http://schemas.microsoft.com/office/drawing/2014/main" val="3999078716"/>
                  </a:ext>
                </a:extLst>
              </a:tr>
              <a:tr h="297543">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Household wealth</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0.337***</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1.878***</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0.292**</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0.393**</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0.359**</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extLst>
                  <a:ext uri="{0D108BD9-81ED-4DB2-BD59-A6C34878D82A}">
                    <a16:rowId xmlns:a16="http://schemas.microsoft.com/office/drawing/2014/main" val="3336128564"/>
                  </a:ext>
                </a:extLst>
              </a:tr>
              <a:tr h="297543">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 </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(0.102)</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(0.562)</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(0.103)</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(0.127)</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(0.168)</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extLst>
                  <a:ext uri="{0D108BD9-81ED-4DB2-BD59-A6C34878D82A}">
                    <a16:rowId xmlns:a16="http://schemas.microsoft.com/office/drawing/2014/main" val="55557568"/>
                  </a:ext>
                </a:extLst>
              </a:tr>
              <a:tr h="297543">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Bad accommodation</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-4.424***</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-10.054***</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-4.288***</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-3.458***</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-3.341***</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extLst>
                  <a:ext uri="{0D108BD9-81ED-4DB2-BD59-A6C34878D82A}">
                    <a16:rowId xmlns:a16="http://schemas.microsoft.com/office/drawing/2014/main" val="1823075409"/>
                  </a:ext>
                </a:extLst>
              </a:tr>
              <a:tr h="297543">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 </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(0.256)</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(1.816)</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(0.259)</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(0.949)</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(0.309)</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extLst>
                  <a:ext uri="{0D108BD9-81ED-4DB2-BD59-A6C34878D82A}">
                    <a16:rowId xmlns:a16="http://schemas.microsoft.com/office/drawing/2014/main" val="1411408901"/>
                  </a:ext>
                </a:extLst>
              </a:tr>
              <a:tr h="297543">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Worried for food</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-3.317***</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-3.062</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-3.312***</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-3.173***</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-3.411***</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extLst>
                  <a:ext uri="{0D108BD9-81ED-4DB2-BD59-A6C34878D82A}">
                    <a16:rowId xmlns:a16="http://schemas.microsoft.com/office/drawing/2014/main" val="86759756"/>
                  </a:ext>
                </a:extLst>
              </a:tr>
              <a:tr h="297543">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 </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(0.312)</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(1.850)</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0.315)</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(0.381)</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(0.535)</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extLst>
                  <a:ext uri="{0D108BD9-81ED-4DB2-BD59-A6C34878D82A}">
                    <a16:rowId xmlns:a16="http://schemas.microsoft.com/office/drawing/2014/main" val="3218735278"/>
                  </a:ext>
                </a:extLst>
              </a:tr>
              <a:tr h="595085">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 </a:t>
                      </a:r>
                    </a:p>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Constant</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9.889***</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tabLst>
                          <a:tab pos="593090" algn="l"/>
                        </a:tabLst>
                      </a:pPr>
                      <a:r>
                        <a:rPr lang="en-US" sz="1200" b="0">
                          <a:effectLst/>
                          <a:latin typeface="Times New Roman" panose="02020603050405020304" pitchFamily="18" charset="0"/>
                          <a:cs typeface="Times New Roman" panose="02020603050405020304" pitchFamily="18" charset="0"/>
                        </a:rPr>
                        <a:t>8.572***</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9.937***</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7.942***</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10.541***</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extLst>
                  <a:ext uri="{0D108BD9-81ED-4DB2-BD59-A6C34878D82A}">
                    <a16:rowId xmlns:a16="http://schemas.microsoft.com/office/drawing/2014/main" val="1165591193"/>
                  </a:ext>
                </a:extLst>
              </a:tr>
              <a:tr h="297543">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 </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(0.573)</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(3.176)</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(0.583)</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(1.187)</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(0.801)</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extLst>
                  <a:ext uri="{0D108BD9-81ED-4DB2-BD59-A6C34878D82A}">
                    <a16:rowId xmlns:a16="http://schemas.microsoft.com/office/drawing/2014/main" val="4158082458"/>
                  </a:ext>
                </a:extLst>
              </a:tr>
              <a:tr h="297543">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N</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2656</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66</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2590</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1500</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1156</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extLst>
                  <a:ext uri="{0D108BD9-81ED-4DB2-BD59-A6C34878D82A}">
                    <a16:rowId xmlns:a16="http://schemas.microsoft.com/office/drawing/2014/main" val="3218647806"/>
                  </a:ext>
                </a:extLst>
              </a:tr>
              <a:tr h="297543">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R2-adj</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0.22</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0.41</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0.22</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0.11</a:t>
                      </a:r>
                      <a:endParaRPr lang="en-US"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tc>
                  <a:txBody>
                    <a:bodyPr/>
                    <a:lstStyle/>
                    <a:p>
                      <a:pPr marL="0" marR="0" algn="just">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0.20</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19" marR="46619" marT="0" marB="0"/>
                </a:tc>
                <a:extLst>
                  <a:ext uri="{0D108BD9-81ED-4DB2-BD59-A6C34878D82A}">
                    <a16:rowId xmlns:a16="http://schemas.microsoft.com/office/drawing/2014/main" val="3002602191"/>
                  </a:ext>
                </a:extLst>
              </a:tr>
            </a:tbl>
          </a:graphicData>
        </a:graphic>
      </p:graphicFrame>
    </p:spTree>
    <p:extLst>
      <p:ext uri="{BB962C8B-B14F-4D97-AF65-F5344CB8AC3E}">
        <p14:creationId xmlns:p14="http://schemas.microsoft.com/office/powerpoint/2010/main" val="2304682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1408A-432F-4407-941A-34AB0F8EB638}"/>
              </a:ext>
            </a:extLst>
          </p:cNvPr>
          <p:cNvSpPr>
            <a:spLocks noGrp="1"/>
          </p:cNvSpPr>
          <p:nvPr>
            <p:ph type="title"/>
          </p:nvPr>
        </p:nvSpPr>
        <p:spPr/>
        <p:txBody>
          <a:bodyPr>
            <a:normAutofit/>
          </a:bodyPr>
          <a:lstStyle/>
          <a:p>
            <a:pPr algn="ctr"/>
            <a:r>
              <a:rPr lang="en-US" sz="4000" b="1" dirty="0">
                <a:solidFill>
                  <a:srgbClr val="FFC000"/>
                </a:solidFill>
                <a:latin typeface="Garamond" panose="02020404030301010803" pitchFamily="18" charset="0"/>
              </a:rPr>
              <a:t>RESULTS AND DISCUSSION</a:t>
            </a:r>
          </a:p>
        </p:txBody>
      </p:sp>
      <p:sp>
        <p:nvSpPr>
          <p:cNvPr id="3" name="Content Placeholder 2">
            <a:extLst>
              <a:ext uri="{FF2B5EF4-FFF2-40B4-BE49-F238E27FC236}">
                <a16:creationId xmlns:a16="http://schemas.microsoft.com/office/drawing/2014/main" id="{9DC8ECE2-2D64-4E8B-BD99-99A59718183D}"/>
              </a:ext>
            </a:extLst>
          </p:cNvPr>
          <p:cNvSpPr>
            <a:spLocks noGrp="1"/>
          </p:cNvSpPr>
          <p:nvPr>
            <p:ph idx="1"/>
          </p:nvPr>
        </p:nvSpPr>
        <p:spPr>
          <a:xfrm>
            <a:off x="853440" y="1920240"/>
            <a:ext cx="11094720" cy="5979794"/>
          </a:xfrm>
        </p:spPr>
        <p:txBody>
          <a:bodyPr>
            <a:normAutofit/>
          </a:bodyPr>
          <a:lstStyle/>
          <a:p>
            <a:pPr marL="0" indent="0">
              <a:buNone/>
            </a:pPr>
            <a:r>
              <a:rPr lang="en-US" sz="1800" b="1"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2400" b="1"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Main Results</a:t>
            </a:r>
            <a:endParaRPr lang="en-US" sz="24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a:p>
            <a:pPr>
              <a:buFont typeface="Wingdings" panose="05000000000000000000" pitchFamily="2" charset="2"/>
              <a:buChar char="v"/>
            </a:pPr>
            <a:r>
              <a:rPr lang="en-US" sz="2400" dirty="0">
                <a:solidFill>
                  <a:schemeClr val="bg1"/>
                </a:solidFill>
                <a:effectLst/>
                <a:latin typeface="Times New Roman" panose="02020603050405020304" pitchFamily="18" charset="0"/>
                <a:ea typeface="Times New Roman" panose="02020603050405020304" pitchFamily="18" charset="0"/>
              </a:rPr>
              <a:t>The birth order effects are negative and significant for first born girls while it is positive and statistically significant for first born boys.</a:t>
            </a:r>
          </a:p>
          <a:p>
            <a:pPr>
              <a:buFont typeface="Wingdings" panose="05000000000000000000" pitchFamily="2" charset="2"/>
              <a:buChar char="v"/>
            </a:pPr>
            <a:endParaRPr lang="en-US" sz="2400" dirty="0">
              <a:solidFill>
                <a:schemeClr val="bg1"/>
              </a:solidFill>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v"/>
            </a:pPr>
            <a:r>
              <a:rPr lang="en-US" sz="2400" dirty="0">
                <a:solidFill>
                  <a:schemeClr val="bg1"/>
                </a:solidFill>
                <a:latin typeface="Times New Roman" panose="02020603050405020304" pitchFamily="18" charset="0"/>
                <a:ea typeface="Times New Roman" panose="02020603050405020304" pitchFamily="18" charset="0"/>
              </a:rPr>
              <a:t>Birth order does not play significant role in rural setting while in urban setting first born boys have positive and significant effects but for girls it shows negative relationship.</a:t>
            </a:r>
          </a:p>
          <a:p>
            <a:pPr>
              <a:buFont typeface="Wingdings" panose="05000000000000000000" pitchFamily="2" charset="2"/>
              <a:buChar char="v"/>
            </a:pPr>
            <a:endParaRPr lang="en-US" sz="2400" dirty="0">
              <a:solidFill>
                <a:schemeClr val="bg1"/>
              </a:solidFill>
              <a:latin typeface="Times New Roman" panose="02020603050405020304" pitchFamily="18" charset="0"/>
              <a:ea typeface="Times New Roman" panose="02020603050405020304" pitchFamily="18" charset="0"/>
            </a:endParaRPr>
          </a:p>
          <a:p>
            <a:pPr>
              <a:buFont typeface="Wingdings" panose="05000000000000000000" pitchFamily="2" charset="2"/>
              <a:buChar char="v"/>
            </a:pPr>
            <a:r>
              <a:rPr lang="en-US" sz="2400" dirty="0">
                <a:solidFill>
                  <a:schemeClr val="bg1"/>
                </a:solidFill>
                <a:latin typeface="Times New Roman" panose="02020603050405020304" pitchFamily="18" charset="0"/>
                <a:ea typeface="Times New Roman" panose="02020603050405020304" pitchFamily="18" charset="0"/>
              </a:rPr>
              <a:t>Cohort analysis shows that birth order plays significant role after 1976, it’s role on education attainment prior to 1976 is insignificant.</a:t>
            </a:r>
            <a:endParaRPr lang="en-US" sz="24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50702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55853-B268-4D8A-8DAA-04B662A460B4}"/>
              </a:ext>
            </a:extLst>
          </p:cNvPr>
          <p:cNvSpPr>
            <a:spLocks noGrp="1"/>
          </p:cNvSpPr>
          <p:nvPr>
            <p:ph type="title"/>
          </p:nvPr>
        </p:nvSpPr>
        <p:spPr/>
        <p:txBody>
          <a:bodyPr>
            <a:normAutofit/>
          </a:bodyPr>
          <a:lstStyle/>
          <a:p>
            <a:pPr algn="ctr"/>
            <a:r>
              <a:rPr lang="en-US" sz="4000" b="1" dirty="0">
                <a:solidFill>
                  <a:srgbClr val="FFC000"/>
                </a:solidFill>
                <a:latin typeface="Garamond" panose="02020404030301010803" pitchFamily="18" charset="0"/>
              </a:rPr>
              <a:t>DISCUSSION</a:t>
            </a:r>
            <a:endParaRPr lang="en-US" sz="4000" b="1" dirty="0"/>
          </a:p>
        </p:txBody>
      </p:sp>
      <p:sp>
        <p:nvSpPr>
          <p:cNvPr id="3" name="Content Placeholder 2">
            <a:extLst>
              <a:ext uri="{FF2B5EF4-FFF2-40B4-BE49-F238E27FC236}">
                <a16:creationId xmlns:a16="http://schemas.microsoft.com/office/drawing/2014/main" id="{19D06D73-2D63-4A8F-9768-871C8A6CFB6E}"/>
              </a:ext>
            </a:extLst>
          </p:cNvPr>
          <p:cNvSpPr>
            <a:spLocks noGrp="1"/>
          </p:cNvSpPr>
          <p:nvPr>
            <p:ph idx="1"/>
          </p:nvPr>
        </p:nvSpPr>
        <p:spPr>
          <a:xfrm>
            <a:off x="853440" y="1920240"/>
            <a:ext cx="11094720" cy="5623560"/>
          </a:xfrm>
        </p:spPr>
        <p:txBody>
          <a:bodyPr>
            <a:normAutofit/>
          </a:bodyPr>
          <a:lstStyle/>
          <a:p>
            <a:pPr>
              <a:buFont typeface="Wingdings" panose="05000000000000000000" pitchFamily="2" charset="2"/>
              <a:buChar char="v"/>
            </a:pPr>
            <a:r>
              <a:rPr lang="en-US"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Why are first born girls inversely related to education attainment? </a:t>
            </a:r>
          </a:p>
          <a:p>
            <a:pPr>
              <a:buFont typeface="Wingdings" panose="05000000000000000000" pitchFamily="2" charset="2"/>
              <a:buChar char="ü"/>
            </a:pP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W</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omen are </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perceived to be unproductive</a:t>
            </a:r>
          </a:p>
          <a:p>
            <a:pPr marL="0" indent="0">
              <a:buNone/>
            </a:pPr>
            <a:endPar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Politically disempower</a:t>
            </a:r>
          </a:p>
          <a:p>
            <a:pPr marL="0" indent="0">
              <a:buNone/>
            </a:pPr>
            <a:endPar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Patriarchal norms </a:t>
            </a:r>
          </a:p>
          <a:p>
            <a:pPr marL="0" indent="0">
              <a:buNone/>
            </a:pPr>
            <a:endPar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The labor market in Pakistan provides unequal opportunities to  female i.e. labor market in Pakistan offer low wage jobs to women; deny facilities which women biology demands thus disincentivising parents to invest in girls education (Sharif and Afzal 2010).</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sz="18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a:p>
            <a:pPr marL="0" indent="0">
              <a:buNone/>
            </a:pPr>
            <a:endParaRPr lang="en-US" dirty="0">
              <a:solidFill>
                <a:schemeClr val="bg1"/>
              </a:solidFill>
            </a:endParaRPr>
          </a:p>
        </p:txBody>
      </p:sp>
    </p:spTree>
    <p:extLst>
      <p:ext uri="{BB962C8B-B14F-4D97-AF65-F5344CB8AC3E}">
        <p14:creationId xmlns:p14="http://schemas.microsoft.com/office/powerpoint/2010/main" val="281414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0080" y="457200"/>
            <a:ext cx="11521440" cy="1371600"/>
          </a:xfrm>
        </p:spPr>
        <p:txBody>
          <a:bodyPr anchor="ctr">
            <a:normAutofit/>
          </a:bodyPr>
          <a:lstStyle/>
          <a:p>
            <a:pPr algn="ctr"/>
            <a:r>
              <a:rPr lang="en-US" sz="4000" b="1" dirty="0">
                <a:solidFill>
                  <a:srgbClr val="FFC000"/>
                </a:solidFill>
                <a:latin typeface="Garamond" pitchFamily="18" charset="0"/>
              </a:rPr>
              <a:t>INTRODUCTION</a:t>
            </a:r>
            <a:endParaRPr lang="en-US" sz="4000" dirty="0">
              <a:latin typeface="Garamond" pitchFamily="18" charset="0"/>
            </a:endParaRPr>
          </a:p>
        </p:txBody>
      </p:sp>
      <p:sp>
        <p:nvSpPr>
          <p:cNvPr id="9218" name="Content Placeholder 2"/>
          <p:cNvSpPr>
            <a:spLocks noGrp="1"/>
          </p:cNvSpPr>
          <p:nvPr>
            <p:ph idx="1"/>
          </p:nvPr>
        </p:nvSpPr>
        <p:spPr>
          <a:xfrm>
            <a:off x="746760" y="1920240"/>
            <a:ext cx="11201400" cy="5760720"/>
          </a:xfrm>
          <a:prstGeom prst="rect">
            <a:avLst/>
          </a:prstGeom>
        </p:spPr>
        <p:txBody>
          <a:bodyPr>
            <a:noAutofit/>
          </a:bodyPr>
          <a:lstStyle/>
          <a:p>
            <a:pPr marL="868646" lvl="1" indent="-342900" algn="just">
              <a:lnSpc>
                <a:spcPct val="150000"/>
              </a:lnSpc>
              <a:spcBef>
                <a:spcPts val="0"/>
              </a:spcBef>
              <a:spcAft>
                <a:spcPts val="800"/>
              </a:spcAft>
              <a:buFont typeface="Wingdings" panose="05000000000000000000" pitchFamily="2" charset="2"/>
              <a:buChar char="v"/>
            </a:pPr>
            <a:r>
              <a:rPr lang="en-US" sz="2400" b="1"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Education and Labor Market</a:t>
            </a:r>
          </a:p>
          <a:p>
            <a:pPr marL="868646" lvl="1" indent="-342900" algn="just">
              <a:lnSpc>
                <a:spcPct val="150000"/>
              </a:lnSpc>
              <a:spcBef>
                <a:spcPts val="0"/>
              </a:spcBef>
              <a:spcAft>
                <a:spcPts val="800"/>
              </a:spcAft>
              <a:buFont typeface="Wingdings" panose="05000000000000000000" pitchFamily="2" charset="2"/>
              <a:buChar char="ü"/>
            </a:pPr>
            <a:r>
              <a:rPr lang="en-US" sz="2400" dirty="0">
                <a:solidFill>
                  <a:schemeClr val="bg1"/>
                </a:solidFill>
                <a:effectLst/>
                <a:latin typeface="Times New Roman" panose="02020603050405020304" pitchFamily="18" charset="0"/>
                <a:ea typeface="Times New Roman" panose="02020603050405020304" pitchFamily="18" charset="0"/>
              </a:rPr>
              <a:t>Education affects economic conditions of people by increasing their earnings in Labor market (Quinn and Rubb, 2006).</a:t>
            </a:r>
          </a:p>
          <a:p>
            <a:pPr marL="868646" lvl="1" indent="-342900" algn="just">
              <a:lnSpc>
                <a:spcPct val="150000"/>
              </a:lnSpc>
              <a:spcBef>
                <a:spcPts val="0"/>
              </a:spcBef>
              <a:spcAft>
                <a:spcPts val="800"/>
              </a:spcAft>
              <a:buFont typeface="Wingdings" panose="05000000000000000000" pitchFamily="2" charset="2"/>
              <a:buChar char="ü"/>
            </a:pPr>
            <a:r>
              <a:rPr lang="en-US" sz="2400" dirty="0">
                <a:solidFill>
                  <a:schemeClr val="bg1"/>
                </a:solidFill>
                <a:latin typeface="Times New Roman" panose="02020603050405020304" pitchFamily="18" charset="0"/>
                <a:ea typeface="Times New Roman" panose="02020603050405020304" pitchFamily="18" charset="0"/>
              </a:rPr>
              <a:t>Higher Education attainment Higher will be the possibilities to get better employment, Higher wages and higher wage growth (Borghans et al.2019).</a:t>
            </a:r>
          </a:p>
          <a:p>
            <a:pPr marL="868646" lvl="1" indent="-342900" algn="just">
              <a:lnSpc>
                <a:spcPct val="150000"/>
              </a:lnSpc>
              <a:spcBef>
                <a:spcPts val="0"/>
              </a:spcBef>
              <a:spcAft>
                <a:spcPts val="800"/>
              </a:spcAft>
              <a:buFont typeface="Wingdings" panose="05000000000000000000" pitchFamily="2" charset="2"/>
              <a:buChar char="ü"/>
            </a:pPr>
            <a:r>
              <a:rPr lang="en-US" sz="2400" dirty="0">
                <a:solidFill>
                  <a:schemeClr val="bg1"/>
                </a:solidFill>
                <a:effectLst/>
                <a:latin typeface="Times New Roman" panose="02020603050405020304" pitchFamily="18" charset="0"/>
                <a:ea typeface="Times New Roman" panose="02020603050405020304" pitchFamily="18" charset="0"/>
              </a:rPr>
              <a:t>Higher educated people are more productive which makes them less vulnerable to Unemployment (Nunez and Livanos, 2009).</a:t>
            </a:r>
          </a:p>
          <a:p>
            <a:pPr marL="868646" lvl="1" indent="-342900" algn="just">
              <a:lnSpc>
                <a:spcPct val="150000"/>
              </a:lnSpc>
              <a:spcBef>
                <a:spcPts val="0"/>
              </a:spcBef>
              <a:spcAft>
                <a:spcPts val="800"/>
              </a:spcAft>
              <a:buFont typeface="Wingdings" panose="05000000000000000000" pitchFamily="2" charset="2"/>
              <a:buChar char="ü"/>
            </a:pPr>
            <a:r>
              <a:rPr lang="en-US" sz="2400" dirty="0">
                <a:solidFill>
                  <a:schemeClr val="bg1"/>
                </a:solidFill>
                <a:latin typeface="Times New Roman" panose="02020603050405020304" pitchFamily="18" charset="0"/>
                <a:ea typeface="Times New Roman" panose="02020603050405020304" pitchFamily="18" charset="0"/>
              </a:rPr>
              <a:t>Nation with more educated people will be rich with better Human Capital which in turn helps   Countries to grow  (S.Adedeji and A.Campbell, 2005).</a:t>
            </a:r>
            <a:endParaRPr lang="en-US" sz="2400" dirty="0"/>
          </a:p>
          <a:p>
            <a:pPr marL="868646" lvl="1" indent="-342900" algn="just">
              <a:lnSpc>
                <a:spcPct val="150000"/>
              </a:lnSpc>
              <a:spcBef>
                <a:spcPts val="0"/>
              </a:spcBef>
              <a:spcAft>
                <a:spcPts val="800"/>
              </a:spcAft>
              <a:buFont typeface="Wingdings" panose="05000000000000000000" pitchFamily="2" charset="2"/>
              <a:buChar char="ü"/>
            </a:pPr>
            <a:endParaRPr lang="en-US" sz="2000" dirty="0">
              <a:solidFill>
                <a:schemeClr val="bg1"/>
              </a:solidFill>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800"/>
              </a:spcAft>
              <a:buNone/>
            </a:pPr>
            <a:endParaRPr lang="en-US" sz="2000" dirty="0">
              <a:solidFill>
                <a:schemeClr val="bg1"/>
              </a:solidFill>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800"/>
              </a:spcAft>
              <a:buNone/>
            </a:pPr>
            <a:endParaRPr lang="en-US" sz="2000" dirty="0">
              <a:solidFill>
                <a:schemeClr val="bg1"/>
              </a:solidFill>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800"/>
              </a:spcAft>
              <a:buNone/>
            </a:pPr>
            <a:endParaRPr lang="en-US" sz="2000" dirty="0">
              <a:solidFill>
                <a:schemeClr val="bg1"/>
              </a:solidFill>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800"/>
              </a:spcAft>
              <a:buNone/>
            </a:pPr>
            <a:endParaRPr lang="en-US" sz="2000" dirty="0">
              <a:solidFill>
                <a:schemeClr val="bg1"/>
              </a:solidFill>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800"/>
              </a:spcAft>
              <a:buNone/>
            </a:pPr>
            <a:r>
              <a:rPr lang="en-US" sz="1800" dirty="0">
                <a:solidFill>
                  <a:schemeClr val="bg1"/>
                </a:solidFill>
                <a:effectLst/>
                <a:latin typeface="Times New Roman" panose="02020603050405020304" pitchFamily="18" charset="0"/>
                <a:ea typeface="Times New Roman" panose="02020603050405020304" pitchFamily="18" charset="0"/>
              </a:rPr>
              <a:t>Education policy making depends upon understanding the relationship between labor market outcomes and education, how these factors affect the individual and national prosperity.</a:t>
            </a:r>
          </a:p>
          <a:p>
            <a:pPr marL="0" marR="0" algn="just">
              <a:lnSpc>
                <a:spcPct val="150000"/>
              </a:lnSpc>
              <a:spcBef>
                <a:spcPts val="0"/>
              </a:spcBef>
              <a:spcAft>
                <a:spcPts val="800"/>
              </a:spcAft>
            </a:pPr>
            <a:r>
              <a:rPr lang="en-US" sz="1800" dirty="0">
                <a:solidFill>
                  <a:schemeClr val="bg1"/>
                </a:solidFill>
                <a:latin typeface="Times New Roman" panose="02020603050405020304" pitchFamily="18" charset="0"/>
                <a:ea typeface="Times New Roman" panose="02020603050405020304" pitchFamily="18" charset="0"/>
              </a:rPr>
              <a:t>E</a:t>
            </a:r>
            <a:r>
              <a:rPr lang="en-US" sz="1800" dirty="0">
                <a:solidFill>
                  <a:schemeClr val="bg1"/>
                </a:solidFill>
                <a:effectLst/>
                <a:latin typeface="Times New Roman" panose="02020603050405020304" pitchFamily="18" charset="0"/>
                <a:ea typeface="Times New Roman" panose="02020603050405020304" pitchFamily="18" charset="0"/>
              </a:rPr>
              <a:t>ducation attainment depends upon the education policies of the country, mode of the labor market, preferences of the people in a country and various other national factors.</a:t>
            </a:r>
            <a:endParaRPr lang="en-US" sz="1800" dirty="0">
              <a:solidFill>
                <a:schemeClr val="bg1"/>
              </a:solidFill>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800"/>
              </a:spcAft>
            </a:pPr>
            <a:r>
              <a:rPr lang="en-US" sz="1800" dirty="0">
                <a:solidFill>
                  <a:schemeClr val="bg1"/>
                </a:solidFill>
                <a:latin typeface="Times New Roman" panose="02020603050405020304" pitchFamily="18" charset="0"/>
                <a:ea typeface="Times New Roman" panose="02020603050405020304" pitchFamily="18" charset="0"/>
              </a:rPr>
              <a:t>E</a:t>
            </a:r>
            <a:r>
              <a:rPr lang="en-US" sz="1800" dirty="0">
                <a:solidFill>
                  <a:schemeClr val="bg1"/>
                </a:solidFill>
                <a:effectLst/>
                <a:latin typeface="Times New Roman" panose="02020603050405020304" pitchFamily="18" charset="0"/>
                <a:ea typeface="Times New Roman" panose="02020603050405020304" pitchFamily="18" charset="0"/>
              </a:rPr>
              <a:t>ducation attainment of people does also depends upon household characteristics such as socio-economic conditions of a household, demographic belongings of a household, cultural preferences </a:t>
            </a:r>
            <a:r>
              <a:rPr lang="en-US" sz="1800" dirty="0" err="1">
                <a:solidFill>
                  <a:schemeClr val="bg1"/>
                </a:solidFill>
                <a:effectLst/>
                <a:latin typeface="Times New Roman" panose="02020603050405020304" pitchFamily="18" charset="0"/>
                <a:ea typeface="Times New Roman" panose="02020603050405020304" pitchFamily="18" charset="0"/>
              </a:rPr>
              <a:t>etc</a:t>
            </a:r>
            <a:endParaRPr lang="en-US" sz="18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943352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110" y="438150"/>
            <a:ext cx="11041380" cy="1314450"/>
          </a:xfrm>
        </p:spPr>
        <p:txBody>
          <a:bodyPr/>
          <a:lstStyle/>
          <a:p>
            <a:r>
              <a:rPr lang="en-US" sz="6000" b="1" dirty="0">
                <a:solidFill>
                  <a:srgbClr val="FFC000"/>
                </a:solidFill>
                <a:latin typeface="Garamond" panose="02020404030301010803" pitchFamily="18" charset="0"/>
              </a:rPr>
              <a:t>   ROBUSTNESS CHECK</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19768737"/>
              </p:ext>
            </p:extLst>
          </p:nvPr>
        </p:nvGraphicFramePr>
        <p:xfrm>
          <a:off x="1066800" y="1752603"/>
          <a:ext cx="10210800" cy="5867396"/>
        </p:xfrm>
        <a:graphic>
          <a:graphicData uri="http://schemas.openxmlformats.org/drawingml/2006/table">
            <a:tbl>
              <a:tblPr>
                <a:tableStyleId>{5C22544A-7EE6-4342-B048-85BDC9FD1C3A}</a:tableStyleId>
              </a:tblPr>
              <a:tblGrid>
                <a:gridCol w="3402872">
                  <a:extLst>
                    <a:ext uri="{9D8B030D-6E8A-4147-A177-3AD203B41FA5}">
                      <a16:colId xmlns:a16="http://schemas.microsoft.com/office/drawing/2014/main" val="654114642"/>
                    </a:ext>
                  </a:extLst>
                </a:gridCol>
                <a:gridCol w="3403964">
                  <a:extLst>
                    <a:ext uri="{9D8B030D-6E8A-4147-A177-3AD203B41FA5}">
                      <a16:colId xmlns:a16="http://schemas.microsoft.com/office/drawing/2014/main" val="2131651098"/>
                    </a:ext>
                  </a:extLst>
                </a:gridCol>
                <a:gridCol w="3403964">
                  <a:extLst>
                    <a:ext uri="{9D8B030D-6E8A-4147-A177-3AD203B41FA5}">
                      <a16:colId xmlns:a16="http://schemas.microsoft.com/office/drawing/2014/main" val="1920299297"/>
                    </a:ext>
                  </a:extLst>
                </a:gridCol>
              </a:tblGrid>
              <a:tr h="454250">
                <a:tc gridSpan="3">
                  <a:txBody>
                    <a:bodyPr/>
                    <a:lstStyle/>
                    <a:p>
                      <a:pPr marL="0" marR="0" algn="just">
                        <a:lnSpc>
                          <a:spcPct val="2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The effects of birth order on education of female and male, separate regression by family size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84226800"/>
                  </a:ext>
                </a:extLst>
              </a:tr>
              <a:tr h="454250">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Family size=3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Family size&gt;3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1299103"/>
                  </a:ext>
                </a:extLst>
              </a:tr>
              <a:tr h="454250">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Female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76902512"/>
                  </a:ext>
                </a:extLst>
              </a:tr>
              <a:tr h="454250">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First born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-0.654**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-0.214*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77606129"/>
                  </a:ext>
                </a:extLst>
              </a:tr>
              <a:tr h="454250">
                <a:tc>
                  <a:txBody>
                    <a:bodyPr/>
                    <a:lstStyle/>
                    <a:p>
                      <a:pPr marL="0" marR="0" algn="just">
                        <a:lnSpc>
                          <a:spcPct val="2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(0.340)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(0.083)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44527841"/>
                  </a:ext>
                </a:extLst>
              </a:tr>
              <a:tr h="454250">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dirty="0">
                          <a:effectLst/>
                          <a:latin typeface="Times New Roman" panose="02020603050405020304" pitchFamily="18" charset="0"/>
                          <a:ea typeface="+mn-ea"/>
                          <a:cs typeface="Times New Roman" panose="02020603050405020304" pitchFamily="18" charset="0"/>
                        </a:rPr>
                        <a:t>1583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dirty="0">
                          <a:effectLst/>
                          <a:latin typeface="Times New Roman" panose="02020603050405020304" pitchFamily="18" charset="0"/>
                          <a:ea typeface="+mn-ea"/>
                          <a:cs typeface="Times New Roman" panose="02020603050405020304" pitchFamily="18" charset="0"/>
                        </a:rPr>
                        <a:t>1096</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02234459"/>
                  </a:ext>
                </a:extLst>
              </a:tr>
              <a:tr h="454250">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R2_adj</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0.21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0.39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8402518"/>
                  </a:ext>
                </a:extLst>
              </a:tr>
              <a:tr h="454250">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Male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8390271"/>
                  </a:ext>
                </a:extLst>
              </a:tr>
              <a:tr h="454250">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First born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0.681***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0.295**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5297770"/>
                  </a:ext>
                </a:extLst>
              </a:tr>
              <a:tr h="454250">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(0.150)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(0.130)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87549633"/>
                  </a:ext>
                </a:extLst>
              </a:tr>
              <a:tr h="454250">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6412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2237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85469972"/>
                  </a:ext>
                </a:extLst>
              </a:tr>
              <a:tr h="454250">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R2_adj</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0.159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0.119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09391916"/>
                  </a:ext>
                </a:extLst>
              </a:tr>
              <a:tr h="416396">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1334769"/>
                  </a:ext>
                </a:extLst>
              </a:tr>
            </a:tbl>
          </a:graphicData>
        </a:graphic>
      </p:graphicFrame>
    </p:spTree>
    <p:extLst>
      <p:ext uri="{BB962C8B-B14F-4D97-AF65-F5344CB8AC3E}">
        <p14:creationId xmlns:p14="http://schemas.microsoft.com/office/powerpoint/2010/main" val="4216091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solidFill>
                  <a:srgbClr val="FFC000"/>
                </a:solidFill>
                <a:latin typeface="Garamond" panose="02020404030301010803" pitchFamily="18" charset="0"/>
              </a:rPr>
              <a:t>   ROBUSTNESS CHECK</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38169718"/>
              </p:ext>
            </p:extLst>
          </p:nvPr>
        </p:nvGraphicFramePr>
        <p:xfrm>
          <a:off x="880110" y="1828798"/>
          <a:ext cx="11041380" cy="5638800"/>
        </p:xfrm>
        <a:graphic>
          <a:graphicData uri="http://schemas.openxmlformats.org/drawingml/2006/table">
            <a:tbl>
              <a:tblPr>
                <a:tableStyleId>{5C22544A-7EE6-4342-B048-85BDC9FD1C3A}</a:tableStyleId>
              </a:tblPr>
              <a:tblGrid>
                <a:gridCol w="3680460">
                  <a:extLst>
                    <a:ext uri="{9D8B030D-6E8A-4147-A177-3AD203B41FA5}">
                      <a16:colId xmlns:a16="http://schemas.microsoft.com/office/drawing/2014/main" val="4269827345"/>
                    </a:ext>
                  </a:extLst>
                </a:gridCol>
                <a:gridCol w="3680460">
                  <a:extLst>
                    <a:ext uri="{9D8B030D-6E8A-4147-A177-3AD203B41FA5}">
                      <a16:colId xmlns:a16="http://schemas.microsoft.com/office/drawing/2014/main" val="3625849188"/>
                    </a:ext>
                  </a:extLst>
                </a:gridCol>
                <a:gridCol w="3680460">
                  <a:extLst>
                    <a:ext uri="{9D8B030D-6E8A-4147-A177-3AD203B41FA5}">
                      <a16:colId xmlns:a16="http://schemas.microsoft.com/office/drawing/2014/main" val="1533379020"/>
                    </a:ext>
                  </a:extLst>
                </a:gridCol>
              </a:tblGrid>
              <a:tr h="469900">
                <a:tc gridSpan="3">
                  <a:txBody>
                    <a:bodyPr/>
                    <a:lstStyle/>
                    <a:p>
                      <a:pPr marL="0" marR="0" algn="just">
                        <a:lnSpc>
                          <a:spcPct val="2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Effects of birth order for those households who are having more than one child</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4494844"/>
                  </a:ext>
                </a:extLst>
              </a:tr>
              <a:tr h="469900">
                <a:tc rowSpan="2">
                  <a:txBody>
                    <a:bodyPr/>
                    <a:lstStyle/>
                    <a:p>
                      <a:pPr marL="0" marR="0" algn="just">
                        <a:lnSpc>
                          <a:spcPct val="2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2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Female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Family size=3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Family size&gt;3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04028178"/>
                  </a:ext>
                </a:extLst>
              </a:tr>
              <a:tr h="469900">
                <a:tc vMerge="1">
                  <a:txBody>
                    <a:bodyPr/>
                    <a:lstStyle/>
                    <a:p>
                      <a:endParaRPr lang="en-US"/>
                    </a:p>
                  </a:txBody>
                  <a:tcPr/>
                </a:tc>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82187524"/>
                  </a:ext>
                </a:extLst>
              </a:tr>
              <a:tr h="469900">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First born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-0.821**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-0.318*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01995551"/>
                  </a:ext>
                </a:extLst>
              </a:tr>
              <a:tr h="469900">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(0.374)</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(0.060)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81979298"/>
                  </a:ext>
                </a:extLst>
              </a:tr>
              <a:tr h="469900">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694</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240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82819208"/>
                  </a:ext>
                </a:extLst>
              </a:tr>
              <a:tr h="469900">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R2_adj</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0.30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0.40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15032255"/>
                  </a:ext>
                </a:extLst>
              </a:tr>
              <a:tr h="469900">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Male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59963843"/>
                  </a:ext>
                </a:extLst>
              </a:tr>
              <a:tr h="469900">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First born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0.113**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0.322**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44647786"/>
                  </a:ext>
                </a:extLst>
              </a:tr>
              <a:tr h="469900">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(0.050)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(0.014)</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8082301"/>
                  </a:ext>
                </a:extLst>
              </a:tr>
              <a:tr h="469900">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2940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2237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05651339"/>
                  </a:ext>
                </a:extLst>
              </a:tr>
              <a:tr h="469900">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R2_adj</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a:effectLst/>
                          <a:latin typeface="Times New Roman" panose="02020603050405020304" pitchFamily="18" charset="0"/>
                          <a:cs typeface="Times New Roman" panose="02020603050405020304" pitchFamily="18" charset="0"/>
                        </a:rPr>
                        <a:t>0.17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0.13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38674971"/>
                  </a:ext>
                </a:extLst>
              </a:tr>
            </a:tbl>
          </a:graphicData>
        </a:graphic>
      </p:graphicFrame>
    </p:spTree>
    <p:extLst>
      <p:ext uri="{BB962C8B-B14F-4D97-AF65-F5344CB8AC3E}">
        <p14:creationId xmlns:p14="http://schemas.microsoft.com/office/powerpoint/2010/main" val="2229866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3FCFC-423D-4306-BF2C-4AD819DCBFF1}"/>
              </a:ext>
            </a:extLst>
          </p:cNvPr>
          <p:cNvSpPr>
            <a:spLocks noGrp="1"/>
          </p:cNvSpPr>
          <p:nvPr>
            <p:ph type="title"/>
          </p:nvPr>
        </p:nvSpPr>
        <p:spPr/>
        <p:txBody>
          <a:bodyPr>
            <a:normAutofit/>
          </a:bodyPr>
          <a:lstStyle/>
          <a:p>
            <a:pPr algn="ctr"/>
            <a:r>
              <a:rPr lang="en-US" sz="4000" b="1" dirty="0">
                <a:solidFill>
                  <a:srgbClr val="FFC000"/>
                </a:solidFill>
                <a:latin typeface="Garamond" panose="02020404030301010803" pitchFamily="18" charset="0"/>
              </a:rPr>
              <a:t>CONCLUSION</a:t>
            </a:r>
          </a:p>
        </p:txBody>
      </p:sp>
      <p:sp>
        <p:nvSpPr>
          <p:cNvPr id="3" name="Content Placeholder 2">
            <a:extLst>
              <a:ext uri="{FF2B5EF4-FFF2-40B4-BE49-F238E27FC236}">
                <a16:creationId xmlns:a16="http://schemas.microsoft.com/office/drawing/2014/main" id="{6FA611D5-4192-4FDC-B6C6-FC47ADFCD9AE}"/>
              </a:ext>
            </a:extLst>
          </p:cNvPr>
          <p:cNvSpPr>
            <a:spLocks noGrp="1"/>
          </p:cNvSpPr>
          <p:nvPr>
            <p:ph idx="1"/>
          </p:nvPr>
        </p:nvSpPr>
        <p:spPr/>
        <p:txBody>
          <a:bodyPr>
            <a:normAutofit/>
          </a:bodyPr>
          <a:lstStyle/>
          <a:p>
            <a:pPr marR="0" algn="just">
              <a:lnSpc>
                <a:spcPct val="150000"/>
              </a:lnSpc>
              <a:spcBef>
                <a:spcPts val="0"/>
              </a:spcBef>
              <a:spcAft>
                <a:spcPts val="800"/>
              </a:spcAft>
              <a:buFont typeface="Wingdings" panose="05000000000000000000" pitchFamily="2" charset="2"/>
              <a:buChar char="v"/>
            </a:pP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Why is being first born boy increases the chances of education attainment while being first born </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girl</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decreases the chances of education attainment?</a:t>
            </a:r>
          </a:p>
          <a:p>
            <a:pPr marR="0" algn="just">
              <a:lnSpc>
                <a:spcPct val="150000"/>
              </a:lnSpc>
              <a:spcBef>
                <a:spcPts val="0"/>
              </a:spcBef>
              <a:spcAft>
                <a:spcPts val="800"/>
              </a:spcAft>
              <a:buFont typeface="Wingdings" panose="05000000000000000000" pitchFamily="2" charset="2"/>
              <a:buChar char="ü"/>
            </a:pP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Cultural preference to boys</a:t>
            </a:r>
          </a:p>
          <a:p>
            <a:pPr marR="0" algn="just">
              <a:lnSpc>
                <a:spcPct val="150000"/>
              </a:lnSpc>
              <a:spcBef>
                <a:spcPts val="0"/>
              </a:spcBef>
              <a:spcAft>
                <a:spcPts val="800"/>
              </a:spcAft>
              <a:buFont typeface="Wingdings" panose="05000000000000000000" pitchFamily="2" charset="2"/>
              <a:buChar char="ü"/>
            </a:pP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Economic advantages associated with boys</a:t>
            </a:r>
          </a:p>
          <a:p>
            <a:pPr marR="0" algn="just">
              <a:lnSpc>
                <a:spcPct val="150000"/>
              </a:lnSpc>
              <a:spcBef>
                <a:spcPts val="0"/>
              </a:spcBef>
              <a:spcAft>
                <a:spcPts val="800"/>
              </a:spcAft>
              <a:buFont typeface="Wingdings" panose="05000000000000000000" pitchFamily="2" charset="2"/>
              <a:buChar char="v"/>
            </a:pP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First born boys in urban areas is advantageous than being born in rural setting. Why?</a:t>
            </a:r>
            <a:endPar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dirty="0">
                <a:solidFill>
                  <a:schemeClr val="bg1"/>
                </a:solidFill>
                <a:latin typeface="Times New Roman" panose="02020603050405020304" pitchFamily="18" charset="0"/>
                <a:cs typeface="Times New Roman" panose="02020603050405020304" pitchFamily="18" charset="0"/>
              </a:rPr>
              <a:t>Urban area provide better opportunities to education attainment</a:t>
            </a:r>
          </a:p>
          <a:p>
            <a:pPr marL="0" indent="0">
              <a:buNone/>
            </a:pPr>
            <a:r>
              <a:rPr lang="en-US" sz="1800" dirty="0">
                <a:solidFill>
                  <a:schemeClr val="bg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690441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C000"/>
                </a:solidFill>
                <a:latin typeface="Garamond" panose="02020404030301010803" pitchFamily="18" charset="0"/>
              </a:rPr>
              <a:t>         POLICY RECOMMENDATIONS</a:t>
            </a:r>
            <a:endParaRPr lang="en-US" sz="4000"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400" dirty="0">
                <a:solidFill>
                  <a:schemeClr val="bg1"/>
                </a:solidFill>
                <a:latin typeface="Times New Roman" panose="02020603050405020304" pitchFamily="18" charset="0"/>
                <a:cs typeface="Times New Roman" panose="02020603050405020304" pitchFamily="18" charset="0"/>
              </a:rPr>
              <a:t>Parents must be incentivize to invest in girls education which can be achieved through women friendly policies.</a:t>
            </a:r>
          </a:p>
          <a:p>
            <a:pPr marL="0" indent="0">
              <a:buNone/>
            </a:pPr>
            <a:endParaRPr lang="en-US" sz="2400"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a:solidFill>
                  <a:schemeClr val="bg1"/>
                </a:solidFill>
                <a:latin typeface="Times New Roman" panose="02020603050405020304" pitchFamily="18" charset="0"/>
                <a:cs typeface="Times New Roman" panose="02020603050405020304" pitchFamily="18" charset="0"/>
              </a:rPr>
              <a:t>Proper legislation needs to be enacted which must ensure equal wages and benefits to women.  </a:t>
            </a:r>
          </a:p>
          <a:p>
            <a:pPr marL="0" indent="0">
              <a:buNone/>
            </a:pPr>
            <a:endParaRPr lang="en-US" sz="2400"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a:solidFill>
                  <a:schemeClr val="bg1"/>
                </a:solidFill>
                <a:latin typeface="Times New Roman" panose="02020603050405020304" pitchFamily="18" charset="0"/>
                <a:cs typeface="Times New Roman" panose="02020603050405020304" pitchFamily="18" charset="0"/>
              </a:rPr>
              <a:t>Social safety net should be diverted to Urban areas so that the education attainment of people increase.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6432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9" name="Rectangle 3"/>
          <p:cNvSpPr>
            <a:spLocks noChangeArrowheads="1"/>
          </p:cNvSpPr>
          <p:nvPr/>
        </p:nvSpPr>
        <p:spPr bwMode="auto">
          <a:xfrm>
            <a:off x="1073468" y="2611758"/>
            <a:ext cx="10801350" cy="1911292"/>
          </a:xfrm>
          <a:prstGeom prst="rect">
            <a:avLst/>
          </a:prstGeom>
          <a:noFill/>
          <a:ln w="9525">
            <a:noFill/>
            <a:miter lim="800000"/>
            <a:headEnd/>
            <a:tailEnd/>
          </a:ln>
          <a:effectLst/>
        </p:spPr>
        <p:txBody>
          <a:bodyPr lIns="123709" tIns="0" rIns="123709" bIns="0">
            <a:spAutoFit/>
          </a:bodyPr>
          <a:lstStyle/>
          <a:p>
            <a:pPr marL="592773" indent="-592773" algn="ctr" defTabSz="1305819" eaLnBrk="0" hangingPunct="0">
              <a:spcBef>
                <a:spcPct val="30000"/>
              </a:spcBef>
              <a:buClr>
                <a:srgbClr val="FFFF99"/>
              </a:buClr>
              <a:defRPr/>
            </a:pPr>
            <a:r>
              <a:rPr kumimoji="1" lang="en-US" sz="5400" i="1" dirty="0">
                <a:solidFill>
                  <a:srgbClr val="FFCC00"/>
                </a:solidFill>
              </a:rPr>
              <a:t> </a:t>
            </a:r>
          </a:p>
          <a:p>
            <a:pPr marL="592773" indent="-592773" algn="ctr" defTabSz="1305819" eaLnBrk="0" hangingPunct="0">
              <a:spcBef>
                <a:spcPct val="30000"/>
              </a:spcBef>
              <a:buClr>
                <a:srgbClr val="FFFF99"/>
              </a:buClr>
              <a:defRPr/>
            </a:pPr>
            <a:r>
              <a:rPr kumimoji="1" lang="en-US" sz="5400" i="1" dirty="0">
                <a:solidFill>
                  <a:srgbClr val="FFCC00"/>
                </a:solidFill>
                <a:effectLst>
                  <a:outerShdw blurRad="38100" dist="38100" dir="2700000" algn="tl">
                    <a:srgbClr val="000000"/>
                  </a:outerShdw>
                </a:effectLst>
                <a:latin typeface="Garamond" panose="02020404030301010803" pitchFamily="18" charset="0"/>
              </a:rPr>
              <a:t>THANK YOU</a:t>
            </a:r>
            <a:endParaRPr kumimoji="1" lang="en-GB" sz="5400" i="1" dirty="0">
              <a:solidFill>
                <a:srgbClr val="FFCC00"/>
              </a:solidFill>
              <a:effectLst>
                <a:outerShdw blurRad="38100" dist="38100" dir="2700000" algn="tl">
                  <a:srgbClr val="000000"/>
                </a:outerShdw>
              </a:effectLst>
              <a:latin typeface="Garamond" panose="02020404030301010803" pitchFamily="18" charset="0"/>
            </a:endParaRPr>
          </a:p>
        </p:txBody>
      </p:sp>
    </p:spTree>
    <p:extLst>
      <p:ext uri="{BB962C8B-B14F-4D97-AF65-F5344CB8AC3E}">
        <p14:creationId xmlns:p14="http://schemas.microsoft.com/office/powerpoint/2010/main" val="3753403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457200"/>
            <a:ext cx="11521440" cy="1371600"/>
          </a:xfrm>
        </p:spPr>
        <p:txBody>
          <a:bodyPr anchor="ctr">
            <a:normAutofit/>
          </a:bodyPr>
          <a:lstStyle/>
          <a:p>
            <a:pPr algn="ctr"/>
            <a:r>
              <a:rPr lang="en-US" sz="4000" b="1" dirty="0">
                <a:solidFill>
                  <a:srgbClr val="FFC000"/>
                </a:solidFill>
                <a:latin typeface="Garamond" pitchFamily="18" charset="0"/>
              </a:rPr>
              <a:t>INTRODUCTION</a:t>
            </a:r>
            <a:endParaRPr lang="en-US" sz="4000" dirty="0"/>
          </a:p>
        </p:txBody>
      </p:sp>
      <p:sp>
        <p:nvSpPr>
          <p:cNvPr id="3" name="Content Placeholder 2"/>
          <p:cNvSpPr>
            <a:spLocks noGrp="1"/>
          </p:cNvSpPr>
          <p:nvPr>
            <p:ph idx="1"/>
          </p:nvPr>
        </p:nvSpPr>
        <p:spPr>
          <a:xfrm>
            <a:off x="228600" y="1847850"/>
            <a:ext cx="11201400" cy="5943600"/>
          </a:xfrm>
        </p:spPr>
        <p:txBody>
          <a:bodyPr>
            <a:noAutofit/>
          </a:bodyPr>
          <a:lstStyle/>
          <a:p>
            <a:pPr marL="0" lvl="1" indent="0">
              <a:buNone/>
            </a:pPr>
            <a:r>
              <a:rPr lang="en-US" sz="1800" dirty="0">
                <a:solidFill>
                  <a:schemeClr val="bg1"/>
                </a:solidFill>
                <a:latin typeface="Times New Roman" panose="02020603050405020304" pitchFamily="18" charset="0"/>
                <a:ea typeface="Times New Roman" panose="02020603050405020304" pitchFamily="18" charset="0"/>
              </a:rPr>
              <a:t>  </a:t>
            </a:r>
          </a:p>
          <a:p>
            <a:pPr marL="0" lvl="1" indent="0">
              <a:buNone/>
            </a:pPr>
            <a:endParaRPr lang="en-US" sz="1800" b="1" dirty="0">
              <a:solidFill>
                <a:schemeClr val="bg1"/>
              </a:solidFill>
              <a:latin typeface="Times New Roman" panose="02020603050405020304" pitchFamily="18" charset="0"/>
              <a:ea typeface="Times New Roman" panose="02020603050405020304" pitchFamily="18" charset="0"/>
            </a:endParaRPr>
          </a:p>
          <a:p>
            <a:pPr marL="342900" lvl="1" indent="-342900">
              <a:buFont typeface="Wingdings" panose="05000000000000000000" pitchFamily="2" charset="2"/>
              <a:buChar char="v"/>
            </a:pPr>
            <a:r>
              <a:rPr lang="en-US" sz="2400" b="1" dirty="0">
                <a:solidFill>
                  <a:schemeClr val="bg1"/>
                </a:solidFill>
                <a:latin typeface="Times New Roman" panose="02020603050405020304" pitchFamily="18" charset="0"/>
                <a:ea typeface="Times New Roman" panose="02020603050405020304" pitchFamily="18" charset="0"/>
              </a:rPr>
              <a:t>Education attainment and Factors affecting education attainment</a:t>
            </a:r>
            <a:endParaRPr lang="en-US" sz="2400" b="1" dirty="0">
              <a:solidFill>
                <a:schemeClr val="bg1"/>
              </a:solidFill>
              <a:effectLst/>
              <a:latin typeface="Times New Roman" panose="02020603050405020304" pitchFamily="18" charset="0"/>
              <a:ea typeface="Times New Roman" panose="02020603050405020304" pitchFamily="18" charset="0"/>
            </a:endParaRPr>
          </a:p>
          <a:p>
            <a:pPr marL="285750" lvl="1" indent="-285750">
              <a:buFont typeface="Wingdings" panose="05000000000000000000" pitchFamily="2" charset="2"/>
              <a:buChar char="v"/>
            </a:pPr>
            <a:endParaRPr lang="en-US" sz="2000" dirty="0">
              <a:solidFill>
                <a:schemeClr val="bg1"/>
              </a:solidFill>
              <a:latin typeface="Times New Roman" panose="02020603050405020304" pitchFamily="18" charset="0"/>
              <a:ea typeface="Times New Roman" panose="02020603050405020304" pitchFamily="18" charset="0"/>
            </a:endParaRPr>
          </a:p>
          <a:p>
            <a:pPr marL="342900" lvl="1" indent="-342900">
              <a:buFont typeface="Wingdings" panose="05000000000000000000" pitchFamily="2" charset="2"/>
              <a:buChar char="ü"/>
            </a:pPr>
            <a:r>
              <a:rPr lang="en-US" sz="2400" dirty="0">
                <a:solidFill>
                  <a:schemeClr val="bg1"/>
                </a:solidFill>
                <a:latin typeface="Times New Roman" panose="02020603050405020304" pitchFamily="18" charset="0"/>
                <a:ea typeface="Times New Roman" panose="02020603050405020304" pitchFamily="18" charset="0"/>
              </a:rPr>
              <a:t>Education policy of a nation</a:t>
            </a:r>
          </a:p>
          <a:p>
            <a:pPr marL="285750" lvl="1" indent="-285750">
              <a:buFont typeface="Wingdings" panose="05000000000000000000" pitchFamily="2" charset="2"/>
              <a:buChar char="v"/>
            </a:pPr>
            <a:endParaRPr lang="en-US" sz="2400" dirty="0">
              <a:solidFill>
                <a:schemeClr val="bg1"/>
              </a:solidFill>
              <a:effectLst/>
              <a:latin typeface="Times New Roman" panose="02020603050405020304" pitchFamily="18" charset="0"/>
              <a:ea typeface="Times New Roman" panose="02020603050405020304" pitchFamily="18" charset="0"/>
            </a:endParaRPr>
          </a:p>
          <a:p>
            <a:pPr marL="342900" lvl="1" indent="-342900">
              <a:buFont typeface="Wingdings" panose="05000000000000000000" pitchFamily="2" charset="2"/>
              <a:buChar char="ü"/>
            </a:pPr>
            <a:r>
              <a:rPr lang="en-US" sz="2400" dirty="0">
                <a:solidFill>
                  <a:schemeClr val="bg1"/>
                </a:solidFill>
                <a:effectLst/>
                <a:latin typeface="Times New Roman" panose="02020603050405020304" pitchFamily="18" charset="0"/>
                <a:ea typeface="Times New Roman" panose="02020603050405020304" pitchFamily="18" charset="0"/>
              </a:rPr>
              <a:t>Household characteristics: Socio-economic conditions of a household (i.e. Household income, Household wealth</a:t>
            </a:r>
            <a:r>
              <a:rPr lang="en-US" sz="2400" dirty="0">
                <a:solidFill>
                  <a:schemeClr val="bg1"/>
                </a:solidFill>
                <a:latin typeface="Times New Roman" panose="02020603050405020304" pitchFamily="18" charset="0"/>
                <a:ea typeface="Times New Roman" panose="02020603050405020304" pitchFamily="18" charset="0"/>
              </a:rPr>
              <a:t>, family type etc.)</a:t>
            </a:r>
            <a:r>
              <a:rPr lang="en-US" sz="2400" dirty="0">
                <a:solidFill>
                  <a:schemeClr val="bg1"/>
                </a:solidFill>
                <a:effectLst/>
                <a:latin typeface="Times New Roman" panose="02020603050405020304" pitchFamily="18" charset="0"/>
                <a:ea typeface="Times New Roman" panose="02020603050405020304" pitchFamily="18" charset="0"/>
              </a:rPr>
              <a:t>, Demography and cultural preferences etc.</a:t>
            </a:r>
          </a:p>
          <a:p>
            <a:pPr marL="285750" lvl="1" indent="-285750">
              <a:buFont typeface="Wingdings" panose="05000000000000000000" pitchFamily="2" charset="2"/>
              <a:buChar char="v"/>
            </a:pPr>
            <a:endParaRPr lang="en-US" sz="2400" dirty="0">
              <a:solidFill>
                <a:schemeClr val="bg1"/>
              </a:solidFill>
              <a:effectLst/>
              <a:latin typeface="Times New Roman" panose="02020603050405020304" pitchFamily="18" charset="0"/>
              <a:ea typeface="Times New Roman" panose="02020603050405020304" pitchFamily="18" charset="0"/>
            </a:endParaRPr>
          </a:p>
          <a:p>
            <a:pPr marL="342900" lvl="1" indent="-342900">
              <a:buFont typeface="Wingdings" panose="05000000000000000000" pitchFamily="2" charset="2"/>
              <a:buChar char="ü"/>
            </a:pPr>
            <a:r>
              <a:rPr lang="en-US" sz="2400" dirty="0">
                <a:solidFill>
                  <a:schemeClr val="bg1"/>
                </a:solidFill>
                <a:effectLst/>
                <a:latin typeface="Times New Roman" panose="02020603050405020304" pitchFamily="18" charset="0"/>
                <a:ea typeface="Times New Roman" panose="02020603050405020304" pitchFamily="18" charset="0"/>
              </a:rPr>
              <a:t>Idiosyncratic characteristics: Gender, number of siblings, Intelligence and more prominently Birth order</a:t>
            </a:r>
          </a:p>
          <a:p>
            <a:pPr marL="0" lvl="1" indent="0">
              <a:buNone/>
            </a:pPr>
            <a:endParaRPr lang="en-US" sz="2800" dirty="0">
              <a:solidFill>
                <a:schemeClr val="bg1"/>
              </a:solidFill>
              <a:latin typeface="Garamond" pitchFamily="18" charset="0"/>
            </a:endParaRPr>
          </a:p>
        </p:txBody>
      </p:sp>
    </p:spTree>
    <p:extLst>
      <p:ext uri="{BB962C8B-B14F-4D97-AF65-F5344CB8AC3E}">
        <p14:creationId xmlns:p14="http://schemas.microsoft.com/office/powerpoint/2010/main" val="1283733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53440" y="457200"/>
            <a:ext cx="11094720" cy="1066800"/>
          </a:xfrm>
        </p:spPr>
        <p:txBody>
          <a:bodyPr anchor="ctr">
            <a:normAutofit fontScale="90000"/>
          </a:bodyPr>
          <a:lstStyle/>
          <a:p>
            <a:pPr algn="ctr"/>
            <a:r>
              <a:rPr lang="en-US" sz="4000" b="1" dirty="0">
                <a:solidFill>
                  <a:srgbClr val="FFC000"/>
                </a:solidFill>
                <a:latin typeface="Garamond" pitchFamily="18" charset="0"/>
              </a:rPr>
              <a:t>INTRODUCTION</a:t>
            </a:r>
            <a:br>
              <a:rPr lang="en-US" sz="3200" b="1" dirty="0">
                <a:solidFill>
                  <a:srgbClr val="FFC000"/>
                </a:solidFill>
                <a:latin typeface="Garamond" pitchFamily="18" charset="0"/>
              </a:rPr>
            </a:br>
            <a:endParaRPr lang="en-US" sz="3200" b="1" dirty="0">
              <a:solidFill>
                <a:srgbClr val="FFC000"/>
              </a:solidFill>
              <a:latin typeface="Garamond" pitchFamily="18" charset="0"/>
            </a:endParaRPr>
          </a:p>
        </p:txBody>
      </p:sp>
      <p:sp>
        <p:nvSpPr>
          <p:cNvPr id="3" name="Content Placeholder 2"/>
          <p:cNvSpPr>
            <a:spLocks noGrp="1"/>
          </p:cNvSpPr>
          <p:nvPr>
            <p:ph idx="1"/>
          </p:nvPr>
        </p:nvSpPr>
        <p:spPr>
          <a:xfrm>
            <a:off x="640080" y="1920240"/>
            <a:ext cx="11521440" cy="6035040"/>
          </a:xfrm>
        </p:spPr>
        <p:txBody>
          <a:bodyPr>
            <a:normAutofit fontScale="92500" lnSpcReduction="20000"/>
          </a:bodyPr>
          <a:lstStyle/>
          <a:p>
            <a:pPr marL="0" marR="0" indent="0" algn="just">
              <a:lnSpc>
                <a:spcPct val="150000"/>
              </a:lnSpc>
              <a:spcBef>
                <a:spcPts val="0"/>
              </a:spcBef>
              <a:spcAft>
                <a:spcPts val="800"/>
              </a:spcAft>
              <a:buNone/>
            </a:pPr>
            <a:r>
              <a:rPr lang="en-US" sz="2600" b="1"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Why does birth order affects education attainment?</a:t>
            </a:r>
          </a:p>
          <a:p>
            <a:pPr marR="0" algn="just">
              <a:lnSpc>
                <a:spcPct val="150000"/>
              </a:lnSpc>
              <a:spcBef>
                <a:spcPts val="0"/>
              </a:spcBef>
              <a:spcAft>
                <a:spcPts val="800"/>
              </a:spcAft>
              <a:buFont typeface="Wingdings" panose="05000000000000000000" pitchFamily="2" charset="2"/>
              <a:buChar char="v"/>
            </a:pPr>
            <a:r>
              <a:rPr lang="en-US" sz="2600" b="1"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Resource Dilution hypothesis (Black ,1981)</a:t>
            </a:r>
            <a:r>
              <a:rPr lang="en-US" sz="2600" b="1"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 </a:t>
            </a:r>
          </a:p>
          <a:p>
            <a:pPr algn="just">
              <a:lnSpc>
                <a:spcPct val="150000"/>
              </a:lnSpc>
              <a:spcBef>
                <a:spcPts val="0"/>
              </a:spcBef>
              <a:spcAft>
                <a:spcPts val="800"/>
              </a:spcAft>
              <a:buFont typeface="Wingdings" panose="05000000000000000000" pitchFamily="2" charset="2"/>
              <a:buChar char="ü"/>
            </a:pPr>
            <a:r>
              <a:rPr lang="en-US" sz="2600"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Educational success of children depends upon parental resources</a:t>
            </a:r>
            <a:endParaRPr lang="en-US" sz="2600" b="1"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p>
            <a:pPr algn="just">
              <a:lnSpc>
                <a:spcPct val="150000"/>
              </a:lnSpc>
              <a:spcBef>
                <a:spcPts val="0"/>
              </a:spcBef>
              <a:spcAft>
                <a:spcPts val="800"/>
              </a:spcAft>
              <a:buFont typeface="Wingdings" panose="05000000000000000000" pitchFamily="2" charset="2"/>
              <a:buChar char="ü"/>
            </a:pPr>
            <a:r>
              <a:rPr lang="en-US" sz="2600"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Limited parental resources (i.e. time, energy and financial resources)</a:t>
            </a:r>
          </a:p>
          <a:p>
            <a:pPr algn="just">
              <a:lnSpc>
                <a:spcPct val="150000"/>
              </a:lnSpc>
              <a:spcBef>
                <a:spcPts val="0"/>
              </a:spcBef>
              <a:spcAft>
                <a:spcPts val="800"/>
              </a:spcAft>
              <a:buFont typeface="Wingdings" panose="05000000000000000000" pitchFamily="2" charset="2"/>
              <a:buChar char="ü"/>
            </a:pPr>
            <a:r>
              <a:rPr lang="en-US" sz="2600"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Parental resources available to every child reduces with additional child</a:t>
            </a:r>
          </a:p>
          <a:p>
            <a:pPr marR="0" algn="just">
              <a:lnSpc>
                <a:spcPct val="150000"/>
              </a:lnSpc>
              <a:spcBef>
                <a:spcPts val="0"/>
              </a:spcBef>
              <a:spcAft>
                <a:spcPts val="800"/>
              </a:spcAft>
              <a:buFont typeface="Wingdings" panose="05000000000000000000" pitchFamily="2" charset="2"/>
              <a:buChar char="v"/>
            </a:pPr>
            <a:r>
              <a:rPr lang="en-US" sz="2600" b="1"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Confluence Hypothesis(Zajonc and Markus, 1975)</a:t>
            </a:r>
          </a:p>
          <a:p>
            <a:pPr marR="0" algn="just">
              <a:lnSpc>
                <a:spcPct val="150000"/>
              </a:lnSpc>
              <a:spcBef>
                <a:spcPts val="0"/>
              </a:spcBef>
              <a:spcAft>
                <a:spcPts val="800"/>
              </a:spcAft>
              <a:buFont typeface="Wingdings" panose="05000000000000000000" pitchFamily="2" charset="2"/>
              <a:buChar char="ü"/>
            </a:pPr>
            <a:r>
              <a:rPr lang="en-US" sz="2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Educational success and intelligence of a child depends upon cognitive stimulation available to every child.</a:t>
            </a:r>
          </a:p>
          <a:p>
            <a:pPr marR="0" algn="just">
              <a:lnSpc>
                <a:spcPct val="150000"/>
              </a:lnSpc>
              <a:spcBef>
                <a:spcPts val="0"/>
              </a:spcBef>
              <a:spcAft>
                <a:spcPts val="800"/>
              </a:spcAft>
              <a:buFont typeface="Wingdings" panose="05000000000000000000" pitchFamily="2" charset="2"/>
              <a:buChar char="ü"/>
            </a:pPr>
            <a:r>
              <a:rPr lang="en-US" sz="2400"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First born child enjoys rich cognitive stimulation i.e. he has to interact directly with two cognitively mature parents.</a:t>
            </a:r>
          </a:p>
          <a:p>
            <a:pPr algn="just">
              <a:lnSpc>
                <a:spcPct val="150000"/>
              </a:lnSpc>
              <a:spcBef>
                <a:spcPts val="0"/>
              </a:spcBef>
              <a:spcAft>
                <a:spcPts val="800"/>
              </a:spcAft>
              <a:buFont typeface="Wingdings" panose="05000000000000000000" pitchFamily="2" charset="2"/>
              <a:buChar char="ü"/>
            </a:pPr>
            <a:r>
              <a:rPr lang="en-US" sz="2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Latter born child has to interact with other infant siblings as well alongside  parents.</a:t>
            </a:r>
          </a:p>
        </p:txBody>
      </p:sp>
    </p:spTree>
    <p:extLst>
      <p:ext uri="{BB962C8B-B14F-4D97-AF65-F5344CB8AC3E}">
        <p14:creationId xmlns:p14="http://schemas.microsoft.com/office/powerpoint/2010/main" val="3461875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68530-4A98-450E-A884-B724C67A331D}"/>
              </a:ext>
            </a:extLst>
          </p:cNvPr>
          <p:cNvSpPr>
            <a:spLocks noGrp="1"/>
          </p:cNvSpPr>
          <p:nvPr>
            <p:ph type="title"/>
          </p:nvPr>
        </p:nvSpPr>
        <p:spPr/>
        <p:txBody>
          <a:bodyPr>
            <a:normAutofit/>
          </a:bodyPr>
          <a:lstStyle/>
          <a:p>
            <a:r>
              <a:rPr lang="en-US" sz="3200" b="1" dirty="0">
                <a:solidFill>
                  <a:srgbClr val="FFC000"/>
                </a:solidFill>
                <a:latin typeface="Garamond" pitchFamily="18" charset="0"/>
              </a:rPr>
              <a:t>                   </a:t>
            </a:r>
            <a:r>
              <a:rPr lang="en-US" sz="4000" b="1" dirty="0">
                <a:solidFill>
                  <a:srgbClr val="FFC000"/>
                </a:solidFill>
                <a:latin typeface="Garamond" pitchFamily="18" charset="0"/>
              </a:rPr>
              <a:t>OBJECTIVES OF THE STUDY</a:t>
            </a:r>
            <a:endParaRPr lang="en-US" sz="4000" dirty="0">
              <a:latin typeface="Garamond" panose="02020404030301010803" pitchFamily="18" charset="0"/>
            </a:endParaRPr>
          </a:p>
        </p:txBody>
      </p:sp>
      <p:sp>
        <p:nvSpPr>
          <p:cNvPr id="3" name="Content Placeholder 2">
            <a:extLst>
              <a:ext uri="{FF2B5EF4-FFF2-40B4-BE49-F238E27FC236}">
                <a16:creationId xmlns:a16="http://schemas.microsoft.com/office/drawing/2014/main" id="{6B61065E-7C8D-4D25-9FAD-3B6EBC519886}"/>
              </a:ext>
            </a:extLst>
          </p:cNvPr>
          <p:cNvSpPr>
            <a:spLocks noGrp="1"/>
          </p:cNvSpPr>
          <p:nvPr>
            <p:ph idx="1"/>
          </p:nvPr>
        </p:nvSpPr>
        <p:spPr>
          <a:xfrm>
            <a:off x="853440" y="1920240"/>
            <a:ext cx="11094720" cy="5852160"/>
          </a:xfrm>
        </p:spPr>
        <p:txBody>
          <a:bodyPr>
            <a:normAutofit/>
          </a:bodyPr>
          <a:lstStyle/>
          <a:p>
            <a:pPr marR="0" lvl="0" algn="just" rtl="0">
              <a:lnSpc>
                <a:spcPct val="150000"/>
              </a:lnSpc>
              <a:spcBef>
                <a:spcPts val="0"/>
              </a:spcBef>
              <a:spcAft>
                <a:spcPts val="800"/>
              </a:spcAft>
              <a:buFont typeface="Wingdings" panose="05000000000000000000" pitchFamily="2" charset="2"/>
              <a:buChar char="ü"/>
            </a:pPr>
            <a:r>
              <a:rPr lang="en-US" sz="2400"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T</a:t>
            </a:r>
            <a:r>
              <a:rPr lang="en-US" sz="2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o explore the determinants of education attainment in Pakistan particularly role of birth order.</a:t>
            </a:r>
          </a:p>
          <a:p>
            <a:pPr marR="0" lvl="0" algn="just" rtl="0">
              <a:lnSpc>
                <a:spcPct val="150000"/>
              </a:lnSpc>
              <a:spcBef>
                <a:spcPts val="0"/>
              </a:spcBef>
              <a:spcAft>
                <a:spcPts val="800"/>
              </a:spcAft>
              <a:buFont typeface="Wingdings" panose="05000000000000000000" pitchFamily="2" charset="2"/>
              <a:buChar char="ü"/>
            </a:pPr>
            <a:endParaRPr lang="en-US" sz="2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p>
            <a:pPr marR="0" lvl="0" algn="just" rtl="0">
              <a:lnSpc>
                <a:spcPct val="150000"/>
              </a:lnSpc>
              <a:spcBef>
                <a:spcPts val="0"/>
              </a:spcBef>
              <a:spcAft>
                <a:spcPts val="800"/>
              </a:spcAft>
              <a:buFont typeface="Wingdings" panose="05000000000000000000" pitchFamily="2" charset="2"/>
              <a:buChar char="ü"/>
            </a:pPr>
            <a:r>
              <a:rPr lang="en-US" sz="2400"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To study birth order effects nation-wide for sons and daughters followed by cohort analysis with respect to sons and daughters.</a:t>
            </a:r>
          </a:p>
          <a:p>
            <a:pPr marR="0" lvl="0" algn="just" rtl="0">
              <a:lnSpc>
                <a:spcPct val="150000"/>
              </a:lnSpc>
              <a:spcBef>
                <a:spcPts val="0"/>
              </a:spcBef>
              <a:spcAft>
                <a:spcPts val="800"/>
              </a:spcAft>
              <a:buFont typeface="Wingdings" panose="05000000000000000000" pitchFamily="2" charset="2"/>
              <a:buChar char="ü"/>
            </a:pPr>
            <a:endParaRPr lang="en-US" sz="2400" dirty="0">
              <a:solidFill>
                <a:schemeClr val="bg1"/>
              </a:solidFill>
              <a:latin typeface="Times New Roman" panose="02020603050405020304" pitchFamily="18" charset="0"/>
              <a:ea typeface="Times New Roman" panose="02020603050405020304" pitchFamily="18" charset="0"/>
              <a:cs typeface="Arial" panose="020B0604020202020204" pitchFamily="34" charset="0"/>
            </a:endParaRPr>
          </a:p>
          <a:p>
            <a:pPr marR="0" lvl="0" algn="just" rtl="0">
              <a:lnSpc>
                <a:spcPct val="150000"/>
              </a:lnSpc>
              <a:spcBef>
                <a:spcPts val="0"/>
              </a:spcBef>
              <a:spcAft>
                <a:spcPts val="800"/>
              </a:spcAft>
              <a:buFont typeface="Wingdings" panose="05000000000000000000" pitchFamily="2" charset="2"/>
              <a:buChar char="ü"/>
            </a:pPr>
            <a:r>
              <a:rPr lang="en-US" sz="2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To capture Birth order effects with geographical dimension over rural and urban setting </a:t>
            </a:r>
          </a:p>
          <a:p>
            <a:pPr marR="0" lvl="0" algn="just" rtl="0">
              <a:lnSpc>
                <a:spcPct val="150000"/>
              </a:lnSpc>
              <a:spcBef>
                <a:spcPts val="0"/>
              </a:spcBef>
              <a:spcAft>
                <a:spcPts val="800"/>
              </a:spcAft>
              <a:buFont typeface="Wingdings" panose="05000000000000000000" pitchFamily="2" charset="2"/>
              <a:buChar char="ü"/>
            </a:pPr>
            <a:endParaRPr lang="en-US" sz="2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p>
            <a:pPr marR="0" lvl="0" algn="just" rtl="0">
              <a:lnSpc>
                <a:spcPct val="150000"/>
              </a:lnSpc>
              <a:spcBef>
                <a:spcPts val="0"/>
              </a:spcBef>
              <a:spcAft>
                <a:spcPts val="800"/>
              </a:spcAft>
              <a:buFont typeface="Wingdings" panose="05000000000000000000" pitchFamily="2" charset="2"/>
              <a:buChar char="ü"/>
            </a:pPr>
            <a:r>
              <a:rPr lang="en-US" sz="2400"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To draw policy recommendations to improve the education attainment in Pakistan</a:t>
            </a:r>
            <a:endParaRPr lang="en-US" sz="2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lvl="0" indent="0">
              <a:buNone/>
            </a:pPr>
            <a:endParaRPr lang="en-US" dirty="0"/>
          </a:p>
          <a:p>
            <a:pPr marR="0" lvl="0" algn="just" rtl="0">
              <a:lnSpc>
                <a:spcPct val="150000"/>
              </a:lnSpc>
              <a:spcBef>
                <a:spcPts val="0"/>
              </a:spcBef>
              <a:spcAft>
                <a:spcPts val="800"/>
              </a:spcAft>
              <a:buFont typeface="Wingdings" panose="05000000000000000000" pitchFamily="2" charset="2"/>
              <a:buChar char="ü"/>
            </a:pPr>
            <a:endParaRPr lang="en-US" sz="18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a:p>
            <a:pPr>
              <a:buFont typeface="Wingdings" panose="05000000000000000000" pitchFamily="2" charset="2"/>
              <a:buChar char="ü"/>
            </a:pPr>
            <a:endParaRPr lang="en-US" sz="18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a:p>
            <a:pPr>
              <a:buFont typeface="Wingdings" panose="05000000000000000000" pitchFamily="2" charset="2"/>
              <a:buChar char="ü"/>
            </a:pPr>
            <a:endParaRPr lang="en-US" dirty="0">
              <a:solidFill>
                <a:schemeClr val="bg1"/>
              </a:solidFill>
            </a:endParaRPr>
          </a:p>
        </p:txBody>
      </p:sp>
    </p:spTree>
    <p:extLst>
      <p:ext uri="{BB962C8B-B14F-4D97-AF65-F5344CB8AC3E}">
        <p14:creationId xmlns:p14="http://schemas.microsoft.com/office/powerpoint/2010/main" val="2157359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86C52-385C-4A5D-A448-A7FD2B5F1EF5}"/>
              </a:ext>
            </a:extLst>
          </p:cNvPr>
          <p:cNvSpPr>
            <a:spLocks noGrp="1"/>
          </p:cNvSpPr>
          <p:nvPr>
            <p:ph type="title"/>
          </p:nvPr>
        </p:nvSpPr>
        <p:spPr/>
        <p:txBody>
          <a:bodyPr>
            <a:normAutofit/>
          </a:bodyPr>
          <a:lstStyle/>
          <a:p>
            <a:r>
              <a:rPr lang="en-US" sz="3200" b="1" dirty="0">
                <a:solidFill>
                  <a:srgbClr val="FFC000"/>
                </a:solidFill>
                <a:latin typeface="Garamond" pitchFamily="18" charset="0"/>
              </a:rPr>
              <a:t>                </a:t>
            </a:r>
            <a:r>
              <a:rPr lang="en-US" sz="4000" b="1" dirty="0">
                <a:solidFill>
                  <a:srgbClr val="FFC000"/>
                </a:solidFill>
                <a:latin typeface="Garamond" pitchFamily="18" charset="0"/>
              </a:rPr>
              <a:t>CONTRIBUTION OF THE STUDY</a:t>
            </a:r>
            <a:endParaRPr lang="en-US" sz="4000" dirty="0"/>
          </a:p>
        </p:txBody>
      </p:sp>
      <p:sp>
        <p:nvSpPr>
          <p:cNvPr id="3" name="Content Placeholder 2">
            <a:extLst>
              <a:ext uri="{FF2B5EF4-FFF2-40B4-BE49-F238E27FC236}">
                <a16:creationId xmlns:a16="http://schemas.microsoft.com/office/drawing/2014/main" id="{098AE220-BFA3-4E7C-A9B4-0537741298F0}"/>
              </a:ext>
            </a:extLst>
          </p:cNvPr>
          <p:cNvSpPr>
            <a:spLocks noGrp="1"/>
          </p:cNvSpPr>
          <p:nvPr>
            <p:ph idx="1"/>
          </p:nvPr>
        </p:nvSpPr>
        <p:spPr/>
        <p:txBody>
          <a:bodyPr>
            <a:normAutofit/>
          </a:bodyPr>
          <a:lstStyle/>
          <a:p>
            <a:pPr marR="0" lvl="0" algn="just">
              <a:lnSpc>
                <a:spcPct val="150000"/>
              </a:lnSpc>
              <a:spcBef>
                <a:spcPts val="0"/>
              </a:spcBef>
              <a:spcAft>
                <a:spcPts val="800"/>
              </a:spcAft>
              <a:buFont typeface="Wingdings" panose="05000000000000000000" pitchFamily="2" charset="2"/>
              <a:buChar char="ü"/>
            </a:pPr>
            <a:r>
              <a:rPr lang="en-US" sz="2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This  study helps understand factors behind education attainment in Pakistan.</a:t>
            </a:r>
          </a:p>
          <a:p>
            <a:pPr marL="0" marR="0" lvl="0" indent="0" algn="just">
              <a:lnSpc>
                <a:spcPct val="150000"/>
              </a:lnSpc>
              <a:spcBef>
                <a:spcPts val="0"/>
              </a:spcBef>
              <a:spcAft>
                <a:spcPts val="800"/>
              </a:spcAft>
              <a:buNone/>
            </a:pPr>
            <a:endParaRPr lang="en-US" sz="2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p>
            <a:pPr marR="0" lvl="0" algn="just">
              <a:lnSpc>
                <a:spcPct val="150000"/>
              </a:lnSpc>
              <a:spcBef>
                <a:spcPts val="0"/>
              </a:spcBef>
              <a:spcAft>
                <a:spcPts val="800"/>
              </a:spcAft>
              <a:buFont typeface="Wingdings" panose="05000000000000000000" pitchFamily="2" charset="2"/>
              <a:buChar char="ü"/>
            </a:pPr>
            <a:r>
              <a:rPr lang="en-US" sz="2400"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This study helps policymakers to devise educational policies for Pakistan.</a:t>
            </a:r>
            <a:endParaRPr lang="en-US" sz="2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p>
            <a:pPr marR="0" lvl="0" algn="just">
              <a:lnSpc>
                <a:spcPct val="150000"/>
              </a:lnSpc>
              <a:spcBef>
                <a:spcPts val="0"/>
              </a:spcBef>
              <a:spcAft>
                <a:spcPts val="800"/>
              </a:spcAft>
              <a:buFont typeface="Wingdings" panose="05000000000000000000" pitchFamily="2" charset="2"/>
              <a:buChar char="ü"/>
            </a:pPr>
            <a:endParaRPr lang="en-US" sz="2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p>
            <a:pPr marR="0" lvl="0" algn="just">
              <a:lnSpc>
                <a:spcPct val="150000"/>
              </a:lnSpc>
              <a:spcBef>
                <a:spcPts val="0"/>
              </a:spcBef>
              <a:spcAft>
                <a:spcPts val="800"/>
              </a:spcAft>
              <a:buFont typeface="Wingdings" panose="05000000000000000000" pitchFamily="2" charset="2"/>
              <a:buChar char="ü"/>
            </a:pPr>
            <a:r>
              <a:rPr lang="en-US" sz="2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This study aims bridge the gap in literature by providing empirical analysis on education attainment particularly the role of birth order in Pakistan</a:t>
            </a:r>
          </a:p>
        </p:txBody>
      </p:sp>
    </p:spTree>
    <p:extLst>
      <p:ext uri="{BB962C8B-B14F-4D97-AF65-F5344CB8AC3E}">
        <p14:creationId xmlns:p14="http://schemas.microsoft.com/office/powerpoint/2010/main" val="2444548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110" y="438150"/>
            <a:ext cx="11041380" cy="933450"/>
          </a:xfrm>
        </p:spPr>
        <p:txBody>
          <a:bodyPr>
            <a:normAutofit/>
          </a:bodyPr>
          <a:lstStyle/>
          <a:p>
            <a:pPr algn="ctr"/>
            <a:r>
              <a:rPr lang="en-US" sz="4000" b="1" dirty="0">
                <a:solidFill>
                  <a:srgbClr val="FFC000"/>
                </a:solidFill>
                <a:latin typeface="Garamond" panose="02020404030301010803" pitchFamily="18" charset="0"/>
              </a:rPr>
              <a:t>LITERATURE REVIEW</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3174887"/>
              </p:ext>
            </p:extLst>
          </p:nvPr>
        </p:nvGraphicFramePr>
        <p:xfrm>
          <a:off x="857250" y="1371600"/>
          <a:ext cx="11064240" cy="6438288"/>
        </p:xfrm>
        <a:graphic>
          <a:graphicData uri="http://schemas.openxmlformats.org/drawingml/2006/table">
            <a:tbl>
              <a:tblPr firstRow="1" firstCol="1" bandRow="1">
                <a:tableStyleId>{5C22544A-7EE6-4342-B048-85BDC9FD1C3A}</a:tableStyleId>
              </a:tblPr>
              <a:tblGrid>
                <a:gridCol w="2710575">
                  <a:extLst>
                    <a:ext uri="{9D8B030D-6E8A-4147-A177-3AD203B41FA5}">
                      <a16:colId xmlns:a16="http://schemas.microsoft.com/office/drawing/2014/main" val="277493402"/>
                    </a:ext>
                  </a:extLst>
                </a:gridCol>
                <a:gridCol w="1575292">
                  <a:extLst>
                    <a:ext uri="{9D8B030D-6E8A-4147-A177-3AD203B41FA5}">
                      <a16:colId xmlns:a16="http://schemas.microsoft.com/office/drawing/2014/main" val="1389483869"/>
                    </a:ext>
                  </a:extLst>
                </a:gridCol>
                <a:gridCol w="1147688">
                  <a:extLst>
                    <a:ext uri="{9D8B030D-6E8A-4147-A177-3AD203B41FA5}">
                      <a16:colId xmlns:a16="http://schemas.microsoft.com/office/drawing/2014/main" val="2599301737"/>
                    </a:ext>
                  </a:extLst>
                </a:gridCol>
                <a:gridCol w="1501743">
                  <a:extLst>
                    <a:ext uri="{9D8B030D-6E8A-4147-A177-3AD203B41FA5}">
                      <a16:colId xmlns:a16="http://schemas.microsoft.com/office/drawing/2014/main" val="3131721659"/>
                    </a:ext>
                  </a:extLst>
                </a:gridCol>
                <a:gridCol w="4128942">
                  <a:extLst>
                    <a:ext uri="{9D8B030D-6E8A-4147-A177-3AD203B41FA5}">
                      <a16:colId xmlns:a16="http://schemas.microsoft.com/office/drawing/2014/main" val="3077731774"/>
                    </a:ext>
                  </a:extLst>
                </a:gridCol>
              </a:tblGrid>
              <a:tr h="615387">
                <a:tc>
                  <a:txBody>
                    <a:bodyPr/>
                    <a:lstStyle/>
                    <a:p>
                      <a:pPr marL="0" marR="0">
                        <a:lnSpc>
                          <a:spcPct val="107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Author (s)</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rgbClr val="FFC000"/>
                        </a:gs>
                        <a:gs pos="0">
                          <a:schemeClr val="accent1">
                            <a:lumMod val="45000"/>
                            <a:lumOff val="55000"/>
                          </a:schemeClr>
                        </a:gs>
                        <a:gs pos="0">
                          <a:schemeClr val="accent1">
                            <a:lumMod val="45000"/>
                            <a:lumOff val="55000"/>
                          </a:schemeClr>
                        </a:gs>
                        <a:gs pos="0">
                          <a:schemeClr val="accent3"/>
                        </a:gs>
                      </a:gsLst>
                      <a:lin ang="5400000" scaled="1"/>
                    </a:gradFill>
                  </a:tcPr>
                </a:tc>
                <a:tc>
                  <a:txBody>
                    <a:bodyPr/>
                    <a:lstStyle/>
                    <a:p>
                      <a:pPr marL="0" marR="0">
                        <a:lnSpc>
                          <a:spcPct val="107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Title</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rgbClr val="FFC000"/>
                        </a:gs>
                        <a:gs pos="0">
                          <a:schemeClr val="accent1">
                            <a:lumMod val="45000"/>
                            <a:lumOff val="55000"/>
                          </a:schemeClr>
                        </a:gs>
                        <a:gs pos="0">
                          <a:schemeClr val="accent1">
                            <a:lumMod val="45000"/>
                            <a:lumOff val="55000"/>
                          </a:schemeClr>
                        </a:gs>
                        <a:gs pos="0">
                          <a:schemeClr val="accent3"/>
                        </a:gs>
                      </a:gsLst>
                      <a:lin ang="5400000" scaled="1"/>
                    </a:gradFill>
                  </a:tcPr>
                </a:tc>
                <a:tc>
                  <a:txBody>
                    <a:bodyPr/>
                    <a:lstStyle/>
                    <a:p>
                      <a:pPr marL="0" marR="0">
                        <a:lnSpc>
                          <a:spcPct val="107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Country</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rgbClr val="FFC000"/>
                        </a:gs>
                        <a:gs pos="0">
                          <a:schemeClr val="accent1">
                            <a:lumMod val="45000"/>
                            <a:lumOff val="55000"/>
                          </a:schemeClr>
                        </a:gs>
                        <a:gs pos="0">
                          <a:schemeClr val="accent1">
                            <a:lumMod val="45000"/>
                            <a:lumOff val="55000"/>
                          </a:schemeClr>
                        </a:gs>
                        <a:gs pos="0">
                          <a:schemeClr val="accent3"/>
                        </a:gs>
                      </a:gsLst>
                      <a:lin ang="5400000" scaled="1"/>
                    </a:gradFill>
                  </a:tcPr>
                </a:tc>
                <a:tc>
                  <a:txBody>
                    <a:bodyPr/>
                    <a:lstStyle/>
                    <a:p>
                      <a:pPr marL="0" marR="0">
                        <a:lnSpc>
                          <a:spcPct val="107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Empirical methodology</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rgbClr val="FFC000"/>
                        </a:gs>
                        <a:gs pos="0">
                          <a:schemeClr val="accent1">
                            <a:lumMod val="45000"/>
                            <a:lumOff val="55000"/>
                          </a:schemeClr>
                        </a:gs>
                        <a:gs pos="0">
                          <a:schemeClr val="accent1">
                            <a:lumMod val="45000"/>
                            <a:lumOff val="55000"/>
                          </a:schemeClr>
                        </a:gs>
                        <a:gs pos="0">
                          <a:schemeClr val="accent3"/>
                        </a:gs>
                      </a:gsLst>
                      <a:lin ang="5400000" scaled="1"/>
                    </a:gradFill>
                  </a:tcPr>
                </a:tc>
                <a:tc>
                  <a:txBody>
                    <a:bodyPr/>
                    <a:lstStyle/>
                    <a:p>
                      <a:pPr marL="0" marR="0">
                        <a:lnSpc>
                          <a:spcPct val="107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Findings</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rgbClr val="FFC000"/>
                        </a:gs>
                        <a:gs pos="0">
                          <a:schemeClr val="accent1">
                            <a:lumMod val="45000"/>
                            <a:lumOff val="55000"/>
                          </a:schemeClr>
                        </a:gs>
                        <a:gs pos="0">
                          <a:schemeClr val="accent1">
                            <a:lumMod val="45000"/>
                            <a:lumOff val="55000"/>
                          </a:schemeClr>
                        </a:gs>
                        <a:gs pos="0">
                          <a:schemeClr val="accent3"/>
                        </a:gs>
                      </a:gsLst>
                      <a:lin ang="5400000" scaled="1"/>
                    </a:gradFill>
                  </a:tcPr>
                </a:tc>
                <a:extLst>
                  <a:ext uri="{0D108BD9-81ED-4DB2-BD59-A6C34878D82A}">
                    <a16:rowId xmlns:a16="http://schemas.microsoft.com/office/drawing/2014/main" val="424732525"/>
                  </a:ext>
                </a:extLst>
              </a:tr>
              <a:tr h="2569146">
                <a:tc>
                  <a:txBody>
                    <a:bodyPr/>
                    <a:lstStyle/>
                    <a:p>
                      <a:pPr marL="0" marR="0">
                        <a:lnSpc>
                          <a:spcPct val="107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Enkelejda Havari and Marco Savegnago</a:t>
                      </a:r>
                      <a:r>
                        <a:rPr lang="en-US" sz="1600" baseline="0" dirty="0">
                          <a:solidFill>
                            <a:schemeClr val="bg1"/>
                          </a:solidFill>
                          <a:effectLst/>
                          <a:latin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cs typeface="Times New Roman" panose="02020603050405020304" pitchFamily="18" charset="0"/>
                        </a:rPr>
                        <a:t>(2020)</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rgbClr val="FFC000"/>
                        </a:gs>
                        <a:gs pos="0">
                          <a:schemeClr val="accent1">
                            <a:lumMod val="45000"/>
                            <a:lumOff val="55000"/>
                          </a:schemeClr>
                        </a:gs>
                        <a:gs pos="0">
                          <a:schemeClr val="accent1">
                            <a:lumMod val="45000"/>
                            <a:lumOff val="55000"/>
                          </a:schemeClr>
                        </a:gs>
                        <a:gs pos="0">
                          <a:schemeClr val="accent3"/>
                        </a:gs>
                      </a:gsLst>
                      <a:lin ang="5400000" scaled="1"/>
                    </a:gradFill>
                  </a:tcPr>
                </a:tc>
                <a:tc>
                  <a:txBody>
                    <a:bodyPr/>
                    <a:lstStyle/>
                    <a:p>
                      <a:pPr marL="0" marR="0">
                        <a:lnSpc>
                          <a:spcPct val="107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The intergenerational effects of birth order on education</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rgbClr val="FFC000"/>
                        </a:gs>
                        <a:gs pos="0">
                          <a:schemeClr val="accent1">
                            <a:lumMod val="45000"/>
                            <a:lumOff val="55000"/>
                          </a:schemeClr>
                        </a:gs>
                        <a:gs pos="0">
                          <a:schemeClr val="accent1">
                            <a:lumMod val="45000"/>
                            <a:lumOff val="55000"/>
                          </a:schemeClr>
                        </a:gs>
                        <a:gs pos="0">
                          <a:schemeClr val="accent3"/>
                        </a:gs>
                      </a:gsLst>
                      <a:lin ang="5400000" scaled="1"/>
                    </a:gradFill>
                  </a:tcPr>
                </a:tc>
                <a:tc>
                  <a:txBody>
                    <a:bodyPr/>
                    <a:lstStyle/>
                    <a:p>
                      <a:pPr marL="0" marR="0">
                        <a:lnSpc>
                          <a:spcPct val="107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European countries included in the Survey of Health, Ageing and Retirement in Europe (SHARE)</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rgbClr val="FFC000"/>
                        </a:gs>
                        <a:gs pos="0">
                          <a:schemeClr val="accent1">
                            <a:lumMod val="45000"/>
                            <a:lumOff val="55000"/>
                          </a:schemeClr>
                        </a:gs>
                        <a:gs pos="0">
                          <a:schemeClr val="accent1">
                            <a:lumMod val="45000"/>
                            <a:lumOff val="55000"/>
                          </a:schemeClr>
                        </a:gs>
                        <a:gs pos="0">
                          <a:schemeClr val="accent3"/>
                        </a:gs>
                      </a:gsLst>
                      <a:lin ang="5400000" scaled="1"/>
                    </a:gradFill>
                  </a:tcPr>
                </a:tc>
                <a:tc>
                  <a:txBody>
                    <a:bodyPr/>
                    <a:lstStyle/>
                    <a:p>
                      <a:pPr marL="0" marR="0">
                        <a:lnSpc>
                          <a:spcPct val="107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OLS technique</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rgbClr val="FFC000"/>
                        </a:gs>
                        <a:gs pos="0">
                          <a:schemeClr val="accent1">
                            <a:lumMod val="45000"/>
                            <a:lumOff val="55000"/>
                          </a:schemeClr>
                        </a:gs>
                        <a:gs pos="0">
                          <a:schemeClr val="accent1">
                            <a:lumMod val="45000"/>
                            <a:lumOff val="55000"/>
                          </a:schemeClr>
                        </a:gs>
                        <a:gs pos="0">
                          <a:schemeClr val="accent3"/>
                        </a:gs>
                      </a:gsLst>
                      <a:lin ang="5400000" scaled="1"/>
                    </a:gradFill>
                  </a:tcPr>
                </a:tc>
                <a:tc>
                  <a:txBody>
                    <a:bodyPr/>
                    <a:lstStyle/>
                    <a:p>
                      <a:pPr marL="342900" marR="0" lvl="0" indent="-342900">
                        <a:lnSpc>
                          <a:spcPct val="107000"/>
                        </a:lnSpc>
                        <a:spcBef>
                          <a:spcPts val="0"/>
                        </a:spcBef>
                        <a:spcAft>
                          <a:spcPts val="0"/>
                        </a:spcAft>
                        <a:buFont typeface="Wingdings" panose="05000000000000000000" pitchFamily="2" charset="2"/>
                        <a:buChar char=""/>
                      </a:pPr>
                      <a:r>
                        <a:rPr lang="en-US" sz="1600" dirty="0">
                          <a:solidFill>
                            <a:schemeClr val="bg1"/>
                          </a:solidFill>
                          <a:effectLst/>
                          <a:latin typeface="Times New Roman" panose="02020603050405020304" pitchFamily="18" charset="0"/>
                          <a:cs typeface="Times New Roman" panose="02020603050405020304" pitchFamily="18" charset="0"/>
                        </a:rPr>
                        <a:t>First born parents and children born to first born parents are better educated as compared to latter born parents.</a:t>
                      </a:r>
                    </a:p>
                    <a:p>
                      <a:pPr marL="342900" marR="0" lvl="0" indent="-342900">
                        <a:lnSpc>
                          <a:spcPct val="107000"/>
                        </a:lnSpc>
                        <a:spcBef>
                          <a:spcPts val="0"/>
                        </a:spcBef>
                        <a:spcAft>
                          <a:spcPts val="0"/>
                        </a:spcAft>
                        <a:buFont typeface="Wingdings" panose="05000000000000000000" pitchFamily="2" charset="2"/>
                        <a:buChar char=""/>
                      </a:pPr>
                      <a:r>
                        <a:rPr lang="en-US" sz="1600" dirty="0">
                          <a:solidFill>
                            <a:schemeClr val="bg1"/>
                          </a:solidFill>
                          <a:effectLst/>
                          <a:latin typeface="Times New Roman" panose="02020603050405020304" pitchFamily="18" charset="0"/>
                          <a:cs typeface="Times New Roman" panose="02020603050405020304" pitchFamily="18" charset="0"/>
                        </a:rPr>
                        <a:t>Mother’s education and birth order has stronger effect on children’s education than father’s</a:t>
                      </a:r>
                    </a:p>
                    <a:p>
                      <a:pPr marL="342900" marR="0" lvl="0" indent="-342900">
                        <a:lnSpc>
                          <a:spcPct val="107000"/>
                        </a:lnSpc>
                        <a:spcBef>
                          <a:spcPts val="0"/>
                        </a:spcBef>
                        <a:spcAft>
                          <a:spcPts val="0"/>
                        </a:spcAft>
                        <a:buFont typeface="Wingdings" panose="05000000000000000000" pitchFamily="2" charset="2"/>
                        <a:buChar char=""/>
                      </a:pPr>
                      <a:r>
                        <a:rPr lang="en-US" sz="1600" dirty="0">
                          <a:solidFill>
                            <a:schemeClr val="bg1"/>
                          </a:solidFill>
                          <a:effectLst/>
                          <a:latin typeface="Times New Roman" panose="02020603050405020304" pitchFamily="18" charset="0"/>
                          <a:cs typeface="Times New Roman" panose="02020603050405020304" pitchFamily="18" charset="0"/>
                        </a:rPr>
                        <a:t>Girls education is more affected by parents and their own birth order</a:t>
                      </a:r>
                    </a:p>
                    <a:p>
                      <a:pPr marL="457200" marR="0">
                        <a:lnSpc>
                          <a:spcPct val="107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 </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rgbClr val="FFC000"/>
                        </a:gs>
                        <a:gs pos="0">
                          <a:schemeClr val="accent1">
                            <a:lumMod val="45000"/>
                            <a:lumOff val="55000"/>
                          </a:schemeClr>
                        </a:gs>
                        <a:gs pos="0">
                          <a:schemeClr val="accent1">
                            <a:lumMod val="45000"/>
                            <a:lumOff val="55000"/>
                          </a:schemeClr>
                        </a:gs>
                        <a:gs pos="0">
                          <a:schemeClr val="accent3"/>
                        </a:gs>
                      </a:gsLst>
                      <a:lin ang="5400000" scaled="1"/>
                    </a:gradFill>
                  </a:tcPr>
                </a:tc>
                <a:extLst>
                  <a:ext uri="{0D108BD9-81ED-4DB2-BD59-A6C34878D82A}">
                    <a16:rowId xmlns:a16="http://schemas.microsoft.com/office/drawing/2014/main" val="3972269921"/>
                  </a:ext>
                </a:extLst>
              </a:tr>
              <a:tr h="1427304">
                <a:tc>
                  <a:txBody>
                    <a:bodyPr/>
                    <a:lstStyle/>
                    <a:p>
                      <a:pPr marL="0" marR="0">
                        <a:lnSpc>
                          <a:spcPct val="107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Bagger et al (2013)</a:t>
                      </a:r>
                    </a:p>
                    <a:p>
                      <a:pPr marL="0" marR="0">
                        <a:lnSpc>
                          <a:spcPct val="107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 </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rgbClr val="FFC000"/>
                        </a:gs>
                        <a:gs pos="0">
                          <a:schemeClr val="accent1">
                            <a:lumMod val="45000"/>
                            <a:lumOff val="55000"/>
                          </a:schemeClr>
                        </a:gs>
                        <a:gs pos="0">
                          <a:schemeClr val="accent1">
                            <a:lumMod val="45000"/>
                            <a:lumOff val="55000"/>
                          </a:schemeClr>
                        </a:gs>
                        <a:gs pos="0">
                          <a:schemeClr val="accent3"/>
                        </a:gs>
                      </a:gsLst>
                      <a:lin ang="5400000" scaled="1"/>
                    </a:gradFill>
                  </a:tcPr>
                </a:tc>
                <a:tc>
                  <a:txBody>
                    <a:bodyPr/>
                    <a:lstStyle/>
                    <a:p>
                      <a:pPr marL="0" marR="0">
                        <a:lnSpc>
                          <a:spcPct val="107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Education, birth order and family size</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rgbClr val="FFC000"/>
                        </a:gs>
                        <a:gs pos="0">
                          <a:schemeClr val="accent1">
                            <a:lumMod val="45000"/>
                            <a:lumOff val="55000"/>
                          </a:schemeClr>
                        </a:gs>
                        <a:gs pos="0">
                          <a:schemeClr val="accent1">
                            <a:lumMod val="45000"/>
                            <a:lumOff val="55000"/>
                          </a:schemeClr>
                        </a:gs>
                        <a:gs pos="0">
                          <a:schemeClr val="accent3"/>
                        </a:gs>
                      </a:gsLst>
                      <a:lin ang="5400000" scaled="1"/>
                    </a:gradFill>
                  </a:tcPr>
                </a:tc>
                <a:tc>
                  <a:txBody>
                    <a:bodyPr/>
                    <a:lstStyle/>
                    <a:p>
                      <a:pPr marL="0" marR="0">
                        <a:lnSpc>
                          <a:spcPct val="107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Denmark</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rgbClr val="FFC000"/>
                        </a:gs>
                        <a:gs pos="0">
                          <a:schemeClr val="accent1">
                            <a:lumMod val="45000"/>
                            <a:lumOff val="55000"/>
                          </a:schemeClr>
                        </a:gs>
                        <a:gs pos="0">
                          <a:schemeClr val="accent1">
                            <a:lumMod val="45000"/>
                            <a:lumOff val="55000"/>
                          </a:schemeClr>
                        </a:gs>
                        <a:gs pos="0">
                          <a:schemeClr val="accent3"/>
                        </a:gs>
                      </a:gsLst>
                      <a:lin ang="5400000" scaled="1"/>
                    </a:gradFill>
                  </a:tcPr>
                </a:tc>
                <a:tc>
                  <a:txBody>
                    <a:bodyPr/>
                    <a:lstStyle/>
                    <a:p>
                      <a:pPr marL="0" marR="0">
                        <a:lnSpc>
                          <a:spcPct val="107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OLS technique</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rgbClr val="FFC000"/>
                        </a:gs>
                        <a:gs pos="0">
                          <a:schemeClr val="accent1">
                            <a:lumMod val="45000"/>
                            <a:lumOff val="55000"/>
                          </a:schemeClr>
                        </a:gs>
                        <a:gs pos="0">
                          <a:schemeClr val="accent1">
                            <a:lumMod val="45000"/>
                            <a:lumOff val="55000"/>
                          </a:schemeClr>
                        </a:gs>
                        <a:gs pos="0">
                          <a:schemeClr val="accent3"/>
                        </a:gs>
                      </a:gsLst>
                      <a:lin ang="5400000" scaled="1"/>
                    </a:gradFill>
                  </a:tcPr>
                </a:tc>
                <a:tc>
                  <a:txBody>
                    <a:bodyPr/>
                    <a:lstStyle/>
                    <a:p>
                      <a:pPr marL="342900" marR="0" lvl="0" indent="-342900">
                        <a:lnSpc>
                          <a:spcPct val="107000"/>
                        </a:lnSpc>
                        <a:spcBef>
                          <a:spcPts val="0"/>
                        </a:spcBef>
                        <a:spcAft>
                          <a:spcPts val="0"/>
                        </a:spcAft>
                        <a:buFont typeface="Wingdings" panose="05000000000000000000" pitchFamily="2" charset="2"/>
                        <a:buChar char=""/>
                      </a:pPr>
                      <a:r>
                        <a:rPr lang="en-US" sz="1600">
                          <a:solidFill>
                            <a:schemeClr val="bg1"/>
                          </a:solidFill>
                          <a:effectLst/>
                          <a:latin typeface="Times New Roman" panose="02020603050405020304" pitchFamily="18" charset="0"/>
                          <a:cs typeface="Times New Roman" panose="02020603050405020304" pitchFamily="18" charset="0"/>
                        </a:rPr>
                        <a:t>Family size is negatively associated with education attainment of child</a:t>
                      </a:r>
                    </a:p>
                    <a:p>
                      <a:pPr marL="342900" marR="0" lvl="0" indent="-342900">
                        <a:lnSpc>
                          <a:spcPct val="107000"/>
                        </a:lnSpc>
                        <a:spcBef>
                          <a:spcPts val="0"/>
                        </a:spcBef>
                        <a:spcAft>
                          <a:spcPts val="0"/>
                        </a:spcAft>
                        <a:buFont typeface="Wingdings" panose="05000000000000000000" pitchFamily="2" charset="2"/>
                        <a:buChar char=""/>
                      </a:pPr>
                      <a:r>
                        <a:rPr lang="en-US" sz="1600">
                          <a:solidFill>
                            <a:schemeClr val="bg1"/>
                          </a:solidFill>
                          <a:effectLst/>
                          <a:latin typeface="Times New Roman" panose="02020603050405020304" pitchFamily="18" charset="0"/>
                          <a:cs typeface="Times New Roman" panose="02020603050405020304" pitchFamily="18" charset="0"/>
                        </a:rPr>
                        <a:t>Birth order effects, whether included linearly or nonlinearly, are negative, large and highly significant.</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rgbClr val="FFC000"/>
                        </a:gs>
                        <a:gs pos="0">
                          <a:schemeClr val="accent1">
                            <a:lumMod val="45000"/>
                            <a:lumOff val="55000"/>
                          </a:schemeClr>
                        </a:gs>
                        <a:gs pos="0">
                          <a:schemeClr val="accent1">
                            <a:lumMod val="45000"/>
                            <a:lumOff val="55000"/>
                          </a:schemeClr>
                        </a:gs>
                        <a:gs pos="0">
                          <a:schemeClr val="accent3"/>
                        </a:gs>
                      </a:gsLst>
                      <a:lin ang="5400000" scaled="1"/>
                    </a:gradFill>
                  </a:tcPr>
                </a:tc>
                <a:extLst>
                  <a:ext uri="{0D108BD9-81ED-4DB2-BD59-A6C34878D82A}">
                    <a16:rowId xmlns:a16="http://schemas.microsoft.com/office/drawing/2014/main" val="4129838812"/>
                  </a:ext>
                </a:extLst>
              </a:tr>
              <a:tr h="1712763">
                <a:tc>
                  <a:txBody>
                    <a:bodyPr/>
                    <a:lstStyle/>
                    <a:p>
                      <a:pPr marL="0" marR="0">
                        <a:lnSpc>
                          <a:spcPct val="107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Moshoeshoe</a:t>
                      </a:r>
                      <a:r>
                        <a:rPr lang="en-US" sz="1600" baseline="0" dirty="0">
                          <a:solidFill>
                            <a:schemeClr val="bg1"/>
                          </a:solidFill>
                          <a:effectLst/>
                          <a:latin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cs typeface="Times New Roman" panose="02020603050405020304" pitchFamily="18" charset="0"/>
                        </a:rPr>
                        <a:t>(2016)</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rgbClr val="FFC000"/>
                        </a:gs>
                        <a:gs pos="0">
                          <a:schemeClr val="accent1">
                            <a:lumMod val="45000"/>
                            <a:lumOff val="55000"/>
                          </a:schemeClr>
                        </a:gs>
                        <a:gs pos="0">
                          <a:schemeClr val="accent1">
                            <a:lumMod val="45000"/>
                            <a:lumOff val="55000"/>
                          </a:schemeClr>
                        </a:gs>
                        <a:gs pos="0">
                          <a:schemeClr val="accent3"/>
                        </a:gs>
                      </a:gsLst>
                      <a:lin ang="5400000" scaled="1"/>
                    </a:gradFill>
                  </a:tcPr>
                </a:tc>
                <a:tc>
                  <a:txBody>
                    <a:bodyPr/>
                    <a:lstStyle/>
                    <a:p>
                      <a:pPr marL="0" marR="0">
                        <a:lnSpc>
                          <a:spcPct val="107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Birth Order Effects on Educational Attainment and Child Labour: Evidence from Lesotho.</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rgbClr val="FFC000"/>
                        </a:gs>
                        <a:gs pos="0">
                          <a:schemeClr val="accent1">
                            <a:lumMod val="45000"/>
                            <a:lumOff val="55000"/>
                          </a:schemeClr>
                        </a:gs>
                        <a:gs pos="0">
                          <a:schemeClr val="accent1">
                            <a:lumMod val="45000"/>
                            <a:lumOff val="55000"/>
                          </a:schemeClr>
                        </a:gs>
                        <a:gs pos="0">
                          <a:schemeClr val="accent3"/>
                        </a:gs>
                      </a:gsLst>
                      <a:lin ang="5400000" scaled="1"/>
                    </a:gradFill>
                  </a:tcPr>
                </a:tc>
                <a:tc>
                  <a:txBody>
                    <a:bodyPr/>
                    <a:lstStyle/>
                    <a:p>
                      <a:pPr marL="0" marR="0">
                        <a:lnSpc>
                          <a:spcPct val="107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Lesotho</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rgbClr val="FFC000"/>
                        </a:gs>
                        <a:gs pos="0">
                          <a:schemeClr val="accent1">
                            <a:lumMod val="45000"/>
                            <a:lumOff val="55000"/>
                          </a:schemeClr>
                        </a:gs>
                        <a:gs pos="0">
                          <a:schemeClr val="accent1">
                            <a:lumMod val="45000"/>
                            <a:lumOff val="55000"/>
                          </a:schemeClr>
                        </a:gs>
                        <a:gs pos="0">
                          <a:schemeClr val="accent3"/>
                        </a:gs>
                      </a:gsLst>
                      <a:lin ang="5400000" scaled="1"/>
                    </a:gradFill>
                  </a:tcPr>
                </a:tc>
                <a:tc>
                  <a:txBody>
                    <a:bodyPr/>
                    <a:lstStyle/>
                    <a:p>
                      <a:pPr marL="0" marR="0">
                        <a:lnSpc>
                          <a:spcPct val="107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OLS technique</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rgbClr val="FFC000"/>
                        </a:gs>
                        <a:gs pos="0">
                          <a:schemeClr val="accent1">
                            <a:lumMod val="45000"/>
                            <a:lumOff val="55000"/>
                          </a:schemeClr>
                        </a:gs>
                        <a:gs pos="0">
                          <a:schemeClr val="accent1">
                            <a:lumMod val="45000"/>
                            <a:lumOff val="55000"/>
                          </a:schemeClr>
                        </a:gs>
                        <a:gs pos="0">
                          <a:schemeClr val="accent3"/>
                        </a:gs>
                      </a:gsLst>
                      <a:lin ang="5400000" scaled="1"/>
                    </a:gradFill>
                  </a:tcPr>
                </a:tc>
                <a:tc>
                  <a:txBody>
                    <a:bodyPr/>
                    <a:lstStyle/>
                    <a:p>
                      <a:pPr marL="342900" marR="0" lvl="0" indent="-342900">
                        <a:lnSpc>
                          <a:spcPct val="107000"/>
                        </a:lnSpc>
                        <a:spcBef>
                          <a:spcPts val="0"/>
                        </a:spcBef>
                        <a:spcAft>
                          <a:spcPts val="0"/>
                        </a:spcAft>
                        <a:buFont typeface="Wingdings" panose="05000000000000000000" pitchFamily="2" charset="2"/>
                        <a:buChar char=""/>
                      </a:pPr>
                      <a:r>
                        <a:rPr lang="en-US" sz="1600" dirty="0">
                          <a:solidFill>
                            <a:schemeClr val="bg1"/>
                          </a:solidFill>
                          <a:effectLst/>
                          <a:latin typeface="Times New Roman" panose="02020603050405020304" pitchFamily="18" charset="0"/>
                          <a:cs typeface="Times New Roman" panose="02020603050405020304" pitchFamily="18" charset="0"/>
                        </a:rPr>
                        <a:t>Negative effects of birth order on education and child labor</a:t>
                      </a:r>
                    </a:p>
                    <a:p>
                      <a:pPr marL="342900" marR="0" lvl="0" indent="-342900">
                        <a:lnSpc>
                          <a:spcPct val="107000"/>
                        </a:lnSpc>
                        <a:spcBef>
                          <a:spcPts val="0"/>
                        </a:spcBef>
                        <a:spcAft>
                          <a:spcPts val="0"/>
                        </a:spcAft>
                        <a:buFont typeface="Wingdings" panose="05000000000000000000" pitchFamily="2" charset="2"/>
                        <a:buChar char=""/>
                      </a:pPr>
                      <a:r>
                        <a:rPr lang="en-US" sz="1600" dirty="0">
                          <a:solidFill>
                            <a:schemeClr val="bg1"/>
                          </a:solidFill>
                          <a:effectLst/>
                          <a:latin typeface="Times New Roman" panose="02020603050405020304" pitchFamily="18" charset="0"/>
                          <a:cs typeface="Times New Roman" panose="02020603050405020304" pitchFamily="18" charset="0"/>
                        </a:rPr>
                        <a:t>Birth order effects are more pronounced in large families, and families with first-born girls, which suggests presence of girl’s education bias</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rgbClr val="FFC000"/>
                        </a:gs>
                        <a:gs pos="0">
                          <a:schemeClr val="accent1">
                            <a:lumMod val="45000"/>
                            <a:lumOff val="55000"/>
                          </a:schemeClr>
                        </a:gs>
                        <a:gs pos="0">
                          <a:schemeClr val="accent1">
                            <a:lumMod val="45000"/>
                            <a:lumOff val="55000"/>
                          </a:schemeClr>
                        </a:gs>
                        <a:gs pos="0">
                          <a:schemeClr val="accent3"/>
                        </a:gs>
                      </a:gsLst>
                      <a:lin ang="5400000" scaled="1"/>
                    </a:gradFill>
                  </a:tcPr>
                </a:tc>
                <a:extLst>
                  <a:ext uri="{0D108BD9-81ED-4DB2-BD59-A6C34878D82A}">
                    <a16:rowId xmlns:a16="http://schemas.microsoft.com/office/drawing/2014/main" val="2466796527"/>
                  </a:ext>
                </a:extLst>
              </a:tr>
            </a:tbl>
          </a:graphicData>
        </a:graphic>
      </p:graphicFrame>
    </p:spTree>
    <p:extLst>
      <p:ext uri="{BB962C8B-B14F-4D97-AF65-F5344CB8AC3E}">
        <p14:creationId xmlns:p14="http://schemas.microsoft.com/office/powerpoint/2010/main" val="3267461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110" y="438150"/>
            <a:ext cx="11041380" cy="933450"/>
          </a:xfrm>
        </p:spPr>
        <p:txBody>
          <a:bodyPr>
            <a:normAutofit/>
          </a:bodyPr>
          <a:lstStyle/>
          <a:p>
            <a:pPr algn="ctr"/>
            <a:r>
              <a:rPr lang="en-US" sz="4000" b="1" dirty="0">
                <a:solidFill>
                  <a:srgbClr val="FFC000"/>
                </a:solidFill>
                <a:latin typeface="Garamond" panose="02020404030301010803" pitchFamily="18" charset="0"/>
              </a:rPr>
              <a:t>LITERATURE REVIEW</a:t>
            </a:r>
            <a:endParaRPr lang="en-US" sz="4000" b="1" dirty="0">
              <a:solidFill>
                <a:srgbClr val="FFC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11965069"/>
              </p:ext>
            </p:extLst>
          </p:nvPr>
        </p:nvGraphicFramePr>
        <p:xfrm>
          <a:off x="880110" y="1600199"/>
          <a:ext cx="11041380" cy="6324600"/>
        </p:xfrm>
        <a:graphic>
          <a:graphicData uri="http://schemas.openxmlformats.org/drawingml/2006/table">
            <a:tbl>
              <a:tblPr firstRow="1" firstCol="1" bandRow="1">
                <a:tableStyleId>{5C22544A-7EE6-4342-B048-85BDC9FD1C3A}</a:tableStyleId>
              </a:tblPr>
              <a:tblGrid>
                <a:gridCol w="1539656">
                  <a:extLst>
                    <a:ext uri="{9D8B030D-6E8A-4147-A177-3AD203B41FA5}">
                      <a16:colId xmlns:a16="http://schemas.microsoft.com/office/drawing/2014/main" val="2067318868"/>
                    </a:ext>
                  </a:extLst>
                </a:gridCol>
                <a:gridCol w="1983249">
                  <a:extLst>
                    <a:ext uri="{9D8B030D-6E8A-4147-A177-3AD203B41FA5}">
                      <a16:colId xmlns:a16="http://schemas.microsoft.com/office/drawing/2014/main" val="3896886695"/>
                    </a:ext>
                  </a:extLst>
                </a:gridCol>
                <a:gridCol w="1406147">
                  <a:extLst>
                    <a:ext uri="{9D8B030D-6E8A-4147-A177-3AD203B41FA5}">
                      <a16:colId xmlns:a16="http://schemas.microsoft.com/office/drawing/2014/main" val="2923897254"/>
                    </a:ext>
                  </a:extLst>
                </a:gridCol>
                <a:gridCol w="1890655">
                  <a:extLst>
                    <a:ext uri="{9D8B030D-6E8A-4147-A177-3AD203B41FA5}">
                      <a16:colId xmlns:a16="http://schemas.microsoft.com/office/drawing/2014/main" val="3050737748"/>
                    </a:ext>
                  </a:extLst>
                </a:gridCol>
                <a:gridCol w="4221673">
                  <a:extLst>
                    <a:ext uri="{9D8B030D-6E8A-4147-A177-3AD203B41FA5}">
                      <a16:colId xmlns:a16="http://schemas.microsoft.com/office/drawing/2014/main" val="3785639448"/>
                    </a:ext>
                  </a:extLst>
                </a:gridCol>
              </a:tblGrid>
              <a:tr h="1021312">
                <a:tc>
                  <a:txBody>
                    <a:bodyPr/>
                    <a:lstStyle/>
                    <a:p>
                      <a:pPr marL="0" marR="0">
                        <a:lnSpc>
                          <a:spcPct val="107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Author (s)</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chemeClr val="accent3"/>
                        </a:gs>
                        <a:gs pos="0">
                          <a:schemeClr val="accent1">
                            <a:lumMod val="45000"/>
                            <a:lumOff val="55000"/>
                          </a:schemeClr>
                        </a:gs>
                        <a:gs pos="0">
                          <a:schemeClr val="accent3"/>
                        </a:gs>
                      </a:gsLst>
                      <a:lin ang="5400000" scaled="1"/>
                    </a:gradFill>
                  </a:tcPr>
                </a:tc>
                <a:tc>
                  <a:txBody>
                    <a:bodyPr/>
                    <a:lstStyle/>
                    <a:p>
                      <a:pPr marL="0" marR="0">
                        <a:lnSpc>
                          <a:spcPct val="107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Title</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chemeClr val="accent3"/>
                        </a:gs>
                        <a:gs pos="0">
                          <a:schemeClr val="accent1">
                            <a:lumMod val="45000"/>
                            <a:lumOff val="55000"/>
                          </a:schemeClr>
                        </a:gs>
                        <a:gs pos="0">
                          <a:schemeClr val="accent3"/>
                        </a:gs>
                      </a:gsLst>
                      <a:lin ang="5400000" scaled="1"/>
                    </a:gradFill>
                  </a:tcPr>
                </a:tc>
                <a:tc>
                  <a:txBody>
                    <a:bodyPr/>
                    <a:lstStyle/>
                    <a:p>
                      <a:pPr marL="0" marR="0">
                        <a:lnSpc>
                          <a:spcPct val="107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Country</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chemeClr val="accent3"/>
                        </a:gs>
                        <a:gs pos="0">
                          <a:schemeClr val="accent1">
                            <a:lumMod val="45000"/>
                            <a:lumOff val="55000"/>
                          </a:schemeClr>
                        </a:gs>
                        <a:gs pos="0">
                          <a:schemeClr val="accent3"/>
                        </a:gs>
                      </a:gsLst>
                      <a:lin ang="5400000" scaled="1"/>
                    </a:gradFill>
                  </a:tcPr>
                </a:tc>
                <a:tc>
                  <a:txBody>
                    <a:bodyPr/>
                    <a:lstStyle/>
                    <a:p>
                      <a:pPr marL="0" marR="0">
                        <a:lnSpc>
                          <a:spcPct val="107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Empirical methodology</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chemeClr val="accent3"/>
                        </a:gs>
                        <a:gs pos="0">
                          <a:schemeClr val="accent1">
                            <a:lumMod val="45000"/>
                            <a:lumOff val="55000"/>
                          </a:schemeClr>
                        </a:gs>
                        <a:gs pos="0">
                          <a:schemeClr val="accent3"/>
                        </a:gs>
                      </a:gsLst>
                      <a:lin ang="5400000" scaled="1"/>
                    </a:gradFill>
                  </a:tcPr>
                </a:tc>
                <a:tc>
                  <a:txBody>
                    <a:bodyPr/>
                    <a:lstStyle/>
                    <a:p>
                      <a:pPr marL="0" marR="0">
                        <a:lnSpc>
                          <a:spcPct val="107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Findings</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chemeClr val="accent3"/>
                        </a:gs>
                        <a:gs pos="0">
                          <a:schemeClr val="accent1">
                            <a:lumMod val="45000"/>
                            <a:lumOff val="55000"/>
                          </a:schemeClr>
                        </a:gs>
                        <a:gs pos="0">
                          <a:schemeClr val="accent3"/>
                        </a:gs>
                      </a:gsLst>
                      <a:lin ang="5400000" scaled="1"/>
                    </a:gradFill>
                  </a:tcPr>
                </a:tc>
                <a:extLst>
                  <a:ext uri="{0D108BD9-81ED-4DB2-BD59-A6C34878D82A}">
                    <a16:rowId xmlns:a16="http://schemas.microsoft.com/office/drawing/2014/main" val="1287228548"/>
                  </a:ext>
                </a:extLst>
              </a:tr>
              <a:tr h="1182462">
                <a:tc>
                  <a:txBody>
                    <a:bodyPr/>
                    <a:lstStyle/>
                    <a:p>
                      <a:pPr marL="0" marR="0">
                        <a:lnSpc>
                          <a:spcPct val="107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Jaqueline Oliveira</a:t>
                      </a:r>
                    </a:p>
                    <a:p>
                      <a:pPr marL="0" marR="0">
                        <a:lnSpc>
                          <a:spcPct val="107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(2018)</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chemeClr val="accent3"/>
                        </a:gs>
                        <a:gs pos="0">
                          <a:schemeClr val="accent1">
                            <a:lumMod val="45000"/>
                            <a:lumOff val="55000"/>
                          </a:schemeClr>
                        </a:gs>
                        <a:gs pos="0">
                          <a:schemeClr val="accent3"/>
                        </a:gs>
                      </a:gsLst>
                      <a:lin ang="5400000" scaled="1"/>
                    </a:gradFill>
                  </a:tcPr>
                </a:tc>
                <a:tc>
                  <a:txBody>
                    <a:bodyPr/>
                    <a:lstStyle/>
                    <a:p>
                      <a:pPr marL="0" marR="0">
                        <a:lnSpc>
                          <a:spcPct val="107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Birth order and the gender gap in educational attainment</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chemeClr val="accent3"/>
                        </a:gs>
                        <a:gs pos="0">
                          <a:schemeClr val="accent1">
                            <a:lumMod val="45000"/>
                            <a:lumOff val="55000"/>
                          </a:schemeClr>
                        </a:gs>
                        <a:gs pos="0">
                          <a:schemeClr val="accent3"/>
                        </a:gs>
                      </a:gsLst>
                      <a:lin ang="5400000" scaled="1"/>
                    </a:gradFill>
                  </a:tcPr>
                </a:tc>
                <a:tc>
                  <a:txBody>
                    <a:bodyPr/>
                    <a:lstStyle/>
                    <a:p>
                      <a:pPr marL="0" marR="0">
                        <a:lnSpc>
                          <a:spcPct val="107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China</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chemeClr val="accent3"/>
                        </a:gs>
                        <a:gs pos="0">
                          <a:schemeClr val="accent1">
                            <a:lumMod val="45000"/>
                            <a:lumOff val="55000"/>
                          </a:schemeClr>
                        </a:gs>
                        <a:gs pos="0">
                          <a:schemeClr val="accent3"/>
                        </a:gs>
                      </a:gsLst>
                      <a:lin ang="5400000" scaled="1"/>
                    </a:gradFill>
                  </a:tcPr>
                </a:tc>
                <a:tc>
                  <a:txBody>
                    <a:bodyPr/>
                    <a:lstStyle/>
                    <a:p>
                      <a:pPr marL="0" marR="0">
                        <a:lnSpc>
                          <a:spcPct val="107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OLS and Family fixed effect technique</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chemeClr val="accent3"/>
                        </a:gs>
                        <a:gs pos="0">
                          <a:schemeClr val="accent1">
                            <a:lumMod val="45000"/>
                            <a:lumOff val="55000"/>
                          </a:schemeClr>
                        </a:gs>
                        <a:gs pos="0">
                          <a:schemeClr val="accent3"/>
                        </a:gs>
                      </a:gsLst>
                      <a:lin ang="5400000" scaled="1"/>
                    </a:gradFill>
                  </a:tcPr>
                </a:tc>
                <a:tc>
                  <a:txBody>
                    <a:bodyPr/>
                    <a:lstStyle/>
                    <a:p>
                      <a:pPr marL="342900" marR="0" lvl="0" indent="-342900">
                        <a:lnSpc>
                          <a:spcPct val="107000"/>
                        </a:lnSpc>
                        <a:spcBef>
                          <a:spcPts val="0"/>
                        </a:spcBef>
                        <a:spcAft>
                          <a:spcPts val="0"/>
                        </a:spcAft>
                        <a:buFont typeface="Wingdings" panose="05000000000000000000" pitchFamily="2" charset="2"/>
                        <a:buChar char=""/>
                      </a:pPr>
                      <a:r>
                        <a:rPr lang="en-US" sz="1600">
                          <a:solidFill>
                            <a:schemeClr val="bg1"/>
                          </a:solidFill>
                          <a:effectLst/>
                          <a:latin typeface="Times New Roman" panose="02020603050405020304" pitchFamily="18" charset="0"/>
                          <a:cs typeface="Times New Roman" panose="02020603050405020304" pitchFamily="18" charset="0"/>
                        </a:rPr>
                        <a:t>Daughter’s schooling decreases with the number of younger siblings</a:t>
                      </a:r>
                    </a:p>
                    <a:p>
                      <a:pPr marL="342900" marR="0" lvl="0" indent="-342900">
                        <a:lnSpc>
                          <a:spcPct val="107000"/>
                        </a:lnSpc>
                        <a:spcBef>
                          <a:spcPts val="0"/>
                        </a:spcBef>
                        <a:spcAft>
                          <a:spcPts val="0"/>
                        </a:spcAft>
                        <a:buFont typeface="Wingdings" panose="05000000000000000000" pitchFamily="2" charset="2"/>
                        <a:buChar char=""/>
                      </a:pPr>
                      <a:r>
                        <a:rPr lang="en-US" sz="1600">
                          <a:solidFill>
                            <a:schemeClr val="bg1"/>
                          </a:solidFill>
                          <a:effectLst/>
                          <a:latin typeface="Times New Roman" panose="02020603050405020304" pitchFamily="18" charset="0"/>
                          <a:cs typeface="Times New Roman" panose="02020603050405020304" pitchFamily="18" charset="0"/>
                        </a:rPr>
                        <a:t>Son’s schooling increases with the number of younger siblings</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chemeClr val="accent3"/>
                        </a:gs>
                        <a:gs pos="0">
                          <a:schemeClr val="accent1">
                            <a:lumMod val="45000"/>
                            <a:lumOff val="55000"/>
                          </a:schemeClr>
                        </a:gs>
                        <a:gs pos="0">
                          <a:schemeClr val="accent3"/>
                        </a:gs>
                      </a:gsLst>
                      <a:lin ang="5400000" scaled="1"/>
                    </a:gradFill>
                  </a:tcPr>
                </a:tc>
                <a:extLst>
                  <a:ext uri="{0D108BD9-81ED-4DB2-BD59-A6C34878D82A}">
                    <a16:rowId xmlns:a16="http://schemas.microsoft.com/office/drawing/2014/main" val="1824798509"/>
                  </a:ext>
                </a:extLst>
              </a:tr>
              <a:tr h="1970770">
                <a:tc>
                  <a:txBody>
                    <a:bodyPr/>
                    <a:lstStyle/>
                    <a:p>
                      <a:pPr marL="0" marR="0">
                        <a:lnSpc>
                          <a:spcPct val="107000"/>
                        </a:lnSpc>
                        <a:spcBef>
                          <a:spcPts val="0"/>
                        </a:spcBef>
                        <a:spcAft>
                          <a:spcPts val="0"/>
                        </a:spcAft>
                      </a:pPr>
                      <a:r>
                        <a:rPr lang="en-US" sz="1600" dirty="0" err="1">
                          <a:solidFill>
                            <a:schemeClr val="bg1"/>
                          </a:solidFill>
                          <a:effectLst/>
                          <a:latin typeface="Times New Roman" panose="02020603050405020304" pitchFamily="18" charset="0"/>
                          <a:cs typeface="Times New Roman" panose="02020603050405020304" pitchFamily="18" charset="0"/>
                        </a:rPr>
                        <a:t>Haan</a:t>
                      </a:r>
                      <a:r>
                        <a:rPr lang="en-US" sz="1600" dirty="0">
                          <a:solidFill>
                            <a:schemeClr val="bg1"/>
                          </a:solidFill>
                          <a:effectLst/>
                          <a:latin typeface="Times New Roman" panose="02020603050405020304" pitchFamily="18" charset="0"/>
                          <a:cs typeface="Times New Roman" panose="02020603050405020304" pitchFamily="18" charset="0"/>
                        </a:rPr>
                        <a:t> (2009)</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chemeClr val="accent3"/>
                        </a:gs>
                        <a:gs pos="0">
                          <a:schemeClr val="accent1">
                            <a:lumMod val="45000"/>
                            <a:lumOff val="55000"/>
                          </a:schemeClr>
                        </a:gs>
                        <a:gs pos="0">
                          <a:schemeClr val="accent3"/>
                        </a:gs>
                      </a:gsLst>
                      <a:lin ang="5400000" scaled="1"/>
                    </a:gradFill>
                  </a:tcPr>
                </a:tc>
                <a:tc>
                  <a:txBody>
                    <a:bodyPr/>
                    <a:lstStyle/>
                    <a:p>
                      <a:pPr marL="0" marR="0">
                        <a:lnSpc>
                          <a:spcPct val="107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Birth order, family size and educational attainment</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chemeClr val="accent3"/>
                        </a:gs>
                        <a:gs pos="0">
                          <a:schemeClr val="accent1">
                            <a:lumMod val="45000"/>
                            <a:lumOff val="55000"/>
                          </a:schemeClr>
                        </a:gs>
                        <a:gs pos="0">
                          <a:schemeClr val="accent3"/>
                        </a:gs>
                      </a:gsLst>
                      <a:lin ang="5400000" scaled="1"/>
                    </a:gradFill>
                  </a:tcPr>
                </a:tc>
                <a:tc>
                  <a:txBody>
                    <a:bodyPr/>
                    <a:lstStyle/>
                    <a:p>
                      <a:pPr marL="0" marR="0">
                        <a:lnSpc>
                          <a:spcPct val="107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Netherland</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chemeClr val="accent3"/>
                        </a:gs>
                        <a:gs pos="0">
                          <a:schemeClr val="accent1">
                            <a:lumMod val="45000"/>
                            <a:lumOff val="55000"/>
                          </a:schemeClr>
                        </a:gs>
                        <a:gs pos="0">
                          <a:schemeClr val="accent3"/>
                        </a:gs>
                      </a:gsLst>
                      <a:lin ang="5400000" scaled="1"/>
                    </a:gradFill>
                  </a:tcPr>
                </a:tc>
                <a:tc>
                  <a:txBody>
                    <a:bodyPr/>
                    <a:lstStyle/>
                    <a:p>
                      <a:pPr marL="0" marR="0">
                        <a:lnSpc>
                          <a:spcPct val="107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OLS and Instrumental variable approach</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chemeClr val="accent3"/>
                        </a:gs>
                        <a:gs pos="0">
                          <a:schemeClr val="accent1">
                            <a:lumMod val="45000"/>
                            <a:lumOff val="55000"/>
                          </a:schemeClr>
                        </a:gs>
                        <a:gs pos="0">
                          <a:schemeClr val="accent3"/>
                        </a:gs>
                      </a:gsLst>
                      <a:lin ang="5400000" scaled="1"/>
                    </a:gradFill>
                  </a:tcPr>
                </a:tc>
                <a:tc>
                  <a:txBody>
                    <a:bodyPr/>
                    <a:lstStyle/>
                    <a:p>
                      <a:pPr marL="342900" marR="0" lvl="0" indent="-342900">
                        <a:lnSpc>
                          <a:spcPct val="107000"/>
                        </a:lnSpc>
                        <a:spcBef>
                          <a:spcPts val="0"/>
                        </a:spcBef>
                        <a:spcAft>
                          <a:spcPts val="0"/>
                        </a:spcAft>
                        <a:buFont typeface="Wingdings" panose="05000000000000000000" pitchFamily="2" charset="2"/>
                        <a:buChar char=""/>
                      </a:pPr>
                      <a:r>
                        <a:rPr lang="en-US" sz="1600" dirty="0">
                          <a:solidFill>
                            <a:schemeClr val="bg1"/>
                          </a:solidFill>
                          <a:effectLst/>
                          <a:latin typeface="Times New Roman" panose="02020603050405020304" pitchFamily="18" charset="0"/>
                          <a:cs typeface="Times New Roman" panose="02020603050405020304" pitchFamily="18" charset="0"/>
                        </a:rPr>
                        <a:t> No significant effect of family size on educational attainment of the oldest child is found.</a:t>
                      </a:r>
                    </a:p>
                    <a:p>
                      <a:pPr marL="342900" marR="0" lvl="0" indent="-342900">
                        <a:lnSpc>
                          <a:spcPct val="107000"/>
                        </a:lnSpc>
                        <a:spcBef>
                          <a:spcPts val="0"/>
                        </a:spcBef>
                        <a:spcAft>
                          <a:spcPts val="0"/>
                        </a:spcAft>
                        <a:buFont typeface="Wingdings" panose="05000000000000000000" pitchFamily="2" charset="2"/>
                        <a:buChar char=""/>
                      </a:pPr>
                      <a:r>
                        <a:rPr lang="en-US" sz="1600" dirty="0">
                          <a:solidFill>
                            <a:schemeClr val="bg1"/>
                          </a:solidFill>
                          <a:effectLst/>
                          <a:latin typeface="Times New Roman" panose="02020603050405020304" pitchFamily="18" charset="0"/>
                          <a:cs typeface="Times New Roman" panose="02020603050405020304" pitchFamily="18" charset="0"/>
                        </a:rPr>
                        <a:t>Birth order has a significant negative effect</a:t>
                      </a:r>
                    </a:p>
                    <a:p>
                      <a:pPr marL="342900" marR="0" lvl="0" indent="-342900">
                        <a:lnSpc>
                          <a:spcPct val="107000"/>
                        </a:lnSpc>
                        <a:spcBef>
                          <a:spcPts val="0"/>
                        </a:spcBef>
                        <a:spcAft>
                          <a:spcPts val="0"/>
                        </a:spcAft>
                        <a:buFont typeface="Wingdings" panose="05000000000000000000" pitchFamily="2" charset="2"/>
                        <a:buChar char=""/>
                      </a:pPr>
                      <a:r>
                        <a:rPr lang="en-US" sz="1600" dirty="0">
                          <a:solidFill>
                            <a:schemeClr val="bg1"/>
                          </a:solidFill>
                          <a:effectLst/>
                          <a:latin typeface="Times New Roman" panose="02020603050405020304" pitchFamily="18" charset="0"/>
                          <a:cs typeface="Times New Roman" panose="02020603050405020304" pitchFamily="18" charset="0"/>
                        </a:rPr>
                        <a:t>Birth order effects are not affected by the average age gap between children</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chemeClr val="accent3"/>
                        </a:gs>
                        <a:gs pos="0">
                          <a:schemeClr val="accent1">
                            <a:lumMod val="45000"/>
                            <a:lumOff val="55000"/>
                          </a:schemeClr>
                        </a:gs>
                        <a:gs pos="0">
                          <a:schemeClr val="accent3"/>
                        </a:gs>
                      </a:gsLst>
                      <a:lin ang="5400000" scaled="1"/>
                    </a:gradFill>
                  </a:tcPr>
                </a:tc>
                <a:extLst>
                  <a:ext uri="{0D108BD9-81ED-4DB2-BD59-A6C34878D82A}">
                    <a16:rowId xmlns:a16="http://schemas.microsoft.com/office/drawing/2014/main" val="1859026299"/>
                  </a:ext>
                </a:extLst>
              </a:tr>
              <a:tr h="2150056">
                <a:tc>
                  <a:txBody>
                    <a:bodyPr/>
                    <a:lstStyle/>
                    <a:p>
                      <a:pPr marL="0" marR="0">
                        <a:lnSpc>
                          <a:spcPct val="107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Esposito et al (2020)</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chemeClr val="accent3"/>
                        </a:gs>
                        <a:gs pos="0">
                          <a:schemeClr val="accent1">
                            <a:lumMod val="45000"/>
                            <a:lumOff val="55000"/>
                          </a:schemeClr>
                        </a:gs>
                        <a:gs pos="0">
                          <a:schemeClr val="accent3"/>
                        </a:gs>
                      </a:gsLst>
                      <a:lin ang="5400000" scaled="1"/>
                    </a:gradFill>
                  </a:tcPr>
                </a:tc>
                <a:tc>
                  <a:txBody>
                    <a:bodyPr/>
                    <a:lstStyle/>
                    <a:p>
                      <a:pPr marL="0" marR="0">
                        <a:lnSpc>
                          <a:spcPct val="107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The importance of being earliest: birth order and educational outcomes along the socioeconomic ladder in Mexico</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chemeClr val="accent3"/>
                        </a:gs>
                        <a:gs pos="0">
                          <a:schemeClr val="accent1">
                            <a:lumMod val="45000"/>
                            <a:lumOff val="55000"/>
                          </a:schemeClr>
                        </a:gs>
                        <a:gs pos="0">
                          <a:schemeClr val="accent3"/>
                        </a:gs>
                      </a:gsLst>
                      <a:lin ang="5400000" scaled="1"/>
                    </a:gradFill>
                  </a:tcPr>
                </a:tc>
                <a:tc>
                  <a:txBody>
                    <a:bodyPr/>
                    <a:lstStyle/>
                    <a:p>
                      <a:pPr marL="0" marR="0">
                        <a:lnSpc>
                          <a:spcPct val="107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Mexico</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chemeClr val="accent3"/>
                        </a:gs>
                        <a:gs pos="0">
                          <a:schemeClr val="accent1">
                            <a:lumMod val="45000"/>
                            <a:lumOff val="55000"/>
                          </a:schemeClr>
                        </a:gs>
                        <a:gs pos="0">
                          <a:schemeClr val="accent3"/>
                        </a:gs>
                      </a:gsLst>
                      <a:lin ang="5400000" scaled="1"/>
                    </a:gradFill>
                  </a:tcPr>
                </a:tc>
                <a:tc>
                  <a:txBody>
                    <a:bodyPr/>
                    <a:lstStyle/>
                    <a:p>
                      <a:pPr marL="0" marR="0">
                        <a:lnSpc>
                          <a:spcPct val="107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Logit models with and without fixed effects.</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chemeClr val="accent3"/>
                        </a:gs>
                        <a:gs pos="0">
                          <a:schemeClr val="accent1">
                            <a:lumMod val="45000"/>
                            <a:lumOff val="55000"/>
                          </a:schemeClr>
                        </a:gs>
                        <a:gs pos="0">
                          <a:schemeClr val="accent3"/>
                        </a:gs>
                      </a:gsLst>
                      <a:lin ang="5400000" scaled="1"/>
                    </a:gradFill>
                  </a:tcPr>
                </a:tc>
                <a:tc>
                  <a:txBody>
                    <a:bodyPr/>
                    <a:lstStyle/>
                    <a:p>
                      <a:pPr marL="342900" marR="0" lvl="0" indent="-342900">
                        <a:lnSpc>
                          <a:spcPct val="107000"/>
                        </a:lnSpc>
                        <a:spcBef>
                          <a:spcPts val="0"/>
                        </a:spcBef>
                        <a:spcAft>
                          <a:spcPts val="0"/>
                        </a:spcAft>
                        <a:buFont typeface="Wingdings" panose="05000000000000000000" pitchFamily="2" charset="2"/>
                        <a:buChar char=""/>
                      </a:pPr>
                      <a:r>
                        <a:rPr lang="en-US" sz="1600" dirty="0">
                          <a:solidFill>
                            <a:schemeClr val="bg1"/>
                          </a:solidFill>
                          <a:effectLst/>
                          <a:latin typeface="Times New Roman" panose="02020603050405020304" pitchFamily="18" charset="0"/>
                          <a:cs typeface="Times New Roman" panose="02020603050405020304" pitchFamily="18" charset="0"/>
                        </a:rPr>
                        <a:t>Birth order effects on education ae negative</a:t>
                      </a:r>
                    </a:p>
                    <a:p>
                      <a:pPr marL="342900" marR="0" lvl="0" indent="-342900">
                        <a:lnSpc>
                          <a:spcPct val="107000"/>
                        </a:lnSpc>
                        <a:spcBef>
                          <a:spcPts val="0"/>
                        </a:spcBef>
                        <a:spcAft>
                          <a:spcPts val="0"/>
                        </a:spcAft>
                        <a:buFont typeface="Wingdings" panose="05000000000000000000" pitchFamily="2" charset="2"/>
                        <a:buChar char=""/>
                      </a:pPr>
                      <a:r>
                        <a:rPr lang="en-US" sz="1600" dirty="0">
                          <a:solidFill>
                            <a:schemeClr val="bg1"/>
                          </a:solidFill>
                          <a:effectLst/>
                          <a:latin typeface="Times New Roman" panose="02020603050405020304" pitchFamily="18" charset="0"/>
                          <a:cs typeface="Times New Roman" panose="02020603050405020304" pitchFamily="18" charset="0"/>
                        </a:rPr>
                        <a:t>Finally, we find that firstborns’ advantage is amplified when they are male, and in particular when other siblings are female</a:t>
                      </a:r>
                    </a:p>
                    <a:p>
                      <a:pPr marL="457200" marR="0">
                        <a:lnSpc>
                          <a:spcPct val="107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 </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gradFill>
                      <a:gsLst>
                        <a:gs pos="0">
                          <a:schemeClr val="accent3"/>
                        </a:gs>
                        <a:gs pos="0">
                          <a:schemeClr val="accent1">
                            <a:lumMod val="45000"/>
                            <a:lumOff val="55000"/>
                          </a:schemeClr>
                        </a:gs>
                        <a:gs pos="0">
                          <a:schemeClr val="accent3"/>
                        </a:gs>
                      </a:gsLst>
                      <a:lin ang="5400000" scaled="1"/>
                    </a:gradFill>
                  </a:tcPr>
                </a:tc>
                <a:extLst>
                  <a:ext uri="{0D108BD9-81ED-4DB2-BD59-A6C34878D82A}">
                    <a16:rowId xmlns:a16="http://schemas.microsoft.com/office/drawing/2014/main" val="486892790"/>
                  </a:ext>
                </a:extLst>
              </a:tr>
            </a:tbl>
          </a:graphicData>
        </a:graphic>
      </p:graphicFrame>
    </p:spTree>
    <p:extLst>
      <p:ext uri="{BB962C8B-B14F-4D97-AF65-F5344CB8AC3E}">
        <p14:creationId xmlns:p14="http://schemas.microsoft.com/office/powerpoint/2010/main" val="1779250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53440" y="457200"/>
            <a:ext cx="10988040" cy="1371600"/>
          </a:xfrm>
        </p:spPr>
        <p:txBody>
          <a:bodyPr anchor="ctr">
            <a:normAutofit/>
          </a:bodyPr>
          <a:lstStyle/>
          <a:p>
            <a:pPr algn="ctr"/>
            <a:r>
              <a:rPr lang="en-US" sz="4000" b="1" dirty="0">
                <a:solidFill>
                  <a:srgbClr val="FFC000"/>
                </a:solidFill>
                <a:latin typeface="Garamond" pitchFamily="18" charset="0"/>
              </a:rPr>
              <a:t>RESEARCH DESIGN</a:t>
            </a:r>
            <a:endParaRPr lang="en-US" sz="4000" dirty="0">
              <a:solidFill>
                <a:srgbClr val="FFC000"/>
              </a:solidFill>
              <a:latin typeface="Garamond" pitchFamily="18" charset="0"/>
            </a:endParaRPr>
          </a:p>
        </p:txBody>
      </p:sp>
      <p:sp>
        <p:nvSpPr>
          <p:cNvPr id="3" name="Content Placeholder 2"/>
          <p:cNvSpPr>
            <a:spLocks noGrp="1"/>
          </p:cNvSpPr>
          <p:nvPr>
            <p:ph idx="1"/>
          </p:nvPr>
        </p:nvSpPr>
        <p:spPr>
          <a:xfrm>
            <a:off x="746760" y="1783080"/>
            <a:ext cx="11201400" cy="5760720"/>
          </a:xfrm>
        </p:spPr>
        <p:txBody>
          <a:bodyPr>
            <a:noAutofit/>
          </a:bodyPr>
          <a:lstStyle/>
          <a:p>
            <a:pPr>
              <a:buFont typeface="Wingdings" panose="05000000000000000000" pitchFamily="2" charset="2"/>
              <a:buChar char="v"/>
            </a:pPr>
            <a:r>
              <a:rPr lang="en-US" sz="1800" b="1"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2400" b="1"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Empirical Model</a:t>
            </a:r>
            <a:endParaRPr lang="en-US" sz="24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a:p>
            <a:pPr>
              <a:buFont typeface="Wingdings" panose="05000000000000000000" pitchFamily="2" charset="2"/>
              <a:buChar char="ü"/>
            </a:pPr>
            <a:r>
              <a:rPr lang="en-US" sz="2400" dirty="0">
                <a:solidFill>
                  <a:schemeClr val="bg1"/>
                </a:solidFill>
                <a:effectLst/>
                <a:latin typeface="Times New Roman" panose="02020603050405020304" pitchFamily="18" charset="0"/>
                <a:ea typeface="Times New Roman" panose="02020603050405020304" pitchFamily="18" charset="0"/>
              </a:rPr>
              <a:t>Resource dilution </a:t>
            </a:r>
            <a:r>
              <a:rPr lang="en-US" sz="2400" dirty="0">
                <a:solidFill>
                  <a:schemeClr val="bg1"/>
                </a:solidFill>
                <a:latin typeface="Times New Roman" panose="02020603050405020304" pitchFamily="18" charset="0"/>
                <a:ea typeface="Times New Roman" panose="02020603050405020304" pitchFamily="18" charset="0"/>
              </a:rPr>
              <a:t>Model</a:t>
            </a:r>
            <a:r>
              <a:rPr lang="en-US" sz="2000" dirty="0">
                <a:solidFill>
                  <a:schemeClr val="bg1"/>
                </a:solidFill>
                <a:latin typeface="Times New Roman" panose="02020603050405020304" pitchFamily="18" charset="0"/>
                <a:ea typeface="Times New Roman" panose="02020603050405020304" pitchFamily="18" charset="0"/>
              </a:rPr>
              <a:t>:</a:t>
            </a:r>
          </a:p>
          <a:p>
            <a:pPr>
              <a:buFont typeface="Wingdings" panose="05000000000000000000" pitchFamily="2" charset="2"/>
              <a:buChar char="q"/>
            </a:pPr>
            <a:r>
              <a:rPr lang="en-US" sz="2000" dirty="0">
                <a:solidFill>
                  <a:schemeClr val="bg1"/>
                </a:solidFill>
                <a:latin typeface="Times New Roman" panose="02020603050405020304" pitchFamily="18" charset="0"/>
                <a:ea typeface="Times New Roman" panose="02020603050405020304" pitchFamily="18" charset="0"/>
              </a:rPr>
              <a:t> Resource Dilution explains the association between sibling size and education attainment</a:t>
            </a:r>
          </a:p>
          <a:p>
            <a:pPr>
              <a:buFont typeface="Wingdings" panose="05000000000000000000" pitchFamily="2" charset="2"/>
              <a:buChar char="q"/>
            </a:pPr>
            <a:r>
              <a:rPr lang="en-US" sz="2000" dirty="0">
                <a:solidFill>
                  <a:schemeClr val="bg1"/>
                </a:solidFill>
                <a:latin typeface="Times New Roman" panose="02020603050405020304" pitchFamily="18" charset="0"/>
                <a:ea typeface="Times New Roman" panose="02020603050405020304" pitchFamily="18" charset="0"/>
              </a:rPr>
              <a:t> Since parental resources are finite (e.g. time, energy and financial resources) and the subsequent number of siblings decreases the share of parental resources available to each child thus shrinking the chances of intellectual development and higher education attainment of subsequent child</a:t>
            </a:r>
            <a:r>
              <a:rPr lang="en-US" sz="1800" dirty="0">
                <a:solidFill>
                  <a:schemeClr val="bg1"/>
                </a:solidFill>
                <a:latin typeface="Times New Roman" panose="02020603050405020304" pitchFamily="18" charset="0"/>
                <a:ea typeface="Times New Roman" panose="02020603050405020304" pitchFamily="18" charset="0"/>
              </a:rPr>
              <a:t>.</a:t>
            </a:r>
            <a:endParaRPr lang="en-US" sz="2800" dirty="0">
              <a:solidFill>
                <a:schemeClr val="bg1"/>
              </a:solidFill>
              <a:effectLst/>
              <a:latin typeface="Garamond" pitchFamily="18" charset="0"/>
              <a:ea typeface="Times New Roman" panose="02020603050405020304" pitchFamily="18" charset="0"/>
            </a:endParaRPr>
          </a:p>
          <a:p>
            <a:pPr>
              <a:buFont typeface="Wingdings" panose="05000000000000000000" pitchFamily="2" charset="2"/>
              <a:buChar char="v"/>
            </a:pPr>
            <a:r>
              <a:rPr lang="en-US" sz="2400" b="1"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Variable Description</a:t>
            </a:r>
          </a:p>
          <a:p>
            <a:pPr>
              <a:buFont typeface="Wingdings" panose="05000000000000000000" pitchFamily="2" charset="2"/>
              <a:buChar char="ü"/>
            </a:pPr>
            <a:r>
              <a:rPr lang="en-US" sz="2000"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We have employed HIES 2018-19 data which is nationally representative data set</a:t>
            </a:r>
            <a:endParaRPr lang="en-US" sz="20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a:p>
            <a:pPr>
              <a:buFont typeface="Wingdings" panose="05000000000000000000" pitchFamily="2" charset="2"/>
              <a:buChar char="ü"/>
            </a:pPr>
            <a:r>
              <a:rPr lang="en-US" sz="2000" dirty="0">
                <a:solidFill>
                  <a:schemeClr val="bg1"/>
                </a:solidFill>
                <a:effectLst/>
                <a:latin typeface="Times New Roman" panose="02020603050405020304" pitchFamily="18" charset="0"/>
                <a:ea typeface="Times New Roman" panose="02020603050405020304" pitchFamily="18" charset="0"/>
              </a:rPr>
              <a:t>The education attained ranges from Montessori up to PhD. “0” refers to Montessori while “17” refers to M.s, M.Phil. and PhD cumulatively.</a:t>
            </a:r>
          </a:p>
          <a:p>
            <a:pPr>
              <a:buFont typeface="Wingdings" panose="05000000000000000000" pitchFamily="2" charset="2"/>
              <a:buChar char="ü"/>
            </a:pPr>
            <a:r>
              <a:rPr lang="en-US" sz="2000" dirty="0">
                <a:solidFill>
                  <a:schemeClr val="bg1"/>
                </a:solidFill>
                <a:effectLst/>
                <a:latin typeface="Times New Roman" panose="02020603050405020304" pitchFamily="18" charset="0"/>
                <a:ea typeface="Times New Roman" panose="02020603050405020304" pitchFamily="18" charset="0"/>
              </a:rPr>
              <a:t>Birth order shows the ordering of children, where “1” shows first born and “0” shows latter born.</a:t>
            </a:r>
          </a:p>
          <a:p>
            <a:pPr>
              <a:buFont typeface="Wingdings" panose="05000000000000000000" pitchFamily="2" charset="2"/>
              <a:buChar char="ü"/>
            </a:pPr>
            <a:r>
              <a:rPr lang="en-US" sz="2000" dirty="0">
                <a:solidFill>
                  <a:schemeClr val="bg1"/>
                </a:solidFill>
                <a:effectLst/>
                <a:latin typeface="Times New Roman" panose="02020603050405020304" pitchFamily="18" charset="0"/>
                <a:ea typeface="Times New Roman" panose="02020603050405020304" pitchFamily="18" charset="0"/>
              </a:rPr>
              <a:t> We have used real monthly income as a flow variable while the total wealth, comprising agriculture and non-agriculture wealth as stock variable.</a:t>
            </a:r>
          </a:p>
          <a:p>
            <a:pPr>
              <a:buFont typeface="Wingdings" panose="05000000000000000000" pitchFamily="2" charset="2"/>
              <a:buChar char="ü"/>
            </a:pPr>
            <a:r>
              <a:rPr lang="en-US" sz="2000" dirty="0">
                <a:solidFill>
                  <a:schemeClr val="bg1"/>
                </a:solidFill>
                <a:effectLst/>
                <a:latin typeface="Times New Roman" panose="02020603050405020304" pitchFamily="18" charset="0"/>
                <a:ea typeface="Times New Roman" panose="02020603050405020304" pitchFamily="18" charset="0"/>
              </a:rPr>
              <a:t> The variable “bad accommodation” shows absence of clean water, internet and waste </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a:solidFill>
                  <a:schemeClr val="bg1"/>
                </a:solidFill>
                <a:effectLst/>
                <a:latin typeface="Times New Roman" panose="02020603050405020304" pitchFamily="18" charset="0"/>
                <a:ea typeface="Times New Roman" panose="02020603050405020304" pitchFamily="18" charset="0"/>
              </a:rPr>
              <a:t>management system.</a:t>
            </a:r>
          </a:p>
          <a:p>
            <a:pPr>
              <a:buFont typeface="Wingdings" panose="05000000000000000000" pitchFamily="2" charset="2"/>
              <a:buChar char="ü"/>
            </a:pPr>
            <a:r>
              <a:rPr lang="en-US" sz="2000" dirty="0">
                <a:solidFill>
                  <a:schemeClr val="bg1"/>
                </a:solidFill>
                <a:latin typeface="Times New Roman" panose="02020603050405020304" pitchFamily="18" charset="0"/>
                <a:ea typeface="Times New Roman" panose="02020603050405020304" pitchFamily="18" charset="0"/>
              </a:rPr>
              <a:t>“Worried for food”</a:t>
            </a:r>
            <a:r>
              <a:rPr lang="en-US" sz="2000" dirty="0">
                <a:solidFill>
                  <a:schemeClr val="bg1"/>
                </a:solidFill>
                <a:effectLst/>
                <a:latin typeface="Times New Roman" panose="02020603050405020304" pitchFamily="18" charset="0"/>
                <a:ea typeface="Times New Roman" panose="02020603050405020304" pitchFamily="18" charset="0"/>
              </a:rPr>
              <a:t> shows the household members were “worried about not having enough food to eat because of lack of money or other resources”.</a:t>
            </a:r>
            <a:endParaRPr lang="en-US" sz="2000" dirty="0">
              <a:solidFill>
                <a:schemeClr val="bg1"/>
              </a:solidFill>
              <a:latin typeface="Garamond" pitchFamily="18" charset="0"/>
            </a:endParaRPr>
          </a:p>
        </p:txBody>
      </p:sp>
    </p:spTree>
    <p:extLst>
      <p:ext uri="{BB962C8B-B14F-4D97-AF65-F5344CB8AC3E}">
        <p14:creationId xmlns:p14="http://schemas.microsoft.com/office/powerpoint/2010/main" val="480867611"/>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4551"/>
      </a:dk2>
      <a:lt2>
        <a:srgbClr val="F2ACD2"/>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3016C5A4-E631-4977-A608-ACFB475526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6777</TotalTime>
  <Words>2125</Words>
  <Application>Microsoft Office PowerPoint</Application>
  <PresentationFormat>Custom</PresentationFormat>
  <Paragraphs>537</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Depth</vt:lpstr>
      <vt:lpstr>FORTUNATE CHILDREN OF PAKISTAN: ROLE OF BIRTH ORDER ON EDUCATIONAL ATTAINMENT</vt:lpstr>
      <vt:lpstr>INTRODUCTION</vt:lpstr>
      <vt:lpstr>INTRODUCTION</vt:lpstr>
      <vt:lpstr>INTRODUCTION </vt:lpstr>
      <vt:lpstr>                   OBJECTIVES OF THE STUDY</vt:lpstr>
      <vt:lpstr>                CONTRIBUTION OF THE STUDY</vt:lpstr>
      <vt:lpstr>LITERATURE REVIEW</vt:lpstr>
      <vt:lpstr>LITERATURE REVIEW</vt:lpstr>
      <vt:lpstr>RESEARCH DESIGN</vt:lpstr>
      <vt:lpstr>RESEARCH DESIGN</vt:lpstr>
      <vt:lpstr>STATISTICAL ANALYSIS</vt:lpstr>
      <vt:lpstr>        STYLIZED FACTS</vt:lpstr>
      <vt:lpstr>    STYLIZED FACTS</vt:lpstr>
      <vt:lpstr>     STYLIZED FACTS</vt:lpstr>
      <vt:lpstr>          STYLIZED FACTS</vt:lpstr>
      <vt:lpstr>REGRESSION RESULTS FOR SONS</vt:lpstr>
      <vt:lpstr>REGRESSION RESULTS FOR DAUGHTERS</vt:lpstr>
      <vt:lpstr>RESULTS AND DISCUSSION</vt:lpstr>
      <vt:lpstr>DISCUSSION</vt:lpstr>
      <vt:lpstr>   ROBUSTNESS CHECK</vt:lpstr>
      <vt:lpstr>   ROBUSTNESS CHECK</vt:lpstr>
      <vt:lpstr>CONCLUSION</vt:lpstr>
      <vt:lpstr>         POLICY RECOMMENDATIONS</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‘Pakistan’s Economy in the Domestic, Regional and Global Context’</dc:title>
  <dc:creator>Mehak Firdous</dc:creator>
  <cp:lastModifiedBy>hassan raza</cp:lastModifiedBy>
  <cp:revision>502</cp:revision>
  <cp:lastPrinted>2019-10-22T09:00:09Z</cp:lastPrinted>
  <dcterms:created xsi:type="dcterms:W3CDTF">2011-11-28T16:23:03Z</dcterms:created>
  <dcterms:modified xsi:type="dcterms:W3CDTF">2022-10-04T18:19:05Z</dcterms:modified>
</cp:coreProperties>
</file>