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5"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1" r:id="rId45"/>
    <p:sldId id="300" r:id="rId46"/>
    <p:sldId id="28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54ECAA5-7B52-42EC-A0FA-C49D4DF7153C}"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84B642-1679-430B-BF93-591144933744}" type="slidenum">
              <a:rPr lang="en-PK" smtClean="0"/>
              <a:t>‹#›</a:t>
            </a:fld>
            <a:endParaRPr lang="en-PK"/>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431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ECAA5-7B52-42EC-A0FA-C49D4DF7153C}"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203002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ECAA5-7B52-42EC-A0FA-C49D4DF7153C}"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84B642-1679-430B-BF93-591144933744}" type="slidenum">
              <a:rPr lang="en-PK" smtClean="0"/>
              <a:t>‹#›</a:t>
            </a:fld>
            <a:endParaRPr lang="en-PK"/>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45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4ECAA5-7B52-42EC-A0FA-C49D4DF7153C}"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3111742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ECAA5-7B52-42EC-A0FA-C49D4DF7153C}" type="datetimeFigureOut">
              <a:rPr lang="en-PK" smtClean="0"/>
              <a:t>24/05/2021</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084B642-1679-430B-BF93-591144933744}" type="slidenum">
              <a:rPr lang="en-PK" smtClean="0"/>
              <a:t>‹#›</a:t>
            </a:fld>
            <a:endParaRPr lang="en-PK"/>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01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4ECAA5-7B52-42EC-A0FA-C49D4DF7153C}" type="datetimeFigureOut">
              <a:rPr lang="en-PK" smtClean="0"/>
              <a:t>24/05/2021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232020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4ECAA5-7B52-42EC-A0FA-C49D4DF7153C}" type="datetimeFigureOut">
              <a:rPr lang="en-PK" smtClean="0"/>
              <a:t>24/05/2021</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126241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4ECAA5-7B52-42EC-A0FA-C49D4DF7153C}" type="datetimeFigureOut">
              <a:rPr lang="en-PK" smtClean="0"/>
              <a:t>24/05/2021</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54018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ECAA5-7B52-42EC-A0FA-C49D4DF7153C}" type="datetimeFigureOut">
              <a:rPr lang="en-PK" smtClean="0"/>
              <a:t>24/05/2021</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962813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4ECAA5-7B52-42EC-A0FA-C49D4DF7153C}" type="datetimeFigureOut">
              <a:rPr lang="en-PK" smtClean="0"/>
              <a:t>24/05/2021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084B642-1679-430B-BF93-591144933744}" type="slidenum">
              <a:rPr lang="en-PK" smtClean="0"/>
              <a:t>‹#›</a:t>
            </a:fld>
            <a:endParaRPr lang="en-PK"/>
          </a:p>
        </p:txBody>
      </p:sp>
    </p:spTree>
    <p:extLst>
      <p:ext uri="{BB962C8B-B14F-4D97-AF65-F5344CB8AC3E}">
        <p14:creationId xmlns:p14="http://schemas.microsoft.com/office/powerpoint/2010/main" val="2359679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4ECAA5-7B52-42EC-A0FA-C49D4DF7153C}" type="datetimeFigureOut">
              <a:rPr lang="en-PK" smtClean="0"/>
              <a:t>24/05/2021</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084B642-1679-430B-BF93-591144933744}" type="slidenum">
              <a:rPr lang="en-PK" smtClean="0"/>
              <a:t>‹#›</a:t>
            </a:fld>
            <a:endParaRPr lang="en-PK"/>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96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4ECAA5-7B52-42EC-A0FA-C49D4DF7153C}" type="datetimeFigureOut">
              <a:rPr lang="en-PK" smtClean="0"/>
              <a:t>24/05/2021</a:t>
            </a:fld>
            <a:endParaRPr lang="en-PK"/>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PK"/>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084B642-1679-430B-BF93-591144933744}" type="slidenum">
              <a:rPr lang="en-PK" smtClean="0"/>
              <a:t>‹#›</a:t>
            </a:fld>
            <a:endParaRPr lang="en-PK"/>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40581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7B166-71B5-4B69-88A0-70D4B79D4F7A}"/>
              </a:ext>
            </a:extLst>
          </p:cNvPr>
          <p:cNvSpPr>
            <a:spLocks noGrp="1"/>
          </p:cNvSpPr>
          <p:nvPr>
            <p:ph type="ctrTitle"/>
          </p:nvPr>
        </p:nvSpPr>
        <p:spPr>
          <a:xfrm>
            <a:off x="121920" y="4632960"/>
            <a:ext cx="8107680" cy="2103120"/>
          </a:xfrm>
        </p:spPr>
        <p:txBody>
          <a:bodyPr>
            <a:normAutofit/>
          </a:bodyPr>
          <a:lstStyle/>
          <a:p>
            <a:pPr algn="l"/>
            <a:r>
              <a:rPr lang="en-US" sz="3500" b="0" i="0" dirty="0">
                <a:solidFill>
                  <a:srgbClr val="333333"/>
                </a:solidFill>
                <a:effectLst/>
                <a:latin typeface="ProximaNova"/>
              </a:rPr>
              <a:t>Homoscedasticity, Multicollinearity and linearity</a:t>
            </a:r>
            <a:endParaRPr lang="en-PK" sz="3500" dirty="0"/>
          </a:p>
        </p:txBody>
      </p:sp>
      <p:sp>
        <p:nvSpPr>
          <p:cNvPr id="3" name="Subtitle 2">
            <a:extLst>
              <a:ext uri="{FF2B5EF4-FFF2-40B4-BE49-F238E27FC236}">
                <a16:creationId xmlns:a16="http://schemas.microsoft.com/office/drawing/2014/main" id="{FEF30F02-CB4E-445B-B801-D72227E5AE04}"/>
              </a:ext>
            </a:extLst>
          </p:cNvPr>
          <p:cNvSpPr>
            <a:spLocks noGrp="1"/>
          </p:cNvSpPr>
          <p:nvPr>
            <p:ph type="subTitle" idx="1"/>
          </p:nvPr>
        </p:nvSpPr>
        <p:spPr/>
        <p:txBody>
          <a:bodyPr/>
          <a:lstStyle/>
          <a:p>
            <a:r>
              <a:rPr lang="en-US" dirty="0"/>
              <a:t>DR. SYED HASSAN RAZA</a:t>
            </a:r>
            <a:endParaRPr lang="en-PK" dirty="0"/>
          </a:p>
        </p:txBody>
      </p:sp>
    </p:spTree>
    <p:extLst>
      <p:ext uri="{BB962C8B-B14F-4D97-AF65-F5344CB8AC3E}">
        <p14:creationId xmlns:p14="http://schemas.microsoft.com/office/powerpoint/2010/main" val="158397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1A5E-74EA-41BB-ABDE-EB98C40BC453}"/>
              </a:ext>
            </a:extLst>
          </p:cNvPr>
          <p:cNvSpPr>
            <a:spLocks noGrp="1"/>
          </p:cNvSpPr>
          <p:nvPr>
            <p:ph type="title"/>
          </p:nvPr>
        </p:nvSpPr>
        <p:spPr>
          <a:xfrm>
            <a:off x="1024128" y="0"/>
            <a:ext cx="9720072" cy="1499616"/>
          </a:xfrm>
        </p:spPr>
        <p:txBody>
          <a:bodyPr/>
          <a:lstStyle/>
          <a:p>
            <a:r>
              <a:rPr lang="en-US" dirty="0"/>
              <a:t>Variance Inflation factor</a:t>
            </a:r>
            <a:r>
              <a:rPr lang="en-US" b="0" i="0" dirty="0">
                <a:solidFill>
                  <a:srgbClr val="333333"/>
                </a:solidFill>
                <a:effectLst/>
                <a:latin typeface="ProximaNova"/>
              </a:rPr>
              <a:t>?</a:t>
            </a:r>
            <a:endParaRPr lang="en-PK" dirty="0"/>
          </a:p>
        </p:txBody>
      </p:sp>
      <p:sp>
        <p:nvSpPr>
          <p:cNvPr id="3" name="Content Placeholder 2">
            <a:extLst>
              <a:ext uri="{FF2B5EF4-FFF2-40B4-BE49-F238E27FC236}">
                <a16:creationId xmlns:a16="http://schemas.microsoft.com/office/drawing/2014/main" id="{507C8CEC-248B-4286-B86D-122348A1B49A}"/>
              </a:ext>
            </a:extLst>
          </p:cNvPr>
          <p:cNvSpPr>
            <a:spLocks noGrp="1"/>
          </p:cNvSpPr>
          <p:nvPr>
            <p:ph idx="1"/>
          </p:nvPr>
        </p:nvSpPr>
        <p:spPr>
          <a:xfrm>
            <a:off x="780288" y="1499616"/>
            <a:ext cx="10263632" cy="4737418"/>
          </a:xfrm>
        </p:spPr>
        <p:txBody>
          <a:bodyPr>
            <a:normAutofit fontScale="85000" lnSpcReduction="20000"/>
          </a:bodyPr>
          <a:lstStyle/>
          <a:p>
            <a:pPr>
              <a:buFont typeface="Wingdings" panose="05000000000000000000" pitchFamily="2" charset="2"/>
              <a:buChar char="v"/>
            </a:pPr>
            <a:r>
              <a:rPr lang="en-US" b="0" i="0" dirty="0">
                <a:solidFill>
                  <a:srgbClr val="333333"/>
                </a:solidFill>
                <a:effectLst/>
                <a:latin typeface="ProximaNova"/>
              </a:rPr>
              <a:t>Let’s first look at the regression we did from the last section, the regression model predicting </a:t>
            </a:r>
            <a:r>
              <a:rPr lang="en-US" b="1" i="0" dirty="0">
                <a:solidFill>
                  <a:srgbClr val="333333"/>
                </a:solidFill>
                <a:effectLst/>
                <a:latin typeface="ProximaNova"/>
              </a:rPr>
              <a:t>api00</a:t>
            </a:r>
            <a:r>
              <a:rPr lang="en-US" b="0" i="0" dirty="0">
                <a:solidFill>
                  <a:srgbClr val="333333"/>
                </a:solidFill>
                <a:effectLst/>
                <a:latin typeface="ProximaNova"/>
              </a:rPr>
              <a:t> from </a:t>
            </a:r>
            <a:r>
              <a:rPr lang="en-US" b="1" i="0" dirty="0">
                <a:solidFill>
                  <a:srgbClr val="333333"/>
                </a:solidFill>
                <a:effectLst/>
                <a:latin typeface="ProximaNova"/>
              </a:rPr>
              <a:t>meals, ell</a:t>
            </a:r>
            <a:r>
              <a:rPr lang="en-US" b="0" i="0" dirty="0">
                <a:solidFill>
                  <a:srgbClr val="333333"/>
                </a:solidFill>
                <a:effectLst/>
                <a:latin typeface="ProximaNova"/>
              </a:rPr>
              <a:t> and </a:t>
            </a:r>
            <a:r>
              <a:rPr lang="en-US" b="1" i="0" dirty="0" err="1">
                <a:solidFill>
                  <a:srgbClr val="333333"/>
                </a:solidFill>
                <a:effectLst/>
                <a:latin typeface="ProximaNova"/>
              </a:rPr>
              <a:t>emer</a:t>
            </a:r>
            <a:r>
              <a:rPr lang="en-US" b="0" i="0" dirty="0">
                <a:solidFill>
                  <a:srgbClr val="333333"/>
                </a:solidFill>
                <a:effectLst/>
                <a:latin typeface="ProximaNova"/>
              </a:rPr>
              <a:t> and then issue the </a:t>
            </a:r>
            <a:r>
              <a:rPr lang="en-US" b="1" i="0" dirty="0" err="1">
                <a:solidFill>
                  <a:srgbClr val="333333"/>
                </a:solidFill>
                <a:effectLst/>
                <a:latin typeface="ProximaNova"/>
              </a:rPr>
              <a:t>vif</a:t>
            </a:r>
            <a:r>
              <a:rPr lang="en-US" b="1" i="0" dirty="0">
                <a:solidFill>
                  <a:srgbClr val="333333"/>
                </a:solidFill>
                <a:effectLst/>
                <a:latin typeface="ProximaNova"/>
              </a:rPr>
              <a:t> </a:t>
            </a:r>
            <a:r>
              <a:rPr lang="en-US" b="0" i="0" dirty="0">
                <a:solidFill>
                  <a:srgbClr val="333333"/>
                </a:solidFill>
                <a:effectLst/>
                <a:latin typeface="ProximaNova"/>
              </a:rPr>
              <a:t>command.</a:t>
            </a:r>
          </a:p>
          <a:p>
            <a:pPr>
              <a:buFont typeface="Wingdings" panose="05000000000000000000" pitchFamily="2" charset="2"/>
              <a:buChar char="v"/>
            </a:pPr>
            <a:r>
              <a:rPr lang="en-US" dirty="0">
                <a:solidFill>
                  <a:srgbClr val="00B0F0"/>
                </a:solidFill>
              </a:rPr>
              <a:t>regress api00 meals ell </a:t>
            </a:r>
            <a:r>
              <a:rPr lang="en-US" dirty="0" err="1">
                <a:solidFill>
                  <a:srgbClr val="00B0F0"/>
                </a:solidFill>
              </a:rPr>
              <a:t>emer</a:t>
            </a:r>
            <a:r>
              <a:rPr lang="en-US" dirty="0">
                <a:solidFill>
                  <a:srgbClr val="00B0F0"/>
                </a:solidFill>
              </a:rPr>
              <a:t>  </a:t>
            </a:r>
            <a:r>
              <a:rPr lang="en-US" dirty="0"/>
              <a:t>(I have omitted the output as we have checked already)</a:t>
            </a:r>
          </a:p>
          <a:p>
            <a:pPr>
              <a:buFont typeface="Wingdings" panose="05000000000000000000" pitchFamily="2" charset="2"/>
              <a:buChar char="v"/>
            </a:pPr>
            <a:r>
              <a:rPr lang="en-US" dirty="0" err="1">
                <a:solidFill>
                  <a:srgbClr val="00B0F0"/>
                </a:solidFill>
              </a:rPr>
              <a:t>vif</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lgn="l">
              <a:spcAft>
                <a:spcPts val="1200"/>
              </a:spcAft>
              <a:buFont typeface="Wingdings" panose="05000000000000000000" pitchFamily="2" charset="2"/>
              <a:buChar char="v"/>
            </a:pPr>
            <a:endParaRPr lang="en-US" b="0" i="0" dirty="0">
              <a:solidFill>
                <a:srgbClr val="333333"/>
              </a:solidFill>
              <a:effectLst/>
              <a:latin typeface="ProximaNova"/>
            </a:endParaRPr>
          </a:p>
          <a:p>
            <a:pPr algn="l">
              <a:spcAft>
                <a:spcPts val="1200"/>
              </a:spcAft>
              <a:buFont typeface="Wingdings" panose="05000000000000000000" pitchFamily="2" charset="2"/>
              <a:buChar char="v"/>
            </a:pPr>
            <a:endParaRPr lang="en-US" b="0" i="0" dirty="0">
              <a:solidFill>
                <a:srgbClr val="333333"/>
              </a:solidFill>
              <a:effectLst/>
              <a:latin typeface="ProximaNova"/>
            </a:endParaRPr>
          </a:p>
          <a:p>
            <a:pPr>
              <a:spcAft>
                <a:spcPts val="1200"/>
              </a:spcAft>
              <a:buFont typeface="Wingdings" panose="05000000000000000000" pitchFamily="2" charset="2"/>
              <a:buChar char="v"/>
            </a:pPr>
            <a:r>
              <a:rPr lang="en-US" b="0" i="0" dirty="0">
                <a:solidFill>
                  <a:srgbClr val="333333"/>
                </a:solidFill>
                <a:effectLst/>
                <a:latin typeface="ProximaNova"/>
              </a:rPr>
              <a:t>The VIFs look fine here.</a:t>
            </a:r>
          </a:p>
          <a:p>
            <a:pPr algn="l">
              <a:spcAft>
                <a:spcPts val="1200"/>
              </a:spcAft>
              <a:buFont typeface="Wingdings" panose="05000000000000000000" pitchFamily="2" charset="2"/>
              <a:buChar char="v"/>
            </a:pPr>
            <a:r>
              <a:rPr lang="en-US" b="0" i="0" dirty="0">
                <a:solidFill>
                  <a:srgbClr val="333333"/>
                </a:solidFill>
                <a:effectLst/>
                <a:latin typeface="ProximaNova"/>
              </a:rPr>
              <a:t>Here is an example where the VIFs are more worrisome.</a:t>
            </a:r>
          </a:p>
          <a:p>
            <a:br>
              <a:rPr lang="en-US" dirty="0"/>
            </a:br>
            <a:endParaRPr lang="en-US" dirty="0">
              <a:solidFill>
                <a:srgbClr val="00B0F0"/>
              </a:solidFill>
            </a:endParaRPr>
          </a:p>
          <a:p>
            <a:endParaRPr lang="en-PK" dirty="0">
              <a:solidFill>
                <a:srgbClr val="00B0F0"/>
              </a:solidFill>
            </a:endParaRPr>
          </a:p>
        </p:txBody>
      </p:sp>
      <p:pic>
        <p:nvPicPr>
          <p:cNvPr id="7" name="Picture 6">
            <a:extLst>
              <a:ext uri="{FF2B5EF4-FFF2-40B4-BE49-F238E27FC236}">
                <a16:creationId xmlns:a16="http://schemas.microsoft.com/office/drawing/2014/main" id="{C9A40A19-F3BE-4180-9820-43797C5FEA40}"/>
              </a:ext>
            </a:extLst>
          </p:cNvPr>
          <p:cNvPicPr>
            <a:picLocks noChangeAspect="1"/>
          </p:cNvPicPr>
          <p:nvPr/>
        </p:nvPicPr>
        <p:blipFill>
          <a:blip r:embed="rId2"/>
          <a:stretch>
            <a:fillRect/>
          </a:stretch>
        </p:blipFill>
        <p:spPr>
          <a:xfrm>
            <a:off x="5763547" y="2654998"/>
            <a:ext cx="4304378" cy="2099882"/>
          </a:xfrm>
          <a:prstGeom prst="rect">
            <a:avLst/>
          </a:prstGeom>
        </p:spPr>
      </p:pic>
    </p:spTree>
    <p:extLst>
      <p:ext uri="{BB962C8B-B14F-4D97-AF65-F5344CB8AC3E}">
        <p14:creationId xmlns:p14="http://schemas.microsoft.com/office/powerpoint/2010/main" val="1124955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EBF6-ECE3-46E6-B58D-1A670D4846AC}"/>
              </a:ext>
            </a:extLst>
          </p:cNvPr>
          <p:cNvSpPr>
            <a:spLocks noGrp="1"/>
          </p:cNvSpPr>
          <p:nvPr>
            <p:ph type="title"/>
          </p:nvPr>
        </p:nvSpPr>
        <p:spPr/>
        <p:txBody>
          <a:bodyPr/>
          <a:lstStyle/>
          <a:p>
            <a:r>
              <a:rPr lang="en-US" dirty="0"/>
              <a:t>Regression again to check VIF ON NEW SPEC</a:t>
            </a:r>
            <a:endParaRPr lang="en-PK" dirty="0"/>
          </a:p>
        </p:txBody>
      </p:sp>
      <p:sp>
        <p:nvSpPr>
          <p:cNvPr id="3" name="Content Placeholder 2">
            <a:extLst>
              <a:ext uri="{FF2B5EF4-FFF2-40B4-BE49-F238E27FC236}">
                <a16:creationId xmlns:a16="http://schemas.microsoft.com/office/drawing/2014/main" id="{F74C603C-A5A4-4E6A-8000-74779B219BC7}"/>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regress api00 acs_k3 </a:t>
            </a:r>
            <a:r>
              <a:rPr lang="en-US" dirty="0" err="1">
                <a:solidFill>
                  <a:srgbClr val="00B0F0"/>
                </a:solidFill>
              </a:rPr>
              <a:t>avg_ed</a:t>
            </a:r>
            <a:r>
              <a:rPr lang="en-US" dirty="0">
                <a:solidFill>
                  <a:srgbClr val="00B0F0"/>
                </a:solidFill>
              </a:rPr>
              <a:t> </a:t>
            </a:r>
            <a:r>
              <a:rPr lang="en-US" dirty="0" err="1">
                <a:solidFill>
                  <a:srgbClr val="00B0F0"/>
                </a:solidFill>
              </a:rPr>
              <a:t>grad_sch</a:t>
            </a:r>
            <a:r>
              <a:rPr lang="en-US" dirty="0">
                <a:solidFill>
                  <a:srgbClr val="00B0F0"/>
                </a:solidFill>
              </a:rPr>
              <a:t> </a:t>
            </a:r>
            <a:r>
              <a:rPr lang="en-US" dirty="0" err="1">
                <a:solidFill>
                  <a:srgbClr val="00B0F0"/>
                </a:solidFill>
              </a:rPr>
              <a:t>col_grad</a:t>
            </a:r>
            <a:r>
              <a:rPr lang="en-US" dirty="0">
                <a:solidFill>
                  <a:srgbClr val="00B0F0"/>
                </a:solidFill>
              </a:rPr>
              <a:t> </a:t>
            </a:r>
            <a:r>
              <a:rPr lang="en-US" dirty="0" err="1">
                <a:solidFill>
                  <a:srgbClr val="00B0F0"/>
                </a:solidFill>
              </a:rPr>
              <a:t>some_col</a:t>
            </a: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0ABB3AE7-B6E8-44AD-83FF-D46EF7AAA6F2}"/>
              </a:ext>
            </a:extLst>
          </p:cNvPr>
          <p:cNvPicPr>
            <a:picLocks noChangeAspect="1"/>
          </p:cNvPicPr>
          <p:nvPr/>
        </p:nvPicPr>
        <p:blipFill>
          <a:blip r:embed="rId2"/>
          <a:stretch>
            <a:fillRect/>
          </a:stretch>
        </p:blipFill>
        <p:spPr>
          <a:xfrm>
            <a:off x="1530667" y="2791969"/>
            <a:ext cx="9496425" cy="3962400"/>
          </a:xfrm>
          <a:prstGeom prst="rect">
            <a:avLst/>
          </a:prstGeom>
        </p:spPr>
      </p:pic>
    </p:spTree>
    <p:extLst>
      <p:ext uri="{BB962C8B-B14F-4D97-AF65-F5344CB8AC3E}">
        <p14:creationId xmlns:p14="http://schemas.microsoft.com/office/powerpoint/2010/main" val="4089997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5B74-0FA7-4C6B-8FC1-B646CC525E60}"/>
              </a:ext>
            </a:extLst>
          </p:cNvPr>
          <p:cNvSpPr>
            <a:spLocks noGrp="1"/>
          </p:cNvSpPr>
          <p:nvPr>
            <p:ph type="title"/>
          </p:nvPr>
        </p:nvSpPr>
        <p:spPr>
          <a:xfrm>
            <a:off x="1024128" y="-28448"/>
            <a:ext cx="9720072" cy="1499616"/>
          </a:xfrm>
        </p:spPr>
        <p:txBody>
          <a:bodyPr/>
          <a:lstStyle/>
          <a:p>
            <a:r>
              <a:rPr lang="en-US" dirty="0"/>
              <a:t>Variance Inflation factor</a:t>
            </a:r>
            <a:r>
              <a:rPr lang="en-US" b="0" i="0" dirty="0">
                <a:solidFill>
                  <a:srgbClr val="333333"/>
                </a:solidFill>
                <a:effectLst/>
                <a:latin typeface="ProximaNova"/>
              </a:rPr>
              <a:t>?</a:t>
            </a:r>
            <a:endParaRPr lang="en-PK" dirty="0"/>
          </a:p>
        </p:txBody>
      </p:sp>
      <p:sp>
        <p:nvSpPr>
          <p:cNvPr id="3" name="Content Placeholder 2">
            <a:extLst>
              <a:ext uri="{FF2B5EF4-FFF2-40B4-BE49-F238E27FC236}">
                <a16:creationId xmlns:a16="http://schemas.microsoft.com/office/drawing/2014/main" id="{9300EAE1-10AE-4804-85D0-F201245BB4AE}"/>
              </a:ext>
            </a:extLst>
          </p:cNvPr>
          <p:cNvSpPr>
            <a:spLocks noGrp="1"/>
          </p:cNvSpPr>
          <p:nvPr>
            <p:ph idx="1"/>
          </p:nvPr>
        </p:nvSpPr>
        <p:spPr>
          <a:xfrm>
            <a:off x="1024128" y="1330960"/>
            <a:ext cx="10548112" cy="4978400"/>
          </a:xfrm>
        </p:spPr>
        <p:txBody>
          <a:bodyPr>
            <a:normAutofit lnSpcReduction="10000"/>
          </a:bodyPr>
          <a:lstStyle/>
          <a:p>
            <a:pPr>
              <a:buFont typeface="Wingdings" panose="05000000000000000000" pitchFamily="2" charset="2"/>
              <a:buChar char="v"/>
            </a:pPr>
            <a:r>
              <a:rPr lang="en-US" dirty="0">
                <a:solidFill>
                  <a:srgbClr val="00B0F0"/>
                </a:solidFill>
              </a:rPr>
              <a:t> </a:t>
            </a:r>
            <a:r>
              <a:rPr lang="en-US" dirty="0" err="1">
                <a:solidFill>
                  <a:srgbClr val="00B0F0"/>
                </a:solidFill>
              </a:rPr>
              <a:t>vif</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lgn="just">
              <a:buFont typeface="Wingdings" panose="05000000000000000000" pitchFamily="2" charset="2"/>
              <a:buChar char="v"/>
            </a:pPr>
            <a:r>
              <a:rPr lang="en-US" b="0" i="0" dirty="0">
                <a:solidFill>
                  <a:srgbClr val="333333"/>
                </a:solidFill>
                <a:effectLst/>
                <a:latin typeface="ProximaNova"/>
              </a:rPr>
              <a:t>In this example, the VIF and tolerance (1/VIF) values for </a:t>
            </a:r>
            <a:r>
              <a:rPr lang="en-US" b="1" i="0" dirty="0" err="1">
                <a:solidFill>
                  <a:srgbClr val="333333"/>
                </a:solidFill>
                <a:effectLst/>
                <a:latin typeface="ProximaNova"/>
              </a:rPr>
              <a:t>avg_ed</a:t>
            </a:r>
            <a:r>
              <a:rPr lang="en-US" b="0" i="0" dirty="0">
                <a:solidFill>
                  <a:srgbClr val="333333"/>
                </a:solidFill>
                <a:effectLst/>
                <a:latin typeface="ProximaNova"/>
              </a:rPr>
              <a:t> </a:t>
            </a:r>
            <a:r>
              <a:rPr lang="en-US" b="1" i="0" dirty="0" err="1">
                <a:solidFill>
                  <a:srgbClr val="333333"/>
                </a:solidFill>
                <a:effectLst/>
                <a:latin typeface="ProximaNova"/>
              </a:rPr>
              <a:t>grad_sch</a:t>
            </a:r>
            <a:r>
              <a:rPr lang="en-US" b="0" i="0" dirty="0">
                <a:solidFill>
                  <a:srgbClr val="333333"/>
                </a:solidFill>
                <a:effectLst/>
                <a:latin typeface="ProximaNova"/>
              </a:rPr>
              <a:t> and </a:t>
            </a:r>
            <a:r>
              <a:rPr lang="en-US" b="1" i="0" dirty="0" err="1">
                <a:solidFill>
                  <a:srgbClr val="333333"/>
                </a:solidFill>
                <a:effectLst/>
                <a:latin typeface="ProximaNova"/>
              </a:rPr>
              <a:t>col_grad</a:t>
            </a:r>
            <a:r>
              <a:rPr lang="en-US" b="0" i="0" dirty="0">
                <a:solidFill>
                  <a:srgbClr val="333333"/>
                </a:solidFill>
                <a:effectLst/>
                <a:latin typeface="ProximaNova"/>
              </a:rPr>
              <a:t> are worrisome.  All of these variables measure education of the parents and the very high VIF values indicate that these variables are possibly redundant.  For example, after you know </a:t>
            </a:r>
            <a:r>
              <a:rPr lang="en-US" b="1" i="0" dirty="0" err="1">
                <a:solidFill>
                  <a:srgbClr val="333333"/>
                </a:solidFill>
                <a:effectLst/>
                <a:latin typeface="ProximaNova"/>
              </a:rPr>
              <a:t>grad_sch</a:t>
            </a:r>
            <a:r>
              <a:rPr lang="en-US" b="0" i="0" dirty="0">
                <a:solidFill>
                  <a:srgbClr val="333333"/>
                </a:solidFill>
                <a:effectLst/>
                <a:latin typeface="ProximaNova"/>
              </a:rPr>
              <a:t> and </a:t>
            </a:r>
            <a:r>
              <a:rPr lang="en-US" b="1" i="0" dirty="0" err="1">
                <a:solidFill>
                  <a:srgbClr val="333333"/>
                </a:solidFill>
                <a:effectLst/>
                <a:latin typeface="ProximaNova"/>
              </a:rPr>
              <a:t>col_grad</a:t>
            </a:r>
            <a:r>
              <a:rPr lang="en-US" b="0" i="0" dirty="0">
                <a:solidFill>
                  <a:srgbClr val="333333"/>
                </a:solidFill>
                <a:effectLst/>
                <a:latin typeface="ProximaNova"/>
              </a:rPr>
              <a:t>, you probably can predict </a:t>
            </a:r>
            <a:r>
              <a:rPr lang="en-US" b="1" i="0" dirty="0" err="1">
                <a:solidFill>
                  <a:srgbClr val="333333"/>
                </a:solidFill>
                <a:effectLst/>
                <a:latin typeface="ProximaNova"/>
              </a:rPr>
              <a:t>avg_ed</a:t>
            </a:r>
            <a:r>
              <a:rPr lang="en-US" b="0" i="0" dirty="0">
                <a:solidFill>
                  <a:srgbClr val="333333"/>
                </a:solidFill>
                <a:effectLst/>
                <a:latin typeface="ProximaNova"/>
              </a:rPr>
              <a:t> very well.  In this example, multicollinearity arises because we have put in too many variables that measure the same thing, parent education.</a:t>
            </a: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701149B7-2AEC-496C-B5C2-2C39E19D825E}"/>
              </a:ext>
            </a:extLst>
          </p:cNvPr>
          <p:cNvPicPr>
            <a:picLocks noChangeAspect="1"/>
          </p:cNvPicPr>
          <p:nvPr/>
        </p:nvPicPr>
        <p:blipFill>
          <a:blip r:embed="rId2"/>
          <a:stretch>
            <a:fillRect/>
          </a:stretch>
        </p:blipFill>
        <p:spPr>
          <a:xfrm>
            <a:off x="5000942" y="1611376"/>
            <a:ext cx="4712018" cy="2438400"/>
          </a:xfrm>
          <a:prstGeom prst="rect">
            <a:avLst/>
          </a:prstGeom>
        </p:spPr>
      </p:pic>
    </p:spTree>
    <p:extLst>
      <p:ext uri="{BB962C8B-B14F-4D97-AF65-F5344CB8AC3E}">
        <p14:creationId xmlns:p14="http://schemas.microsoft.com/office/powerpoint/2010/main" val="199264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C151-DA74-4F9E-9A1D-36619F2A4C84}"/>
              </a:ext>
            </a:extLst>
          </p:cNvPr>
          <p:cNvSpPr>
            <a:spLocks noGrp="1"/>
          </p:cNvSpPr>
          <p:nvPr>
            <p:ph type="title"/>
          </p:nvPr>
        </p:nvSpPr>
        <p:spPr>
          <a:xfrm>
            <a:off x="1024128" y="87376"/>
            <a:ext cx="9720072" cy="1499616"/>
          </a:xfrm>
        </p:spPr>
        <p:txBody>
          <a:bodyPr/>
          <a:lstStyle/>
          <a:p>
            <a:r>
              <a:rPr lang="en-US" dirty="0"/>
              <a:t>New specification to see the impact on </a:t>
            </a:r>
            <a:r>
              <a:rPr lang="en-US" dirty="0" err="1"/>
              <a:t>vif</a:t>
            </a:r>
            <a:endParaRPr lang="en-PK" dirty="0"/>
          </a:p>
        </p:txBody>
      </p:sp>
      <p:sp>
        <p:nvSpPr>
          <p:cNvPr id="3" name="Content Placeholder 2">
            <a:extLst>
              <a:ext uri="{FF2B5EF4-FFF2-40B4-BE49-F238E27FC236}">
                <a16:creationId xmlns:a16="http://schemas.microsoft.com/office/drawing/2014/main" id="{1ACF131A-83FC-4660-A3C1-88C1A7623AA0}"/>
              </a:ext>
            </a:extLst>
          </p:cNvPr>
          <p:cNvSpPr>
            <a:spLocks noGrp="1"/>
          </p:cNvSpPr>
          <p:nvPr>
            <p:ph idx="1"/>
          </p:nvPr>
        </p:nvSpPr>
        <p:spPr>
          <a:xfrm>
            <a:off x="843280" y="1290320"/>
            <a:ext cx="10993120" cy="5480304"/>
          </a:xfrm>
        </p:spPr>
        <p:txBody>
          <a:bodyPr/>
          <a:lstStyle/>
          <a:p>
            <a:pPr algn="just">
              <a:spcAft>
                <a:spcPts val="1200"/>
              </a:spcAft>
              <a:buFont typeface="Wingdings" panose="05000000000000000000" pitchFamily="2" charset="2"/>
              <a:buChar char="v"/>
            </a:pPr>
            <a:r>
              <a:rPr lang="en-US" b="0" i="0" dirty="0">
                <a:solidFill>
                  <a:srgbClr val="333333"/>
                </a:solidFill>
                <a:effectLst/>
                <a:latin typeface="ProximaNova"/>
              </a:rPr>
              <a:t>Let’s omit one of the parent education variables, </a:t>
            </a:r>
            <a:r>
              <a:rPr lang="en-US" b="1" i="0" dirty="0" err="1">
                <a:solidFill>
                  <a:srgbClr val="333333"/>
                </a:solidFill>
                <a:effectLst/>
                <a:latin typeface="ProximaNova"/>
              </a:rPr>
              <a:t>avg_ed</a:t>
            </a:r>
            <a:r>
              <a:rPr lang="en-US" b="0" i="0" dirty="0">
                <a:solidFill>
                  <a:srgbClr val="333333"/>
                </a:solidFill>
                <a:effectLst/>
                <a:latin typeface="ProximaNova"/>
              </a:rPr>
              <a:t>.  Note that the VIF values in the analysis below appear much better.  Also, note how the standard errors are reduced for the parent education variables, </a:t>
            </a:r>
            <a:r>
              <a:rPr lang="en-US" b="1" i="0" dirty="0" err="1">
                <a:solidFill>
                  <a:srgbClr val="333333"/>
                </a:solidFill>
                <a:effectLst/>
                <a:latin typeface="ProximaNova"/>
              </a:rPr>
              <a:t>grad_sch</a:t>
            </a:r>
            <a:r>
              <a:rPr lang="en-US" b="0" i="0" dirty="0">
                <a:solidFill>
                  <a:srgbClr val="333333"/>
                </a:solidFill>
                <a:effectLst/>
                <a:latin typeface="ProximaNova"/>
              </a:rPr>
              <a:t> and </a:t>
            </a:r>
            <a:r>
              <a:rPr lang="en-US" b="1" i="0" dirty="0" err="1">
                <a:solidFill>
                  <a:srgbClr val="333333"/>
                </a:solidFill>
                <a:effectLst/>
                <a:latin typeface="ProximaNova"/>
              </a:rPr>
              <a:t>col_grad</a:t>
            </a:r>
            <a:r>
              <a:rPr lang="en-US" b="0" i="0" dirty="0">
                <a:solidFill>
                  <a:srgbClr val="333333"/>
                </a:solidFill>
                <a:effectLst/>
                <a:latin typeface="ProximaNova"/>
              </a:rPr>
              <a:t>. This is because the high degree of collinearity caused the standard errors to be inflated. With the multicollinearity eliminated, the coefficient for </a:t>
            </a:r>
            <a:r>
              <a:rPr lang="en-US" b="1" i="0" dirty="0" err="1">
                <a:solidFill>
                  <a:srgbClr val="333333"/>
                </a:solidFill>
                <a:effectLst/>
                <a:latin typeface="ProximaNova"/>
              </a:rPr>
              <a:t>grad_sch</a:t>
            </a:r>
            <a:r>
              <a:rPr lang="en-US" b="0" i="0" dirty="0">
                <a:solidFill>
                  <a:srgbClr val="333333"/>
                </a:solidFill>
                <a:effectLst/>
                <a:latin typeface="ProximaNova"/>
              </a:rPr>
              <a:t>, which had been non-significant, is now significant.</a:t>
            </a:r>
          </a:p>
          <a:p>
            <a:pPr algn="just">
              <a:spcAft>
                <a:spcPts val="1200"/>
              </a:spcAft>
              <a:buFont typeface="Wingdings" panose="05000000000000000000" pitchFamily="2" charset="2"/>
              <a:buChar char="v"/>
            </a:pPr>
            <a:r>
              <a:rPr lang="en-US" b="0" i="0" dirty="0">
                <a:solidFill>
                  <a:srgbClr val="00B0F0"/>
                </a:solidFill>
                <a:effectLst/>
                <a:latin typeface="ProximaNova"/>
              </a:rPr>
              <a:t> regress api00 acs_k3 </a:t>
            </a:r>
            <a:r>
              <a:rPr lang="en-US" b="0" i="0" dirty="0" err="1">
                <a:solidFill>
                  <a:srgbClr val="00B0F0"/>
                </a:solidFill>
                <a:effectLst/>
                <a:latin typeface="ProximaNova"/>
              </a:rPr>
              <a:t>grad_sch</a:t>
            </a:r>
            <a:r>
              <a:rPr lang="en-US" b="0" i="0" dirty="0">
                <a:solidFill>
                  <a:srgbClr val="00B0F0"/>
                </a:solidFill>
                <a:effectLst/>
                <a:latin typeface="ProximaNova"/>
              </a:rPr>
              <a:t> </a:t>
            </a:r>
            <a:r>
              <a:rPr lang="en-US" b="0" i="0" dirty="0" err="1">
                <a:solidFill>
                  <a:srgbClr val="00B0F0"/>
                </a:solidFill>
                <a:effectLst/>
                <a:latin typeface="ProximaNova"/>
              </a:rPr>
              <a:t>col_grad</a:t>
            </a:r>
            <a:r>
              <a:rPr lang="en-US" b="0" i="0" dirty="0">
                <a:solidFill>
                  <a:srgbClr val="00B0F0"/>
                </a:solidFill>
                <a:effectLst/>
                <a:latin typeface="ProximaNova"/>
              </a:rPr>
              <a:t> </a:t>
            </a:r>
            <a:r>
              <a:rPr lang="en-US" b="0" i="0" dirty="0" err="1">
                <a:solidFill>
                  <a:srgbClr val="00B0F0"/>
                </a:solidFill>
                <a:effectLst/>
                <a:latin typeface="ProximaNova"/>
              </a:rPr>
              <a:t>some_col</a:t>
            </a:r>
            <a:endParaRPr lang="en-US" b="0" i="0" dirty="0">
              <a:solidFill>
                <a:srgbClr val="00B0F0"/>
              </a:solidFill>
              <a:effectLst/>
              <a:latin typeface="ProximaNova"/>
            </a:endParaRPr>
          </a:p>
          <a:p>
            <a:br>
              <a:rPr lang="en-US" dirty="0"/>
            </a:br>
            <a:endParaRPr lang="en-PK" dirty="0"/>
          </a:p>
        </p:txBody>
      </p:sp>
      <p:pic>
        <p:nvPicPr>
          <p:cNvPr id="5" name="Picture 4">
            <a:extLst>
              <a:ext uri="{FF2B5EF4-FFF2-40B4-BE49-F238E27FC236}">
                <a16:creationId xmlns:a16="http://schemas.microsoft.com/office/drawing/2014/main" id="{171B65EE-81C9-4C8C-A5E2-A8692FED1302}"/>
              </a:ext>
            </a:extLst>
          </p:cNvPr>
          <p:cNvPicPr>
            <a:picLocks noChangeAspect="1"/>
          </p:cNvPicPr>
          <p:nvPr/>
        </p:nvPicPr>
        <p:blipFill>
          <a:blip r:embed="rId2"/>
          <a:stretch>
            <a:fillRect/>
          </a:stretch>
        </p:blipFill>
        <p:spPr>
          <a:xfrm>
            <a:off x="2812733" y="3701520"/>
            <a:ext cx="7286308" cy="3069104"/>
          </a:xfrm>
          <a:prstGeom prst="rect">
            <a:avLst/>
          </a:prstGeom>
        </p:spPr>
      </p:pic>
    </p:spTree>
    <p:extLst>
      <p:ext uri="{BB962C8B-B14F-4D97-AF65-F5344CB8AC3E}">
        <p14:creationId xmlns:p14="http://schemas.microsoft.com/office/powerpoint/2010/main" val="1800495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CBBCE-E0B3-4BF2-BDAB-537413DA127E}"/>
              </a:ext>
            </a:extLst>
          </p:cNvPr>
          <p:cNvSpPr>
            <a:spLocks noGrp="1"/>
          </p:cNvSpPr>
          <p:nvPr>
            <p:ph type="title"/>
          </p:nvPr>
        </p:nvSpPr>
        <p:spPr/>
        <p:txBody>
          <a:bodyPr/>
          <a:lstStyle/>
          <a:p>
            <a:r>
              <a:rPr lang="en-US" dirty="0"/>
              <a:t>New specification to see the impact on </a:t>
            </a:r>
            <a:r>
              <a:rPr lang="en-US" dirty="0" err="1"/>
              <a:t>vif</a:t>
            </a:r>
            <a:endParaRPr lang="en-PK" dirty="0"/>
          </a:p>
        </p:txBody>
      </p:sp>
      <p:sp>
        <p:nvSpPr>
          <p:cNvPr id="3" name="Content Placeholder 2">
            <a:extLst>
              <a:ext uri="{FF2B5EF4-FFF2-40B4-BE49-F238E27FC236}">
                <a16:creationId xmlns:a16="http://schemas.microsoft.com/office/drawing/2014/main" id="{E555CD00-1C53-4316-B0A3-4D306D8B90EB}"/>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vif</a:t>
            </a:r>
            <a:endParaRPr lang="en-PK" dirty="0">
              <a:solidFill>
                <a:srgbClr val="00B0F0"/>
              </a:solidFill>
            </a:endParaRPr>
          </a:p>
        </p:txBody>
      </p:sp>
      <p:pic>
        <p:nvPicPr>
          <p:cNvPr id="5" name="Picture 4">
            <a:extLst>
              <a:ext uri="{FF2B5EF4-FFF2-40B4-BE49-F238E27FC236}">
                <a16:creationId xmlns:a16="http://schemas.microsoft.com/office/drawing/2014/main" id="{D5CC2717-485C-487F-8E8F-CC08838E2A35}"/>
              </a:ext>
            </a:extLst>
          </p:cNvPr>
          <p:cNvPicPr>
            <a:picLocks noChangeAspect="1"/>
          </p:cNvPicPr>
          <p:nvPr/>
        </p:nvPicPr>
        <p:blipFill>
          <a:blip r:embed="rId2"/>
          <a:stretch>
            <a:fillRect/>
          </a:stretch>
        </p:blipFill>
        <p:spPr>
          <a:xfrm>
            <a:off x="6096000" y="2154555"/>
            <a:ext cx="4295775" cy="2143125"/>
          </a:xfrm>
          <a:prstGeom prst="rect">
            <a:avLst/>
          </a:prstGeom>
        </p:spPr>
      </p:pic>
    </p:spTree>
    <p:extLst>
      <p:ext uri="{BB962C8B-B14F-4D97-AF65-F5344CB8AC3E}">
        <p14:creationId xmlns:p14="http://schemas.microsoft.com/office/powerpoint/2010/main" val="123446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75E7-E912-4315-9AB0-BF2F811F7C64}"/>
              </a:ext>
            </a:extLst>
          </p:cNvPr>
          <p:cNvSpPr>
            <a:spLocks noGrp="1"/>
          </p:cNvSpPr>
          <p:nvPr>
            <p:ph type="title"/>
          </p:nvPr>
        </p:nvSpPr>
        <p:spPr/>
        <p:txBody>
          <a:bodyPr/>
          <a:lstStyle/>
          <a:p>
            <a:r>
              <a:rPr lang="en-US" dirty="0"/>
              <a:t>Why do we need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3B8B4AD6-52CA-4B92-B663-10BC50E8B6F7}"/>
              </a:ext>
            </a:extLst>
          </p:cNvPr>
          <p:cNvSpPr>
            <a:spLocks noGrp="1"/>
          </p:cNvSpPr>
          <p:nvPr>
            <p:ph idx="1"/>
          </p:nvPr>
        </p:nvSpPr>
        <p:spPr/>
        <p:txBody>
          <a:bodyPr/>
          <a:lstStyle/>
          <a:p>
            <a:pPr algn="just">
              <a:buFont typeface="Wingdings" panose="05000000000000000000" pitchFamily="2" charset="2"/>
              <a:buChar char="v"/>
            </a:pPr>
            <a:endParaRPr lang="en-US" b="0" i="0" dirty="0">
              <a:solidFill>
                <a:srgbClr val="333333"/>
              </a:solidFill>
              <a:effectLst/>
              <a:latin typeface="ProximaNova"/>
            </a:endParaRPr>
          </a:p>
          <a:p>
            <a:pPr algn="just">
              <a:buFont typeface="Wingdings" panose="05000000000000000000" pitchFamily="2" charset="2"/>
              <a:buChar char="v"/>
            </a:pPr>
            <a:endParaRPr lang="en-US" dirty="0">
              <a:solidFill>
                <a:srgbClr val="333333"/>
              </a:solidFill>
              <a:latin typeface="ProximaNova"/>
            </a:endParaRPr>
          </a:p>
          <a:p>
            <a:pPr algn="just">
              <a:buFont typeface="Wingdings" panose="05000000000000000000" pitchFamily="2" charset="2"/>
              <a:buChar char="v"/>
            </a:pPr>
            <a:r>
              <a:rPr lang="en-US" b="0" i="0" dirty="0">
                <a:solidFill>
                  <a:srgbClr val="333333"/>
                </a:solidFill>
                <a:effectLst/>
                <a:latin typeface="ProximaNova"/>
              </a:rPr>
              <a:t>When we do linear regression, we assume that the relationship between the response variable and the predictors is linear. This is the assumption of linearity. If this assumption is violated, the linear regression will try to fit a straight line to data that does not follow a straight line. </a:t>
            </a:r>
            <a:endParaRPr lang="en-PK" dirty="0"/>
          </a:p>
        </p:txBody>
      </p:sp>
    </p:spTree>
    <p:extLst>
      <p:ext uri="{BB962C8B-B14F-4D97-AF65-F5344CB8AC3E}">
        <p14:creationId xmlns:p14="http://schemas.microsoft.com/office/powerpoint/2010/main" val="26467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3442-5FF9-439A-898F-B922CEEF71AA}"/>
              </a:ext>
            </a:extLst>
          </p:cNvPr>
          <p:cNvSpPr>
            <a:spLocks noGrp="1"/>
          </p:cNvSpPr>
          <p:nvPr>
            <p:ph type="title"/>
          </p:nvPr>
        </p:nvSpPr>
        <p:spPr>
          <a:xfrm>
            <a:off x="1024128" y="10160"/>
            <a:ext cx="9720072" cy="1499616"/>
          </a:xfrm>
        </p:spPr>
        <p:txBody>
          <a:bodyPr/>
          <a:lstStyle/>
          <a:p>
            <a:r>
              <a:rPr lang="en-US" dirty="0"/>
              <a:t>How do we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E7DDF62E-8C0D-47CD-852B-280FA58CE0A3}"/>
              </a:ext>
            </a:extLst>
          </p:cNvPr>
          <p:cNvSpPr>
            <a:spLocks noGrp="1"/>
          </p:cNvSpPr>
          <p:nvPr>
            <p:ph idx="1"/>
          </p:nvPr>
        </p:nvSpPr>
        <p:spPr>
          <a:xfrm>
            <a:off x="1024128" y="1229360"/>
            <a:ext cx="10324592" cy="5080000"/>
          </a:xfrm>
        </p:spPr>
        <p:txBody>
          <a:bodyPr/>
          <a:lstStyle/>
          <a:p>
            <a:pPr algn="just">
              <a:buFont typeface="Wingdings" panose="05000000000000000000" pitchFamily="2" charset="2"/>
              <a:buChar char="v"/>
            </a:pPr>
            <a:r>
              <a:rPr lang="en-US" b="0" i="0" dirty="0">
                <a:solidFill>
                  <a:srgbClr val="333333"/>
                </a:solidFill>
                <a:effectLst/>
                <a:latin typeface="ProximaNova"/>
              </a:rPr>
              <a:t> Checking the linear assumption in the case of simple regression is straightforward, since we only have one predictor. All we have to do is a scatter plot between the response variable and the predictor to see if nonlinearity is present, such as a curved band or a big wave-shaped curve.</a:t>
            </a:r>
          </a:p>
          <a:p>
            <a:pPr algn="just">
              <a:buFont typeface="Wingdings" panose="05000000000000000000" pitchFamily="2" charset="2"/>
              <a:buChar char="v"/>
            </a:pPr>
            <a:r>
              <a:rPr lang="en-US" dirty="0">
                <a:solidFill>
                  <a:srgbClr val="333333"/>
                </a:solidFill>
                <a:latin typeface="ProximaNova"/>
              </a:rPr>
              <a:t> </a:t>
            </a:r>
            <a:r>
              <a:rPr lang="en-US" dirty="0">
                <a:solidFill>
                  <a:srgbClr val="00B0F0"/>
                </a:solidFill>
                <a:latin typeface="ProximaNova"/>
              </a:rPr>
              <a:t>use https://stats.idre.ucla.edu/stat/stata/webbooks/reg/elemapi2</a:t>
            </a:r>
          </a:p>
          <a:p>
            <a:pPr algn="just">
              <a:buFont typeface="Wingdings" panose="05000000000000000000" pitchFamily="2" charset="2"/>
              <a:buChar char="v"/>
            </a:pPr>
            <a:r>
              <a:rPr lang="en-US" dirty="0">
                <a:solidFill>
                  <a:srgbClr val="00B0F0"/>
                </a:solidFill>
              </a:rPr>
              <a:t> regress api00 enroll </a:t>
            </a:r>
            <a:endParaRPr lang="en-PK" dirty="0">
              <a:solidFill>
                <a:srgbClr val="00B0F0"/>
              </a:solidFill>
            </a:endParaRPr>
          </a:p>
        </p:txBody>
      </p:sp>
      <p:pic>
        <p:nvPicPr>
          <p:cNvPr id="5" name="Picture 4">
            <a:extLst>
              <a:ext uri="{FF2B5EF4-FFF2-40B4-BE49-F238E27FC236}">
                <a16:creationId xmlns:a16="http://schemas.microsoft.com/office/drawing/2014/main" id="{429262AE-B00D-4F41-9CBF-BE67F89F7926}"/>
              </a:ext>
            </a:extLst>
          </p:cNvPr>
          <p:cNvPicPr>
            <a:picLocks noChangeAspect="1"/>
          </p:cNvPicPr>
          <p:nvPr/>
        </p:nvPicPr>
        <p:blipFill>
          <a:blip r:embed="rId2"/>
          <a:stretch>
            <a:fillRect/>
          </a:stretch>
        </p:blipFill>
        <p:spPr>
          <a:xfrm>
            <a:off x="2558097" y="3609022"/>
            <a:ext cx="8924925" cy="3114675"/>
          </a:xfrm>
          <a:prstGeom prst="rect">
            <a:avLst/>
          </a:prstGeom>
        </p:spPr>
      </p:pic>
    </p:spTree>
    <p:extLst>
      <p:ext uri="{BB962C8B-B14F-4D97-AF65-F5344CB8AC3E}">
        <p14:creationId xmlns:p14="http://schemas.microsoft.com/office/powerpoint/2010/main" val="74632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AC5E-0540-466A-AA7E-BDB3231B1136}"/>
              </a:ext>
            </a:extLst>
          </p:cNvPr>
          <p:cNvSpPr>
            <a:spLocks noGrp="1"/>
          </p:cNvSpPr>
          <p:nvPr>
            <p:ph type="title"/>
          </p:nvPr>
        </p:nvSpPr>
        <p:spPr>
          <a:xfrm>
            <a:off x="1024128" y="0"/>
            <a:ext cx="9720072" cy="1499616"/>
          </a:xfrm>
        </p:spPr>
        <p:txBody>
          <a:bodyPr/>
          <a:lstStyle/>
          <a:p>
            <a:r>
              <a:rPr lang="en-US" dirty="0"/>
              <a:t>How do we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043CDCF1-5128-467C-A97F-CA79C16D99D2}"/>
              </a:ext>
            </a:extLst>
          </p:cNvPr>
          <p:cNvSpPr>
            <a:spLocks noGrp="1"/>
          </p:cNvSpPr>
          <p:nvPr>
            <p:ph idx="1"/>
          </p:nvPr>
        </p:nvSpPr>
        <p:spPr>
          <a:xfrm>
            <a:off x="1024128" y="995680"/>
            <a:ext cx="10659872" cy="5313680"/>
          </a:xfrm>
        </p:spPr>
        <p:txBody>
          <a:bodyPr/>
          <a:lstStyle/>
          <a:p>
            <a:pPr algn="just">
              <a:buFont typeface="Wingdings" panose="05000000000000000000" pitchFamily="2" charset="2"/>
              <a:buChar char="v"/>
            </a:pPr>
            <a:r>
              <a:rPr lang="en-US" b="0" i="0" dirty="0">
                <a:solidFill>
                  <a:srgbClr val="333333"/>
                </a:solidFill>
                <a:effectLst/>
                <a:latin typeface="ProximaNova"/>
              </a:rPr>
              <a:t> Below we use the </a:t>
            </a:r>
            <a:r>
              <a:rPr lang="en-US" b="1" i="0" dirty="0">
                <a:solidFill>
                  <a:srgbClr val="333333"/>
                </a:solidFill>
                <a:effectLst/>
                <a:latin typeface="ProximaNova"/>
              </a:rPr>
              <a:t>scatter </a:t>
            </a:r>
            <a:r>
              <a:rPr lang="en-US" b="0" i="0" dirty="0">
                <a:solidFill>
                  <a:srgbClr val="333333"/>
                </a:solidFill>
                <a:effectLst/>
                <a:latin typeface="ProximaNova"/>
              </a:rPr>
              <a:t>command to show a scatterplot predicting </a:t>
            </a:r>
            <a:r>
              <a:rPr lang="en-US" b="1" i="0" dirty="0">
                <a:solidFill>
                  <a:srgbClr val="333333"/>
                </a:solidFill>
                <a:effectLst/>
                <a:latin typeface="ProximaNova"/>
              </a:rPr>
              <a:t>api00 </a:t>
            </a:r>
            <a:r>
              <a:rPr lang="en-US" b="0" i="0" dirty="0">
                <a:solidFill>
                  <a:srgbClr val="333333"/>
                </a:solidFill>
                <a:effectLst/>
                <a:latin typeface="ProximaNova"/>
              </a:rPr>
              <a:t>from </a:t>
            </a:r>
            <a:r>
              <a:rPr lang="en-US" b="1" i="0" dirty="0">
                <a:solidFill>
                  <a:srgbClr val="333333"/>
                </a:solidFill>
                <a:effectLst/>
                <a:latin typeface="ProximaNova"/>
              </a:rPr>
              <a:t>enroll </a:t>
            </a:r>
            <a:r>
              <a:rPr lang="en-US" b="0" i="0" dirty="0">
                <a:solidFill>
                  <a:srgbClr val="333333"/>
                </a:solidFill>
                <a:effectLst/>
                <a:latin typeface="ProximaNova"/>
              </a:rPr>
              <a:t>and use </a:t>
            </a:r>
            <a:r>
              <a:rPr lang="en-US" b="1" i="0" dirty="0" err="1">
                <a:solidFill>
                  <a:srgbClr val="333333"/>
                </a:solidFill>
                <a:effectLst/>
                <a:latin typeface="ProximaNova"/>
              </a:rPr>
              <a:t>lfit</a:t>
            </a:r>
            <a:r>
              <a:rPr lang="en-US" b="1" i="0" dirty="0">
                <a:solidFill>
                  <a:srgbClr val="333333"/>
                </a:solidFill>
                <a:effectLst/>
                <a:latin typeface="ProximaNova"/>
              </a:rPr>
              <a:t> </a:t>
            </a:r>
            <a:r>
              <a:rPr lang="en-US" b="0" i="0" dirty="0">
                <a:solidFill>
                  <a:srgbClr val="333333"/>
                </a:solidFill>
                <a:effectLst/>
                <a:latin typeface="ProximaNova"/>
              </a:rPr>
              <a:t>to show a linear fit, and then </a:t>
            </a:r>
            <a:r>
              <a:rPr lang="en-US" b="1" i="0" dirty="0" err="1">
                <a:solidFill>
                  <a:srgbClr val="333333"/>
                </a:solidFill>
                <a:effectLst/>
                <a:latin typeface="ProximaNova"/>
              </a:rPr>
              <a:t>lowess</a:t>
            </a:r>
            <a:r>
              <a:rPr lang="en-US" b="1" i="0" dirty="0">
                <a:solidFill>
                  <a:srgbClr val="333333"/>
                </a:solidFill>
                <a:effectLst/>
                <a:latin typeface="ProximaNova"/>
              </a:rPr>
              <a:t> </a:t>
            </a:r>
            <a:r>
              <a:rPr lang="en-US" b="0" i="0" dirty="0">
                <a:solidFill>
                  <a:srgbClr val="333333"/>
                </a:solidFill>
                <a:effectLst/>
                <a:latin typeface="ProximaNova"/>
              </a:rPr>
              <a:t>to show a </a:t>
            </a:r>
            <a:r>
              <a:rPr lang="en-US" b="0" i="0" dirty="0" err="1">
                <a:solidFill>
                  <a:srgbClr val="333333"/>
                </a:solidFill>
                <a:effectLst/>
                <a:latin typeface="ProximaNova"/>
              </a:rPr>
              <a:t>lowess</a:t>
            </a:r>
            <a:r>
              <a:rPr lang="en-US" b="0" i="0" dirty="0">
                <a:solidFill>
                  <a:srgbClr val="333333"/>
                </a:solidFill>
                <a:effectLst/>
                <a:latin typeface="ProximaNova"/>
              </a:rPr>
              <a:t> smoother predicting </a:t>
            </a:r>
            <a:r>
              <a:rPr lang="en-US" b="1" i="0" dirty="0">
                <a:solidFill>
                  <a:srgbClr val="333333"/>
                </a:solidFill>
                <a:effectLst/>
                <a:latin typeface="ProximaNova"/>
              </a:rPr>
              <a:t>api00 </a:t>
            </a:r>
            <a:r>
              <a:rPr lang="en-US" b="0" i="0" dirty="0">
                <a:solidFill>
                  <a:srgbClr val="333333"/>
                </a:solidFill>
                <a:effectLst/>
                <a:latin typeface="ProximaNova"/>
              </a:rPr>
              <a:t>from </a:t>
            </a:r>
            <a:r>
              <a:rPr lang="en-US" b="1" i="0" dirty="0">
                <a:solidFill>
                  <a:srgbClr val="333333"/>
                </a:solidFill>
                <a:effectLst/>
                <a:latin typeface="ProximaNova"/>
              </a:rPr>
              <a:t>enroll</a:t>
            </a:r>
            <a:r>
              <a:rPr lang="en-US" b="0" i="0" dirty="0">
                <a:solidFill>
                  <a:srgbClr val="333333"/>
                </a:solidFill>
                <a:effectLst/>
                <a:latin typeface="ProximaNova"/>
              </a:rPr>
              <a:t>. We clearly see some degree of nonlinearity.</a:t>
            </a:r>
          </a:p>
          <a:p>
            <a:pPr algn="just">
              <a:buFont typeface="Wingdings" panose="05000000000000000000" pitchFamily="2" charset="2"/>
              <a:buChar char="v"/>
            </a:pPr>
            <a:r>
              <a:rPr lang="en-US" dirty="0">
                <a:solidFill>
                  <a:srgbClr val="00B0F0"/>
                </a:solidFill>
              </a:rPr>
              <a:t> </a:t>
            </a:r>
            <a:r>
              <a:rPr lang="en-US" dirty="0" err="1">
                <a:solidFill>
                  <a:srgbClr val="00B0F0"/>
                </a:solidFill>
              </a:rPr>
              <a:t>twoway</a:t>
            </a:r>
            <a:r>
              <a:rPr lang="en-US" dirty="0">
                <a:solidFill>
                  <a:srgbClr val="00B0F0"/>
                </a:solidFill>
              </a:rPr>
              <a:t> (scatter api00 enroll) (</a:t>
            </a:r>
            <a:r>
              <a:rPr lang="en-US" dirty="0" err="1">
                <a:solidFill>
                  <a:srgbClr val="00B0F0"/>
                </a:solidFill>
              </a:rPr>
              <a:t>lfit</a:t>
            </a:r>
            <a:r>
              <a:rPr lang="en-US" dirty="0">
                <a:solidFill>
                  <a:srgbClr val="00B0F0"/>
                </a:solidFill>
              </a:rPr>
              <a:t> api00 enroll) (</a:t>
            </a:r>
            <a:r>
              <a:rPr lang="en-US" dirty="0" err="1">
                <a:solidFill>
                  <a:srgbClr val="00B0F0"/>
                </a:solidFill>
              </a:rPr>
              <a:t>lowess</a:t>
            </a:r>
            <a:r>
              <a:rPr lang="en-US" dirty="0">
                <a:solidFill>
                  <a:srgbClr val="00B0F0"/>
                </a:solidFill>
              </a:rPr>
              <a:t> api00 enroll)</a:t>
            </a:r>
            <a:endParaRPr lang="en-PK" dirty="0">
              <a:solidFill>
                <a:srgbClr val="00B0F0"/>
              </a:solidFill>
            </a:endParaRPr>
          </a:p>
        </p:txBody>
      </p:sp>
      <p:pic>
        <p:nvPicPr>
          <p:cNvPr id="5" name="Picture 4">
            <a:extLst>
              <a:ext uri="{FF2B5EF4-FFF2-40B4-BE49-F238E27FC236}">
                <a16:creationId xmlns:a16="http://schemas.microsoft.com/office/drawing/2014/main" id="{F095D045-B7B4-46AE-9981-C660F445D4E6}"/>
              </a:ext>
            </a:extLst>
          </p:cNvPr>
          <p:cNvPicPr>
            <a:picLocks noChangeAspect="1"/>
          </p:cNvPicPr>
          <p:nvPr/>
        </p:nvPicPr>
        <p:blipFill>
          <a:blip r:embed="rId2"/>
          <a:stretch>
            <a:fillRect/>
          </a:stretch>
        </p:blipFill>
        <p:spPr>
          <a:xfrm>
            <a:off x="3891280" y="2495297"/>
            <a:ext cx="7386320" cy="4354394"/>
          </a:xfrm>
          <a:prstGeom prst="rect">
            <a:avLst/>
          </a:prstGeom>
        </p:spPr>
      </p:pic>
    </p:spTree>
    <p:extLst>
      <p:ext uri="{BB962C8B-B14F-4D97-AF65-F5344CB8AC3E}">
        <p14:creationId xmlns:p14="http://schemas.microsoft.com/office/powerpoint/2010/main" val="4186045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5F77-F7BB-4A7C-BDE1-AAF0A5DEA39D}"/>
              </a:ext>
            </a:extLst>
          </p:cNvPr>
          <p:cNvSpPr>
            <a:spLocks noGrp="1"/>
          </p:cNvSpPr>
          <p:nvPr>
            <p:ph type="title"/>
          </p:nvPr>
        </p:nvSpPr>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9F1D691A-2F25-4838-A8C5-2D5567933B5D}"/>
              </a:ext>
            </a:extLst>
          </p:cNvPr>
          <p:cNvSpPr>
            <a:spLocks noGrp="1"/>
          </p:cNvSpPr>
          <p:nvPr>
            <p:ph idx="1"/>
          </p:nvPr>
        </p:nvSpPr>
        <p:spPr>
          <a:xfrm>
            <a:off x="1024128" y="2286000"/>
            <a:ext cx="10365232" cy="4023360"/>
          </a:xfrm>
        </p:spPr>
        <p:txBody>
          <a:bodyPr/>
          <a:lstStyle/>
          <a:p>
            <a:pPr algn="just"/>
            <a:r>
              <a:rPr lang="en-US" b="0" i="0" dirty="0">
                <a:solidFill>
                  <a:srgbClr val="333333"/>
                </a:solidFill>
                <a:effectLst/>
                <a:latin typeface="ProximaNova"/>
              </a:rPr>
              <a:t>Checking the linearity assumption is not so straightforward in the case of multiple regression. </a:t>
            </a:r>
            <a:r>
              <a:rPr lang="en-US" dirty="0">
                <a:solidFill>
                  <a:srgbClr val="333333"/>
                </a:solidFill>
                <a:latin typeface="ProximaNova"/>
              </a:rPr>
              <a:t>I</a:t>
            </a:r>
            <a:r>
              <a:rPr lang="en-US" b="0" i="0" dirty="0">
                <a:solidFill>
                  <a:srgbClr val="333333"/>
                </a:solidFill>
                <a:effectLst/>
                <a:latin typeface="ProximaNova"/>
              </a:rPr>
              <a:t> will try to illustrate some of the techniques that you can use. The most straightforward thing to do is to plot the standardized residuals against each of the predictor variables in the regression model. If there is a clear nonlinear pattern, there is a problem of nonlinearity. Otherwise, we should see for each of the plots just a random scatter of points. Let’s continue to use dataset </a:t>
            </a:r>
            <a:r>
              <a:rPr lang="en-US" b="1" i="0" dirty="0">
                <a:solidFill>
                  <a:srgbClr val="333333"/>
                </a:solidFill>
                <a:effectLst/>
                <a:latin typeface="ProximaNova"/>
              </a:rPr>
              <a:t>elemapi2</a:t>
            </a:r>
            <a:r>
              <a:rPr lang="en-US" b="0" i="0" dirty="0">
                <a:solidFill>
                  <a:srgbClr val="333333"/>
                </a:solidFill>
                <a:effectLst/>
                <a:latin typeface="ProximaNova"/>
              </a:rPr>
              <a:t> here. Let’s use a different model.</a:t>
            </a:r>
            <a:endParaRPr lang="en-PK" dirty="0"/>
          </a:p>
        </p:txBody>
      </p:sp>
    </p:spTree>
    <p:extLst>
      <p:ext uri="{BB962C8B-B14F-4D97-AF65-F5344CB8AC3E}">
        <p14:creationId xmlns:p14="http://schemas.microsoft.com/office/powerpoint/2010/main" val="105857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CD29-FCFB-40E0-BC54-5D952190B272}"/>
              </a:ext>
            </a:extLst>
          </p:cNvPr>
          <p:cNvSpPr>
            <a:spLocks noGrp="1"/>
          </p:cNvSpPr>
          <p:nvPr>
            <p:ph type="title"/>
          </p:nvPr>
        </p:nvSpPr>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04229495-2AAF-4036-8F7B-8D05203121ED}"/>
              </a:ext>
            </a:extLst>
          </p:cNvPr>
          <p:cNvSpPr>
            <a:spLocks noGrp="1"/>
          </p:cNvSpPr>
          <p:nvPr>
            <p:ph idx="1"/>
          </p:nvPr>
        </p:nvSpPr>
        <p:spPr>
          <a:xfrm>
            <a:off x="1024128" y="1828800"/>
            <a:ext cx="9720071" cy="4480560"/>
          </a:xfrm>
        </p:spPr>
        <p:txBody>
          <a:bodyPr/>
          <a:lstStyle/>
          <a:p>
            <a:pPr>
              <a:buFont typeface="Wingdings" panose="05000000000000000000" pitchFamily="2" charset="2"/>
              <a:buChar char="v"/>
            </a:pPr>
            <a:r>
              <a:rPr lang="en-US" dirty="0">
                <a:solidFill>
                  <a:srgbClr val="00B0F0"/>
                </a:solidFill>
              </a:rPr>
              <a:t> regress api00 meals </a:t>
            </a:r>
            <a:r>
              <a:rPr lang="en-US" dirty="0" err="1">
                <a:solidFill>
                  <a:srgbClr val="00B0F0"/>
                </a:solidFill>
              </a:rPr>
              <a:t>some_col</a:t>
            </a:r>
            <a:endParaRPr lang="en-US" dirty="0">
              <a:solidFill>
                <a:srgbClr val="00B0F0"/>
              </a:solidFill>
            </a:endParaRPr>
          </a:p>
          <a:p>
            <a:pPr>
              <a:buFont typeface="Wingdings" panose="05000000000000000000" pitchFamily="2" charset="2"/>
              <a:buChar char="v"/>
            </a:pPr>
            <a:r>
              <a:rPr lang="en-US" dirty="0">
                <a:solidFill>
                  <a:srgbClr val="00B0F0"/>
                </a:solidFill>
              </a:rPr>
              <a:t> predict r, </a:t>
            </a:r>
            <a:r>
              <a:rPr lang="en-US" dirty="0" err="1">
                <a:solidFill>
                  <a:srgbClr val="00B0F0"/>
                </a:solidFill>
              </a:rPr>
              <a:t>resid</a:t>
            </a:r>
            <a:endParaRPr lang="en-PK" dirty="0">
              <a:solidFill>
                <a:srgbClr val="00B0F0"/>
              </a:solidFill>
            </a:endParaRPr>
          </a:p>
        </p:txBody>
      </p:sp>
      <p:pic>
        <p:nvPicPr>
          <p:cNvPr id="5" name="Picture 4">
            <a:extLst>
              <a:ext uri="{FF2B5EF4-FFF2-40B4-BE49-F238E27FC236}">
                <a16:creationId xmlns:a16="http://schemas.microsoft.com/office/drawing/2014/main" id="{CC1A6C14-85BA-483E-BF41-7F5C8C3A0071}"/>
              </a:ext>
            </a:extLst>
          </p:cNvPr>
          <p:cNvPicPr>
            <a:picLocks noChangeAspect="1"/>
          </p:cNvPicPr>
          <p:nvPr/>
        </p:nvPicPr>
        <p:blipFill>
          <a:blip r:embed="rId2"/>
          <a:stretch>
            <a:fillRect/>
          </a:stretch>
        </p:blipFill>
        <p:spPr>
          <a:xfrm>
            <a:off x="1897062" y="2967609"/>
            <a:ext cx="8601075" cy="3305175"/>
          </a:xfrm>
          <a:prstGeom prst="rect">
            <a:avLst/>
          </a:prstGeom>
        </p:spPr>
      </p:pic>
    </p:spTree>
    <p:extLst>
      <p:ext uri="{BB962C8B-B14F-4D97-AF65-F5344CB8AC3E}">
        <p14:creationId xmlns:p14="http://schemas.microsoft.com/office/powerpoint/2010/main" val="306565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5A36-F8FA-40AA-B3CE-C5328CBE6E60}"/>
              </a:ext>
            </a:extLst>
          </p:cNvPr>
          <p:cNvSpPr>
            <a:spLocks noGrp="1"/>
          </p:cNvSpPr>
          <p:nvPr>
            <p:ph type="title"/>
          </p:nvPr>
        </p:nvSpPr>
        <p:spPr/>
        <p:txBody>
          <a:bodyPr/>
          <a:lstStyle/>
          <a:p>
            <a:r>
              <a:rPr lang="en-US" dirty="0"/>
              <a:t>WHAT IS </a:t>
            </a:r>
            <a:r>
              <a:rPr lang="en-US" b="0" i="0" dirty="0">
                <a:solidFill>
                  <a:srgbClr val="333333"/>
                </a:solidFill>
                <a:effectLst/>
                <a:latin typeface="ProximaNova"/>
              </a:rPr>
              <a:t>Homoscedasticity?</a:t>
            </a:r>
            <a:endParaRPr lang="en-PK" dirty="0"/>
          </a:p>
        </p:txBody>
      </p:sp>
      <p:sp>
        <p:nvSpPr>
          <p:cNvPr id="3" name="Content Placeholder 2">
            <a:extLst>
              <a:ext uri="{FF2B5EF4-FFF2-40B4-BE49-F238E27FC236}">
                <a16:creationId xmlns:a16="http://schemas.microsoft.com/office/drawing/2014/main" id="{3AD3645C-3F15-4193-8E49-02FD6D0DAD96}"/>
              </a:ext>
            </a:extLst>
          </p:cNvPr>
          <p:cNvSpPr>
            <a:spLocks noGrp="1"/>
          </p:cNvSpPr>
          <p:nvPr>
            <p:ph idx="1"/>
          </p:nvPr>
        </p:nvSpPr>
        <p:spPr/>
        <p:txBody>
          <a:bodyPr/>
          <a:lstStyle/>
          <a:p>
            <a:pPr algn="just">
              <a:buFont typeface="Wingdings" panose="05000000000000000000" pitchFamily="2" charset="2"/>
              <a:buChar char="v"/>
            </a:pPr>
            <a:r>
              <a:rPr lang="en-US" b="0" i="0" dirty="0">
                <a:solidFill>
                  <a:srgbClr val="333333"/>
                </a:solidFill>
                <a:effectLst/>
                <a:latin typeface="ProximaNova"/>
              </a:rPr>
              <a:t> One of the main assumptions for the ordinary least squares regression is the homogeneity of variance of the residuals. If the model is well-fitted, there should be no pattern to the residuals plotted against the fitted values. If the variance of the residuals is non-constant then the residual variance is said to be “heteroscedastic.” There are graphical and non-graphical methods for detecting heteroscedasticity.</a:t>
            </a:r>
            <a:endParaRPr lang="en-PK" dirty="0"/>
          </a:p>
        </p:txBody>
      </p:sp>
    </p:spTree>
    <p:extLst>
      <p:ext uri="{BB962C8B-B14F-4D97-AF65-F5344CB8AC3E}">
        <p14:creationId xmlns:p14="http://schemas.microsoft.com/office/powerpoint/2010/main" val="380111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ABA13-B916-4321-BDE3-3392E8AEC479}"/>
              </a:ext>
            </a:extLst>
          </p:cNvPr>
          <p:cNvSpPr>
            <a:spLocks noGrp="1"/>
          </p:cNvSpPr>
          <p:nvPr>
            <p:ph type="title"/>
          </p:nvPr>
        </p:nvSpPr>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AF49A218-B82D-4415-958A-1E6C13D62671}"/>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scatter r meals </a:t>
            </a:r>
            <a:endParaRPr lang="en-PK" dirty="0">
              <a:solidFill>
                <a:srgbClr val="00B0F0"/>
              </a:solidFill>
            </a:endParaRPr>
          </a:p>
        </p:txBody>
      </p:sp>
      <p:pic>
        <p:nvPicPr>
          <p:cNvPr id="5" name="Picture 4">
            <a:extLst>
              <a:ext uri="{FF2B5EF4-FFF2-40B4-BE49-F238E27FC236}">
                <a16:creationId xmlns:a16="http://schemas.microsoft.com/office/drawing/2014/main" id="{E3603C8A-ABCF-44D5-A34A-145C486D4825}"/>
              </a:ext>
            </a:extLst>
          </p:cNvPr>
          <p:cNvPicPr>
            <a:picLocks noChangeAspect="1"/>
          </p:cNvPicPr>
          <p:nvPr/>
        </p:nvPicPr>
        <p:blipFill>
          <a:blip r:embed="rId2"/>
          <a:stretch>
            <a:fillRect/>
          </a:stretch>
        </p:blipFill>
        <p:spPr>
          <a:xfrm>
            <a:off x="3844666" y="2286000"/>
            <a:ext cx="7138294" cy="4470400"/>
          </a:xfrm>
          <a:prstGeom prst="rect">
            <a:avLst/>
          </a:prstGeom>
        </p:spPr>
      </p:pic>
    </p:spTree>
    <p:extLst>
      <p:ext uri="{BB962C8B-B14F-4D97-AF65-F5344CB8AC3E}">
        <p14:creationId xmlns:p14="http://schemas.microsoft.com/office/powerpoint/2010/main" val="1708939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3570-CF2A-48B7-B335-E361C5398105}"/>
              </a:ext>
            </a:extLst>
          </p:cNvPr>
          <p:cNvSpPr>
            <a:spLocks noGrp="1"/>
          </p:cNvSpPr>
          <p:nvPr>
            <p:ph type="title"/>
          </p:nvPr>
        </p:nvSpPr>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B6BB87C3-095A-455B-8E07-FF36EE7024AA}"/>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scatter r </a:t>
            </a:r>
            <a:r>
              <a:rPr lang="en-US" dirty="0" err="1">
                <a:solidFill>
                  <a:srgbClr val="00B0F0"/>
                </a:solidFill>
              </a:rPr>
              <a:t>some_col</a:t>
            </a:r>
            <a:endParaRPr lang="en-PK" dirty="0">
              <a:solidFill>
                <a:srgbClr val="00B0F0"/>
              </a:solidFill>
            </a:endParaRPr>
          </a:p>
        </p:txBody>
      </p:sp>
      <p:pic>
        <p:nvPicPr>
          <p:cNvPr id="5" name="Picture 4">
            <a:extLst>
              <a:ext uri="{FF2B5EF4-FFF2-40B4-BE49-F238E27FC236}">
                <a16:creationId xmlns:a16="http://schemas.microsoft.com/office/drawing/2014/main" id="{122D1F63-3896-4EAE-8258-62A42135334C}"/>
              </a:ext>
            </a:extLst>
          </p:cNvPr>
          <p:cNvPicPr>
            <a:picLocks noChangeAspect="1"/>
          </p:cNvPicPr>
          <p:nvPr/>
        </p:nvPicPr>
        <p:blipFill>
          <a:blip r:embed="rId2"/>
          <a:stretch>
            <a:fillRect/>
          </a:stretch>
        </p:blipFill>
        <p:spPr>
          <a:xfrm>
            <a:off x="4744719" y="1722247"/>
            <a:ext cx="7031613" cy="5135753"/>
          </a:xfrm>
          <a:prstGeom prst="rect">
            <a:avLst/>
          </a:prstGeom>
        </p:spPr>
      </p:pic>
    </p:spTree>
    <p:extLst>
      <p:ext uri="{BB962C8B-B14F-4D97-AF65-F5344CB8AC3E}">
        <p14:creationId xmlns:p14="http://schemas.microsoft.com/office/powerpoint/2010/main" val="292673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C59FC-96F5-4D9A-88DE-DDBD701140DA}"/>
              </a:ext>
            </a:extLst>
          </p:cNvPr>
          <p:cNvSpPr>
            <a:spLocks noGrp="1"/>
          </p:cNvSpPr>
          <p:nvPr>
            <p:ph type="title"/>
          </p:nvPr>
        </p:nvSpPr>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8F19A581-CAA6-4C74-953D-AE1D23C15484}"/>
              </a:ext>
            </a:extLst>
          </p:cNvPr>
          <p:cNvSpPr>
            <a:spLocks noGrp="1"/>
          </p:cNvSpPr>
          <p:nvPr>
            <p:ph idx="1"/>
          </p:nvPr>
        </p:nvSpPr>
        <p:spPr>
          <a:xfrm>
            <a:off x="1024128" y="2286000"/>
            <a:ext cx="10537952" cy="4023360"/>
          </a:xfrm>
        </p:spPr>
        <p:txBody>
          <a:bodyPr/>
          <a:lstStyle/>
          <a:p>
            <a:pPr algn="just">
              <a:spcAft>
                <a:spcPts val="1200"/>
              </a:spcAft>
              <a:buFont typeface="Wingdings" panose="05000000000000000000" pitchFamily="2" charset="2"/>
              <a:buChar char="v"/>
            </a:pPr>
            <a:r>
              <a:rPr lang="en-US" b="0" i="0" dirty="0">
                <a:solidFill>
                  <a:srgbClr val="333333"/>
                </a:solidFill>
                <a:effectLst/>
                <a:latin typeface="ProximaNova"/>
              </a:rPr>
              <a:t> The two residual versus predictor variable plots above do not indicate strongly a clear departure from linearity. Another command for detecting non-linearity is </a:t>
            </a:r>
            <a:r>
              <a:rPr lang="en-US" b="1" i="0" dirty="0" err="1">
                <a:solidFill>
                  <a:srgbClr val="333333"/>
                </a:solidFill>
                <a:effectLst/>
                <a:latin typeface="ProximaNova"/>
              </a:rPr>
              <a:t>acprplot</a:t>
            </a:r>
            <a:r>
              <a:rPr lang="en-US" b="0" i="0" dirty="0">
                <a:solidFill>
                  <a:srgbClr val="333333"/>
                </a:solidFill>
                <a:effectLst/>
                <a:latin typeface="ProximaNova"/>
              </a:rPr>
              <a:t>. </a:t>
            </a:r>
            <a:r>
              <a:rPr lang="en-US" b="1" i="0" dirty="0" err="1">
                <a:solidFill>
                  <a:srgbClr val="333333"/>
                </a:solidFill>
                <a:effectLst/>
                <a:latin typeface="ProximaNova"/>
              </a:rPr>
              <a:t>acprplot</a:t>
            </a:r>
            <a:r>
              <a:rPr lang="en-US" b="0" i="0" dirty="0">
                <a:solidFill>
                  <a:srgbClr val="333333"/>
                </a:solidFill>
                <a:effectLst/>
                <a:latin typeface="ProximaNova"/>
              </a:rPr>
              <a:t> graphs an augmented component-plus-residual plot, a.k.a. augmented partial residual plot. It can be used to identify nonlinearities in the data. Let’s use the </a:t>
            </a:r>
            <a:r>
              <a:rPr lang="en-US" b="1" i="0" dirty="0" err="1">
                <a:solidFill>
                  <a:srgbClr val="333333"/>
                </a:solidFill>
                <a:effectLst/>
                <a:latin typeface="ProximaNova"/>
              </a:rPr>
              <a:t>acprplot</a:t>
            </a:r>
            <a:r>
              <a:rPr lang="en-US" b="0" i="0" dirty="0">
                <a:solidFill>
                  <a:srgbClr val="333333"/>
                </a:solidFill>
                <a:effectLst/>
                <a:latin typeface="ProximaNova"/>
              </a:rPr>
              <a:t> command for </a:t>
            </a:r>
            <a:r>
              <a:rPr lang="en-US" b="1" i="0" dirty="0">
                <a:solidFill>
                  <a:srgbClr val="333333"/>
                </a:solidFill>
                <a:effectLst/>
                <a:latin typeface="ProximaNova"/>
              </a:rPr>
              <a:t>meals</a:t>
            </a:r>
            <a:r>
              <a:rPr lang="en-US" b="0" i="0" dirty="0">
                <a:solidFill>
                  <a:srgbClr val="333333"/>
                </a:solidFill>
                <a:effectLst/>
                <a:latin typeface="ProximaNova"/>
              </a:rPr>
              <a:t> and </a:t>
            </a:r>
            <a:r>
              <a:rPr lang="en-US" b="1" i="0" dirty="0" err="1">
                <a:solidFill>
                  <a:srgbClr val="333333"/>
                </a:solidFill>
                <a:effectLst/>
                <a:latin typeface="ProximaNova"/>
              </a:rPr>
              <a:t>some_col</a:t>
            </a:r>
            <a:r>
              <a:rPr lang="en-US" b="0" i="0" dirty="0">
                <a:solidFill>
                  <a:srgbClr val="333333"/>
                </a:solidFill>
                <a:effectLst/>
                <a:latin typeface="ProximaNova"/>
              </a:rPr>
              <a:t> and use the </a:t>
            </a:r>
            <a:r>
              <a:rPr lang="en-US" b="1" i="0" dirty="0" err="1">
                <a:solidFill>
                  <a:srgbClr val="333333"/>
                </a:solidFill>
                <a:effectLst/>
                <a:latin typeface="ProximaNova"/>
              </a:rPr>
              <a:t>lowess</a:t>
            </a:r>
            <a:r>
              <a:rPr lang="en-US" b="1" i="0" dirty="0">
                <a:solidFill>
                  <a:srgbClr val="333333"/>
                </a:solidFill>
                <a:effectLst/>
                <a:latin typeface="ProximaNova"/>
              </a:rPr>
              <a:t> </a:t>
            </a:r>
            <a:r>
              <a:rPr lang="en-US" b="1" i="0" dirty="0" err="1">
                <a:solidFill>
                  <a:srgbClr val="333333"/>
                </a:solidFill>
                <a:effectLst/>
                <a:latin typeface="ProximaNova"/>
              </a:rPr>
              <a:t>lsopts</a:t>
            </a:r>
            <a:r>
              <a:rPr lang="en-US" b="1" i="0" dirty="0">
                <a:solidFill>
                  <a:srgbClr val="333333"/>
                </a:solidFill>
                <a:effectLst/>
                <a:latin typeface="ProximaNova"/>
              </a:rPr>
              <a:t>(</a:t>
            </a:r>
            <a:r>
              <a:rPr lang="en-US" b="1" i="0" dirty="0" err="1">
                <a:solidFill>
                  <a:srgbClr val="333333"/>
                </a:solidFill>
                <a:effectLst/>
                <a:latin typeface="ProximaNova"/>
              </a:rPr>
              <a:t>bwidth</a:t>
            </a:r>
            <a:r>
              <a:rPr lang="en-US" b="1" i="0" dirty="0">
                <a:solidFill>
                  <a:srgbClr val="333333"/>
                </a:solidFill>
                <a:effectLst/>
                <a:latin typeface="ProximaNova"/>
              </a:rPr>
              <a:t>(1))</a:t>
            </a:r>
            <a:r>
              <a:rPr lang="en-US" b="0" i="0" dirty="0">
                <a:solidFill>
                  <a:srgbClr val="333333"/>
                </a:solidFill>
                <a:effectLst/>
                <a:latin typeface="ProximaNova"/>
              </a:rPr>
              <a:t> options to request </a:t>
            </a:r>
            <a:r>
              <a:rPr lang="en-US" b="0" i="0" dirty="0" err="1">
                <a:solidFill>
                  <a:srgbClr val="333333"/>
                </a:solidFill>
                <a:effectLst/>
                <a:latin typeface="ProximaNova"/>
              </a:rPr>
              <a:t>lowess</a:t>
            </a:r>
            <a:r>
              <a:rPr lang="en-US" b="0" i="0" dirty="0">
                <a:solidFill>
                  <a:srgbClr val="333333"/>
                </a:solidFill>
                <a:effectLst/>
                <a:latin typeface="ProximaNova"/>
              </a:rPr>
              <a:t> smoothing with a bandwidth of 1.</a:t>
            </a:r>
          </a:p>
          <a:p>
            <a:pPr algn="just">
              <a:spcAft>
                <a:spcPts val="1200"/>
              </a:spcAft>
              <a:buFont typeface="Wingdings" panose="05000000000000000000" pitchFamily="2" charset="2"/>
              <a:buChar char="v"/>
            </a:pPr>
            <a:r>
              <a:rPr lang="en-US" b="0" i="0" dirty="0">
                <a:solidFill>
                  <a:srgbClr val="333333"/>
                </a:solidFill>
                <a:effectLst/>
                <a:latin typeface="ProximaNova"/>
              </a:rPr>
              <a:t> In the first plot below the smoothed line is very close to the ordinary regression line, and the entire pattern seems pretty uniform. The second plot does seem more problematic at the right end. This may come from some potential influential points. Overall, they don’t look too bad and we shouldn’t be too concerned about non-linearities in the data.</a:t>
            </a:r>
          </a:p>
          <a:p>
            <a:endParaRPr lang="en-PK" dirty="0"/>
          </a:p>
        </p:txBody>
      </p:sp>
    </p:spTree>
    <p:extLst>
      <p:ext uri="{BB962C8B-B14F-4D97-AF65-F5344CB8AC3E}">
        <p14:creationId xmlns:p14="http://schemas.microsoft.com/office/powerpoint/2010/main" val="856764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AA8C-86C5-4ACB-A4CD-C383491BE51B}"/>
              </a:ext>
            </a:extLst>
          </p:cNvPr>
          <p:cNvSpPr>
            <a:spLocks noGrp="1"/>
          </p:cNvSpPr>
          <p:nvPr>
            <p:ph type="title"/>
          </p:nvPr>
        </p:nvSpPr>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8D9A1579-B859-4519-AC0F-CF0262F41539}"/>
              </a:ext>
            </a:extLst>
          </p:cNvPr>
          <p:cNvSpPr>
            <a:spLocks noGrp="1"/>
          </p:cNvSpPr>
          <p:nvPr>
            <p:ph idx="1"/>
          </p:nvPr>
        </p:nvSpPr>
        <p:spPr/>
        <p:txBody>
          <a:bodyPr/>
          <a:lstStyle/>
          <a:p>
            <a:pPr>
              <a:buFont typeface="Wingdings" panose="05000000000000000000" pitchFamily="2" charset="2"/>
              <a:buChar char="v"/>
            </a:pPr>
            <a:r>
              <a:rPr lang="en-US" dirty="0" err="1">
                <a:solidFill>
                  <a:srgbClr val="00B0F0"/>
                </a:solidFill>
              </a:rPr>
              <a:t>acprplot</a:t>
            </a:r>
            <a:r>
              <a:rPr lang="en-US" dirty="0">
                <a:solidFill>
                  <a:srgbClr val="00B0F0"/>
                </a:solidFill>
              </a:rPr>
              <a:t> meals, </a:t>
            </a:r>
            <a:r>
              <a:rPr lang="en-US" dirty="0" err="1">
                <a:solidFill>
                  <a:srgbClr val="00B0F0"/>
                </a:solidFill>
              </a:rPr>
              <a:t>lowess</a:t>
            </a:r>
            <a:r>
              <a:rPr lang="en-US" dirty="0">
                <a:solidFill>
                  <a:srgbClr val="00B0F0"/>
                </a:solidFill>
              </a:rPr>
              <a:t> </a:t>
            </a:r>
            <a:r>
              <a:rPr lang="en-US" dirty="0" err="1">
                <a:solidFill>
                  <a:srgbClr val="00B0F0"/>
                </a:solidFill>
              </a:rPr>
              <a:t>lsopts</a:t>
            </a:r>
            <a:r>
              <a:rPr lang="en-US" dirty="0">
                <a:solidFill>
                  <a:srgbClr val="00B0F0"/>
                </a:solidFill>
              </a:rPr>
              <a:t>(</a:t>
            </a:r>
            <a:r>
              <a:rPr lang="en-US" dirty="0" err="1">
                <a:solidFill>
                  <a:srgbClr val="00B0F0"/>
                </a:solidFill>
              </a:rPr>
              <a:t>bwidth</a:t>
            </a:r>
            <a:r>
              <a:rPr lang="en-US" dirty="0">
                <a:solidFill>
                  <a:srgbClr val="00B0F0"/>
                </a:solidFill>
              </a:rPr>
              <a:t>(1))</a:t>
            </a:r>
            <a:endParaRPr lang="en-PK" dirty="0">
              <a:solidFill>
                <a:srgbClr val="00B0F0"/>
              </a:solidFill>
            </a:endParaRPr>
          </a:p>
        </p:txBody>
      </p:sp>
      <p:pic>
        <p:nvPicPr>
          <p:cNvPr id="5" name="Picture 4">
            <a:extLst>
              <a:ext uri="{FF2B5EF4-FFF2-40B4-BE49-F238E27FC236}">
                <a16:creationId xmlns:a16="http://schemas.microsoft.com/office/drawing/2014/main" id="{18A67FBC-CD91-4588-892F-E21DA2FA2987}"/>
              </a:ext>
            </a:extLst>
          </p:cNvPr>
          <p:cNvPicPr>
            <a:picLocks noChangeAspect="1"/>
          </p:cNvPicPr>
          <p:nvPr/>
        </p:nvPicPr>
        <p:blipFill>
          <a:blip r:embed="rId2"/>
          <a:stretch>
            <a:fillRect/>
          </a:stretch>
        </p:blipFill>
        <p:spPr>
          <a:xfrm>
            <a:off x="5884163" y="1608584"/>
            <a:ext cx="6157853" cy="4847080"/>
          </a:xfrm>
          <a:prstGeom prst="rect">
            <a:avLst/>
          </a:prstGeom>
        </p:spPr>
      </p:pic>
    </p:spTree>
    <p:extLst>
      <p:ext uri="{BB962C8B-B14F-4D97-AF65-F5344CB8AC3E}">
        <p14:creationId xmlns:p14="http://schemas.microsoft.com/office/powerpoint/2010/main" val="2537461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C063-CF8F-44B6-91CE-D88D0BD5CD85}"/>
              </a:ext>
            </a:extLst>
          </p:cNvPr>
          <p:cNvSpPr>
            <a:spLocks noGrp="1"/>
          </p:cNvSpPr>
          <p:nvPr>
            <p:ph type="title"/>
          </p:nvPr>
        </p:nvSpPr>
        <p:spPr>
          <a:xfrm>
            <a:off x="1024128" y="0"/>
            <a:ext cx="9720072" cy="1499616"/>
          </a:xfrm>
        </p:spPr>
        <p:txBody>
          <a:bodyPr/>
          <a:lstStyle/>
          <a:p>
            <a:r>
              <a:rPr lang="en-US" dirty="0"/>
              <a:t>Alternative ways to check </a:t>
            </a:r>
            <a:r>
              <a:rPr lang="en-US" i="0" dirty="0">
                <a:solidFill>
                  <a:srgbClr val="333333"/>
                </a:solidFill>
                <a:effectLst/>
              </a:rPr>
              <a:t>Linearity?</a:t>
            </a:r>
            <a:r>
              <a:rPr lang="en-US" b="1" i="0" dirty="0">
                <a:solidFill>
                  <a:srgbClr val="333333"/>
                </a:solidFill>
                <a:effectLst/>
              </a:rPr>
              <a:t> </a:t>
            </a:r>
            <a:endParaRPr lang="en-PK" dirty="0"/>
          </a:p>
        </p:txBody>
      </p:sp>
      <p:sp>
        <p:nvSpPr>
          <p:cNvPr id="3" name="Content Placeholder 2">
            <a:extLst>
              <a:ext uri="{FF2B5EF4-FFF2-40B4-BE49-F238E27FC236}">
                <a16:creationId xmlns:a16="http://schemas.microsoft.com/office/drawing/2014/main" id="{5B26C7A6-4280-4D05-806E-EDB6D239A887}"/>
              </a:ext>
            </a:extLst>
          </p:cNvPr>
          <p:cNvSpPr>
            <a:spLocks noGrp="1"/>
          </p:cNvSpPr>
          <p:nvPr>
            <p:ph idx="1"/>
          </p:nvPr>
        </p:nvSpPr>
        <p:spPr>
          <a:xfrm>
            <a:off x="871728" y="1005840"/>
            <a:ext cx="9720071" cy="4023360"/>
          </a:xfrm>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acprplot</a:t>
            </a:r>
            <a:r>
              <a:rPr lang="en-US" dirty="0">
                <a:solidFill>
                  <a:srgbClr val="00B0F0"/>
                </a:solidFill>
              </a:rPr>
              <a:t> </a:t>
            </a:r>
            <a:r>
              <a:rPr lang="en-US" dirty="0" err="1">
                <a:solidFill>
                  <a:srgbClr val="00B0F0"/>
                </a:solidFill>
              </a:rPr>
              <a:t>some_col</a:t>
            </a:r>
            <a:r>
              <a:rPr lang="en-US" dirty="0">
                <a:solidFill>
                  <a:srgbClr val="00B0F0"/>
                </a:solidFill>
              </a:rPr>
              <a:t>, </a:t>
            </a:r>
            <a:r>
              <a:rPr lang="en-US" dirty="0" err="1">
                <a:solidFill>
                  <a:srgbClr val="00B0F0"/>
                </a:solidFill>
              </a:rPr>
              <a:t>lowess</a:t>
            </a:r>
            <a:r>
              <a:rPr lang="en-US" dirty="0">
                <a:solidFill>
                  <a:srgbClr val="00B0F0"/>
                </a:solidFill>
              </a:rPr>
              <a:t> </a:t>
            </a:r>
            <a:r>
              <a:rPr lang="en-US" dirty="0" err="1">
                <a:solidFill>
                  <a:srgbClr val="00B0F0"/>
                </a:solidFill>
              </a:rPr>
              <a:t>lsopts</a:t>
            </a:r>
            <a:r>
              <a:rPr lang="en-US" dirty="0">
                <a:solidFill>
                  <a:srgbClr val="00B0F0"/>
                </a:solidFill>
              </a:rPr>
              <a:t>(</a:t>
            </a:r>
            <a:r>
              <a:rPr lang="en-US" dirty="0" err="1">
                <a:solidFill>
                  <a:srgbClr val="00B0F0"/>
                </a:solidFill>
              </a:rPr>
              <a:t>bwidth</a:t>
            </a:r>
            <a:r>
              <a:rPr lang="en-US" dirty="0">
                <a:solidFill>
                  <a:srgbClr val="00B0F0"/>
                </a:solidFill>
              </a:rPr>
              <a:t>(1)) </a:t>
            </a:r>
            <a:endParaRPr lang="en-PK" dirty="0">
              <a:solidFill>
                <a:srgbClr val="00B0F0"/>
              </a:solidFill>
            </a:endParaRPr>
          </a:p>
        </p:txBody>
      </p:sp>
      <p:pic>
        <p:nvPicPr>
          <p:cNvPr id="5" name="Picture 4">
            <a:extLst>
              <a:ext uri="{FF2B5EF4-FFF2-40B4-BE49-F238E27FC236}">
                <a16:creationId xmlns:a16="http://schemas.microsoft.com/office/drawing/2014/main" id="{BA3E1D6E-B105-4DB8-9CC2-D5003B05B53B}"/>
              </a:ext>
            </a:extLst>
          </p:cNvPr>
          <p:cNvPicPr>
            <a:picLocks noChangeAspect="1"/>
          </p:cNvPicPr>
          <p:nvPr/>
        </p:nvPicPr>
        <p:blipFill>
          <a:blip r:embed="rId2"/>
          <a:stretch>
            <a:fillRect/>
          </a:stretch>
        </p:blipFill>
        <p:spPr>
          <a:xfrm>
            <a:off x="2843129" y="1747519"/>
            <a:ext cx="7719668" cy="4947921"/>
          </a:xfrm>
          <a:prstGeom prst="rect">
            <a:avLst/>
          </a:prstGeom>
        </p:spPr>
      </p:pic>
    </p:spTree>
    <p:extLst>
      <p:ext uri="{BB962C8B-B14F-4D97-AF65-F5344CB8AC3E}">
        <p14:creationId xmlns:p14="http://schemas.microsoft.com/office/powerpoint/2010/main" val="147862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3DBB-02AC-4824-A038-EA88C5A43F00}"/>
              </a:ext>
            </a:extLst>
          </p:cNvPr>
          <p:cNvSpPr>
            <a:spLocks noGrp="1"/>
          </p:cNvSpPr>
          <p:nvPr>
            <p:ph type="title"/>
          </p:nvPr>
        </p:nvSpPr>
        <p:spPr/>
        <p:txBody>
          <a:bodyPr/>
          <a:lstStyle/>
          <a:p>
            <a:r>
              <a:rPr lang="en-US" dirty="0"/>
              <a:t>How does non-linearity look like? </a:t>
            </a:r>
            <a:endParaRPr lang="en-PK" dirty="0"/>
          </a:p>
        </p:txBody>
      </p:sp>
      <p:pic>
        <p:nvPicPr>
          <p:cNvPr id="5" name="Content Placeholder 4">
            <a:extLst>
              <a:ext uri="{FF2B5EF4-FFF2-40B4-BE49-F238E27FC236}">
                <a16:creationId xmlns:a16="http://schemas.microsoft.com/office/drawing/2014/main" id="{DBF13D42-0B10-44B2-BF91-9A335E129D56}"/>
              </a:ext>
            </a:extLst>
          </p:cNvPr>
          <p:cNvPicPr>
            <a:picLocks noGrp="1" noChangeAspect="1"/>
          </p:cNvPicPr>
          <p:nvPr>
            <p:ph idx="1"/>
          </p:nvPr>
        </p:nvPicPr>
        <p:blipFill>
          <a:blip r:embed="rId2"/>
          <a:stretch>
            <a:fillRect/>
          </a:stretch>
        </p:blipFill>
        <p:spPr>
          <a:xfrm>
            <a:off x="2739545" y="2286000"/>
            <a:ext cx="6289048" cy="4022725"/>
          </a:xfrm>
        </p:spPr>
      </p:pic>
    </p:spTree>
    <p:extLst>
      <p:ext uri="{BB962C8B-B14F-4D97-AF65-F5344CB8AC3E}">
        <p14:creationId xmlns:p14="http://schemas.microsoft.com/office/powerpoint/2010/main" val="172764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6BAAA-4F40-4DD4-AE73-2B6C00B9CB40}"/>
              </a:ext>
            </a:extLst>
          </p:cNvPr>
          <p:cNvSpPr>
            <a:spLocks noGrp="1"/>
          </p:cNvSpPr>
          <p:nvPr>
            <p:ph type="title"/>
          </p:nvPr>
        </p:nvSpPr>
        <p:spPr/>
        <p:txBody>
          <a:bodyPr/>
          <a:lstStyle/>
          <a:p>
            <a:r>
              <a:rPr lang="en-US" dirty="0"/>
              <a:t>non-normality? </a:t>
            </a:r>
            <a:endParaRPr lang="en-PK" dirty="0"/>
          </a:p>
        </p:txBody>
      </p:sp>
      <p:sp>
        <p:nvSpPr>
          <p:cNvPr id="3" name="Content Placeholder 2">
            <a:extLst>
              <a:ext uri="{FF2B5EF4-FFF2-40B4-BE49-F238E27FC236}">
                <a16:creationId xmlns:a16="http://schemas.microsoft.com/office/drawing/2014/main" id="{7AF4DE6D-7843-4411-81A1-BA0A0322EEC0}"/>
              </a:ext>
            </a:extLst>
          </p:cNvPr>
          <p:cNvSpPr>
            <a:spLocks noGrp="1"/>
          </p:cNvSpPr>
          <p:nvPr>
            <p:ph idx="1"/>
          </p:nvPr>
        </p:nvSpPr>
        <p:spPr/>
        <p:txBody>
          <a:bodyPr>
            <a:normAutofit fontScale="92500"/>
          </a:bodyPr>
          <a:lstStyle/>
          <a:p>
            <a:endParaRPr lang="en-US" dirty="0">
              <a:solidFill>
                <a:srgbClr val="333333"/>
              </a:solidFill>
              <a:latin typeface="ProximaNova"/>
            </a:endParaRPr>
          </a:p>
          <a:p>
            <a:endParaRPr lang="en-US" dirty="0">
              <a:solidFill>
                <a:srgbClr val="333333"/>
              </a:solidFill>
              <a:latin typeface="ProximaNova"/>
            </a:endParaRPr>
          </a:p>
          <a:p>
            <a:endParaRPr lang="en-US" dirty="0">
              <a:solidFill>
                <a:srgbClr val="333333"/>
              </a:solidFill>
              <a:latin typeface="ProximaNova"/>
            </a:endParaRPr>
          </a:p>
          <a:p>
            <a:endParaRPr lang="en-US" dirty="0">
              <a:solidFill>
                <a:srgbClr val="333333"/>
              </a:solidFill>
              <a:latin typeface="ProximaNova"/>
            </a:endParaRPr>
          </a:p>
          <a:p>
            <a:endParaRPr lang="en-US" dirty="0">
              <a:solidFill>
                <a:srgbClr val="333333"/>
              </a:solidFill>
              <a:latin typeface="ProximaNova"/>
            </a:endParaRPr>
          </a:p>
          <a:p>
            <a:endParaRPr lang="en-US" dirty="0">
              <a:solidFill>
                <a:srgbClr val="333333"/>
              </a:solidFill>
              <a:latin typeface="ProximaNova"/>
            </a:endParaRPr>
          </a:p>
          <a:p>
            <a:endParaRPr lang="en-US" dirty="0">
              <a:solidFill>
                <a:srgbClr val="333333"/>
              </a:solidFill>
              <a:latin typeface="ProximaNova"/>
            </a:endParaRPr>
          </a:p>
          <a:p>
            <a:pPr>
              <a:buFont typeface="Wingdings" panose="05000000000000000000" pitchFamily="2" charset="2"/>
              <a:buChar char="v"/>
            </a:pPr>
            <a:r>
              <a:rPr lang="en-US" dirty="0">
                <a:solidFill>
                  <a:srgbClr val="333333"/>
                </a:solidFill>
                <a:latin typeface="ProximaNova"/>
              </a:rPr>
              <a:t> I</a:t>
            </a:r>
            <a:r>
              <a:rPr lang="en-US" b="0" i="0" dirty="0">
                <a:solidFill>
                  <a:srgbClr val="333333"/>
                </a:solidFill>
                <a:effectLst/>
                <a:latin typeface="ProximaNova"/>
              </a:rPr>
              <a:t>t is very skewed. This suggests to us that some transformation of the variable may be necessary. One of the commonly used transformations is log transformation.</a:t>
            </a:r>
            <a:endParaRPr lang="en-PK" dirty="0"/>
          </a:p>
        </p:txBody>
      </p:sp>
      <p:pic>
        <p:nvPicPr>
          <p:cNvPr id="9" name="Picture 8">
            <a:extLst>
              <a:ext uri="{FF2B5EF4-FFF2-40B4-BE49-F238E27FC236}">
                <a16:creationId xmlns:a16="http://schemas.microsoft.com/office/drawing/2014/main" id="{64282797-9E0C-41CF-861C-7B2CE53B5A4A}"/>
              </a:ext>
            </a:extLst>
          </p:cNvPr>
          <p:cNvPicPr>
            <a:picLocks noChangeAspect="1"/>
          </p:cNvPicPr>
          <p:nvPr/>
        </p:nvPicPr>
        <p:blipFill>
          <a:blip r:embed="rId2"/>
          <a:stretch>
            <a:fillRect/>
          </a:stretch>
        </p:blipFill>
        <p:spPr>
          <a:xfrm>
            <a:off x="5449189" y="1112139"/>
            <a:ext cx="6519926" cy="4191381"/>
          </a:xfrm>
          <a:prstGeom prst="rect">
            <a:avLst/>
          </a:prstGeom>
        </p:spPr>
      </p:pic>
    </p:spTree>
    <p:extLst>
      <p:ext uri="{BB962C8B-B14F-4D97-AF65-F5344CB8AC3E}">
        <p14:creationId xmlns:p14="http://schemas.microsoft.com/office/powerpoint/2010/main" val="778804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B81D5-6CBE-42E6-A49C-20107A11D099}"/>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B77A7765-82AE-4EB8-A621-8FBCD78F15AC}"/>
              </a:ext>
            </a:extLst>
          </p:cNvPr>
          <p:cNvSpPr>
            <a:spLocks noGrp="1"/>
          </p:cNvSpPr>
          <p:nvPr>
            <p:ph idx="1"/>
          </p:nvPr>
        </p:nvSpPr>
        <p:spPr/>
        <p:txBody>
          <a:bodyPr/>
          <a:lstStyle/>
          <a:p>
            <a:pPr algn="just"/>
            <a:r>
              <a:rPr lang="en-US" b="0" i="0" dirty="0">
                <a:solidFill>
                  <a:srgbClr val="333333"/>
                </a:solidFill>
                <a:effectLst/>
                <a:latin typeface="ProximaNova"/>
              </a:rPr>
              <a:t>A model specification error can occur when one or more relevant variables are omitted from the model or one or more irrelevant variables are included in the model. If relevant variables are omitted from the model, the common variance they share with included variables may be wrongly attributed to those variables, and the error term is inflated. On the other hand, if irrelevant variables are included in the model, the common variance they share with included variables may be wrongly attributed to them. Model specification errors can substantially affect the estimate of regression coefficients.</a:t>
            </a:r>
          </a:p>
          <a:p>
            <a:pPr algn="just"/>
            <a:r>
              <a:rPr lang="en-US" b="0" i="0" dirty="0">
                <a:solidFill>
                  <a:srgbClr val="333333"/>
                </a:solidFill>
                <a:effectLst/>
                <a:latin typeface="ProximaNova"/>
              </a:rPr>
              <a:t>Consider the model on the next slide. This regression suggests that as class size increases the academic performance increases. Before we publish results saying that increased class size is associated with higher academic performance, let’s check the model specification.</a:t>
            </a:r>
          </a:p>
          <a:p>
            <a:pPr algn="just"/>
            <a:endParaRPr lang="en-US" b="0" i="0" dirty="0">
              <a:solidFill>
                <a:srgbClr val="333333"/>
              </a:solidFill>
              <a:effectLst/>
              <a:latin typeface="ProximaNova"/>
            </a:endParaRPr>
          </a:p>
          <a:p>
            <a:pPr algn="just"/>
            <a:endParaRPr lang="en-PK" dirty="0"/>
          </a:p>
        </p:txBody>
      </p:sp>
    </p:spTree>
    <p:extLst>
      <p:ext uri="{BB962C8B-B14F-4D97-AF65-F5344CB8AC3E}">
        <p14:creationId xmlns:p14="http://schemas.microsoft.com/office/powerpoint/2010/main" val="1484839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01F01-3B37-4FF4-A71F-DAFF7D888242}"/>
              </a:ext>
            </a:extLst>
          </p:cNvPr>
          <p:cNvSpPr>
            <a:spLocks noGrp="1"/>
          </p:cNvSpPr>
          <p:nvPr>
            <p:ph type="title"/>
          </p:nvPr>
        </p:nvSpPr>
        <p:spPr>
          <a:xfrm>
            <a:off x="1024128" y="585216"/>
            <a:ext cx="9720072" cy="979424"/>
          </a:xfrm>
        </p:spPr>
        <p:txBody>
          <a:bodyPr/>
          <a:lstStyle/>
          <a:p>
            <a:r>
              <a:rPr lang="en-US" b="1" i="0" dirty="0">
                <a:solidFill>
                  <a:srgbClr val="333333"/>
                </a:solidFill>
                <a:effectLst/>
                <a:latin typeface="ProximaNova"/>
              </a:rPr>
              <a:t>Model Specification</a:t>
            </a:r>
            <a:endParaRPr lang="en-PK" dirty="0"/>
          </a:p>
        </p:txBody>
      </p:sp>
      <p:pic>
        <p:nvPicPr>
          <p:cNvPr id="5" name="Content Placeholder 4">
            <a:extLst>
              <a:ext uri="{FF2B5EF4-FFF2-40B4-BE49-F238E27FC236}">
                <a16:creationId xmlns:a16="http://schemas.microsoft.com/office/drawing/2014/main" id="{E9D9FAD9-01F6-408E-82E8-324517573008}"/>
              </a:ext>
            </a:extLst>
          </p:cNvPr>
          <p:cNvPicPr>
            <a:picLocks noGrp="1" noChangeAspect="1"/>
          </p:cNvPicPr>
          <p:nvPr>
            <p:ph idx="1"/>
          </p:nvPr>
        </p:nvPicPr>
        <p:blipFill>
          <a:blip r:embed="rId2"/>
          <a:stretch>
            <a:fillRect/>
          </a:stretch>
        </p:blipFill>
        <p:spPr>
          <a:xfrm>
            <a:off x="1326451" y="3429000"/>
            <a:ext cx="9115425" cy="3429000"/>
          </a:xfrm>
        </p:spPr>
      </p:pic>
      <p:sp>
        <p:nvSpPr>
          <p:cNvPr id="7" name="TextBox 6">
            <a:extLst>
              <a:ext uri="{FF2B5EF4-FFF2-40B4-BE49-F238E27FC236}">
                <a16:creationId xmlns:a16="http://schemas.microsoft.com/office/drawing/2014/main" id="{E3D5886E-1A39-44B9-9694-BC502E6E8BDF}"/>
              </a:ext>
            </a:extLst>
          </p:cNvPr>
          <p:cNvSpPr txBox="1"/>
          <p:nvPr/>
        </p:nvSpPr>
        <p:spPr>
          <a:xfrm>
            <a:off x="1326450" y="1751739"/>
            <a:ext cx="9720072" cy="1046440"/>
          </a:xfrm>
          <a:prstGeom prst="rect">
            <a:avLst/>
          </a:prstGeom>
          <a:noFill/>
        </p:spPr>
        <p:txBody>
          <a:bodyPr wrap="square">
            <a:spAutoFit/>
          </a:bodyPr>
          <a:lstStyle/>
          <a:p>
            <a:pPr algn="just">
              <a:buFont typeface="Wingdings" panose="05000000000000000000" pitchFamily="2" charset="2"/>
              <a:buChar char="v"/>
            </a:pPr>
            <a:r>
              <a:rPr lang="en-US" sz="2200" dirty="0">
                <a:solidFill>
                  <a:srgbClr val="00B0F0"/>
                </a:solidFill>
              </a:rPr>
              <a:t> use https://stats.idre.ucla.edu/stat/stata/webbooks/reg/elemapi2</a:t>
            </a:r>
          </a:p>
          <a:p>
            <a:pPr algn="just">
              <a:buFont typeface="Wingdings" panose="05000000000000000000" pitchFamily="2" charset="2"/>
              <a:buChar char="v"/>
            </a:pPr>
            <a:endParaRPr lang="en-US" dirty="0">
              <a:solidFill>
                <a:srgbClr val="00B0F0"/>
              </a:solidFill>
            </a:endParaRPr>
          </a:p>
          <a:p>
            <a:pPr algn="just">
              <a:buFont typeface="Wingdings" panose="05000000000000000000" pitchFamily="2" charset="2"/>
              <a:buChar char="v"/>
            </a:pPr>
            <a:r>
              <a:rPr lang="en-US" sz="2200" dirty="0">
                <a:solidFill>
                  <a:srgbClr val="00B0F0"/>
                </a:solidFill>
              </a:rPr>
              <a:t> regress api00  </a:t>
            </a:r>
            <a:r>
              <a:rPr lang="en-US" sz="2200" dirty="0" err="1">
                <a:solidFill>
                  <a:srgbClr val="00B0F0"/>
                </a:solidFill>
              </a:rPr>
              <a:t>acs_k</a:t>
            </a:r>
            <a:endParaRPr lang="en-PK" sz="2200" dirty="0">
              <a:solidFill>
                <a:srgbClr val="00B0F0"/>
              </a:solidFill>
            </a:endParaRPr>
          </a:p>
        </p:txBody>
      </p:sp>
    </p:spTree>
    <p:extLst>
      <p:ext uri="{BB962C8B-B14F-4D97-AF65-F5344CB8AC3E}">
        <p14:creationId xmlns:p14="http://schemas.microsoft.com/office/powerpoint/2010/main" val="369070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C061-D335-42A7-A3E8-D1E717D01170}"/>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34BB69A8-D287-40E8-BC64-A688E1FED106}"/>
              </a:ext>
            </a:extLst>
          </p:cNvPr>
          <p:cNvSpPr>
            <a:spLocks noGrp="1"/>
          </p:cNvSpPr>
          <p:nvPr>
            <p:ph idx="1"/>
          </p:nvPr>
        </p:nvSpPr>
        <p:spPr/>
        <p:txBody>
          <a:bodyPr/>
          <a:lstStyle/>
          <a:p>
            <a:pPr algn="just"/>
            <a:r>
              <a:rPr lang="en-US" b="0" i="0" dirty="0">
                <a:solidFill>
                  <a:srgbClr val="333333"/>
                </a:solidFill>
                <a:effectLst/>
                <a:latin typeface="ProximaNova"/>
              </a:rPr>
              <a:t>There are a couple of methods to detect specification errors. The </a:t>
            </a:r>
            <a:r>
              <a:rPr lang="en-US" b="1" i="0" dirty="0" err="1">
                <a:solidFill>
                  <a:srgbClr val="333333"/>
                </a:solidFill>
                <a:effectLst/>
                <a:latin typeface="ProximaNova"/>
              </a:rPr>
              <a:t>linktest</a:t>
            </a:r>
            <a:r>
              <a:rPr lang="en-US" b="0" i="0" dirty="0">
                <a:solidFill>
                  <a:srgbClr val="333333"/>
                </a:solidFill>
                <a:effectLst/>
                <a:latin typeface="ProximaNova"/>
              </a:rPr>
              <a:t> command performs a model specification link test for single-equation models. </a:t>
            </a:r>
            <a:r>
              <a:rPr lang="en-US" b="1" i="0" dirty="0" err="1">
                <a:solidFill>
                  <a:srgbClr val="333333"/>
                </a:solidFill>
                <a:effectLst/>
                <a:latin typeface="ProximaNova"/>
              </a:rPr>
              <a:t>linktest</a:t>
            </a:r>
            <a:r>
              <a:rPr lang="en-US" b="0" i="0" dirty="0">
                <a:solidFill>
                  <a:srgbClr val="333333"/>
                </a:solidFill>
                <a:effectLst/>
                <a:latin typeface="ProximaNova"/>
              </a:rPr>
              <a:t> is based on the idea that if a regression is properly specified, one should not be able to find any additional independent variables that are significant except by chance. </a:t>
            </a:r>
            <a:r>
              <a:rPr lang="en-US" b="1" i="0" dirty="0" err="1">
                <a:solidFill>
                  <a:srgbClr val="333333"/>
                </a:solidFill>
                <a:effectLst/>
                <a:latin typeface="ProximaNova"/>
              </a:rPr>
              <a:t>linktest</a:t>
            </a:r>
            <a:r>
              <a:rPr lang="en-US" b="0" i="0" dirty="0">
                <a:solidFill>
                  <a:srgbClr val="333333"/>
                </a:solidFill>
                <a:effectLst/>
                <a:latin typeface="ProximaNova"/>
              </a:rPr>
              <a:t> creates two new variables, the variable of prediction, </a:t>
            </a:r>
            <a:r>
              <a:rPr lang="en-US" b="1" i="0" dirty="0">
                <a:solidFill>
                  <a:srgbClr val="333333"/>
                </a:solidFill>
                <a:effectLst/>
                <a:latin typeface="ProximaNova"/>
              </a:rPr>
              <a:t>_hat</a:t>
            </a:r>
            <a:r>
              <a:rPr lang="en-US" b="0" i="0" dirty="0">
                <a:solidFill>
                  <a:srgbClr val="333333"/>
                </a:solidFill>
                <a:effectLst/>
                <a:latin typeface="ProximaNova"/>
              </a:rPr>
              <a:t>, and the variable of squared prediction, </a:t>
            </a:r>
            <a:r>
              <a:rPr lang="en-US" b="1" i="0" dirty="0">
                <a:solidFill>
                  <a:srgbClr val="333333"/>
                </a:solidFill>
                <a:effectLst/>
                <a:latin typeface="ProximaNova"/>
              </a:rPr>
              <a:t>_</a:t>
            </a:r>
            <a:r>
              <a:rPr lang="en-US" b="1" i="0" dirty="0" err="1">
                <a:solidFill>
                  <a:srgbClr val="333333"/>
                </a:solidFill>
                <a:effectLst/>
                <a:latin typeface="ProximaNova"/>
              </a:rPr>
              <a:t>hatsq</a:t>
            </a:r>
            <a:r>
              <a:rPr lang="en-US" b="0" i="0" dirty="0">
                <a:solidFill>
                  <a:srgbClr val="333333"/>
                </a:solidFill>
                <a:effectLst/>
                <a:latin typeface="ProximaNova"/>
              </a:rPr>
              <a:t>. The model is then refit using these two variables as predictors. </a:t>
            </a:r>
            <a:r>
              <a:rPr lang="en-US" b="1" i="0" dirty="0">
                <a:solidFill>
                  <a:srgbClr val="333333"/>
                </a:solidFill>
                <a:effectLst/>
                <a:latin typeface="ProximaNova"/>
              </a:rPr>
              <a:t>_hat</a:t>
            </a:r>
            <a:r>
              <a:rPr lang="en-US" b="0" i="0" dirty="0">
                <a:solidFill>
                  <a:srgbClr val="333333"/>
                </a:solidFill>
                <a:effectLst/>
                <a:latin typeface="ProximaNova"/>
              </a:rPr>
              <a:t> should be significant since it is the predicted value. On the other hand, </a:t>
            </a:r>
            <a:r>
              <a:rPr lang="en-US" b="1" i="0" dirty="0">
                <a:solidFill>
                  <a:srgbClr val="333333"/>
                </a:solidFill>
                <a:effectLst/>
                <a:latin typeface="ProximaNova"/>
              </a:rPr>
              <a:t>_</a:t>
            </a:r>
            <a:r>
              <a:rPr lang="en-US" b="1" i="0" dirty="0" err="1">
                <a:solidFill>
                  <a:srgbClr val="333333"/>
                </a:solidFill>
                <a:effectLst/>
                <a:latin typeface="ProximaNova"/>
              </a:rPr>
              <a:t>hatsq</a:t>
            </a:r>
            <a:r>
              <a:rPr lang="en-US" b="0" i="0" dirty="0">
                <a:solidFill>
                  <a:srgbClr val="333333"/>
                </a:solidFill>
                <a:effectLst/>
                <a:latin typeface="ProximaNova"/>
              </a:rPr>
              <a:t> shouldn’t, because if our model is specified correctly, the squared predictions should not have much explanatory power. That is we wouldn’t  expect  </a:t>
            </a:r>
            <a:r>
              <a:rPr lang="en-US" b="1" i="0" dirty="0">
                <a:solidFill>
                  <a:srgbClr val="333333"/>
                </a:solidFill>
                <a:effectLst/>
                <a:latin typeface="ProximaNova"/>
              </a:rPr>
              <a:t>_</a:t>
            </a:r>
            <a:r>
              <a:rPr lang="en-US" b="1" i="0" dirty="0" err="1">
                <a:solidFill>
                  <a:srgbClr val="333333"/>
                </a:solidFill>
                <a:effectLst/>
                <a:latin typeface="ProximaNova"/>
              </a:rPr>
              <a:t>hatsq</a:t>
            </a:r>
            <a:r>
              <a:rPr lang="en-US" b="0" i="0" dirty="0">
                <a:solidFill>
                  <a:srgbClr val="333333"/>
                </a:solidFill>
                <a:effectLst/>
                <a:latin typeface="ProximaNova"/>
              </a:rPr>
              <a:t> to be a significant predictor if our model is specified correctly. So we will be looking at the p-value for </a:t>
            </a:r>
            <a:r>
              <a:rPr lang="en-US" b="1" i="0" dirty="0">
                <a:solidFill>
                  <a:srgbClr val="333333"/>
                </a:solidFill>
                <a:effectLst/>
                <a:latin typeface="ProximaNova"/>
              </a:rPr>
              <a:t>_</a:t>
            </a:r>
            <a:r>
              <a:rPr lang="en-US" b="1" i="0" dirty="0" err="1">
                <a:solidFill>
                  <a:srgbClr val="333333"/>
                </a:solidFill>
                <a:effectLst/>
                <a:latin typeface="ProximaNova"/>
              </a:rPr>
              <a:t>hatsq</a:t>
            </a:r>
            <a:r>
              <a:rPr lang="en-US" b="0" i="0" dirty="0">
                <a:solidFill>
                  <a:srgbClr val="333333"/>
                </a:solidFill>
                <a:effectLst/>
                <a:latin typeface="ProximaNova"/>
              </a:rPr>
              <a:t>.</a:t>
            </a:r>
            <a:endParaRPr lang="en-US" dirty="0">
              <a:solidFill>
                <a:srgbClr val="333333"/>
              </a:solidFill>
              <a:latin typeface="ProximaNova"/>
            </a:endParaRPr>
          </a:p>
        </p:txBody>
      </p:sp>
    </p:spTree>
    <p:extLst>
      <p:ext uri="{BB962C8B-B14F-4D97-AF65-F5344CB8AC3E}">
        <p14:creationId xmlns:p14="http://schemas.microsoft.com/office/powerpoint/2010/main" val="292943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3C872-830A-4865-9F44-7AE0C5481B6A}"/>
              </a:ext>
            </a:extLst>
          </p:cNvPr>
          <p:cNvSpPr>
            <a:spLocks noGrp="1"/>
          </p:cNvSpPr>
          <p:nvPr>
            <p:ph type="title"/>
          </p:nvPr>
        </p:nvSpPr>
        <p:spPr/>
        <p:txBody>
          <a:bodyPr/>
          <a:lstStyle/>
          <a:p>
            <a:r>
              <a:rPr lang="en-US" dirty="0"/>
              <a:t>How to check </a:t>
            </a:r>
            <a:r>
              <a:rPr lang="en-US" dirty="0" err="1"/>
              <a:t>hetroscedasticity</a:t>
            </a:r>
            <a:r>
              <a:rPr lang="en-US" dirty="0"/>
              <a:t>?</a:t>
            </a:r>
            <a:endParaRPr lang="en-PK" dirty="0"/>
          </a:p>
        </p:txBody>
      </p:sp>
      <p:sp>
        <p:nvSpPr>
          <p:cNvPr id="3" name="Content Placeholder 2">
            <a:extLst>
              <a:ext uri="{FF2B5EF4-FFF2-40B4-BE49-F238E27FC236}">
                <a16:creationId xmlns:a16="http://schemas.microsoft.com/office/drawing/2014/main" id="{AE7E87FF-D155-4716-BFE5-92E8A89E830C}"/>
              </a:ext>
            </a:extLst>
          </p:cNvPr>
          <p:cNvSpPr>
            <a:spLocks noGrp="1"/>
          </p:cNvSpPr>
          <p:nvPr>
            <p:ph idx="1"/>
          </p:nvPr>
        </p:nvSpPr>
        <p:spPr/>
        <p:txBody>
          <a:bodyPr/>
          <a:lstStyle/>
          <a:p>
            <a:pPr algn="just">
              <a:buFont typeface="Wingdings" panose="05000000000000000000" pitchFamily="2" charset="2"/>
              <a:buChar char="v"/>
            </a:pPr>
            <a:r>
              <a:rPr lang="en-US" b="0" i="0" dirty="0">
                <a:solidFill>
                  <a:srgbClr val="333333"/>
                </a:solidFill>
                <a:effectLst/>
                <a:latin typeface="ProximaNova"/>
              </a:rPr>
              <a:t> There are graphical and non-graphical methods for detecting heteroscedasticity. A commonly used graphical method is to plot the residuals versus fitted (predicted) values.  We do this by issuing the </a:t>
            </a:r>
            <a:r>
              <a:rPr lang="en-US" b="1" i="0" dirty="0" err="1">
                <a:solidFill>
                  <a:srgbClr val="333333"/>
                </a:solidFill>
                <a:effectLst/>
                <a:latin typeface="ProximaNova"/>
              </a:rPr>
              <a:t>rvfplot</a:t>
            </a:r>
            <a:r>
              <a:rPr lang="en-US" b="0" i="0" dirty="0">
                <a:solidFill>
                  <a:srgbClr val="333333"/>
                </a:solidFill>
                <a:effectLst/>
                <a:latin typeface="ProximaNova"/>
              </a:rPr>
              <a:t> command. Below we use the </a:t>
            </a:r>
            <a:r>
              <a:rPr lang="en-US" b="1" i="0" dirty="0" err="1">
                <a:solidFill>
                  <a:srgbClr val="333333"/>
                </a:solidFill>
                <a:effectLst/>
                <a:latin typeface="ProximaNova"/>
              </a:rPr>
              <a:t>rvfplot</a:t>
            </a:r>
            <a:r>
              <a:rPr lang="en-US" b="0" i="0" dirty="0">
                <a:solidFill>
                  <a:srgbClr val="333333"/>
                </a:solidFill>
                <a:effectLst/>
                <a:latin typeface="ProximaNova"/>
              </a:rPr>
              <a:t> command with the </a:t>
            </a:r>
            <a:r>
              <a:rPr lang="en-US" b="1" i="0" dirty="0" err="1">
                <a:solidFill>
                  <a:srgbClr val="333333"/>
                </a:solidFill>
                <a:effectLst/>
                <a:latin typeface="ProximaNova"/>
              </a:rPr>
              <a:t>yline</a:t>
            </a:r>
            <a:r>
              <a:rPr lang="en-US" b="1" i="0" dirty="0">
                <a:solidFill>
                  <a:srgbClr val="333333"/>
                </a:solidFill>
                <a:effectLst/>
                <a:latin typeface="ProximaNova"/>
              </a:rPr>
              <a:t>(0)</a:t>
            </a:r>
            <a:r>
              <a:rPr lang="en-US" b="0" i="0" dirty="0">
                <a:solidFill>
                  <a:srgbClr val="333333"/>
                </a:solidFill>
                <a:effectLst/>
                <a:latin typeface="ProximaNova"/>
              </a:rPr>
              <a:t> option to put a reference line at y=0. We see that the pattern of the data points is getting a little narrower towards the right end, which is an indication of heteroscedasticity.</a:t>
            </a:r>
            <a:endParaRPr lang="en-PK" dirty="0"/>
          </a:p>
        </p:txBody>
      </p:sp>
    </p:spTree>
    <p:extLst>
      <p:ext uri="{BB962C8B-B14F-4D97-AF65-F5344CB8AC3E}">
        <p14:creationId xmlns:p14="http://schemas.microsoft.com/office/powerpoint/2010/main" val="27466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A20-E751-4FAE-9762-335DB60B6E2B}"/>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B8A76ECB-3B3A-484F-BF77-AC8E71450C76}"/>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linktest</a:t>
            </a: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26CC4C2C-8C5C-4577-B4A5-5BC6BB78A9B2}"/>
              </a:ext>
            </a:extLst>
          </p:cNvPr>
          <p:cNvPicPr>
            <a:picLocks noChangeAspect="1"/>
          </p:cNvPicPr>
          <p:nvPr/>
        </p:nvPicPr>
        <p:blipFill>
          <a:blip r:embed="rId2"/>
          <a:stretch>
            <a:fillRect/>
          </a:stretch>
        </p:blipFill>
        <p:spPr>
          <a:xfrm>
            <a:off x="1342390" y="3148203"/>
            <a:ext cx="8877300" cy="3362325"/>
          </a:xfrm>
          <a:prstGeom prst="rect">
            <a:avLst/>
          </a:prstGeom>
        </p:spPr>
      </p:pic>
    </p:spTree>
    <p:extLst>
      <p:ext uri="{BB962C8B-B14F-4D97-AF65-F5344CB8AC3E}">
        <p14:creationId xmlns:p14="http://schemas.microsoft.com/office/powerpoint/2010/main" val="3075400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3B8A-AF72-4AC7-91E6-89898F7767D7}"/>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7D519AC6-3EC6-41AE-9C05-FB904CF12E0E}"/>
              </a:ext>
            </a:extLst>
          </p:cNvPr>
          <p:cNvSpPr>
            <a:spLocks noGrp="1"/>
          </p:cNvSpPr>
          <p:nvPr>
            <p:ph idx="1"/>
          </p:nvPr>
        </p:nvSpPr>
        <p:spPr/>
        <p:txBody>
          <a:bodyPr/>
          <a:lstStyle/>
          <a:p>
            <a:pPr algn="just"/>
            <a:endParaRPr lang="en-US" b="0" i="0" dirty="0">
              <a:solidFill>
                <a:srgbClr val="333333"/>
              </a:solidFill>
              <a:effectLst/>
              <a:latin typeface="ProximaNova"/>
            </a:endParaRPr>
          </a:p>
          <a:p>
            <a:pPr algn="just"/>
            <a:r>
              <a:rPr lang="en-US" b="0" i="0" dirty="0">
                <a:solidFill>
                  <a:srgbClr val="333333"/>
                </a:solidFill>
                <a:effectLst/>
                <a:latin typeface="ProximaNova"/>
              </a:rPr>
              <a:t>From the above </a:t>
            </a:r>
            <a:r>
              <a:rPr lang="en-US" b="1" i="0" dirty="0" err="1">
                <a:solidFill>
                  <a:srgbClr val="333333"/>
                </a:solidFill>
                <a:effectLst/>
                <a:latin typeface="ProximaNova"/>
              </a:rPr>
              <a:t>linktest</a:t>
            </a:r>
            <a:r>
              <a:rPr lang="en-US" b="0" i="0" dirty="0">
                <a:solidFill>
                  <a:srgbClr val="333333"/>
                </a:solidFill>
                <a:effectLst/>
                <a:latin typeface="ProximaNova"/>
              </a:rPr>
              <a:t>, the test of </a:t>
            </a:r>
            <a:r>
              <a:rPr lang="en-US" b="1" i="0" dirty="0">
                <a:solidFill>
                  <a:srgbClr val="333333"/>
                </a:solidFill>
                <a:effectLst/>
                <a:latin typeface="ProximaNova"/>
              </a:rPr>
              <a:t>_</a:t>
            </a:r>
            <a:r>
              <a:rPr lang="en-US" b="1" i="0" dirty="0" err="1">
                <a:solidFill>
                  <a:srgbClr val="333333"/>
                </a:solidFill>
                <a:effectLst/>
                <a:latin typeface="ProximaNova"/>
              </a:rPr>
              <a:t>hatsq</a:t>
            </a:r>
            <a:r>
              <a:rPr lang="en-US" b="0" i="0" dirty="0">
                <a:solidFill>
                  <a:srgbClr val="333333"/>
                </a:solidFill>
                <a:effectLst/>
                <a:latin typeface="ProximaNova"/>
              </a:rPr>
              <a:t> is not significant. This is to say that </a:t>
            </a:r>
            <a:r>
              <a:rPr lang="en-US" b="1" i="0" dirty="0" err="1">
                <a:solidFill>
                  <a:srgbClr val="333333"/>
                </a:solidFill>
                <a:effectLst/>
                <a:latin typeface="ProximaNova"/>
              </a:rPr>
              <a:t>linktest</a:t>
            </a:r>
            <a:r>
              <a:rPr lang="en-US" b="0" i="0" dirty="0">
                <a:solidFill>
                  <a:srgbClr val="333333"/>
                </a:solidFill>
                <a:effectLst/>
                <a:latin typeface="ProximaNova"/>
              </a:rPr>
              <a:t> has failed to reject the assumption that the model is specified correctly. Therefore, it seems to us that we don’t have a specification error. But now, let’s look at another test before we jump to the conclusion.</a:t>
            </a:r>
            <a:endParaRPr lang="en-PK" dirty="0"/>
          </a:p>
        </p:txBody>
      </p:sp>
    </p:spTree>
    <p:extLst>
      <p:ext uri="{BB962C8B-B14F-4D97-AF65-F5344CB8AC3E}">
        <p14:creationId xmlns:p14="http://schemas.microsoft.com/office/powerpoint/2010/main" val="2289962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8A21E-16EA-466D-A81A-F7BC66DB52FD}"/>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6B8DAE4C-A42E-4D8D-82F1-655D6F7067ED}"/>
              </a:ext>
            </a:extLst>
          </p:cNvPr>
          <p:cNvSpPr>
            <a:spLocks noGrp="1"/>
          </p:cNvSpPr>
          <p:nvPr>
            <p:ph idx="1"/>
          </p:nvPr>
        </p:nvSpPr>
        <p:spPr>
          <a:xfrm>
            <a:off x="1024128" y="2286000"/>
            <a:ext cx="10233152" cy="4023360"/>
          </a:xfrm>
        </p:spPr>
        <p:txBody>
          <a:bodyPr/>
          <a:lstStyle/>
          <a:p>
            <a:pPr algn="just"/>
            <a:endParaRPr lang="en-US" b="0" i="0" dirty="0">
              <a:solidFill>
                <a:srgbClr val="333333"/>
              </a:solidFill>
              <a:effectLst/>
              <a:latin typeface="ProximaNova"/>
            </a:endParaRPr>
          </a:p>
          <a:p>
            <a:pPr algn="just"/>
            <a:endParaRPr lang="en-US" dirty="0">
              <a:solidFill>
                <a:srgbClr val="333333"/>
              </a:solidFill>
              <a:latin typeface="ProximaNova"/>
            </a:endParaRPr>
          </a:p>
          <a:p>
            <a:pPr algn="just"/>
            <a:r>
              <a:rPr lang="en-US" b="0" i="0" dirty="0">
                <a:solidFill>
                  <a:srgbClr val="333333"/>
                </a:solidFill>
                <a:effectLst/>
                <a:latin typeface="ProximaNova"/>
              </a:rPr>
              <a:t>The </a:t>
            </a:r>
            <a:r>
              <a:rPr lang="en-US" b="1" i="0" dirty="0" err="1">
                <a:solidFill>
                  <a:srgbClr val="333333"/>
                </a:solidFill>
                <a:effectLst/>
                <a:latin typeface="ProximaNova"/>
              </a:rPr>
              <a:t>ovtest</a:t>
            </a:r>
            <a:r>
              <a:rPr lang="en-US" b="0" i="0" dirty="0">
                <a:solidFill>
                  <a:srgbClr val="333333"/>
                </a:solidFill>
                <a:effectLst/>
                <a:latin typeface="ProximaNova"/>
              </a:rPr>
              <a:t> command performs another test of regression model specification. It performs a regression specification error test (RESET) for omitted variables. The idea behind </a:t>
            </a:r>
            <a:r>
              <a:rPr lang="en-US" b="1" i="0" dirty="0" err="1">
                <a:solidFill>
                  <a:srgbClr val="333333"/>
                </a:solidFill>
                <a:effectLst/>
                <a:latin typeface="ProximaNova"/>
              </a:rPr>
              <a:t>ovtest</a:t>
            </a:r>
            <a:r>
              <a:rPr lang="en-US" b="0" i="0" dirty="0">
                <a:solidFill>
                  <a:srgbClr val="333333"/>
                </a:solidFill>
                <a:effectLst/>
                <a:latin typeface="ProximaNova"/>
              </a:rPr>
              <a:t> is very similar to </a:t>
            </a:r>
            <a:r>
              <a:rPr lang="en-US" b="1" i="0" dirty="0" err="1">
                <a:solidFill>
                  <a:srgbClr val="333333"/>
                </a:solidFill>
                <a:effectLst/>
                <a:latin typeface="ProximaNova"/>
              </a:rPr>
              <a:t>linktest</a:t>
            </a:r>
            <a:r>
              <a:rPr lang="en-US" b="0" i="0" dirty="0">
                <a:solidFill>
                  <a:srgbClr val="333333"/>
                </a:solidFill>
                <a:effectLst/>
                <a:latin typeface="ProximaNova"/>
              </a:rPr>
              <a:t>. It also creates new variables based on the predictors and refits the model using those new variables to see if any of them would be significant.  Let’s try </a:t>
            </a:r>
            <a:r>
              <a:rPr lang="en-US" b="1" i="0" dirty="0" err="1">
                <a:solidFill>
                  <a:srgbClr val="333333"/>
                </a:solidFill>
                <a:effectLst/>
                <a:latin typeface="ProximaNova"/>
              </a:rPr>
              <a:t>ovtest</a:t>
            </a:r>
            <a:r>
              <a:rPr lang="en-US" b="1" i="0" dirty="0">
                <a:solidFill>
                  <a:srgbClr val="333333"/>
                </a:solidFill>
                <a:effectLst/>
                <a:latin typeface="ProximaNova"/>
              </a:rPr>
              <a:t> </a:t>
            </a:r>
            <a:r>
              <a:rPr lang="en-US" b="0" i="0" dirty="0">
                <a:solidFill>
                  <a:srgbClr val="333333"/>
                </a:solidFill>
                <a:effectLst/>
                <a:latin typeface="ProximaNova"/>
              </a:rPr>
              <a:t>on our model.</a:t>
            </a:r>
            <a:endParaRPr lang="en-PK" dirty="0"/>
          </a:p>
        </p:txBody>
      </p:sp>
    </p:spTree>
    <p:extLst>
      <p:ext uri="{BB962C8B-B14F-4D97-AF65-F5344CB8AC3E}">
        <p14:creationId xmlns:p14="http://schemas.microsoft.com/office/powerpoint/2010/main" val="659976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73F97-1C04-4FE3-907C-E99AC19E30FF}"/>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BB505773-C9A3-411D-A903-370F8D8E13DE}"/>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ovtest</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marL="0" indent="0" algn="just">
              <a:buNone/>
            </a:pPr>
            <a:r>
              <a:rPr lang="en-US" b="0" i="0" dirty="0">
                <a:solidFill>
                  <a:srgbClr val="333333"/>
                </a:solidFill>
                <a:effectLst/>
                <a:latin typeface="ProximaNova"/>
              </a:rPr>
              <a:t>The </a:t>
            </a:r>
            <a:r>
              <a:rPr lang="en-US" b="1" i="0" dirty="0" err="1">
                <a:solidFill>
                  <a:srgbClr val="333333"/>
                </a:solidFill>
                <a:effectLst/>
                <a:latin typeface="ProximaNova"/>
              </a:rPr>
              <a:t>ovtest</a:t>
            </a:r>
            <a:r>
              <a:rPr lang="en-US" b="0" i="0" dirty="0">
                <a:solidFill>
                  <a:srgbClr val="333333"/>
                </a:solidFill>
                <a:effectLst/>
                <a:latin typeface="ProximaNova"/>
              </a:rPr>
              <a:t> command indicates that there are omitted variables. So we have tried both the </a:t>
            </a:r>
            <a:r>
              <a:rPr lang="en-US" b="1" i="0" dirty="0" err="1">
                <a:solidFill>
                  <a:srgbClr val="333333"/>
                </a:solidFill>
                <a:effectLst/>
                <a:latin typeface="ProximaNova"/>
              </a:rPr>
              <a:t>linktest</a:t>
            </a:r>
            <a:r>
              <a:rPr lang="en-US" b="0" i="0" dirty="0">
                <a:solidFill>
                  <a:srgbClr val="333333"/>
                </a:solidFill>
                <a:effectLst/>
                <a:latin typeface="ProximaNova"/>
              </a:rPr>
              <a:t> and </a:t>
            </a:r>
            <a:r>
              <a:rPr lang="en-US" b="1" i="0" dirty="0" err="1">
                <a:solidFill>
                  <a:srgbClr val="333333"/>
                </a:solidFill>
                <a:effectLst/>
                <a:latin typeface="ProximaNova"/>
              </a:rPr>
              <a:t>ovtest</a:t>
            </a:r>
            <a:r>
              <a:rPr lang="en-US" b="0" i="0" dirty="0">
                <a:solidFill>
                  <a:srgbClr val="333333"/>
                </a:solidFill>
                <a:effectLst/>
                <a:latin typeface="ProximaNova"/>
              </a:rPr>
              <a:t>, and one of them (</a:t>
            </a:r>
            <a:r>
              <a:rPr lang="en-US" b="1" i="0" dirty="0" err="1">
                <a:solidFill>
                  <a:srgbClr val="333333"/>
                </a:solidFill>
                <a:effectLst/>
                <a:latin typeface="ProximaNova"/>
              </a:rPr>
              <a:t>ovtest</a:t>
            </a:r>
            <a:r>
              <a:rPr lang="en-US" b="0" i="0" dirty="0">
                <a:solidFill>
                  <a:srgbClr val="333333"/>
                </a:solidFill>
                <a:effectLst/>
                <a:latin typeface="ProximaNova"/>
              </a:rPr>
              <a:t>) tells us that we have a specification error. We therefore have to reconsider our model.</a:t>
            </a:r>
            <a:endParaRPr lang="en-PK" dirty="0">
              <a:solidFill>
                <a:srgbClr val="00B0F0"/>
              </a:solidFill>
            </a:endParaRPr>
          </a:p>
        </p:txBody>
      </p:sp>
      <p:pic>
        <p:nvPicPr>
          <p:cNvPr id="5" name="Picture 4">
            <a:extLst>
              <a:ext uri="{FF2B5EF4-FFF2-40B4-BE49-F238E27FC236}">
                <a16:creationId xmlns:a16="http://schemas.microsoft.com/office/drawing/2014/main" id="{231624F1-1CCF-4C97-AA56-C6C7C66512BA}"/>
              </a:ext>
            </a:extLst>
          </p:cNvPr>
          <p:cNvPicPr>
            <a:picLocks noChangeAspect="1"/>
          </p:cNvPicPr>
          <p:nvPr/>
        </p:nvPicPr>
        <p:blipFill>
          <a:blip r:embed="rId2"/>
          <a:stretch>
            <a:fillRect/>
          </a:stretch>
        </p:blipFill>
        <p:spPr>
          <a:xfrm>
            <a:off x="2644775" y="2867025"/>
            <a:ext cx="7410450" cy="1123950"/>
          </a:xfrm>
          <a:prstGeom prst="rect">
            <a:avLst/>
          </a:prstGeom>
        </p:spPr>
      </p:pic>
    </p:spTree>
    <p:extLst>
      <p:ext uri="{BB962C8B-B14F-4D97-AF65-F5344CB8AC3E}">
        <p14:creationId xmlns:p14="http://schemas.microsoft.com/office/powerpoint/2010/main" val="700932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E9C-8BC1-417F-BE9B-75D5CE35570E}"/>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F48D6277-BB77-4D30-9A3F-53617BC53FD5}"/>
              </a:ext>
            </a:extLst>
          </p:cNvPr>
          <p:cNvSpPr>
            <a:spLocks noGrp="1"/>
          </p:cNvSpPr>
          <p:nvPr>
            <p:ph idx="1"/>
          </p:nvPr>
        </p:nvSpPr>
        <p:spPr/>
        <p:txBody>
          <a:bodyPr/>
          <a:lstStyle/>
          <a:p>
            <a:pPr algn="just"/>
            <a:r>
              <a:rPr lang="en-US" b="0" i="0" dirty="0">
                <a:solidFill>
                  <a:srgbClr val="333333"/>
                </a:solidFill>
                <a:effectLst/>
                <a:latin typeface="ProximaNova"/>
              </a:rPr>
              <a:t>Let’s try adding the variable </a:t>
            </a:r>
            <a:r>
              <a:rPr lang="en-US" b="1" i="0" dirty="0">
                <a:solidFill>
                  <a:srgbClr val="333333"/>
                </a:solidFill>
                <a:effectLst/>
                <a:latin typeface="ProximaNova"/>
              </a:rPr>
              <a:t>full</a:t>
            </a:r>
            <a:r>
              <a:rPr lang="en-US" b="0" i="0" dirty="0">
                <a:solidFill>
                  <a:srgbClr val="333333"/>
                </a:solidFill>
                <a:effectLst/>
                <a:latin typeface="ProximaNova"/>
              </a:rPr>
              <a:t> to the model. Now, both the </a:t>
            </a:r>
            <a:r>
              <a:rPr lang="en-US" b="1" i="0" dirty="0" err="1">
                <a:solidFill>
                  <a:srgbClr val="333333"/>
                </a:solidFill>
                <a:effectLst/>
                <a:latin typeface="ProximaNova"/>
              </a:rPr>
              <a:t>linktest</a:t>
            </a:r>
            <a:r>
              <a:rPr lang="en-US" b="0" i="0" dirty="0">
                <a:solidFill>
                  <a:srgbClr val="333333"/>
                </a:solidFill>
                <a:effectLst/>
                <a:latin typeface="ProximaNova"/>
              </a:rPr>
              <a:t> and </a:t>
            </a:r>
            <a:r>
              <a:rPr lang="en-US" b="1" i="0" dirty="0" err="1">
                <a:solidFill>
                  <a:srgbClr val="333333"/>
                </a:solidFill>
                <a:effectLst/>
                <a:latin typeface="ProximaNova"/>
              </a:rPr>
              <a:t>ovtest</a:t>
            </a:r>
            <a:r>
              <a:rPr lang="en-US" b="0" i="0" dirty="0">
                <a:solidFill>
                  <a:srgbClr val="333333"/>
                </a:solidFill>
                <a:effectLst/>
                <a:latin typeface="ProximaNova"/>
              </a:rPr>
              <a:t> are significant, indicating we have a specification error. </a:t>
            </a:r>
          </a:p>
          <a:p>
            <a:pPr algn="just">
              <a:buFont typeface="Wingdings" panose="05000000000000000000" pitchFamily="2" charset="2"/>
              <a:buChar char="v"/>
            </a:pPr>
            <a:r>
              <a:rPr lang="en-US" dirty="0">
                <a:solidFill>
                  <a:srgbClr val="00B0F0"/>
                </a:solidFill>
              </a:rPr>
              <a:t> regress api00 acs_k3 full</a:t>
            </a:r>
          </a:p>
          <a:p>
            <a:pPr algn="just">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5444BAFA-C375-4F8C-8CC2-37000E5F3746}"/>
              </a:ext>
            </a:extLst>
          </p:cNvPr>
          <p:cNvPicPr>
            <a:picLocks noChangeAspect="1"/>
          </p:cNvPicPr>
          <p:nvPr/>
        </p:nvPicPr>
        <p:blipFill>
          <a:blip r:embed="rId2"/>
          <a:stretch>
            <a:fillRect/>
          </a:stretch>
        </p:blipFill>
        <p:spPr>
          <a:xfrm>
            <a:off x="2709545" y="3600450"/>
            <a:ext cx="9048750" cy="3257550"/>
          </a:xfrm>
          <a:prstGeom prst="rect">
            <a:avLst/>
          </a:prstGeom>
        </p:spPr>
      </p:pic>
    </p:spTree>
    <p:extLst>
      <p:ext uri="{BB962C8B-B14F-4D97-AF65-F5344CB8AC3E}">
        <p14:creationId xmlns:p14="http://schemas.microsoft.com/office/powerpoint/2010/main" val="2790350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9378-32D9-4712-A822-42AECA28E6C0}"/>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A49D36E6-8CE9-466C-A4C2-31EBB8AFA057}"/>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linktest</a:t>
            </a: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51DEAC1C-1E49-4B78-969B-49882C33DF6D}"/>
              </a:ext>
            </a:extLst>
          </p:cNvPr>
          <p:cNvPicPr>
            <a:picLocks noChangeAspect="1"/>
          </p:cNvPicPr>
          <p:nvPr/>
        </p:nvPicPr>
        <p:blipFill>
          <a:blip r:embed="rId2"/>
          <a:stretch>
            <a:fillRect/>
          </a:stretch>
        </p:blipFill>
        <p:spPr>
          <a:xfrm>
            <a:off x="1690687" y="2942907"/>
            <a:ext cx="8810625" cy="3248025"/>
          </a:xfrm>
          <a:prstGeom prst="rect">
            <a:avLst/>
          </a:prstGeom>
        </p:spPr>
      </p:pic>
    </p:spTree>
    <p:extLst>
      <p:ext uri="{BB962C8B-B14F-4D97-AF65-F5344CB8AC3E}">
        <p14:creationId xmlns:p14="http://schemas.microsoft.com/office/powerpoint/2010/main" val="3127012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44DB4-F880-4882-BE28-BD6406D50ADB}"/>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A0946CD7-3C6B-4D73-A710-C16FC7C69287}"/>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ovtest</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0F7B6427-F54A-4C96-9332-A26F4AEA9AD0}"/>
              </a:ext>
            </a:extLst>
          </p:cNvPr>
          <p:cNvPicPr>
            <a:picLocks noChangeAspect="1"/>
          </p:cNvPicPr>
          <p:nvPr/>
        </p:nvPicPr>
        <p:blipFill>
          <a:blip r:embed="rId2"/>
          <a:stretch>
            <a:fillRect/>
          </a:stretch>
        </p:blipFill>
        <p:spPr>
          <a:xfrm>
            <a:off x="2466975" y="2890837"/>
            <a:ext cx="7258050" cy="1076325"/>
          </a:xfrm>
          <a:prstGeom prst="rect">
            <a:avLst/>
          </a:prstGeom>
        </p:spPr>
      </p:pic>
    </p:spTree>
    <p:extLst>
      <p:ext uri="{BB962C8B-B14F-4D97-AF65-F5344CB8AC3E}">
        <p14:creationId xmlns:p14="http://schemas.microsoft.com/office/powerpoint/2010/main" val="1843223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10E7-6DE0-4221-BD9F-BF7FC0EDF2A8}"/>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5653D3DC-D17F-41AC-B55B-6422991CB6ED}"/>
              </a:ext>
            </a:extLst>
          </p:cNvPr>
          <p:cNvSpPr>
            <a:spLocks noGrp="1"/>
          </p:cNvSpPr>
          <p:nvPr>
            <p:ph idx="1"/>
          </p:nvPr>
        </p:nvSpPr>
        <p:spPr/>
        <p:txBody>
          <a:bodyPr/>
          <a:lstStyle/>
          <a:p>
            <a:r>
              <a:rPr lang="en-US" b="0" i="0" dirty="0">
                <a:solidFill>
                  <a:srgbClr val="333333"/>
                </a:solidFill>
                <a:effectLst/>
                <a:latin typeface="ProximaNova"/>
              </a:rPr>
              <a:t>Let’s try adding one more variable, </a:t>
            </a:r>
            <a:r>
              <a:rPr lang="en-US" b="1" i="0" dirty="0">
                <a:solidFill>
                  <a:srgbClr val="333333"/>
                </a:solidFill>
                <a:effectLst/>
                <a:latin typeface="ProximaNova"/>
              </a:rPr>
              <a:t>meals</a:t>
            </a:r>
            <a:r>
              <a:rPr lang="en-US" b="0" i="0" dirty="0">
                <a:solidFill>
                  <a:srgbClr val="333333"/>
                </a:solidFill>
                <a:effectLst/>
                <a:latin typeface="ProximaNova"/>
              </a:rPr>
              <a:t>, to the above model.</a:t>
            </a:r>
          </a:p>
          <a:p>
            <a:pPr>
              <a:buFont typeface="Wingdings" panose="05000000000000000000" pitchFamily="2" charset="2"/>
              <a:buChar char="v"/>
            </a:pPr>
            <a:r>
              <a:rPr lang="en-US" dirty="0">
                <a:solidFill>
                  <a:srgbClr val="00B0F0"/>
                </a:solidFill>
              </a:rPr>
              <a:t> regress api00  acs_k3 full meals</a:t>
            </a: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7394569F-A21A-403C-849E-1B922D22B63F}"/>
              </a:ext>
            </a:extLst>
          </p:cNvPr>
          <p:cNvPicPr>
            <a:picLocks noChangeAspect="1"/>
          </p:cNvPicPr>
          <p:nvPr/>
        </p:nvPicPr>
        <p:blipFill>
          <a:blip r:embed="rId2"/>
          <a:stretch>
            <a:fillRect/>
          </a:stretch>
        </p:blipFill>
        <p:spPr>
          <a:xfrm>
            <a:off x="1701800" y="3171825"/>
            <a:ext cx="9296400" cy="3686175"/>
          </a:xfrm>
          <a:prstGeom prst="rect">
            <a:avLst/>
          </a:prstGeom>
        </p:spPr>
      </p:pic>
    </p:spTree>
    <p:extLst>
      <p:ext uri="{BB962C8B-B14F-4D97-AF65-F5344CB8AC3E}">
        <p14:creationId xmlns:p14="http://schemas.microsoft.com/office/powerpoint/2010/main" val="3982140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3E5F6-2A86-4B61-B795-79D5AA3C1EEB}"/>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A28EF2F0-A949-49A9-8A00-2D9A125ED0E2}"/>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linktest</a:t>
            </a: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5" name="Picture 4">
            <a:extLst>
              <a:ext uri="{FF2B5EF4-FFF2-40B4-BE49-F238E27FC236}">
                <a16:creationId xmlns:a16="http://schemas.microsoft.com/office/drawing/2014/main" id="{8F7A41CD-4622-4237-AE82-DC5CCFDFE08D}"/>
              </a:ext>
            </a:extLst>
          </p:cNvPr>
          <p:cNvPicPr>
            <a:picLocks noChangeAspect="1"/>
          </p:cNvPicPr>
          <p:nvPr/>
        </p:nvPicPr>
        <p:blipFill>
          <a:blip r:embed="rId2"/>
          <a:stretch>
            <a:fillRect/>
          </a:stretch>
        </p:blipFill>
        <p:spPr>
          <a:xfrm>
            <a:off x="1789430" y="2842260"/>
            <a:ext cx="8877300" cy="3467100"/>
          </a:xfrm>
          <a:prstGeom prst="rect">
            <a:avLst/>
          </a:prstGeom>
        </p:spPr>
      </p:pic>
    </p:spTree>
    <p:extLst>
      <p:ext uri="{BB962C8B-B14F-4D97-AF65-F5344CB8AC3E}">
        <p14:creationId xmlns:p14="http://schemas.microsoft.com/office/powerpoint/2010/main" val="1341696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0729-CA80-4906-9F56-03ABD500579B}"/>
              </a:ext>
            </a:extLst>
          </p:cNvPr>
          <p:cNvSpPr>
            <a:spLocks noGrp="1"/>
          </p:cNvSpPr>
          <p:nvPr>
            <p:ph type="title"/>
          </p:nvPr>
        </p:nvSpPr>
        <p:spPr/>
        <p:txBody>
          <a:bodyPr/>
          <a:lstStyle/>
          <a:p>
            <a:r>
              <a:rPr lang="en-US" b="1" i="0" dirty="0">
                <a:solidFill>
                  <a:srgbClr val="333333"/>
                </a:solidFill>
                <a:effectLst/>
                <a:latin typeface="ProximaNova"/>
              </a:rPr>
              <a:t>Model Specification</a:t>
            </a:r>
            <a:endParaRPr lang="en-PK" dirty="0"/>
          </a:p>
        </p:txBody>
      </p:sp>
      <p:sp>
        <p:nvSpPr>
          <p:cNvPr id="3" name="Content Placeholder 2">
            <a:extLst>
              <a:ext uri="{FF2B5EF4-FFF2-40B4-BE49-F238E27FC236}">
                <a16:creationId xmlns:a16="http://schemas.microsoft.com/office/drawing/2014/main" id="{62BBDBB8-F08E-44BC-B317-6D451A6443B3}"/>
              </a:ext>
            </a:extLst>
          </p:cNvPr>
          <p:cNvSpPr>
            <a:spLocks noGrp="1"/>
          </p:cNvSpPr>
          <p:nvPr>
            <p:ph idx="1"/>
          </p:nvPr>
        </p:nvSpPr>
        <p:spPr>
          <a:xfrm>
            <a:off x="1024128" y="2286000"/>
            <a:ext cx="10395712" cy="4023360"/>
          </a:xfrm>
        </p:spPr>
        <p:txBody>
          <a:bodyPr/>
          <a:lstStyle/>
          <a:p>
            <a:pPr algn="just"/>
            <a:r>
              <a:rPr lang="en-US" b="0" i="0" dirty="0">
                <a:solidFill>
                  <a:srgbClr val="333333"/>
                </a:solidFill>
                <a:effectLst/>
                <a:latin typeface="ProximaNova"/>
              </a:rPr>
              <a:t>The </a:t>
            </a:r>
            <a:r>
              <a:rPr lang="en-US" b="1" i="0" dirty="0" err="1">
                <a:solidFill>
                  <a:srgbClr val="333333"/>
                </a:solidFill>
                <a:effectLst/>
                <a:latin typeface="ProximaNova"/>
              </a:rPr>
              <a:t>linktest</a:t>
            </a:r>
            <a:r>
              <a:rPr lang="en-US" b="0" i="0" dirty="0">
                <a:solidFill>
                  <a:srgbClr val="333333"/>
                </a:solidFill>
                <a:effectLst/>
                <a:latin typeface="ProximaNova"/>
              </a:rPr>
              <a:t> is significant while the p-value for </a:t>
            </a:r>
            <a:r>
              <a:rPr lang="en-US" b="1" i="0" dirty="0" err="1">
                <a:solidFill>
                  <a:srgbClr val="333333"/>
                </a:solidFill>
                <a:effectLst/>
                <a:latin typeface="ProximaNova"/>
              </a:rPr>
              <a:t>ovtest</a:t>
            </a:r>
            <a:r>
              <a:rPr lang="en-US" b="0" i="0" dirty="0">
                <a:solidFill>
                  <a:srgbClr val="333333"/>
                </a:solidFill>
                <a:effectLst/>
                <a:latin typeface="ProximaNova"/>
              </a:rPr>
              <a:t> is slightly greater than .05. Note that after including </a:t>
            </a:r>
            <a:r>
              <a:rPr lang="en-US" b="1" i="0" dirty="0">
                <a:solidFill>
                  <a:srgbClr val="333333"/>
                </a:solidFill>
                <a:effectLst/>
                <a:latin typeface="ProximaNova"/>
              </a:rPr>
              <a:t>meals</a:t>
            </a:r>
            <a:r>
              <a:rPr lang="en-US" b="0" i="0" dirty="0">
                <a:solidFill>
                  <a:srgbClr val="333333"/>
                </a:solidFill>
                <a:effectLst/>
                <a:latin typeface="ProximaNova"/>
              </a:rPr>
              <a:t> and </a:t>
            </a:r>
            <a:r>
              <a:rPr lang="en-US" b="1" i="0" dirty="0">
                <a:solidFill>
                  <a:srgbClr val="333333"/>
                </a:solidFill>
                <a:effectLst/>
                <a:latin typeface="ProximaNova"/>
              </a:rPr>
              <a:t>full</a:t>
            </a:r>
            <a:r>
              <a:rPr lang="en-US" b="0" i="0" dirty="0">
                <a:solidFill>
                  <a:srgbClr val="333333"/>
                </a:solidFill>
                <a:effectLst/>
                <a:latin typeface="ProximaNova"/>
              </a:rPr>
              <a:t>, the coefficient for class size is no longer significant. While </a:t>
            </a:r>
            <a:r>
              <a:rPr lang="en-US" b="1" i="0" dirty="0">
                <a:solidFill>
                  <a:srgbClr val="333333"/>
                </a:solidFill>
                <a:effectLst/>
                <a:latin typeface="ProximaNova"/>
              </a:rPr>
              <a:t>acs_k3</a:t>
            </a:r>
            <a:r>
              <a:rPr lang="en-US" b="0" i="0" dirty="0">
                <a:solidFill>
                  <a:srgbClr val="333333"/>
                </a:solidFill>
                <a:effectLst/>
                <a:latin typeface="ProximaNova"/>
              </a:rPr>
              <a:t> does have a positive relationship with </a:t>
            </a:r>
            <a:r>
              <a:rPr lang="en-US" b="1" i="0" dirty="0">
                <a:solidFill>
                  <a:srgbClr val="333333"/>
                </a:solidFill>
                <a:effectLst/>
                <a:latin typeface="ProximaNova"/>
              </a:rPr>
              <a:t>api00</a:t>
            </a:r>
            <a:r>
              <a:rPr lang="en-US" b="0" i="0" dirty="0">
                <a:solidFill>
                  <a:srgbClr val="333333"/>
                </a:solidFill>
                <a:effectLst/>
                <a:latin typeface="ProximaNova"/>
              </a:rPr>
              <a:t> when no other variables are in the model, when we include, and hence control for, other important variables, </a:t>
            </a:r>
            <a:r>
              <a:rPr lang="en-US" b="1" i="0" dirty="0">
                <a:solidFill>
                  <a:srgbClr val="333333"/>
                </a:solidFill>
                <a:effectLst/>
                <a:latin typeface="ProximaNova"/>
              </a:rPr>
              <a:t>acs_k3</a:t>
            </a:r>
            <a:r>
              <a:rPr lang="en-US" b="0" i="0" dirty="0">
                <a:solidFill>
                  <a:srgbClr val="333333"/>
                </a:solidFill>
                <a:effectLst/>
                <a:latin typeface="ProximaNova"/>
              </a:rPr>
              <a:t> is no longer significantly related to </a:t>
            </a:r>
            <a:r>
              <a:rPr lang="en-US" b="1" i="0" dirty="0">
                <a:solidFill>
                  <a:srgbClr val="333333"/>
                </a:solidFill>
                <a:effectLst/>
                <a:latin typeface="ProximaNova"/>
              </a:rPr>
              <a:t>api00 </a:t>
            </a:r>
            <a:r>
              <a:rPr lang="en-US" b="0" i="0" dirty="0">
                <a:solidFill>
                  <a:srgbClr val="333333"/>
                </a:solidFill>
                <a:effectLst/>
                <a:latin typeface="ProximaNova"/>
              </a:rPr>
              <a:t>and its relationship to </a:t>
            </a:r>
            <a:r>
              <a:rPr lang="en-US" b="1" i="0" dirty="0">
                <a:solidFill>
                  <a:srgbClr val="333333"/>
                </a:solidFill>
                <a:effectLst/>
                <a:latin typeface="ProximaNova"/>
              </a:rPr>
              <a:t>api00</a:t>
            </a:r>
            <a:r>
              <a:rPr lang="en-US" b="0" i="0" dirty="0">
                <a:solidFill>
                  <a:srgbClr val="333333"/>
                </a:solidFill>
                <a:effectLst/>
                <a:latin typeface="ProximaNova"/>
              </a:rPr>
              <a:t> is no longer positive</a:t>
            </a:r>
            <a:r>
              <a:rPr lang="en-US" b="1" i="0" dirty="0">
                <a:solidFill>
                  <a:srgbClr val="333333"/>
                </a:solidFill>
                <a:effectLst/>
                <a:latin typeface="ProximaNova"/>
              </a:rPr>
              <a:t>.</a:t>
            </a:r>
          </a:p>
          <a:p>
            <a:pPr algn="just"/>
            <a:endParaRPr lang="en-US" b="1" dirty="0">
              <a:solidFill>
                <a:srgbClr val="333333"/>
              </a:solidFill>
              <a:latin typeface="ProximaNova"/>
            </a:endParaRPr>
          </a:p>
          <a:p>
            <a:pPr algn="just"/>
            <a:r>
              <a:rPr lang="en-US" b="1" i="0" dirty="0" err="1">
                <a:solidFill>
                  <a:srgbClr val="333333"/>
                </a:solidFill>
                <a:effectLst/>
                <a:latin typeface="ProximaNova"/>
              </a:rPr>
              <a:t>linktest</a:t>
            </a:r>
            <a:r>
              <a:rPr lang="en-US" b="1" i="0" dirty="0">
                <a:solidFill>
                  <a:srgbClr val="333333"/>
                </a:solidFill>
                <a:effectLst/>
                <a:latin typeface="ProximaNova"/>
              </a:rPr>
              <a:t> </a:t>
            </a:r>
            <a:r>
              <a:rPr lang="en-US" b="0" i="0" dirty="0">
                <a:solidFill>
                  <a:srgbClr val="333333"/>
                </a:solidFill>
                <a:effectLst/>
                <a:latin typeface="ProximaNova"/>
              </a:rPr>
              <a:t>and </a:t>
            </a:r>
            <a:r>
              <a:rPr lang="en-US" b="1" i="0" dirty="0" err="1">
                <a:solidFill>
                  <a:srgbClr val="333333"/>
                </a:solidFill>
                <a:effectLst/>
                <a:latin typeface="ProximaNova"/>
              </a:rPr>
              <a:t>ovtest</a:t>
            </a:r>
            <a:r>
              <a:rPr lang="en-US" b="0" i="0" dirty="0">
                <a:solidFill>
                  <a:srgbClr val="333333"/>
                </a:solidFill>
                <a:effectLst/>
                <a:latin typeface="ProximaNova"/>
              </a:rPr>
              <a:t> are tools available in Stata for checking specification errors, though</a:t>
            </a:r>
            <a:r>
              <a:rPr lang="en-US" b="1" i="0" dirty="0">
                <a:solidFill>
                  <a:srgbClr val="333333"/>
                </a:solidFill>
                <a:effectLst/>
                <a:latin typeface="ProximaNova"/>
              </a:rPr>
              <a:t> </a:t>
            </a:r>
            <a:r>
              <a:rPr lang="en-US" b="1" i="0" dirty="0" err="1">
                <a:solidFill>
                  <a:srgbClr val="333333"/>
                </a:solidFill>
                <a:effectLst/>
                <a:latin typeface="ProximaNova"/>
              </a:rPr>
              <a:t>linktest</a:t>
            </a:r>
            <a:r>
              <a:rPr lang="en-US" b="0" i="0" dirty="0">
                <a:solidFill>
                  <a:srgbClr val="333333"/>
                </a:solidFill>
                <a:effectLst/>
                <a:latin typeface="ProximaNova"/>
              </a:rPr>
              <a:t> can actually do more than check omitted variables as we used here, e.g., checking the correctness of link function specification. For more details on those tests, please refer to Stata manual.</a:t>
            </a:r>
            <a:endParaRPr lang="en-PK" dirty="0"/>
          </a:p>
        </p:txBody>
      </p:sp>
    </p:spTree>
    <p:extLst>
      <p:ext uri="{BB962C8B-B14F-4D97-AF65-F5344CB8AC3E}">
        <p14:creationId xmlns:p14="http://schemas.microsoft.com/office/powerpoint/2010/main" val="75181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55900-3AA5-4E5B-B0F4-475A52F1706E}"/>
              </a:ext>
            </a:extLst>
          </p:cNvPr>
          <p:cNvSpPr>
            <a:spLocks noGrp="1"/>
          </p:cNvSpPr>
          <p:nvPr>
            <p:ph type="title"/>
          </p:nvPr>
        </p:nvSpPr>
        <p:spPr/>
        <p:txBody>
          <a:bodyPr/>
          <a:lstStyle/>
          <a:p>
            <a:r>
              <a:rPr lang="en-US" dirty="0"/>
              <a:t>How to check heteroscedasticity?</a:t>
            </a:r>
            <a:endParaRPr lang="en-PK" dirty="0"/>
          </a:p>
        </p:txBody>
      </p:sp>
      <p:sp>
        <p:nvSpPr>
          <p:cNvPr id="3" name="Content Placeholder 2">
            <a:extLst>
              <a:ext uri="{FF2B5EF4-FFF2-40B4-BE49-F238E27FC236}">
                <a16:creationId xmlns:a16="http://schemas.microsoft.com/office/drawing/2014/main" id="{61BAF74D-4D9B-47D8-90C1-DFEA13831E03}"/>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rvfplot</a:t>
            </a:r>
            <a:r>
              <a:rPr lang="en-US" dirty="0">
                <a:solidFill>
                  <a:srgbClr val="00B0F0"/>
                </a:solidFill>
              </a:rPr>
              <a:t>, </a:t>
            </a:r>
            <a:r>
              <a:rPr lang="en-US" dirty="0" err="1">
                <a:solidFill>
                  <a:srgbClr val="00B0F0"/>
                </a:solidFill>
              </a:rPr>
              <a:t>yline</a:t>
            </a:r>
            <a:r>
              <a:rPr lang="en-US" dirty="0">
                <a:solidFill>
                  <a:srgbClr val="00B0F0"/>
                </a:solidFill>
              </a:rPr>
              <a:t>(0)</a:t>
            </a:r>
            <a:endParaRPr lang="en-PK" dirty="0">
              <a:solidFill>
                <a:srgbClr val="00B0F0"/>
              </a:solidFill>
            </a:endParaRPr>
          </a:p>
        </p:txBody>
      </p:sp>
      <p:pic>
        <p:nvPicPr>
          <p:cNvPr id="5" name="Picture 4">
            <a:extLst>
              <a:ext uri="{FF2B5EF4-FFF2-40B4-BE49-F238E27FC236}">
                <a16:creationId xmlns:a16="http://schemas.microsoft.com/office/drawing/2014/main" id="{1DD67D73-22A5-40DB-984B-26998C9430DD}"/>
              </a:ext>
            </a:extLst>
          </p:cNvPr>
          <p:cNvPicPr>
            <a:picLocks noChangeAspect="1"/>
          </p:cNvPicPr>
          <p:nvPr/>
        </p:nvPicPr>
        <p:blipFill>
          <a:blip r:embed="rId2"/>
          <a:stretch>
            <a:fillRect/>
          </a:stretch>
        </p:blipFill>
        <p:spPr>
          <a:xfrm>
            <a:off x="4856479" y="1764726"/>
            <a:ext cx="6736973" cy="4920554"/>
          </a:xfrm>
          <a:prstGeom prst="rect">
            <a:avLst/>
          </a:prstGeom>
        </p:spPr>
      </p:pic>
    </p:spTree>
    <p:extLst>
      <p:ext uri="{BB962C8B-B14F-4D97-AF65-F5344CB8AC3E}">
        <p14:creationId xmlns:p14="http://schemas.microsoft.com/office/powerpoint/2010/main" val="40034249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035E1-A91B-4028-8962-3300519CD6DA}"/>
              </a:ext>
            </a:extLst>
          </p:cNvPr>
          <p:cNvSpPr>
            <a:spLocks noGrp="1"/>
          </p:cNvSpPr>
          <p:nvPr>
            <p:ph type="title"/>
          </p:nvPr>
        </p:nvSpPr>
        <p:spPr/>
        <p:txBody>
          <a:bodyPr/>
          <a:lstStyle/>
          <a:p>
            <a:r>
              <a:rPr lang="en-US" b="1" i="0" dirty="0">
                <a:solidFill>
                  <a:srgbClr val="333333"/>
                </a:solidFill>
                <a:effectLst/>
                <a:latin typeface="ProximaNova"/>
              </a:rPr>
              <a:t>Issues of independence </a:t>
            </a:r>
            <a:endParaRPr lang="en-PK" dirty="0"/>
          </a:p>
        </p:txBody>
      </p:sp>
      <p:sp>
        <p:nvSpPr>
          <p:cNvPr id="3" name="Content Placeholder 2">
            <a:extLst>
              <a:ext uri="{FF2B5EF4-FFF2-40B4-BE49-F238E27FC236}">
                <a16:creationId xmlns:a16="http://schemas.microsoft.com/office/drawing/2014/main" id="{9E1C65FB-3C9D-4433-96DA-AE8CC640DD60}"/>
              </a:ext>
            </a:extLst>
          </p:cNvPr>
          <p:cNvSpPr>
            <a:spLocks noGrp="1"/>
          </p:cNvSpPr>
          <p:nvPr>
            <p:ph idx="1"/>
          </p:nvPr>
        </p:nvSpPr>
        <p:spPr/>
        <p:txBody>
          <a:bodyPr/>
          <a:lstStyle/>
          <a:p>
            <a:pPr algn="just"/>
            <a:r>
              <a:rPr lang="en-US" b="0" i="0" dirty="0">
                <a:solidFill>
                  <a:srgbClr val="333333"/>
                </a:solidFill>
                <a:effectLst/>
                <a:latin typeface="ProximaNova"/>
              </a:rPr>
              <a:t>The statement of this assumption that the errors associated with one observation are not correlated with the errors of any other observation cover several different situations. Consider the case of collecting data from students in eight different elementary schools. It is likely that the students within each school will tend to be more like one another than students from different schools, that is, their errors are not independent. We will deal with this type of situation later on if we have time to demonstrate the </a:t>
            </a:r>
            <a:r>
              <a:rPr lang="en-US" b="1" i="0" dirty="0">
                <a:solidFill>
                  <a:srgbClr val="333333"/>
                </a:solidFill>
                <a:effectLst/>
                <a:latin typeface="ProximaNova"/>
              </a:rPr>
              <a:t>regress</a:t>
            </a:r>
            <a:r>
              <a:rPr lang="en-US" b="0" i="0" dirty="0">
                <a:solidFill>
                  <a:srgbClr val="333333"/>
                </a:solidFill>
                <a:effectLst/>
                <a:latin typeface="ProximaNova"/>
              </a:rPr>
              <a:t> command with </a:t>
            </a:r>
            <a:r>
              <a:rPr lang="en-US" b="1" i="0" dirty="0">
                <a:solidFill>
                  <a:srgbClr val="333333"/>
                </a:solidFill>
                <a:effectLst/>
                <a:latin typeface="ProximaNova"/>
              </a:rPr>
              <a:t>cluster</a:t>
            </a:r>
            <a:r>
              <a:rPr lang="en-US" b="0" i="0" dirty="0">
                <a:solidFill>
                  <a:srgbClr val="333333"/>
                </a:solidFill>
                <a:effectLst/>
                <a:latin typeface="ProximaNova"/>
              </a:rPr>
              <a:t> option.</a:t>
            </a:r>
          </a:p>
          <a:p>
            <a:pPr algn="just"/>
            <a:endParaRPr lang="en-PK" dirty="0"/>
          </a:p>
        </p:txBody>
      </p:sp>
    </p:spTree>
    <p:extLst>
      <p:ext uri="{BB962C8B-B14F-4D97-AF65-F5344CB8AC3E}">
        <p14:creationId xmlns:p14="http://schemas.microsoft.com/office/powerpoint/2010/main" val="911921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5352-56C7-4F0E-BC70-EDB86BC0EE1C}"/>
              </a:ext>
            </a:extLst>
          </p:cNvPr>
          <p:cNvSpPr>
            <a:spLocks noGrp="1"/>
          </p:cNvSpPr>
          <p:nvPr>
            <p:ph type="title"/>
          </p:nvPr>
        </p:nvSpPr>
        <p:spPr/>
        <p:txBody>
          <a:bodyPr/>
          <a:lstStyle/>
          <a:p>
            <a:r>
              <a:rPr lang="en-US" b="1" i="0" dirty="0">
                <a:solidFill>
                  <a:srgbClr val="333333"/>
                </a:solidFill>
                <a:effectLst/>
                <a:latin typeface="ProximaNova"/>
              </a:rPr>
              <a:t>Issues of independence </a:t>
            </a:r>
            <a:endParaRPr lang="en-PK" dirty="0"/>
          </a:p>
        </p:txBody>
      </p:sp>
      <p:sp>
        <p:nvSpPr>
          <p:cNvPr id="3" name="Content Placeholder 2">
            <a:extLst>
              <a:ext uri="{FF2B5EF4-FFF2-40B4-BE49-F238E27FC236}">
                <a16:creationId xmlns:a16="http://schemas.microsoft.com/office/drawing/2014/main" id="{969A9FB1-F816-4C4F-A7C6-095422691F6A}"/>
              </a:ext>
            </a:extLst>
          </p:cNvPr>
          <p:cNvSpPr>
            <a:spLocks noGrp="1"/>
          </p:cNvSpPr>
          <p:nvPr>
            <p:ph idx="1"/>
          </p:nvPr>
        </p:nvSpPr>
        <p:spPr/>
        <p:txBody>
          <a:bodyPr/>
          <a:lstStyle/>
          <a:p>
            <a:pPr algn="just"/>
            <a:r>
              <a:rPr lang="en-US" b="0" i="0" dirty="0">
                <a:solidFill>
                  <a:srgbClr val="333333"/>
                </a:solidFill>
                <a:effectLst/>
                <a:latin typeface="ProximaNova"/>
              </a:rPr>
              <a:t>Another way in which the assumption of independence can be broken is when data are collected on the same variables over time. Let’s say that we collect truancy data every semester for 12 years. In this situation it is likely that the errors for observation between adjacent semesters will be more highly correlated than for observations more separated in time. This is known as autocorrelation. When you have data that can be considered to be time-series you should use the </a:t>
            </a:r>
            <a:r>
              <a:rPr lang="en-US" b="1" i="0" dirty="0" err="1">
                <a:solidFill>
                  <a:srgbClr val="333333"/>
                </a:solidFill>
                <a:effectLst/>
                <a:latin typeface="ProximaNova"/>
              </a:rPr>
              <a:t>dwstat</a:t>
            </a:r>
            <a:r>
              <a:rPr lang="en-US" b="0" i="0" dirty="0">
                <a:solidFill>
                  <a:srgbClr val="333333"/>
                </a:solidFill>
                <a:effectLst/>
                <a:latin typeface="ProximaNova"/>
              </a:rPr>
              <a:t> command that performs a Durbin-Watson test for correlated residuals.</a:t>
            </a:r>
          </a:p>
          <a:p>
            <a:pPr algn="just"/>
            <a:r>
              <a:rPr lang="en-US" b="0" i="0" dirty="0">
                <a:solidFill>
                  <a:srgbClr val="333333"/>
                </a:solidFill>
                <a:effectLst/>
                <a:latin typeface="ProximaNova"/>
              </a:rPr>
              <a:t>We don’t have any time-series data, so we will use the </a:t>
            </a:r>
            <a:r>
              <a:rPr lang="en-US" b="1" i="0" dirty="0">
                <a:solidFill>
                  <a:srgbClr val="333333"/>
                </a:solidFill>
                <a:effectLst/>
                <a:latin typeface="ProximaNova"/>
              </a:rPr>
              <a:t>elemapi2</a:t>
            </a:r>
            <a:r>
              <a:rPr lang="en-US" b="0" i="0" dirty="0">
                <a:solidFill>
                  <a:srgbClr val="333333"/>
                </a:solidFill>
                <a:effectLst/>
                <a:latin typeface="ProximaNova"/>
              </a:rPr>
              <a:t> dataset and pretend that </a:t>
            </a:r>
            <a:r>
              <a:rPr lang="en-US" b="1" i="0" dirty="0" err="1">
                <a:solidFill>
                  <a:srgbClr val="333333"/>
                </a:solidFill>
                <a:effectLst/>
                <a:latin typeface="ProximaNova"/>
              </a:rPr>
              <a:t>snum</a:t>
            </a:r>
            <a:r>
              <a:rPr lang="en-US" b="0" i="0" dirty="0">
                <a:solidFill>
                  <a:srgbClr val="333333"/>
                </a:solidFill>
                <a:effectLst/>
                <a:latin typeface="ProximaNova"/>
              </a:rPr>
              <a:t> indicates the time at which the data were collected. We will also need to use the </a:t>
            </a:r>
            <a:r>
              <a:rPr lang="en-US" b="1" i="0" dirty="0" err="1">
                <a:solidFill>
                  <a:srgbClr val="333333"/>
                </a:solidFill>
                <a:effectLst/>
                <a:latin typeface="ProximaNova"/>
              </a:rPr>
              <a:t>tsset</a:t>
            </a:r>
            <a:r>
              <a:rPr lang="en-US" b="0" i="0" dirty="0">
                <a:solidFill>
                  <a:srgbClr val="333333"/>
                </a:solidFill>
                <a:effectLst/>
                <a:latin typeface="ProximaNova"/>
              </a:rPr>
              <a:t> command to let Stata know which variable is the time variable.</a:t>
            </a:r>
            <a:endParaRPr lang="en-PK" dirty="0"/>
          </a:p>
        </p:txBody>
      </p:sp>
    </p:spTree>
    <p:extLst>
      <p:ext uri="{BB962C8B-B14F-4D97-AF65-F5344CB8AC3E}">
        <p14:creationId xmlns:p14="http://schemas.microsoft.com/office/powerpoint/2010/main" val="1004669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0A848-A18F-47AC-B002-1AAE635DE180}"/>
              </a:ext>
            </a:extLst>
          </p:cNvPr>
          <p:cNvSpPr>
            <a:spLocks noGrp="1"/>
          </p:cNvSpPr>
          <p:nvPr>
            <p:ph type="title"/>
          </p:nvPr>
        </p:nvSpPr>
        <p:spPr/>
        <p:txBody>
          <a:bodyPr/>
          <a:lstStyle/>
          <a:p>
            <a:r>
              <a:rPr lang="en-US" b="1" i="0" dirty="0">
                <a:solidFill>
                  <a:srgbClr val="333333"/>
                </a:solidFill>
                <a:effectLst/>
                <a:latin typeface="ProximaNova"/>
              </a:rPr>
              <a:t>Issues of independence </a:t>
            </a:r>
            <a:endParaRPr lang="en-PK" dirty="0"/>
          </a:p>
        </p:txBody>
      </p:sp>
      <p:sp>
        <p:nvSpPr>
          <p:cNvPr id="3" name="Content Placeholder 2">
            <a:extLst>
              <a:ext uri="{FF2B5EF4-FFF2-40B4-BE49-F238E27FC236}">
                <a16:creationId xmlns:a16="http://schemas.microsoft.com/office/drawing/2014/main" id="{4A07195D-BEB3-49AA-ACE1-43838D74021E}"/>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tsset</a:t>
            </a:r>
            <a:r>
              <a:rPr lang="en-US" dirty="0">
                <a:solidFill>
                  <a:srgbClr val="00B0F0"/>
                </a:solidFill>
              </a:rPr>
              <a:t> </a:t>
            </a:r>
            <a:r>
              <a:rPr lang="en-US" dirty="0" err="1">
                <a:solidFill>
                  <a:srgbClr val="00B0F0"/>
                </a:solidFill>
              </a:rPr>
              <a:t>snum</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rgbClr val="00B0F0"/>
                </a:solidFill>
              </a:rPr>
              <a:t>regress api00 enroll   </a:t>
            </a:r>
          </a:p>
          <a:p>
            <a:pPr marL="0" indent="0">
              <a:buNone/>
            </a:pPr>
            <a:endParaRPr lang="en-US" dirty="0"/>
          </a:p>
          <a:p>
            <a:pPr marL="0" indent="0">
              <a:buNone/>
            </a:pPr>
            <a:r>
              <a:rPr lang="en-US" dirty="0"/>
              <a:t>Output omitted as I have shown it already in the previous slides.</a:t>
            </a:r>
            <a:r>
              <a:rPr lang="en-US" dirty="0">
                <a:solidFill>
                  <a:srgbClr val="00B0F0"/>
                </a:solidFill>
              </a:rPr>
              <a:t> </a:t>
            </a:r>
            <a:endParaRPr lang="en-PK" dirty="0">
              <a:solidFill>
                <a:srgbClr val="00B0F0"/>
              </a:solidFill>
            </a:endParaRPr>
          </a:p>
        </p:txBody>
      </p:sp>
      <p:pic>
        <p:nvPicPr>
          <p:cNvPr id="5" name="Picture 4">
            <a:extLst>
              <a:ext uri="{FF2B5EF4-FFF2-40B4-BE49-F238E27FC236}">
                <a16:creationId xmlns:a16="http://schemas.microsoft.com/office/drawing/2014/main" id="{E335F110-376A-4506-8553-31D0BEE82B40}"/>
              </a:ext>
            </a:extLst>
          </p:cNvPr>
          <p:cNvPicPr>
            <a:picLocks noChangeAspect="1"/>
          </p:cNvPicPr>
          <p:nvPr/>
        </p:nvPicPr>
        <p:blipFill>
          <a:blip r:embed="rId2"/>
          <a:stretch>
            <a:fillRect/>
          </a:stretch>
        </p:blipFill>
        <p:spPr>
          <a:xfrm>
            <a:off x="3190875" y="3152775"/>
            <a:ext cx="5810250" cy="552450"/>
          </a:xfrm>
          <a:prstGeom prst="rect">
            <a:avLst/>
          </a:prstGeom>
        </p:spPr>
      </p:pic>
    </p:spTree>
    <p:extLst>
      <p:ext uri="{BB962C8B-B14F-4D97-AF65-F5344CB8AC3E}">
        <p14:creationId xmlns:p14="http://schemas.microsoft.com/office/powerpoint/2010/main" val="669748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F267-3CAA-49C0-89FD-5CFCEBBA6392}"/>
              </a:ext>
            </a:extLst>
          </p:cNvPr>
          <p:cNvSpPr>
            <a:spLocks noGrp="1"/>
          </p:cNvSpPr>
          <p:nvPr>
            <p:ph type="title"/>
          </p:nvPr>
        </p:nvSpPr>
        <p:spPr/>
        <p:txBody>
          <a:bodyPr/>
          <a:lstStyle/>
          <a:p>
            <a:r>
              <a:rPr lang="en-US" b="1" i="0" dirty="0">
                <a:solidFill>
                  <a:srgbClr val="333333"/>
                </a:solidFill>
                <a:effectLst/>
                <a:latin typeface="ProximaNova"/>
              </a:rPr>
              <a:t>Issues of independence </a:t>
            </a:r>
            <a:endParaRPr lang="en-PK" dirty="0"/>
          </a:p>
        </p:txBody>
      </p:sp>
      <p:sp>
        <p:nvSpPr>
          <p:cNvPr id="3" name="Content Placeholder 2">
            <a:extLst>
              <a:ext uri="{FF2B5EF4-FFF2-40B4-BE49-F238E27FC236}">
                <a16:creationId xmlns:a16="http://schemas.microsoft.com/office/drawing/2014/main" id="{2DBC5B9C-E087-4F19-ADC6-3468BFCE6C8A}"/>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dwstat</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marL="0" indent="0" algn="just">
              <a:buNone/>
            </a:pPr>
            <a:endParaRPr lang="en-US" b="0" i="0" dirty="0">
              <a:solidFill>
                <a:srgbClr val="333333"/>
              </a:solidFill>
              <a:effectLst/>
              <a:latin typeface="ProximaNova"/>
            </a:endParaRPr>
          </a:p>
          <a:p>
            <a:pPr marL="0" indent="0" algn="just">
              <a:buNone/>
            </a:pPr>
            <a:r>
              <a:rPr lang="en-US" b="0" i="0" dirty="0">
                <a:solidFill>
                  <a:srgbClr val="333333"/>
                </a:solidFill>
                <a:effectLst/>
                <a:latin typeface="ProximaNova"/>
              </a:rPr>
              <a:t>The Durbin-Watson statistic has a range from 0 to 4 with a midpoint of 2. The observed value in our example is very small, close to zero, which is not surprising since our data are not truly time-series. A simple visual check would be to plot the residuals versus the time variable.</a:t>
            </a:r>
            <a:endParaRPr lang="en-PK" dirty="0">
              <a:solidFill>
                <a:srgbClr val="00B0F0"/>
              </a:solidFill>
            </a:endParaRPr>
          </a:p>
        </p:txBody>
      </p:sp>
      <p:pic>
        <p:nvPicPr>
          <p:cNvPr id="5" name="Picture 4">
            <a:extLst>
              <a:ext uri="{FF2B5EF4-FFF2-40B4-BE49-F238E27FC236}">
                <a16:creationId xmlns:a16="http://schemas.microsoft.com/office/drawing/2014/main" id="{56C81713-DD03-4C06-AEEB-C7743B024EEF}"/>
              </a:ext>
            </a:extLst>
          </p:cNvPr>
          <p:cNvPicPr>
            <a:picLocks noChangeAspect="1"/>
          </p:cNvPicPr>
          <p:nvPr/>
        </p:nvPicPr>
        <p:blipFill>
          <a:blip r:embed="rId2"/>
          <a:stretch>
            <a:fillRect/>
          </a:stretch>
        </p:blipFill>
        <p:spPr>
          <a:xfrm>
            <a:off x="3167062" y="3024187"/>
            <a:ext cx="5857875" cy="809625"/>
          </a:xfrm>
          <a:prstGeom prst="rect">
            <a:avLst/>
          </a:prstGeom>
        </p:spPr>
      </p:pic>
    </p:spTree>
    <p:extLst>
      <p:ext uri="{BB962C8B-B14F-4D97-AF65-F5344CB8AC3E}">
        <p14:creationId xmlns:p14="http://schemas.microsoft.com/office/powerpoint/2010/main" val="419921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DB39-F535-47DD-A17A-8F388858DB7A}"/>
              </a:ext>
            </a:extLst>
          </p:cNvPr>
          <p:cNvSpPr>
            <a:spLocks noGrp="1"/>
          </p:cNvSpPr>
          <p:nvPr>
            <p:ph type="title"/>
          </p:nvPr>
        </p:nvSpPr>
        <p:spPr/>
        <p:txBody>
          <a:bodyPr/>
          <a:lstStyle/>
          <a:p>
            <a:r>
              <a:rPr lang="en-US" b="1" i="0" dirty="0">
                <a:solidFill>
                  <a:srgbClr val="333333"/>
                </a:solidFill>
                <a:effectLst/>
                <a:latin typeface="ProximaNova"/>
              </a:rPr>
              <a:t>Issues of independence </a:t>
            </a:r>
            <a:endParaRPr lang="en-PK" dirty="0"/>
          </a:p>
        </p:txBody>
      </p:sp>
      <p:sp>
        <p:nvSpPr>
          <p:cNvPr id="3" name="Content Placeholder 2">
            <a:extLst>
              <a:ext uri="{FF2B5EF4-FFF2-40B4-BE49-F238E27FC236}">
                <a16:creationId xmlns:a16="http://schemas.microsoft.com/office/drawing/2014/main" id="{9BA26F44-35EF-47EA-B0EE-81A11FA93AD4}"/>
              </a:ext>
            </a:extLst>
          </p:cNvPr>
          <p:cNvSpPr>
            <a:spLocks noGrp="1"/>
          </p:cNvSpPr>
          <p:nvPr>
            <p:ph idx="1"/>
          </p:nvPr>
        </p:nvSpPr>
        <p:spPr>
          <a:xfrm>
            <a:off x="1024128" y="2286000"/>
            <a:ext cx="9877552" cy="4023360"/>
          </a:xfrm>
        </p:spPr>
        <p:txBody>
          <a:bodyPr/>
          <a:lstStyle/>
          <a:p>
            <a:pPr algn="just"/>
            <a:r>
              <a:rPr lang="en-US" b="0" i="0" dirty="0">
                <a:solidFill>
                  <a:srgbClr val="202124"/>
                </a:solidFill>
                <a:effectLst/>
                <a:latin typeface="ProximaNova"/>
              </a:rPr>
              <a:t>The </a:t>
            </a:r>
            <a:r>
              <a:rPr lang="en-US" b="1" i="0" dirty="0">
                <a:solidFill>
                  <a:srgbClr val="202124"/>
                </a:solidFill>
                <a:effectLst/>
                <a:latin typeface="ProximaNova"/>
              </a:rPr>
              <a:t>Durbin</a:t>
            </a:r>
            <a:r>
              <a:rPr lang="en-US" b="0" i="0" dirty="0">
                <a:solidFill>
                  <a:srgbClr val="202124"/>
                </a:solidFill>
                <a:effectLst/>
                <a:latin typeface="ProximaNova"/>
              </a:rPr>
              <a:t>-</a:t>
            </a:r>
            <a:r>
              <a:rPr lang="en-US" b="1" i="0" dirty="0">
                <a:solidFill>
                  <a:srgbClr val="202124"/>
                </a:solidFill>
                <a:effectLst/>
                <a:latin typeface="ProximaNova"/>
              </a:rPr>
              <a:t>Watson</a:t>
            </a:r>
            <a:r>
              <a:rPr lang="en-US" b="0" i="0" dirty="0">
                <a:solidFill>
                  <a:srgbClr val="202124"/>
                </a:solidFill>
                <a:effectLst/>
                <a:latin typeface="ProximaNova"/>
              </a:rPr>
              <a:t> statistic will always have a </a:t>
            </a:r>
            <a:r>
              <a:rPr lang="en-US" b="1" i="0" dirty="0">
                <a:solidFill>
                  <a:srgbClr val="202124"/>
                </a:solidFill>
                <a:effectLst/>
                <a:latin typeface="ProximaNova"/>
              </a:rPr>
              <a:t>value</a:t>
            </a:r>
            <a:r>
              <a:rPr lang="en-US" b="0" i="0" dirty="0">
                <a:solidFill>
                  <a:srgbClr val="202124"/>
                </a:solidFill>
                <a:effectLst/>
                <a:latin typeface="ProximaNova"/>
              </a:rPr>
              <a:t> between 0 and 4. A </a:t>
            </a:r>
            <a:r>
              <a:rPr lang="en-US" b="1" i="0" dirty="0">
                <a:solidFill>
                  <a:srgbClr val="202124"/>
                </a:solidFill>
                <a:effectLst/>
                <a:latin typeface="ProximaNova"/>
              </a:rPr>
              <a:t>value</a:t>
            </a:r>
            <a:r>
              <a:rPr lang="en-US" b="0" i="0" dirty="0">
                <a:solidFill>
                  <a:srgbClr val="202124"/>
                </a:solidFill>
                <a:effectLst/>
                <a:latin typeface="ProximaNova"/>
              </a:rPr>
              <a:t> of 2.0 means that there is no autocorrelation detected in the sample. </a:t>
            </a:r>
            <a:r>
              <a:rPr lang="en-US" b="1" i="0" dirty="0">
                <a:solidFill>
                  <a:srgbClr val="202124"/>
                </a:solidFill>
                <a:effectLst/>
                <a:latin typeface="ProximaNova"/>
              </a:rPr>
              <a:t>Values</a:t>
            </a:r>
            <a:r>
              <a:rPr lang="en-US" b="0" i="0" dirty="0">
                <a:solidFill>
                  <a:srgbClr val="202124"/>
                </a:solidFill>
                <a:effectLst/>
                <a:latin typeface="ProximaNova"/>
              </a:rPr>
              <a:t> from 0 to less than 2 indicate positive autocorrelation and </a:t>
            </a:r>
            <a:r>
              <a:rPr lang="en-US" b="1" i="0" dirty="0">
                <a:solidFill>
                  <a:srgbClr val="202124"/>
                </a:solidFill>
                <a:effectLst/>
                <a:latin typeface="ProximaNova"/>
              </a:rPr>
              <a:t>values</a:t>
            </a:r>
            <a:r>
              <a:rPr lang="en-US" b="0" i="0" dirty="0">
                <a:solidFill>
                  <a:srgbClr val="202124"/>
                </a:solidFill>
                <a:effectLst/>
                <a:latin typeface="ProximaNova"/>
              </a:rPr>
              <a:t> from </a:t>
            </a:r>
            <a:r>
              <a:rPr lang="en-US" b="0" i="0" dirty="0" err="1">
                <a:solidFill>
                  <a:srgbClr val="202124"/>
                </a:solidFill>
                <a:effectLst/>
                <a:latin typeface="ProximaNova"/>
              </a:rPr>
              <a:t>from</a:t>
            </a:r>
            <a:r>
              <a:rPr lang="en-US" b="0" i="0" dirty="0">
                <a:solidFill>
                  <a:srgbClr val="202124"/>
                </a:solidFill>
                <a:effectLst/>
                <a:latin typeface="ProximaNova"/>
              </a:rPr>
              <a:t> 2 to 4 indicate negative autocorrelation.</a:t>
            </a:r>
            <a:endParaRPr lang="en-PK" dirty="0">
              <a:latin typeface="ProximaNova"/>
            </a:endParaRPr>
          </a:p>
        </p:txBody>
      </p:sp>
    </p:spTree>
    <p:extLst>
      <p:ext uri="{BB962C8B-B14F-4D97-AF65-F5344CB8AC3E}">
        <p14:creationId xmlns:p14="http://schemas.microsoft.com/office/powerpoint/2010/main" val="3771684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48CE-E83D-4ED2-9BE7-2C977FE3EF09}"/>
              </a:ext>
            </a:extLst>
          </p:cNvPr>
          <p:cNvSpPr>
            <a:spLocks noGrp="1"/>
          </p:cNvSpPr>
          <p:nvPr>
            <p:ph type="title"/>
          </p:nvPr>
        </p:nvSpPr>
        <p:spPr/>
        <p:txBody>
          <a:bodyPr/>
          <a:lstStyle/>
          <a:p>
            <a:r>
              <a:rPr lang="en-US" b="1" i="0" dirty="0">
                <a:solidFill>
                  <a:srgbClr val="333333"/>
                </a:solidFill>
                <a:effectLst/>
                <a:latin typeface="ProximaNova"/>
              </a:rPr>
              <a:t>Issues of independence </a:t>
            </a:r>
            <a:endParaRPr lang="en-PK" dirty="0"/>
          </a:p>
        </p:txBody>
      </p:sp>
      <p:sp>
        <p:nvSpPr>
          <p:cNvPr id="3" name="Content Placeholder 2">
            <a:extLst>
              <a:ext uri="{FF2B5EF4-FFF2-40B4-BE49-F238E27FC236}">
                <a16:creationId xmlns:a16="http://schemas.microsoft.com/office/drawing/2014/main" id="{DEC443AA-012E-4C6F-966D-0CBBF1F0A76E}"/>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predict r, </a:t>
            </a:r>
            <a:r>
              <a:rPr lang="en-US" dirty="0" err="1">
                <a:solidFill>
                  <a:srgbClr val="00B0F0"/>
                </a:solidFill>
              </a:rPr>
              <a:t>resid</a:t>
            </a:r>
            <a:endParaRPr lang="en-US" dirty="0">
              <a:solidFill>
                <a:srgbClr val="00B0F0"/>
              </a:solidFill>
            </a:endParaRPr>
          </a:p>
          <a:p>
            <a:pPr>
              <a:buFont typeface="Wingdings" panose="05000000000000000000" pitchFamily="2" charset="2"/>
              <a:buChar char="v"/>
            </a:pPr>
            <a:r>
              <a:rPr lang="en-US" dirty="0">
                <a:solidFill>
                  <a:srgbClr val="00B0F0"/>
                </a:solidFill>
              </a:rPr>
              <a:t>scatter r </a:t>
            </a:r>
            <a:r>
              <a:rPr lang="en-US" dirty="0" err="1">
                <a:solidFill>
                  <a:srgbClr val="00B0F0"/>
                </a:solidFill>
              </a:rPr>
              <a:t>snum</a:t>
            </a:r>
            <a:endParaRPr lang="en-US" dirty="0">
              <a:solidFill>
                <a:srgbClr val="00B0F0"/>
              </a:solidFill>
            </a:endParaRPr>
          </a:p>
          <a:p>
            <a:pPr>
              <a:buFont typeface="Wingdings" panose="05000000000000000000" pitchFamily="2" charset="2"/>
              <a:buChar char="v"/>
            </a:pPr>
            <a:endParaRPr lang="en-PK" dirty="0">
              <a:solidFill>
                <a:srgbClr val="00B0F0"/>
              </a:solidFill>
            </a:endParaRPr>
          </a:p>
        </p:txBody>
      </p:sp>
      <p:pic>
        <p:nvPicPr>
          <p:cNvPr id="6" name="Picture 5">
            <a:extLst>
              <a:ext uri="{FF2B5EF4-FFF2-40B4-BE49-F238E27FC236}">
                <a16:creationId xmlns:a16="http://schemas.microsoft.com/office/drawing/2014/main" id="{7C7829B1-91F9-4D8A-9EC7-D61575A47BB8}"/>
              </a:ext>
            </a:extLst>
          </p:cNvPr>
          <p:cNvPicPr>
            <a:picLocks noChangeAspect="1"/>
          </p:cNvPicPr>
          <p:nvPr/>
        </p:nvPicPr>
        <p:blipFill>
          <a:blip r:embed="rId2"/>
          <a:stretch>
            <a:fillRect/>
          </a:stretch>
        </p:blipFill>
        <p:spPr>
          <a:xfrm>
            <a:off x="3416033" y="2084832"/>
            <a:ext cx="7751839" cy="4572000"/>
          </a:xfrm>
          <a:prstGeom prst="rect">
            <a:avLst/>
          </a:prstGeom>
        </p:spPr>
      </p:pic>
    </p:spTree>
    <p:extLst>
      <p:ext uri="{BB962C8B-B14F-4D97-AF65-F5344CB8AC3E}">
        <p14:creationId xmlns:p14="http://schemas.microsoft.com/office/powerpoint/2010/main" val="2270908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F6A1-2395-40D1-A9FB-8E7908B88778}"/>
              </a:ext>
            </a:extLst>
          </p:cNvPr>
          <p:cNvSpPr>
            <a:spLocks noGrp="1"/>
          </p:cNvSpPr>
          <p:nvPr>
            <p:ph type="title"/>
          </p:nvPr>
        </p:nvSpPr>
        <p:spPr/>
        <p:txBody>
          <a:bodyPr/>
          <a:lstStyle/>
          <a:p>
            <a:r>
              <a:rPr lang="en-US" dirty="0"/>
              <a:t>Thank you for listening to me !!!</a:t>
            </a:r>
            <a:endParaRPr lang="en-PK" dirty="0"/>
          </a:p>
        </p:txBody>
      </p:sp>
    </p:spTree>
    <p:extLst>
      <p:ext uri="{BB962C8B-B14F-4D97-AF65-F5344CB8AC3E}">
        <p14:creationId xmlns:p14="http://schemas.microsoft.com/office/powerpoint/2010/main" val="4064635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39E12-700F-488B-AE72-37D8C69570BB}"/>
              </a:ext>
            </a:extLst>
          </p:cNvPr>
          <p:cNvSpPr>
            <a:spLocks noGrp="1"/>
          </p:cNvSpPr>
          <p:nvPr>
            <p:ph type="title"/>
          </p:nvPr>
        </p:nvSpPr>
        <p:spPr/>
        <p:txBody>
          <a:bodyPr/>
          <a:lstStyle/>
          <a:p>
            <a:r>
              <a:rPr lang="en-US" dirty="0"/>
              <a:t>Other commands to test </a:t>
            </a:r>
            <a:r>
              <a:rPr lang="en-US" dirty="0" err="1"/>
              <a:t>hetroscedasticity</a:t>
            </a:r>
            <a:endParaRPr lang="en-PK" dirty="0"/>
          </a:p>
        </p:txBody>
      </p:sp>
      <p:sp>
        <p:nvSpPr>
          <p:cNvPr id="3" name="Content Placeholder 2">
            <a:extLst>
              <a:ext uri="{FF2B5EF4-FFF2-40B4-BE49-F238E27FC236}">
                <a16:creationId xmlns:a16="http://schemas.microsoft.com/office/drawing/2014/main" id="{65EB89DB-0712-4D3A-B0B2-3D6F21BE32FC}"/>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estat</a:t>
            </a:r>
            <a:r>
              <a:rPr lang="en-US" dirty="0">
                <a:solidFill>
                  <a:srgbClr val="00B0F0"/>
                </a:solidFill>
              </a:rPr>
              <a:t> </a:t>
            </a:r>
            <a:r>
              <a:rPr lang="en-US" dirty="0" err="1">
                <a:solidFill>
                  <a:srgbClr val="00B0F0"/>
                </a:solidFill>
              </a:rPr>
              <a:t>imtest</a:t>
            </a:r>
            <a:r>
              <a:rPr lang="en-US" dirty="0">
                <a:solidFill>
                  <a:srgbClr val="00B0F0"/>
                </a:solidFill>
              </a:rPr>
              <a:t> </a:t>
            </a:r>
            <a:endParaRPr lang="en-PK" dirty="0">
              <a:solidFill>
                <a:srgbClr val="00B0F0"/>
              </a:solidFill>
            </a:endParaRPr>
          </a:p>
        </p:txBody>
      </p:sp>
      <p:pic>
        <p:nvPicPr>
          <p:cNvPr id="7" name="Picture 6">
            <a:extLst>
              <a:ext uri="{FF2B5EF4-FFF2-40B4-BE49-F238E27FC236}">
                <a16:creationId xmlns:a16="http://schemas.microsoft.com/office/drawing/2014/main" id="{5F5C7C1B-FB85-4F61-8FCC-7745CC5CD169}"/>
              </a:ext>
            </a:extLst>
          </p:cNvPr>
          <p:cNvPicPr>
            <a:picLocks noChangeAspect="1"/>
          </p:cNvPicPr>
          <p:nvPr/>
        </p:nvPicPr>
        <p:blipFill>
          <a:blip r:embed="rId2"/>
          <a:stretch>
            <a:fillRect/>
          </a:stretch>
        </p:blipFill>
        <p:spPr>
          <a:xfrm>
            <a:off x="3533774" y="2643378"/>
            <a:ext cx="7210425" cy="3867150"/>
          </a:xfrm>
          <a:prstGeom prst="rect">
            <a:avLst/>
          </a:prstGeom>
        </p:spPr>
      </p:pic>
    </p:spTree>
    <p:extLst>
      <p:ext uri="{BB962C8B-B14F-4D97-AF65-F5344CB8AC3E}">
        <p14:creationId xmlns:p14="http://schemas.microsoft.com/office/powerpoint/2010/main" val="353913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0B9C-A80F-4A60-8BBE-10917D2BC477}"/>
              </a:ext>
            </a:extLst>
          </p:cNvPr>
          <p:cNvSpPr>
            <a:spLocks noGrp="1"/>
          </p:cNvSpPr>
          <p:nvPr>
            <p:ph type="title"/>
          </p:nvPr>
        </p:nvSpPr>
        <p:spPr>
          <a:xfrm>
            <a:off x="1024128" y="585216"/>
            <a:ext cx="10995152" cy="1499616"/>
          </a:xfrm>
        </p:spPr>
        <p:txBody>
          <a:bodyPr>
            <a:normAutofit/>
          </a:bodyPr>
          <a:lstStyle/>
          <a:p>
            <a:r>
              <a:rPr lang="en-US" sz="5400" dirty="0"/>
              <a:t>Other commands to test heteroscedasticity</a:t>
            </a:r>
            <a:endParaRPr lang="en-PK" sz="5400" dirty="0"/>
          </a:p>
        </p:txBody>
      </p:sp>
      <p:sp>
        <p:nvSpPr>
          <p:cNvPr id="3" name="Content Placeholder 2">
            <a:extLst>
              <a:ext uri="{FF2B5EF4-FFF2-40B4-BE49-F238E27FC236}">
                <a16:creationId xmlns:a16="http://schemas.microsoft.com/office/drawing/2014/main" id="{65A4FED4-546D-4584-92CC-4D29DD755F24}"/>
              </a:ext>
            </a:extLst>
          </p:cNvPr>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estat</a:t>
            </a:r>
            <a:r>
              <a:rPr lang="en-US" dirty="0">
                <a:solidFill>
                  <a:srgbClr val="00B0F0"/>
                </a:solidFill>
              </a:rPr>
              <a:t> </a:t>
            </a:r>
            <a:r>
              <a:rPr lang="en-US" dirty="0" err="1">
                <a:solidFill>
                  <a:srgbClr val="00B0F0"/>
                </a:solidFill>
              </a:rPr>
              <a:t>hettest</a:t>
            </a:r>
            <a:r>
              <a:rPr lang="en-US" dirty="0">
                <a:solidFill>
                  <a:srgbClr val="00B0F0"/>
                </a:solidFill>
              </a:rPr>
              <a:t> </a:t>
            </a:r>
            <a:endParaRPr lang="en-PK" dirty="0">
              <a:solidFill>
                <a:srgbClr val="00B0F0"/>
              </a:solidFill>
            </a:endParaRPr>
          </a:p>
        </p:txBody>
      </p:sp>
      <p:pic>
        <p:nvPicPr>
          <p:cNvPr id="5" name="Picture 4">
            <a:extLst>
              <a:ext uri="{FF2B5EF4-FFF2-40B4-BE49-F238E27FC236}">
                <a16:creationId xmlns:a16="http://schemas.microsoft.com/office/drawing/2014/main" id="{F8789FC4-8F6B-4D84-A3A0-4598744BB82C}"/>
              </a:ext>
            </a:extLst>
          </p:cNvPr>
          <p:cNvPicPr>
            <a:picLocks noChangeAspect="1"/>
          </p:cNvPicPr>
          <p:nvPr/>
        </p:nvPicPr>
        <p:blipFill>
          <a:blip r:embed="rId2"/>
          <a:stretch>
            <a:fillRect/>
          </a:stretch>
        </p:blipFill>
        <p:spPr>
          <a:xfrm>
            <a:off x="3403282" y="3279775"/>
            <a:ext cx="8372475" cy="2533650"/>
          </a:xfrm>
          <a:prstGeom prst="rect">
            <a:avLst/>
          </a:prstGeom>
        </p:spPr>
      </p:pic>
    </p:spTree>
    <p:extLst>
      <p:ext uri="{BB962C8B-B14F-4D97-AF65-F5344CB8AC3E}">
        <p14:creationId xmlns:p14="http://schemas.microsoft.com/office/powerpoint/2010/main" val="3356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871BB-CA34-4B22-BB6C-F41B55F05F48}"/>
              </a:ext>
            </a:extLst>
          </p:cNvPr>
          <p:cNvSpPr>
            <a:spLocks noGrp="1"/>
          </p:cNvSpPr>
          <p:nvPr>
            <p:ph type="title"/>
          </p:nvPr>
        </p:nvSpPr>
        <p:spPr/>
        <p:txBody>
          <a:bodyPr/>
          <a:lstStyle/>
          <a:p>
            <a:r>
              <a:rPr lang="en-US" dirty="0"/>
              <a:t>heteroscedasticity</a:t>
            </a:r>
            <a:endParaRPr lang="en-PK" dirty="0"/>
          </a:p>
        </p:txBody>
      </p:sp>
      <p:sp>
        <p:nvSpPr>
          <p:cNvPr id="3" name="Content Placeholder 2">
            <a:extLst>
              <a:ext uri="{FF2B5EF4-FFF2-40B4-BE49-F238E27FC236}">
                <a16:creationId xmlns:a16="http://schemas.microsoft.com/office/drawing/2014/main" id="{1A9D3FF3-0101-4705-8E08-DDB99F44C65B}"/>
              </a:ext>
            </a:extLst>
          </p:cNvPr>
          <p:cNvSpPr>
            <a:spLocks noGrp="1"/>
          </p:cNvSpPr>
          <p:nvPr>
            <p:ph idx="1"/>
          </p:nvPr>
        </p:nvSpPr>
        <p:spPr/>
        <p:txBody>
          <a:bodyPr/>
          <a:lstStyle/>
          <a:p>
            <a:pPr algn="just">
              <a:buFont typeface="Wingdings" panose="05000000000000000000" pitchFamily="2" charset="2"/>
              <a:buChar char="v"/>
            </a:pPr>
            <a:r>
              <a:rPr lang="en-US" b="0" i="0" dirty="0">
                <a:solidFill>
                  <a:srgbClr val="333333"/>
                </a:solidFill>
                <a:effectLst/>
                <a:latin typeface="ProximaNova"/>
              </a:rPr>
              <a:t> The first test on heteroskedasticity given by </a:t>
            </a:r>
            <a:r>
              <a:rPr lang="en-US" b="1" i="0" dirty="0" err="1">
                <a:solidFill>
                  <a:srgbClr val="333333"/>
                </a:solidFill>
                <a:effectLst/>
                <a:latin typeface="ProximaNova"/>
              </a:rPr>
              <a:t>imest</a:t>
            </a:r>
            <a:r>
              <a:rPr lang="en-US" b="0" i="0" dirty="0">
                <a:solidFill>
                  <a:srgbClr val="333333"/>
                </a:solidFill>
                <a:effectLst/>
                <a:latin typeface="ProximaNova"/>
              </a:rPr>
              <a:t> is the White’s test and the second one given by </a:t>
            </a:r>
            <a:r>
              <a:rPr lang="en-US" b="1" i="0" dirty="0" err="1">
                <a:solidFill>
                  <a:srgbClr val="333333"/>
                </a:solidFill>
                <a:effectLst/>
                <a:latin typeface="ProximaNova"/>
              </a:rPr>
              <a:t>hettest</a:t>
            </a:r>
            <a:r>
              <a:rPr lang="en-US" b="0" i="0" dirty="0">
                <a:solidFill>
                  <a:srgbClr val="333333"/>
                </a:solidFill>
                <a:effectLst/>
                <a:latin typeface="ProximaNova"/>
              </a:rPr>
              <a:t> is the Breusch-Pagan test. Both test the null hypothesis that the variance of the residuals is homogenous. Therefore, if the p-value is very small, we would have to reject the hypothesis and accept the alternative hypothesis that the variance is not homogenous. So in this case, the evidence is against the null hypothesis that the variance is homogeneous. These tests are very sensitive to model assumptions, such as the assumption of normality. Therefore it is a common practice to combine the tests with diagnostic plots to make a judgment on the severity of the heteroscedasticity and to decide if any correction is needed for heteroscedasticity. In our case, the plot above does not show too strong an evidence. So we are not going to get into details on how to correct for heteroscedasticity even though there are methods available.</a:t>
            </a:r>
            <a:endParaRPr lang="en-PK" dirty="0"/>
          </a:p>
        </p:txBody>
      </p:sp>
    </p:spTree>
    <p:extLst>
      <p:ext uri="{BB962C8B-B14F-4D97-AF65-F5344CB8AC3E}">
        <p14:creationId xmlns:p14="http://schemas.microsoft.com/office/powerpoint/2010/main" val="3506950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E9CB-869C-43BB-B0F9-41C2817883D5}"/>
              </a:ext>
            </a:extLst>
          </p:cNvPr>
          <p:cNvSpPr>
            <a:spLocks noGrp="1"/>
          </p:cNvSpPr>
          <p:nvPr>
            <p:ph type="title"/>
          </p:nvPr>
        </p:nvSpPr>
        <p:spPr/>
        <p:txBody>
          <a:bodyPr/>
          <a:lstStyle/>
          <a:p>
            <a:r>
              <a:rPr lang="en-US" b="0" i="0" dirty="0">
                <a:solidFill>
                  <a:srgbClr val="333333"/>
                </a:solidFill>
                <a:effectLst/>
                <a:latin typeface="ProximaNova"/>
              </a:rPr>
              <a:t>What is Multicollinearity ?</a:t>
            </a:r>
            <a:endParaRPr lang="en-PK" dirty="0"/>
          </a:p>
        </p:txBody>
      </p:sp>
      <p:sp>
        <p:nvSpPr>
          <p:cNvPr id="3" name="Content Placeholder 2">
            <a:extLst>
              <a:ext uri="{FF2B5EF4-FFF2-40B4-BE49-F238E27FC236}">
                <a16:creationId xmlns:a16="http://schemas.microsoft.com/office/drawing/2014/main" id="{F8906714-D89F-4A39-9ECC-B25463B20AC5}"/>
              </a:ext>
            </a:extLst>
          </p:cNvPr>
          <p:cNvSpPr>
            <a:spLocks noGrp="1"/>
          </p:cNvSpPr>
          <p:nvPr>
            <p:ph idx="1"/>
          </p:nvPr>
        </p:nvSpPr>
        <p:spPr>
          <a:xfrm>
            <a:off x="1024128" y="2286000"/>
            <a:ext cx="10375392" cy="4023360"/>
          </a:xfrm>
        </p:spPr>
        <p:txBody>
          <a:bodyPr/>
          <a:lstStyle/>
          <a:p>
            <a:pPr algn="just">
              <a:spcAft>
                <a:spcPts val="1200"/>
              </a:spcAft>
              <a:buFont typeface="Wingdings" panose="05000000000000000000" pitchFamily="2" charset="2"/>
              <a:buChar char="v"/>
            </a:pPr>
            <a:r>
              <a:rPr lang="en-US" b="0" i="0" dirty="0">
                <a:solidFill>
                  <a:srgbClr val="333333"/>
                </a:solidFill>
                <a:effectLst/>
                <a:latin typeface="ProximaNova"/>
              </a:rPr>
              <a:t> When there is a perfect linear relationship among the predictors, the estimates for a regression model cannot be uniquely computed. The term collinearity implies that two variables are near perfect linear combinations of one another. When more than two variables are involved it is often called multicollinearity, although the two terms are often used interchangeably.</a:t>
            </a:r>
          </a:p>
          <a:p>
            <a:pPr algn="just">
              <a:spcAft>
                <a:spcPts val="1200"/>
              </a:spcAft>
              <a:buFont typeface="Wingdings" panose="05000000000000000000" pitchFamily="2" charset="2"/>
              <a:buChar char="v"/>
            </a:pPr>
            <a:r>
              <a:rPr lang="en-US" b="0" i="0" dirty="0">
                <a:solidFill>
                  <a:srgbClr val="333333"/>
                </a:solidFill>
                <a:effectLst/>
                <a:latin typeface="ProximaNova"/>
              </a:rPr>
              <a:t> The primary concern is that as the degree of multicollinearity increases, the regression model estimates of the coefficients become unstable and the standard errors for the coefficients can get wildly inflated. In this section, we will explore some Stata commands that help to detect multicollinearity.</a:t>
            </a:r>
          </a:p>
          <a:p>
            <a:endParaRPr lang="en-PK" dirty="0"/>
          </a:p>
        </p:txBody>
      </p:sp>
    </p:spTree>
    <p:extLst>
      <p:ext uri="{BB962C8B-B14F-4D97-AF65-F5344CB8AC3E}">
        <p14:creationId xmlns:p14="http://schemas.microsoft.com/office/powerpoint/2010/main" val="1596981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B5F8-F03A-4D36-8EB3-5412B8B5BFD4}"/>
              </a:ext>
            </a:extLst>
          </p:cNvPr>
          <p:cNvSpPr>
            <a:spLocks noGrp="1"/>
          </p:cNvSpPr>
          <p:nvPr>
            <p:ph type="title"/>
          </p:nvPr>
        </p:nvSpPr>
        <p:spPr>
          <a:xfrm>
            <a:off x="1024128" y="585216"/>
            <a:ext cx="10131552" cy="1499616"/>
          </a:xfrm>
        </p:spPr>
        <p:txBody>
          <a:bodyPr/>
          <a:lstStyle/>
          <a:p>
            <a:r>
              <a:rPr lang="en-US" dirty="0"/>
              <a:t>How do we check </a:t>
            </a:r>
            <a:r>
              <a:rPr lang="en-US" b="0" i="0" dirty="0">
                <a:solidFill>
                  <a:srgbClr val="333333"/>
                </a:solidFill>
                <a:effectLst/>
                <a:latin typeface="ProximaNova"/>
              </a:rPr>
              <a:t>Multicollinearity ?</a:t>
            </a:r>
            <a:endParaRPr lang="en-PK" dirty="0"/>
          </a:p>
        </p:txBody>
      </p:sp>
      <p:sp>
        <p:nvSpPr>
          <p:cNvPr id="3" name="Content Placeholder 2">
            <a:extLst>
              <a:ext uri="{FF2B5EF4-FFF2-40B4-BE49-F238E27FC236}">
                <a16:creationId xmlns:a16="http://schemas.microsoft.com/office/drawing/2014/main" id="{76F9F946-9352-4268-8500-3ED2AA0BD39F}"/>
              </a:ext>
            </a:extLst>
          </p:cNvPr>
          <p:cNvSpPr>
            <a:spLocks noGrp="1"/>
          </p:cNvSpPr>
          <p:nvPr>
            <p:ph idx="1"/>
          </p:nvPr>
        </p:nvSpPr>
        <p:spPr>
          <a:xfrm>
            <a:off x="802640" y="2249424"/>
            <a:ext cx="10434320" cy="4023360"/>
          </a:xfrm>
        </p:spPr>
        <p:txBody>
          <a:bodyPr/>
          <a:lstStyle/>
          <a:p>
            <a:pPr algn="just">
              <a:buFont typeface="Wingdings" panose="05000000000000000000" pitchFamily="2" charset="2"/>
              <a:buChar char="v"/>
            </a:pPr>
            <a:r>
              <a:rPr lang="en-US" b="0" i="0" dirty="0">
                <a:solidFill>
                  <a:srgbClr val="333333"/>
                </a:solidFill>
                <a:effectLst/>
                <a:latin typeface="ProximaNova"/>
              </a:rPr>
              <a:t>We can use the </a:t>
            </a:r>
            <a:r>
              <a:rPr lang="en-US" b="1" i="0" dirty="0" err="1">
                <a:solidFill>
                  <a:srgbClr val="333333"/>
                </a:solidFill>
                <a:effectLst/>
                <a:latin typeface="ProximaNova"/>
              </a:rPr>
              <a:t>vif</a:t>
            </a:r>
            <a:r>
              <a:rPr lang="en-US" b="0" i="0" dirty="0">
                <a:solidFill>
                  <a:srgbClr val="333333"/>
                </a:solidFill>
                <a:effectLst/>
                <a:latin typeface="ProximaNova"/>
              </a:rPr>
              <a:t> command after the regression to check for multicollinearity. </a:t>
            </a:r>
            <a:r>
              <a:rPr lang="en-US" b="1" i="0" dirty="0" err="1">
                <a:solidFill>
                  <a:srgbClr val="333333"/>
                </a:solidFill>
                <a:effectLst/>
                <a:latin typeface="ProximaNova"/>
              </a:rPr>
              <a:t>vif</a:t>
            </a:r>
            <a:r>
              <a:rPr lang="en-US" b="0" i="0" dirty="0">
                <a:solidFill>
                  <a:srgbClr val="333333"/>
                </a:solidFill>
                <a:effectLst/>
                <a:latin typeface="ProximaNova"/>
              </a:rPr>
              <a:t> stands for </a:t>
            </a:r>
            <a:r>
              <a:rPr lang="en-US" b="0" i="1" dirty="0">
                <a:solidFill>
                  <a:srgbClr val="333333"/>
                </a:solidFill>
                <a:effectLst/>
                <a:latin typeface="ProximaNova"/>
              </a:rPr>
              <a:t>variance inflation factor</a:t>
            </a:r>
            <a:r>
              <a:rPr lang="en-US" b="0" i="0" dirty="0">
                <a:solidFill>
                  <a:srgbClr val="333333"/>
                </a:solidFill>
                <a:effectLst/>
                <a:latin typeface="ProximaNova"/>
              </a:rPr>
              <a:t>. As a rule of thumb, a variable whose VIF values are greater than 10 may merit further investigation. Tolerance, defined as 1/VIF, is used by many researchers to check on the degree of collinearity. A tolerance value lower than 0.1 is comparable to a VIF of 10. It means that the variable could be considered as a linear combination of other independent variables. </a:t>
            </a:r>
            <a:endParaRPr lang="en-PK" dirty="0"/>
          </a:p>
        </p:txBody>
      </p:sp>
    </p:spTree>
    <p:extLst>
      <p:ext uri="{BB962C8B-B14F-4D97-AF65-F5344CB8AC3E}">
        <p14:creationId xmlns:p14="http://schemas.microsoft.com/office/powerpoint/2010/main" val="26820120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107</TotalTime>
  <Words>2642</Words>
  <Application>Microsoft Office PowerPoint</Application>
  <PresentationFormat>Widescreen</PresentationFormat>
  <Paragraphs>152</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ProximaNova</vt:lpstr>
      <vt:lpstr>Tw Cen MT</vt:lpstr>
      <vt:lpstr>Tw Cen MT Condensed</vt:lpstr>
      <vt:lpstr>Wingdings</vt:lpstr>
      <vt:lpstr>Wingdings 3</vt:lpstr>
      <vt:lpstr>Integral</vt:lpstr>
      <vt:lpstr>Homoscedasticity, Multicollinearity and linearity</vt:lpstr>
      <vt:lpstr>WHAT IS Homoscedasticity?</vt:lpstr>
      <vt:lpstr>How to check hetroscedasticity?</vt:lpstr>
      <vt:lpstr>How to check heteroscedasticity?</vt:lpstr>
      <vt:lpstr>Other commands to test hetroscedasticity</vt:lpstr>
      <vt:lpstr>Other commands to test heteroscedasticity</vt:lpstr>
      <vt:lpstr>heteroscedasticity</vt:lpstr>
      <vt:lpstr>What is Multicollinearity ?</vt:lpstr>
      <vt:lpstr>How do we check Multicollinearity ?</vt:lpstr>
      <vt:lpstr>Variance Inflation factor?</vt:lpstr>
      <vt:lpstr>Regression again to check VIF ON NEW SPEC</vt:lpstr>
      <vt:lpstr>Variance Inflation factor?</vt:lpstr>
      <vt:lpstr>New specification to see the impact on vif</vt:lpstr>
      <vt:lpstr>New specification to see the impact on vif</vt:lpstr>
      <vt:lpstr>Why do we need Linearity? </vt:lpstr>
      <vt:lpstr>How do we check Linearity? </vt:lpstr>
      <vt:lpstr>How do we check Linearity? </vt:lpstr>
      <vt:lpstr>Alternative ways to check Linearity? </vt:lpstr>
      <vt:lpstr>Alternative ways to check Linearity? </vt:lpstr>
      <vt:lpstr>Alternative ways to check Linearity? </vt:lpstr>
      <vt:lpstr>Alternative ways to check Linearity? </vt:lpstr>
      <vt:lpstr>Alternative ways to check Linearity? </vt:lpstr>
      <vt:lpstr>Alternative ways to check Linearity? </vt:lpstr>
      <vt:lpstr>Alternative ways to check Linearity? </vt:lpstr>
      <vt:lpstr>How does non-linearity look like? </vt:lpstr>
      <vt:lpstr>non-normality? </vt:lpstr>
      <vt:lpstr>Model Specification</vt:lpstr>
      <vt:lpstr>Model Specification</vt:lpstr>
      <vt:lpstr>Model Specification</vt:lpstr>
      <vt:lpstr>Model Specification</vt:lpstr>
      <vt:lpstr>Model Specification</vt:lpstr>
      <vt:lpstr>Model Specification</vt:lpstr>
      <vt:lpstr>Model Specification</vt:lpstr>
      <vt:lpstr>Model Specification</vt:lpstr>
      <vt:lpstr>Model Specification</vt:lpstr>
      <vt:lpstr>Model Specification</vt:lpstr>
      <vt:lpstr>Model Specification</vt:lpstr>
      <vt:lpstr>Model Specification</vt:lpstr>
      <vt:lpstr>Model Specification</vt:lpstr>
      <vt:lpstr>Issues of independence </vt:lpstr>
      <vt:lpstr>Issues of independence </vt:lpstr>
      <vt:lpstr>Issues of independence </vt:lpstr>
      <vt:lpstr>Issues of independence </vt:lpstr>
      <vt:lpstr>Issues of independence </vt:lpstr>
      <vt:lpstr>Issues of independence </vt:lpstr>
      <vt:lpstr>Thank you for listening to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Homoscedasticity, Multicollinearity and linearity</dc:title>
  <dc:creator>Dr Hassan Raza</dc:creator>
  <cp:lastModifiedBy>Dr Hassan Raza</cp:lastModifiedBy>
  <cp:revision>13</cp:revision>
  <dcterms:created xsi:type="dcterms:W3CDTF">2021-05-16T17:31:50Z</dcterms:created>
  <dcterms:modified xsi:type="dcterms:W3CDTF">2021-05-24T19:24:54Z</dcterms:modified>
</cp:coreProperties>
</file>