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68" r:id="rId5"/>
    <p:sldId id="273" r:id="rId6"/>
    <p:sldId id="259" r:id="rId7"/>
    <p:sldId id="269" r:id="rId8"/>
    <p:sldId id="260" r:id="rId9"/>
    <p:sldId id="270" r:id="rId10"/>
    <p:sldId id="271" r:id="rId11"/>
    <p:sldId id="272" r:id="rId12"/>
    <p:sldId id="274" r:id="rId13"/>
    <p:sldId id="275" r:id="rId14"/>
    <p:sldId id="276" r:id="rId15"/>
    <p:sldId id="277" r:id="rId16"/>
    <p:sldId id="261" r:id="rId17"/>
    <p:sldId id="262" r:id="rId18"/>
    <p:sldId id="263" r:id="rId19"/>
    <p:sldId id="264" r:id="rId20"/>
    <p:sldId id="265" r:id="rId21"/>
    <p:sldId id="266" r:id="rId22"/>
    <p:sldId id="278"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78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theme" Target="theme/theme1.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presProps" Target="pres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tableStyles" Target="tableStyles.xml" /></Relationships>
</file>

<file path=ppt/slideLayouts/_rels/slideLayout1.xml.rels><?xml version="1.0" encoding="UTF-8" standalone="yes"?>
<Relationships xmlns="http://schemas.openxmlformats.org/package/2006/relationships"><Relationship Id="rId3" Type="http://schemas.microsoft.com/office/2007/relationships/hdphoto" Target="../media/hdphoto2.wdp" /><Relationship Id="rId2" Type="http://schemas.openxmlformats.org/officeDocument/2006/relationships/image" Target="../media/image4.png" /><Relationship Id="rId1" Type="http://schemas.openxmlformats.org/officeDocument/2006/relationships/slideMaster" Target="../slideMasters/slideMaster1.xml" /><Relationship Id="rId5" Type="http://schemas.microsoft.com/office/2007/relationships/hdphoto" Target="../media/hdphoto1.wdp" /><Relationship Id="rId4" Type="http://schemas.openxmlformats.org/officeDocument/2006/relationships/image" Target="../media/image3.png"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3" Type="http://schemas.microsoft.com/office/2007/relationships/hdphoto" Target="../media/hdphoto2.wdp" /><Relationship Id="rId2" Type="http://schemas.openxmlformats.org/officeDocument/2006/relationships/image" Target="../media/image4.png" /><Relationship Id="rId1" Type="http://schemas.openxmlformats.org/officeDocument/2006/relationships/slideMaster" Target="../slideMasters/slideMaster1.xml" /><Relationship Id="rId5" Type="http://schemas.microsoft.com/office/2007/relationships/hdphoto" Target="../media/hdphoto1.wdp" /><Relationship Id="rId4" Type="http://schemas.openxmlformats.org/officeDocument/2006/relationships/image" Target="../media/image3.png"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3" Type="http://schemas.microsoft.com/office/2007/relationships/hdphoto" Target="../media/hdphoto2.wdp" /><Relationship Id="rId2" Type="http://schemas.openxmlformats.org/officeDocument/2006/relationships/image" Target="../media/image4.png" /><Relationship Id="rId1" Type="http://schemas.openxmlformats.org/officeDocument/2006/relationships/slideMaster" Target="../slideMasters/slideMaster1.xml" /><Relationship Id="rId5" Type="http://schemas.microsoft.com/office/2007/relationships/hdphoto" Target="../media/hdphoto1.wdp" /><Relationship Id="rId4" Type="http://schemas.openxmlformats.org/officeDocument/2006/relationships/image" Target="../media/image2.png" /></Relationships>
</file>

<file path=ppt/slideLayouts/_rels/slideLayout9.xml.rels><?xml version="1.0" encoding="UTF-8" standalone="yes"?>
<Relationships xmlns="http://schemas.openxmlformats.org/package/2006/relationships"><Relationship Id="rId3" Type="http://schemas.microsoft.com/office/2007/relationships/hdphoto" Target="../media/hdphoto2.wdp" /><Relationship Id="rId2" Type="http://schemas.openxmlformats.org/officeDocument/2006/relationships/image" Target="../media/image4.png" /><Relationship Id="rId1" Type="http://schemas.openxmlformats.org/officeDocument/2006/relationships/slideMaster" Target="../slideMasters/slideMaster1.xml" /><Relationship Id="rId5" Type="http://schemas.microsoft.com/office/2007/relationships/hdphoto" Target="../media/hdphoto1.wdp" /><Relationship Id="rId4" Type="http://schemas.openxmlformats.org/officeDocument/2006/relationships/image" Target="../media/image2.png"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85ED19B-3CDF-4D8E-B073-D982DEA618E8}" type="datetimeFigureOut">
              <a:rPr lang="en-PK" smtClean="0"/>
              <a:t>10/11/2021</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ECE6D543-EB1F-4065-888A-8DD0F59848C9}" type="slidenum">
              <a:rPr lang="en-PK" smtClean="0"/>
              <a:t>‹#›</a:t>
            </a:fld>
            <a:endParaRPr lang="en-PK"/>
          </a:p>
        </p:txBody>
      </p:sp>
    </p:spTree>
    <p:extLst>
      <p:ext uri="{BB962C8B-B14F-4D97-AF65-F5344CB8AC3E}">
        <p14:creationId xmlns:p14="http://schemas.microsoft.com/office/powerpoint/2010/main" val="15093667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5ED19B-3CDF-4D8E-B073-D982DEA618E8}" type="datetimeFigureOut">
              <a:rPr lang="en-PK" smtClean="0"/>
              <a:t>10/11/2021</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ECE6D543-EB1F-4065-888A-8DD0F59848C9}" type="slidenum">
              <a:rPr lang="en-PK" smtClean="0"/>
              <a:t>‹#›</a:t>
            </a:fld>
            <a:endParaRPr lang="en-PK"/>
          </a:p>
        </p:txBody>
      </p:sp>
    </p:spTree>
    <p:extLst>
      <p:ext uri="{BB962C8B-B14F-4D97-AF65-F5344CB8AC3E}">
        <p14:creationId xmlns:p14="http://schemas.microsoft.com/office/powerpoint/2010/main" val="19052204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5ED19B-3CDF-4D8E-B073-D982DEA618E8}" type="datetimeFigureOut">
              <a:rPr lang="en-PK" smtClean="0"/>
              <a:t>10/11/2021</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ECE6D543-EB1F-4065-888A-8DD0F59848C9}" type="slidenum">
              <a:rPr lang="en-PK" smtClean="0"/>
              <a:t>‹#›</a:t>
            </a:fld>
            <a:endParaRPr lang="en-PK"/>
          </a:p>
        </p:txBody>
      </p:sp>
    </p:spTree>
    <p:extLst>
      <p:ext uri="{BB962C8B-B14F-4D97-AF65-F5344CB8AC3E}">
        <p14:creationId xmlns:p14="http://schemas.microsoft.com/office/powerpoint/2010/main" val="4063361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5ED19B-3CDF-4D8E-B073-D982DEA618E8}" type="datetimeFigureOut">
              <a:rPr lang="en-PK" smtClean="0"/>
              <a:t>10/11/2021</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ECE6D543-EB1F-4065-888A-8DD0F59848C9}" type="slidenum">
              <a:rPr lang="en-PK" smtClean="0"/>
              <a:t>‹#›</a:t>
            </a:fld>
            <a:endParaRPr lang="en-PK"/>
          </a:p>
        </p:txBody>
      </p:sp>
    </p:spTree>
    <p:extLst>
      <p:ext uri="{BB962C8B-B14F-4D97-AF65-F5344CB8AC3E}">
        <p14:creationId xmlns:p14="http://schemas.microsoft.com/office/powerpoint/2010/main" val="2054323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185ED19B-3CDF-4D8E-B073-D982DEA618E8}" type="datetimeFigureOut">
              <a:rPr lang="en-PK" smtClean="0"/>
              <a:t>10/11/2021</a:t>
            </a:fld>
            <a:endParaRPr lang="en-PK"/>
          </a:p>
        </p:txBody>
      </p:sp>
      <p:sp>
        <p:nvSpPr>
          <p:cNvPr id="5" name="Footer Placeholder 4"/>
          <p:cNvSpPr>
            <a:spLocks noGrp="1"/>
          </p:cNvSpPr>
          <p:nvPr>
            <p:ph type="ftr" sz="quarter" idx="11"/>
          </p:nvPr>
        </p:nvSpPr>
        <p:spPr>
          <a:xfrm>
            <a:off x="2182708" y="6272784"/>
            <a:ext cx="6327648" cy="365125"/>
          </a:xfrm>
        </p:spPr>
        <p:txBody>
          <a:bodyPr/>
          <a:lstStyle/>
          <a:p>
            <a:endParaRPr lang="en-PK"/>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ECE6D543-EB1F-4065-888A-8DD0F59848C9}" type="slidenum">
              <a:rPr lang="en-PK" smtClean="0"/>
              <a:t>‹#›</a:t>
            </a:fld>
            <a:endParaRPr lang="en-PK"/>
          </a:p>
        </p:txBody>
      </p:sp>
    </p:spTree>
    <p:extLst>
      <p:ext uri="{BB962C8B-B14F-4D97-AF65-F5344CB8AC3E}">
        <p14:creationId xmlns:p14="http://schemas.microsoft.com/office/powerpoint/2010/main" val="7230527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85ED19B-3CDF-4D8E-B073-D982DEA618E8}" type="datetimeFigureOut">
              <a:rPr lang="en-PK" smtClean="0"/>
              <a:t>10/11/2021</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ECE6D543-EB1F-4065-888A-8DD0F59848C9}" type="slidenum">
              <a:rPr lang="en-PK" smtClean="0"/>
              <a:t>‹#›</a:t>
            </a:fld>
            <a:endParaRPr lang="en-PK"/>
          </a:p>
        </p:txBody>
      </p:sp>
    </p:spTree>
    <p:extLst>
      <p:ext uri="{BB962C8B-B14F-4D97-AF65-F5344CB8AC3E}">
        <p14:creationId xmlns:p14="http://schemas.microsoft.com/office/powerpoint/2010/main" val="4941582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85ED19B-3CDF-4D8E-B073-D982DEA618E8}" type="datetimeFigureOut">
              <a:rPr lang="en-PK" smtClean="0"/>
              <a:t>10/11/2021</a:t>
            </a:fld>
            <a:endParaRPr lang="en-PK"/>
          </a:p>
        </p:txBody>
      </p:sp>
      <p:sp>
        <p:nvSpPr>
          <p:cNvPr id="8" name="Footer Placeholder 7"/>
          <p:cNvSpPr>
            <a:spLocks noGrp="1"/>
          </p:cNvSpPr>
          <p:nvPr>
            <p:ph type="ftr" sz="quarter" idx="11"/>
          </p:nvPr>
        </p:nvSpPr>
        <p:spPr/>
        <p:txBody>
          <a:bodyPr/>
          <a:lstStyle/>
          <a:p>
            <a:endParaRPr lang="en-PK"/>
          </a:p>
        </p:txBody>
      </p:sp>
      <p:sp>
        <p:nvSpPr>
          <p:cNvPr id="9" name="Slide Number Placeholder 8"/>
          <p:cNvSpPr>
            <a:spLocks noGrp="1"/>
          </p:cNvSpPr>
          <p:nvPr>
            <p:ph type="sldNum" sz="quarter" idx="12"/>
          </p:nvPr>
        </p:nvSpPr>
        <p:spPr/>
        <p:txBody>
          <a:bodyPr/>
          <a:lstStyle/>
          <a:p>
            <a:fld id="{ECE6D543-EB1F-4065-888A-8DD0F59848C9}" type="slidenum">
              <a:rPr lang="en-PK" smtClean="0"/>
              <a:t>‹#›</a:t>
            </a:fld>
            <a:endParaRPr lang="en-PK"/>
          </a:p>
        </p:txBody>
      </p:sp>
    </p:spTree>
    <p:extLst>
      <p:ext uri="{BB962C8B-B14F-4D97-AF65-F5344CB8AC3E}">
        <p14:creationId xmlns:p14="http://schemas.microsoft.com/office/powerpoint/2010/main" val="33608316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85ED19B-3CDF-4D8E-B073-D982DEA618E8}" type="datetimeFigureOut">
              <a:rPr lang="en-PK" smtClean="0"/>
              <a:t>10/11/2021</a:t>
            </a:fld>
            <a:endParaRPr lang="en-PK"/>
          </a:p>
        </p:txBody>
      </p:sp>
      <p:sp>
        <p:nvSpPr>
          <p:cNvPr id="4" name="Footer Placeholder 3"/>
          <p:cNvSpPr>
            <a:spLocks noGrp="1"/>
          </p:cNvSpPr>
          <p:nvPr>
            <p:ph type="ftr" sz="quarter" idx="11"/>
          </p:nvPr>
        </p:nvSpPr>
        <p:spPr/>
        <p:txBody>
          <a:bodyPr/>
          <a:lstStyle/>
          <a:p>
            <a:endParaRPr lang="en-PK"/>
          </a:p>
        </p:txBody>
      </p:sp>
      <p:sp>
        <p:nvSpPr>
          <p:cNvPr id="5" name="Slide Number Placeholder 4"/>
          <p:cNvSpPr>
            <a:spLocks noGrp="1"/>
          </p:cNvSpPr>
          <p:nvPr>
            <p:ph type="sldNum" sz="quarter" idx="12"/>
          </p:nvPr>
        </p:nvSpPr>
        <p:spPr/>
        <p:txBody>
          <a:bodyPr/>
          <a:lstStyle/>
          <a:p>
            <a:fld id="{ECE6D543-EB1F-4065-888A-8DD0F59848C9}" type="slidenum">
              <a:rPr lang="en-PK" smtClean="0"/>
              <a:t>‹#›</a:t>
            </a:fld>
            <a:endParaRPr lang="en-PK"/>
          </a:p>
        </p:txBody>
      </p:sp>
    </p:spTree>
    <p:extLst>
      <p:ext uri="{BB962C8B-B14F-4D97-AF65-F5344CB8AC3E}">
        <p14:creationId xmlns:p14="http://schemas.microsoft.com/office/powerpoint/2010/main" val="4236913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5ED19B-3CDF-4D8E-B073-D982DEA618E8}" type="datetimeFigureOut">
              <a:rPr lang="en-PK" smtClean="0"/>
              <a:t>10/11/2021</a:t>
            </a:fld>
            <a:endParaRPr lang="en-PK"/>
          </a:p>
        </p:txBody>
      </p:sp>
      <p:sp>
        <p:nvSpPr>
          <p:cNvPr id="3" name="Footer Placeholder 2"/>
          <p:cNvSpPr>
            <a:spLocks noGrp="1"/>
          </p:cNvSpPr>
          <p:nvPr>
            <p:ph type="ftr" sz="quarter" idx="11"/>
          </p:nvPr>
        </p:nvSpPr>
        <p:spPr/>
        <p:txBody>
          <a:bodyPr/>
          <a:lstStyle/>
          <a:p>
            <a:endParaRPr lang="en-PK"/>
          </a:p>
        </p:txBody>
      </p:sp>
      <p:sp>
        <p:nvSpPr>
          <p:cNvPr id="4" name="Slide Number Placeholder 3"/>
          <p:cNvSpPr>
            <a:spLocks noGrp="1"/>
          </p:cNvSpPr>
          <p:nvPr>
            <p:ph type="sldNum" sz="quarter" idx="12"/>
          </p:nvPr>
        </p:nvSpPr>
        <p:spPr/>
        <p:txBody>
          <a:bodyPr/>
          <a:lstStyle/>
          <a:p>
            <a:fld id="{ECE6D543-EB1F-4065-888A-8DD0F59848C9}" type="slidenum">
              <a:rPr lang="en-PK" smtClean="0"/>
              <a:t>‹#›</a:t>
            </a:fld>
            <a:endParaRPr lang="en-PK"/>
          </a:p>
        </p:txBody>
      </p:sp>
    </p:spTree>
    <p:extLst>
      <p:ext uri="{BB962C8B-B14F-4D97-AF65-F5344CB8AC3E}">
        <p14:creationId xmlns:p14="http://schemas.microsoft.com/office/powerpoint/2010/main" val="14295426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5ED19B-3CDF-4D8E-B073-D982DEA618E8}" type="datetimeFigureOut">
              <a:rPr lang="en-PK" smtClean="0"/>
              <a:t>10/11/2021</a:t>
            </a:fld>
            <a:endParaRPr lang="en-PK"/>
          </a:p>
        </p:txBody>
      </p:sp>
      <p:sp>
        <p:nvSpPr>
          <p:cNvPr id="6" name="Footer Placeholder 5"/>
          <p:cNvSpPr>
            <a:spLocks noGrp="1"/>
          </p:cNvSpPr>
          <p:nvPr>
            <p:ph type="ftr" sz="quarter" idx="11"/>
          </p:nvPr>
        </p:nvSpPr>
        <p:spPr/>
        <p:txBody>
          <a:bodyPr/>
          <a:lstStyle/>
          <a:p>
            <a:endParaRPr lang="en-PK"/>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ECE6D543-EB1F-4065-888A-8DD0F59848C9}" type="slidenum">
              <a:rPr lang="en-PK" smtClean="0"/>
              <a:t>‹#›</a:t>
            </a:fld>
            <a:endParaRPr lang="en-PK"/>
          </a:p>
        </p:txBody>
      </p:sp>
    </p:spTree>
    <p:extLst>
      <p:ext uri="{BB962C8B-B14F-4D97-AF65-F5344CB8AC3E}">
        <p14:creationId xmlns:p14="http://schemas.microsoft.com/office/powerpoint/2010/main" val="10694694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5ED19B-3CDF-4D8E-B073-D982DEA618E8}" type="datetimeFigureOut">
              <a:rPr lang="en-PK" smtClean="0"/>
              <a:t>10/11/2021</a:t>
            </a:fld>
            <a:endParaRPr lang="en-PK"/>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ECE6D543-EB1F-4065-888A-8DD0F59848C9}" type="slidenum">
              <a:rPr lang="en-PK" smtClean="0"/>
              <a:t>‹#›</a:t>
            </a:fld>
            <a:endParaRPr lang="en-PK"/>
          </a:p>
        </p:txBody>
      </p:sp>
    </p:spTree>
    <p:extLst>
      <p:ext uri="{BB962C8B-B14F-4D97-AF65-F5344CB8AC3E}">
        <p14:creationId xmlns:p14="http://schemas.microsoft.com/office/powerpoint/2010/main" val="24507961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2.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image" Target="../media/image3.png"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microsoft.com/office/2007/relationships/hdphoto" Target="../media/hdphoto1.wdp"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185ED19B-3CDF-4D8E-B073-D982DEA618E8}" type="datetimeFigureOut">
              <a:rPr lang="en-PK" smtClean="0"/>
              <a:t>10/11/2021</a:t>
            </a:fld>
            <a:endParaRPr lang="en-PK"/>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PK"/>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ECE6D543-EB1F-4065-888A-8DD0F59848C9}" type="slidenum">
              <a:rPr lang="en-PK" smtClean="0"/>
              <a:t>‹#›</a:t>
            </a:fld>
            <a:endParaRPr lang="en-PK"/>
          </a:p>
        </p:txBody>
      </p:sp>
    </p:spTree>
    <p:extLst>
      <p:ext uri="{BB962C8B-B14F-4D97-AF65-F5344CB8AC3E}">
        <p14:creationId xmlns:p14="http://schemas.microsoft.com/office/powerpoint/2010/main" val="2581000696"/>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2" Type="http://schemas.openxmlformats.org/officeDocument/2006/relationships/image" Target="../media/image15.png"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2" Type="http://schemas.openxmlformats.org/officeDocument/2006/relationships/image" Target="../media/image16.jpg"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2" Type="http://schemas.openxmlformats.org/officeDocument/2006/relationships/image" Target="../media/image17.jp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1355A-9846-4EA2-AF55-CA56DD84D36C}"/>
              </a:ext>
            </a:extLst>
          </p:cNvPr>
          <p:cNvSpPr>
            <a:spLocks noGrp="1"/>
          </p:cNvSpPr>
          <p:nvPr>
            <p:ph type="ctrTitle"/>
          </p:nvPr>
        </p:nvSpPr>
        <p:spPr/>
        <p:txBody>
          <a:bodyPr/>
          <a:lstStyle/>
          <a:p>
            <a:r>
              <a:rPr lang="en-US" sz="4800" dirty="0"/>
              <a:t>Cohort risk sharing in Pakistan: relative wage and consumption movements</a:t>
            </a:r>
            <a:endParaRPr lang="en-PK" sz="4800" dirty="0"/>
          </a:p>
        </p:txBody>
      </p:sp>
      <p:sp>
        <p:nvSpPr>
          <p:cNvPr id="3" name="Subtitle 2">
            <a:extLst>
              <a:ext uri="{FF2B5EF4-FFF2-40B4-BE49-F238E27FC236}">
                <a16:creationId xmlns:a16="http://schemas.microsoft.com/office/drawing/2014/main" id="{B835D265-A96D-4FB6-8493-79A1C0347DC7}"/>
              </a:ext>
            </a:extLst>
          </p:cNvPr>
          <p:cNvSpPr>
            <a:spLocks noGrp="1"/>
          </p:cNvSpPr>
          <p:nvPr>
            <p:ph type="subTitle" idx="1"/>
          </p:nvPr>
        </p:nvSpPr>
        <p:spPr/>
        <p:txBody>
          <a:bodyPr>
            <a:normAutofit fontScale="92500" lnSpcReduction="20000"/>
          </a:bodyPr>
          <a:lstStyle/>
          <a:p>
            <a:r>
              <a:rPr lang="en-US" dirty="0"/>
              <a:t>Dr. Syed Hassan Raza</a:t>
            </a:r>
          </a:p>
          <a:p>
            <a:r>
              <a:rPr lang="en-US" dirty="0"/>
              <a:t>Assistant Professor of Economics </a:t>
            </a:r>
          </a:p>
          <a:p>
            <a:r>
              <a:rPr lang="en-US" dirty="0"/>
              <a:t>Quaid-</a:t>
            </a:r>
            <a:r>
              <a:rPr lang="en-US" dirty="0" err="1"/>
              <a:t>i</a:t>
            </a:r>
            <a:r>
              <a:rPr lang="en-US" dirty="0"/>
              <a:t>-Azam University</a:t>
            </a:r>
            <a:endParaRPr lang="en-PK" dirty="0"/>
          </a:p>
        </p:txBody>
      </p:sp>
      <p:sp>
        <p:nvSpPr>
          <p:cNvPr id="4" name="TextBox 3">
            <a:extLst>
              <a:ext uri="{FF2B5EF4-FFF2-40B4-BE49-F238E27FC236}">
                <a16:creationId xmlns:a16="http://schemas.microsoft.com/office/drawing/2014/main" id="{28E6C8C4-EFEF-4446-86CE-FA8539646CEE}"/>
              </a:ext>
            </a:extLst>
          </p:cNvPr>
          <p:cNvSpPr txBox="1"/>
          <p:nvPr/>
        </p:nvSpPr>
        <p:spPr>
          <a:xfrm>
            <a:off x="375920" y="6187440"/>
            <a:ext cx="11440160" cy="553998"/>
          </a:xfrm>
          <a:prstGeom prst="rect">
            <a:avLst/>
          </a:prstGeom>
          <a:noFill/>
        </p:spPr>
        <p:txBody>
          <a:bodyPr wrap="square" rtlCol="0">
            <a:spAutoFit/>
          </a:bodyPr>
          <a:lstStyle/>
          <a:p>
            <a:r>
              <a:rPr lang="en-US" sz="1500" dirty="0">
                <a:latin typeface="Agency FB" panose="020B0503020202020204" pitchFamily="34" charset="0"/>
              </a:rPr>
              <a:t>Dr. Raza is an applied economist with research interests in the fields of health, development and macroeconomics. This presentation belongs to one of his papers published in Journal of Applied Economics and Business Studies in March 2020.</a:t>
            </a:r>
            <a:endParaRPr lang="en-PK" sz="1500" dirty="0">
              <a:latin typeface="Agency FB" panose="020B0503020202020204" pitchFamily="34" charset="0"/>
            </a:endParaRPr>
          </a:p>
        </p:txBody>
      </p:sp>
    </p:spTree>
    <p:extLst>
      <p:ext uri="{BB962C8B-B14F-4D97-AF65-F5344CB8AC3E}">
        <p14:creationId xmlns:p14="http://schemas.microsoft.com/office/powerpoint/2010/main" val="24592338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F10CA67-F0CF-4128-99BB-84CBFEC09B01}"/>
              </a:ext>
            </a:extLst>
          </p:cNvPr>
          <p:cNvPicPr>
            <a:picLocks noGrp="1" noChangeAspect="1"/>
          </p:cNvPicPr>
          <p:nvPr>
            <p:ph idx="1"/>
          </p:nvPr>
        </p:nvPicPr>
        <p:blipFill>
          <a:blip r:embed="rId2"/>
          <a:stretch>
            <a:fillRect/>
          </a:stretch>
        </p:blipFill>
        <p:spPr>
          <a:xfrm>
            <a:off x="0" y="0"/>
            <a:ext cx="12192000" cy="6776721"/>
          </a:xfrm>
        </p:spPr>
      </p:pic>
    </p:spTree>
    <p:extLst>
      <p:ext uri="{BB962C8B-B14F-4D97-AF65-F5344CB8AC3E}">
        <p14:creationId xmlns:p14="http://schemas.microsoft.com/office/powerpoint/2010/main" val="2030795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2B95D46-40C4-4932-8E8A-F52D3E3C5284}"/>
              </a:ext>
            </a:extLst>
          </p:cNvPr>
          <p:cNvPicPr>
            <a:picLocks noGrp="1" noChangeAspect="1"/>
          </p:cNvPicPr>
          <p:nvPr>
            <p:ph idx="1"/>
          </p:nvPr>
        </p:nvPicPr>
        <p:blipFill>
          <a:blip r:embed="rId2"/>
          <a:stretch>
            <a:fillRect/>
          </a:stretch>
        </p:blipFill>
        <p:spPr>
          <a:xfrm>
            <a:off x="0" y="-155863"/>
            <a:ext cx="12192000" cy="7035627"/>
          </a:xfrm>
        </p:spPr>
      </p:pic>
    </p:spTree>
    <p:extLst>
      <p:ext uri="{BB962C8B-B14F-4D97-AF65-F5344CB8AC3E}">
        <p14:creationId xmlns:p14="http://schemas.microsoft.com/office/powerpoint/2010/main" val="19421348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E6F6A-2F50-4C83-A7C5-C495C6115BBE}"/>
              </a:ext>
            </a:extLst>
          </p:cNvPr>
          <p:cNvSpPr>
            <a:spLocks noGrp="1"/>
          </p:cNvSpPr>
          <p:nvPr>
            <p:ph type="title"/>
          </p:nvPr>
        </p:nvSpPr>
        <p:spPr/>
        <p:txBody>
          <a:bodyPr/>
          <a:lstStyle/>
          <a:p>
            <a:r>
              <a:rPr lang="en-US" dirty="0"/>
              <a:t>Theoretical foundations</a:t>
            </a:r>
            <a:endParaRPr lang="en-PK"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DD2A515-75FD-425C-8126-0E9175D2EFFA}"/>
                  </a:ext>
                </a:extLst>
              </p:cNvPr>
              <p:cNvSpPr>
                <a:spLocks noGrp="1"/>
              </p:cNvSpPr>
              <p:nvPr>
                <p:ph idx="1"/>
              </p:nvPr>
            </p:nvSpPr>
            <p:spPr>
              <a:xfrm>
                <a:off x="1069848" y="1828800"/>
                <a:ext cx="10979912" cy="4439920"/>
              </a:xfrm>
            </p:spPr>
            <p:txBody>
              <a:bodyPr>
                <a:normAutofit lnSpcReduction="10000"/>
              </a:bodyPr>
              <a:lstStyle/>
              <a:p>
                <a:pPr algn="just"/>
                <a:r>
                  <a:rPr lang="en-US" sz="2000" dirty="0">
                    <a:latin typeface="Candara" panose="020E0502030303020204" pitchFamily="34" charset="0"/>
                  </a:rPr>
                  <a:t>Let’s assume </a:t>
                </a:r>
                <a:r>
                  <a:rPr lang="en-US" sz="2000" b="1" dirty="0" err="1">
                    <a:latin typeface="Candara" panose="020E0502030303020204" pitchFamily="34" charset="0"/>
                  </a:rPr>
                  <a:t>ξ</a:t>
                </a:r>
                <a:r>
                  <a:rPr lang="en-US" sz="2000" b="1" baseline="-25000" dirty="0" err="1">
                    <a:latin typeface="Candara" panose="020E0502030303020204" pitchFamily="34" charset="0"/>
                  </a:rPr>
                  <a:t>t</a:t>
                </a:r>
                <a:r>
                  <a:rPr lang="en-US" sz="2000" b="1" baseline="-25000" dirty="0">
                    <a:latin typeface="Candara" panose="020E0502030303020204" pitchFamily="34" charset="0"/>
                  </a:rPr>
                  <a:t> </a:t>
                </a:r>
                <a:r>
                  <a:rPr lang="en-US" sz="2000" dirty="0">
                    <a:latin typeface="Candara" panose="020E0502030303020204" pitchFamily="34" charset="0"/>
                  </a:rPr>
                  <a:t>represents the langrage multiplier related with the aggregate feasibility constraint at time t. Now we presents planner’s first order condition </a:t>
                </a:r>
              </a:p>
              <a:p>
                <a:r>
                  <a:rPr lang="en-US" sz="2000" b="1" dirty="0">
                    <a:latin typeface="Candara" panose="020E0502030303020204" pitchFamily="34" charset="0"/>
                  </a:rPr>
                  <a:t>(</a:t>
                </a:r>
                <a:r>
                  <a:rPr lang="en-US" sz="2000" b="1" i="1" dirty="0" err="1">
                    <a:latin typeface="Candara" panose="020E0502030303020204" pitchFamily="34" charset="0"/>
                  </a:rPr>
                  <a:t>Ѳ</a:t>
                </a:r>
                <a:r>
                  <a:rPr lang="en-US" sz="2000" b="1" i="1" baseline="30000" dirty="0" err="1">
                    <a:latin typeface="Candara" panose="020E0502030303020204" pitchFamily="34" charset="0"/>
                  </a:rPr>
                  <a:t>j</a:t>
                </a:r>
                <a:r>
                  <a:rPr lang="en-US" sz="2000" b="1" i="1" dirty="0">
                    <a:latin typeface="Candara" panose="020E0502030303020204" pitchFamily="34" charset="0"/>
                  </a:rPr>
                  <a:t>)</a:t>
                </a:r>
                <a:r>
                  <a:rPr lang="en-US" sz="2000" b="1" i="1" baseline="30000" dirty="0">
                    <a:latin typeface="Candara" panose="020E0502030303020204" pitchFamily="34" charset="0"/>
                  </a:rPr>
                  <a:t> t </a:t>
                </a:r>
                <a:r>
                  <a:rPr lang="en-US" sz="2000" b="1" i="1" dirty="0" err="1">
                    <a:latin typeface="Candara" panose="020E0502030303020204" pitchFamily="34" charset="0"/>
                  </a:rPr>
                  <a:t>λ</a:t>
                </a:r>
                <a:r>
                  <a:rPr lang="en-US" sz="2000" b="1" i="1" baseline="30000" dirty="0" err="1">
                    <a:latin typeface="Candara" panose="020E0502030303020204" pitchFamily="34" charset="0"/>
                  </a:rPr>
                  <a:t>j</a:t>
                </a:r>
                <a:r>
                  <a:rPr lang="en-US" sz="2000" b="1" i="1" dirty="0">
                    <a:latin typeface="Candara" panose="020E0502030303020204" pitchFamily="34" charset="0"/>
                  </a:rPr>
                  <a:t> </a:t>
                </a:r>
                <a:r>
                  <a:rPr lang="en-US" sz="2000" b="1" i="1" dirty="0" err="1">
                    <a:latin typeface="Candara" panose="020E0502030303020204" pitchFamily="34" charset="0"/>
                  </a:rPr>
                  <a:t>U</a:t>
                </a:r>
                <a:r>
                  <a:rPr lang="en-US" sz="2000" b="1" i="1" baseline="-25000" dirty="0" err="1">
                    <a:latin typeface="Candara" panose="020E0502030303020204" pitchFamily="34" charset="0"/>
                  </a:rPr>
                  <a:t>c</a:t>
                </a:r>
                <a:r>
                  <a:rPr lang="en-US" sz="2000" b="1" i="1" baseline="-25000" dirty="0">
                    <a:latin typeface="Candara" panose="020E0502030303020204" pitchFamily="34" charset="0"/>
                  </a:rPr>
                  <a:t> </a:t>
                </a:r>
                <a:r>
                  <a:rPr lang="en-US" sz="2000" b="1" i="1" dirty="0">
                    <a:latin typeface="Candara" panose="020E0502030303020204" pitchFamily="34" charset="0"/>
                  </a:rPr>
                  <a:t>(C</a:t>
                </a:r>
                <a:r>
                  <a:rPr lang="en-US" sz="2000" b="1" i="1" baseline="-25000" dirty="0">
                    <a:latin typeface="Candara" panose="020E0502030303020204" pitchFamily="34" charset="0"/>
                  </a:rPr>
                  <a:t>t </a:t>
                </a:r>
                <a:r>
                  <a:rPr lang="en-US" sz="2000" b="1" i="1" baseline="30000" dirty="0">
                    <a:latin typeface="Candara" panose="020E0502030303020204" pitchFamily="34" charset="0"/>
                  </a:rPr>
                  <a:t>j</a:t>
                </a:r>
                <a:r>
                  <a:rPr lang="en-US" sz="2000" b="1" i="1" dirty="0">
                    <a:latin typeface="Candara" panose="020E0502030303020204" pitchFamily="34" charset="0"/>
                  </a:rPr>
                  <a:t>, </a:t>
                </a:r>
                <a:r>
                  <a:rPr lang="en-US" sz="2000" b="1" i="1" dirty="0" err="1">
                    <a:latin typeface="Candara" panose="020E0502030303020204" pitchFamily="34" charset="0"/>
                  </a:rPr>
                  <a:t>δ</a:t>
                </a:r>
                <a:r>
                  <a:rPr lang="en-US" sz="2000" b="1" i="1" baseline="-25000" dirty="0" err="1">
                    <a:latin typeface="Candara" panose="020E0502030303020204" pitchFamily="34" charset="0"/>
                  </a:rPr>
                  <a:t>t</a:t>
                </a:r>
                <a:r>
                  <a:rPr lang="en-US" sz="2000" b="1" i="1" baseline="-25000" dirty="0">
                    <a:latin typeface="Candara" panose="020E0502030303020204" pitchFamily="34" charset="0"/>
                  </a:rPr>
                  <a:t> </a:t>
                </a:r>
                <a:r>
                  <a:rPr lang="en-US" sz="2000" b="1" i="1" baseline="30000" dirty="0">
                    <a:latin typeface="Candara" panose="020E0502030303020204" pitchFamily="34" charset="0"/>
                  </a:rPr>
                  <a:t>j</a:t>
                </a:r>
                <a:r>
                  <a:rPr lang="en-US" sz="2000" b="1" i="1" dirty="0">
                    <a:latin typeface="Candara" panose="020E0502030303020204" pitchFamily="34" charset="0"/>
                  </a:rPr>
                  <a:t>) = </a:t>
                </a:r>
                <a:r>
                  <a:rPr lang="en-US" sz="2000" b="1" i="1" dirty="0" err="1">
                    <a:latin typeface="Candara" panose="020E0502030303020204" pitchFamily="34" charset="0"/>
                  </a:rPr>
                  <a:t>ξ</a:t>
                </a:r>
                <a:r>
                  <a:rPr lang="en-US" sz="2000" b="1" i="1" baseline="-25000" dirty="0" err="1">
                    <a:latin typeface="Candara" panose="020E0502030303020204" pitchFamily="34" charset="0"/>
                  </a:rPr>
                  <a:t>t</a:t>
                </a:r>
                <a:r>
                  <a:rPr lang="en-US" sz="2000" b="1" i="1" baseline="-25000" dirty="0">
                    <a:latin typeface="Candara" panose="020E0502030303020204" pitchFamily="34" charset="0"/>
                  </a:rPr>
                  <a:t>,	</a:t>
                </a:r>
                <a:r>
                  <a:rPr lang="en-US" sz="2000" b="1" i="1" dirty="0">
                    <a:latin typeface="Candara" panose="020E0502030303020204" pitchFamily="34" charset="0"/>
                  </a:rPr>
                  <a:t> j = 1,…., J,</a:t>
                </a:r>
                <a:r>
                  <a:rPr lang="en-US" sz="2000" i="1" dirty="0">
                    <a:latin typeface="Candara" panose="020E0502030303020204" pitchFamily="34" charset="0"/>
                  </a:rPr>
                  <a:t>			      			(1)</a:t>
                </a:r>
              </a:p>
              <a:p>
                <a:pPr algn="just"/>
                <a:r>
                  <a:rPr lang="en-US" sz="2000" dirty="0">
                    <a:latin typeface="Candara" panose="020E0502030303020204" pitchFamily="34" charset="0"/>
                  </a:rPr>
                  <a:t>For all the states of the world t, </a:t>
                </a:r>
                <a:r>
                  <a:rPr lang="en-US" sz="2000" dirty="0" err="1">
                    <a:latin typeface="Candara" panose="020E0502030303020204" pitchFamily="34" charset="0"/>
                  </a:rPr>
                  <a:t>C</a:t>
                </a:r>
                <a:r>
                  <a:rPr lang="en-US" sz="2000" baseline="30000" dirty="0" err="1">
                    <a:latin typeface="Candara" panose="020E0502030303020204" pitchFamily="34" charset="0"/>
                  </a:rPr>
                  <a:t>j</a:t>
                </a:r>
                <a:r>
                  <a:rPr lang="en-US" sz="2000" dirty="0">
                    <a:latin typeface="Candara" panose="020E0502030303020204" pitchFamily="34" charset="0"/>
                  </a:rPr>
                  <a:t> represents the consumption of individual j, </a:t>
                </a:r>
                <a:r>
                  <a:rPr lang="en-US" sz="2000" dirty="0" err="1">
                    <a:latin typeface="Candara" panose="020E0502030303020204" pitchFamily="34" charset="0"/>
                  </a:rPr>
                  <a:t>δ</a:t>
                </a:r>
                <a:r>
                  <a:rPr lang="en-US" sz="2000" baseline="30000" dirty="0" err="1">
                    <a:latin typeface="Candara" panose="020E0502030303020204" pitchFamily="34" charset="0"/>
                  </a:rPr>
                  <a:t>j</a:t>
                </a:r>
                <a:r>
                  <a:rPr lang="en-US" sz="2000" dirty="0">
                    <a:latin typeface="Candara" panose="020E0502030303020204" pitchFamily="34" charset="0"/>
                  </a:rPr>
                  <a:t> implies arbitrary preference shocks, </a:t>
                </a:r>
                <a:r>
                  <a:rPr lang="en-US" sz="2000" dirty="0" err="1">
                    <a:latin typeface="Candara" panose="020E0502030303020204" pitchFamily="34" charset="0"/>
                  </a:rPr>
                  <a:t>Ѳ</a:t>
                </a:r>
                <a:r>
                  <a:rPr lang="en-US" sz="2000" baseline="30000" dirty="0" err="1">
                    <a:latin typeface="Candara" panose="020E0502030303020204" pitchFamily="34" charset="0"/>
                  </a:rPr>
                  <a:t>j</a:t>
                </a:r>
                <a:r>
                  <a:rPr lang="en-US" sz="2000" dirty="0">
                    <a:latin typeface="Candara" panose="020E0502030303020204" pitchFamily="34" charset="0"/>
                  </a:rPr>
                  <a:t> is a discount factor, and </a:t>
                </a:r>
                <a:r>
                  <a:rPr lang="en-US" sz="2000" dirty="0" err="1">
                    <a:latin typeface="Candara" panose="020E0502030303020204" pitchFamily="34" charset="0"/>
                  </a:rPr>
                  <a:t>U</a:t>
                </a:r>
                <a:r>
                  <a:rPr lang="en-US" sz="2000" baseline="-25000" dirty="0" err="1">
                    <a:latin typeface="Candara" panose="020E0502030303020204" pitchFamily="34" charset="0"/>
                  </a:rPr>
                  <a:t>c</a:t>
                </a:r>
                <a:r>
                  <a:rPr lang="en-US" sz="2000" baseline="-25000" dirty="0">
                    <a:latin typeface="Candara" panose="020E0502030303020204" pitchFamily="34" charset="0"/>
                  </a:rPr>
                  <a:t> </a:t>
                </a:r>
                <a:r>
                  <a:rPr lang="en-US" sz="2000" dirty="0">
                    <a:latin typeface="Candara" panose="020E0502030303020204" pitchFamily="34" charset="0"/>
                  </a:rPr>
                  <a:t>(., .) denotes the marginal utility function. Individual fixed effects are equivalent to  </a:t>
                </a:r>
                <a:r>
                  <a:rPr lang="en-US" sz="2000" dirty="0" err="1">
                    <a:latin typeface="Candara" panose="020E0502030303020204" pitchFamily="34" charset="0"/>
                  </a:rPr>
                  <a:t>λ</a:t>
                </a:r>
                <a:r>
                  <a:rPr lang="en-US" sz="2000" baseline="30000" dirty="0" err="1">
                    <a:latin typeface="Candara" panose="020E0502030303020204" pitchFamily="34" charset="0"/>
                  </a:rPr>
                  <a:t>j</a:t>
                </a:r>
                <a:r>
                  <a:rPr lang="en-US" sz="2000" baseline="30000" dirty="0">
                    <a:latin typeface="Candara" panose="020E0502030303020204" pitchFamily="34" charset="0"/>
                  </a:rPr>
                  <a:t>  </a:t>
                </a:r>
                <a:r>
                  <a:rPr lang="en-US" sz="2000" dirty="0">
                    <a:latin typeface="Candara" panose="020E0502030303020204" pitchFamily="34" charset="0"/>
                  </a:rPr>
                  <a:t>which are time invariant Pareto weights and it is easy to eliminate them through the ratios of first order conditions at two points in time</a:t>
                </a:r>
                <a:endParaRPr lang="en-US" sz="2000" i="1" dirty="0">
                  <a:latin typeface="Candara" panose="020E0502030303020204" pitchFamily="34" charset="0"/>
                </a:endParaRPr>
              </a:p>
              <a:p>
                <a14:m>
                  <m:oMath xmlns:m="http://schemas.openxmlformats.org/officeDocument/2006/math">
                    <m:sSup>
                      <m:sSupPr>
                        <m:ctrlPr>
                          <a:rPr lang="en-US" sz="2000" b="1" i="1">
                            <a:latin typeface="Cambria Math" panose="02040503050406030204" pitchFamily="18" charset="0"/>
                          </a:rPr>
                        </m:ctrlPr>
                      </m:sSupPr>
                      <m:e>
                        <m:r>
                          <a:rPr lang="en-US" sz="2000" b="1" i="1">
                            <a:latin typeface="Cambria Math" panose="02040503050406030204" pitchFamily="18" charset="0"/>
                          </a:rPr>
                          <m:t>Ѳ</m:t>
                        </m:r>
                      </m:e>
                      <m:sup>
                        <m:r>
                          <a:rPr lang="en-US" sz="2000" b="1" i="1">
                            <a:latin typeface="Cambria Math" panose="02040503050406030204" pitchFamily="18" charset="0"/>
                          </a:rPr>
                          <m:t>𝒋</m:t>
                        </m:r>
                      </m:sup>
                    </m:sSup>
                    <m:f>
                      <m:fPr>
                        <m:ctrlPr>
                          <a:rPr lang="en-US" sz="2000" b="1" i="1">
                            <a:latin typeface="Cambria Math" panose="02040503050406030204" pitchFamily="18" charset="0"/>
                          </a:rPr>
                        </m:ctrlPr>
                      </m:fPr>
                      <m:num>
                        <m:sSub>
                          <m:sSubPr>
                            <m:ctrlPr>
                              <a:rPr lang="en-US" sz="2000" b="1" i="1">
                                <a:latin typeface="Cambria Math" panose="02040503050406030204" pitchFamily="18" charset="0"/>
                              </a:rPr>
                            </m:ctrlPr>
                          </m:sSubPr>
                          <m:e>
                            <m:r>
                              <a:rPr lang="en-US" sz="2000" b="1" i="1">
                                <a:latin typeface="Cambria Math" panose="02040503050406030204" pitchFamily="18" charset="0"/>
                              </a:rPr>
                              <m:t>𝑼</m:t>
                            </m:r>
                          </m:e>
                          <m:sub>
                            <m:r>
                              <a:rPr lang="en-US" sz="2000" b="1" i="1">
                                <a:latin typeface="Cambria Math" panose="02040503050406030204" pitchFamily="18" charset="0"/>
                              </a:rPr>
                              <m:t>𝒄</m:t>
                            </m:r>
                          </m:sub>
                        </m:sSub>
                        <m:r>
                          <a:rPr lang="en-US" sz="2000" b="1" i="1">
                            <a:latin typeface="Cambria Math" panose="02040503050406030204" pitchFamily="18" charset="0"/>
                          </a:rPr>
                          <m:t>(</m:t>
                        </m:r>
                        <m:sSubSup>
                          <m:sSubSupPr>
                            <m:ctrlPr>
                              <a:rPr lang="en-US" sz="2000" b="1" i="1">
                                <a:latin typeface="Cambria Math" panose="02040503050406030204" pitchFamily="18" charset="0"/>
                              </a:rPr>
                            </m:ctrlPr>
                          </m:sSubSupPr>
                          <m:e>
                            <m:r>
                              <a:rPr lang="en-US" sz="2000" b="1" i="1">
                                <a:latin typeface="Cambria Math" panose="02040503050406030204" pitchFamily="18" charset="0"/>
                              </a:rPr>
                              <m:t>𝑪</m:t>
                            </m:r>
                          </m:e>
                          <m:sub>
                            <m:r>
                              <a:rPr lang="en-US" sz="2000" b="1" i="1">
                                <a:latin typeface="Cambria Math" panose="02040503050406030204" pitchFamily="18" charset="0"/>
                              </a:rPr>
                              <m:t>𝒕</m:t>
                            </m:r>
                            <m:r>
                              <a:rPr lang="en-US" sz="2000" b="1" i="1">
                                <a:latin typeface="Cambria Math" panose="02040503050406030204" pitchFamily="18" charset="0"/>
                              </a:rPr>
                              <m:t>+</m:t>
                            </m:r>
                            <m:r>
                              <a:rPr lang="en-US" sz="2000" b="1" i="1">
                                <a:latin typeface="Cambria Math" panose="02040503050406030204" pitchFamily="18" charset="0"/>
                              </a:rPr>
                              <m:t>𝟏</m:t>
                            </m:r>
                          </m:sub>
                          <m:sup>
                            <m:r>
                              <a:rPr lang="en-US" sz="2000" b="1" i="1">
                                <a:latin typeface="Cambria Math" panose="02040503050406030204" pitchFamily="18" charset="0"/>
                              </a:rPr>
                              <m:t>𝒋</m:t>
                            </m:r>
                          </m:sup>
                        </m:sSubSup>
                        <m:r>
                          <a:rPr lang="en-US" sz="2000" b="1" i="1">
                            <a:latin typeface="Cambria Math" panose="02040503050406030204" pitchFamily="18" charset="0"/>
                          </a:rPr>
                          <m:t>,  </m:t>
                        </m:r>
                        <m:sSubSup>
                          <m:sSubSupPr>
                            <m:ctrlPr>
                              <a:rPr lang="en-US" sz="2000" b="1" i="1">
                                <a:latin typeface="Cambria Math" panose="02040503050406030204" pitchFamily="18" charset="0"/>
                              </a:rPr>
                            </m:ctrlPr>
                          </m:sSubSupPr>
                          <m:e>
                            <m:r>
                              <a:rPr lang="en-US" sz="2000" b="1" i="1">
                                <a:latin typeface="Cambria Math" panose="02040503050406030204" pitchFamily="18" charset="0"/>
                              </a:rPr>
                              <m:t>𝜹</m:t>
                            </m:r>
                          </m:e>
                          <m:sub>
                            <m:r>
                              <a:rPr lang="en-US" sz="2000" b="1" i="1">
                                <a:latin typeface="Cambria Math" panose="02040503050406030204" pitchFamily="18" charset="0"/>
                              </a:rPr>
                              <m:t>𝒕</m:t>
                            </m:r>
                            <m:r>
                              <a:rPr lang="en-US" sz="2000" b="1" i="1">
                                <a:latin typeface="Cambria Math" panose="02040503050406030204" pitchFamily="18" charset="0"/>
                              </a:rPr>
                              <m:t>+</m:t>
                            </m:r>
                            <m:r>
                              <a:rPr lang="en-US" sz="2000" b="1" i="1">
                                <a:latin typeface="Cambria Math" panose="02040503050406030204" pitchFamily="18" charset="0"/>
                              </a:rPr>
                              <m:t>𝟏</m:t>
                            </m:r>
                            <m:r>
                              <a:rPr lang="en-US" sz="2000" b="1" i="1">
                                <a:latin typeface="Cambria Math" panose="02040503050406030204" pitchFamily="18" charset="0"/>
                              </a:rPr>
                              <m:t>  </m:t>
                            </m:r>
                          </m:sub>
                          <m:sup>
                            <m:r>
                              <a:rPr lang="en-US" sz="2000" b="1" i="1">
                                <a:latin typeface="Cambria Math" panose="02040503050406030204" pitchFamily="18" charset="0"/>
                              </a:rPr>
                              <m:t>𝒋</m:t>
                            </m:r>
                          </m:sup>
                        </m:sSubSup>
                        <m:r>
                          <a:rPr lang="en-US" sz="2000" b="1" i="1">
                            <a:latin typeface="Cambria Math" panose="02040503050406030204" pitchFamily="18" charset="0"/>
                          </a:rPr>
                          <m:t>)</m:t>
                        </m:r>
                      </m:num>
                      <m:den>
                        <m:sSub>
                          <m:sSubPr>
                            <m:ctrlPr>
                              <a:rPr lang="en-US" sz="2000" b="1" i="1">
                                <a:latin typeface="Cambria Math" panose="02040503050406030204" pitchFamily="18" charset="0"/>
                              </a:rPr>
                            </m:ctrlPr>
                          </m:sSubPr>
                          <m:e>
                            <m:r>
                              <a:rPr lang="en-US" sz="2000" b="1" i="1">
                                <a:latin typeface="Cambria Math" panose="02040503050406030204" pitchFamily="18" charset="0"/>
                              </a:rPr>
                              <m:t>𝑼</m:t>
                            </m:r>
                          </m:e>
                          <m:sub>
                            <m:r>
                              <a:rPr lang="en-US" sz="2000" b="1" i="1">
                                <a:latin typeface="Cambria Math" panose="02040503050406030204" pitchFamily="18" charset="0"/>
                              </a:rPr>
                              <m:t>𝒄</m:t>
                            </m:r>
                          </m:sub>
                        </m:sSub>
                        <m:r>
                          <a:rPr lang="en-US" sz="2000" b="1" i="1">
                            <a:latin typeface="Cambria Math" panose="02040503050406030204" pitchFamily="18" charset="0"/>
                          </a:rPr>
                          <m:t>(</m:t>
                        </m:r>
                        <m:sSubSup>
                          <m:sSubSupPr>
                            <m:ctrlPr>
                              <a:rPr lang="en-US" sz="2000" b="1" i="1">
                                <a:latin typeface="Cambria Math" panose="02040503050406030204" pitchFamily="18" charset="0"/>
                              </a:rPr>
                            </m:ctrlPr>
                          </m:sSubSupPr>
                          <m:e>
                            <m:r>
                              <a:rPr lang="en-US" sz="2000" b="1" i="1">
                                <a:latin typeface="Cambria Math" panose="02040503050406030204" pitchFamily="18" charset="0"/>
                              </a:rPr>
                              <m:t>𝑪</m:t>
                            </m:r>
                          </m:e>
                          <m:sub>
                            <m:r>
                              <a:rPr lang="en-US" sz="2000" b="1" i="1">
                                <a:latin typeface="Cambria Math" panose="02040503050406030204" pitchFamily="18" charset="0"/>
                              </a:rPr>
                              <m:t>𝒕</m:t>
                            </m:r>
                          </m:sub>
                          <m:sup>
                            <m:r>
                              <a:rPr lang="en-US" sz="2000" b="1" i="1">
                                <a:latin typeface="Cambria Math" panose="02040503050406030204" pitchFamily="18" charset="0"/>
                              </a:rPr>
                              <m:t>𝒋</m:t>
                            </m:r>
                          </m:sup>
                        </m:sSubSup>
                        <m:r>
                          <a:rPr lang="en-US" sz="2000" b="1" i="1">
                            <a:latin typeface="Cambria Math" panose="02040503050406030204" pitchFamily="18" charset="0"/>
                          </a:rPr>
                          <m:t>,</m:t>
                        </m:r>
                        <m:sSubSup>
                          <m:sSubSupPr>
                            <m:ctrlPr>
                              <a:rPr lang="en-US" sz="2000" b="1" i="1">
                                <a:latin typeface="Cambria Math" panose="02040503050406030204" pitchFamily="18" charset="0"/>
                              </a:rPr>
                            </m:ctrlPr>
                          </m:sSubSupPr>
                          <m:e>
                            <m:r>
                              <a:rPr lang="en-US" sz="2000" b="1" i="1">
                                <a:latin typeface="Cambria Math" panose="02040503050406030204" pitchFamily="18" charset="0"/>
                              </a:rPr>
                              <m:t>𝜹</m:t>
                            </m:r>
                          </m:e>
                          <m:sub>
                            <m:r>
                              <a:rPr lang="en-US" sz="2000" b="1" i="1">
                                <a:latin typeface="Cambria Math" panose="02040503050406030204" pitchFamily="18" charset="0"/>
                              </a:rPr>
                              <m:t>𝒕</m:t>
                            </m:r>
                          </m:sub>
                          <m:sup>
                            <m:r>
                              <a:rPr lang="en-US" sz="2000" b="1" i="1">
                                <a:latin typeface="Cambria Math" panose="02040503050406030204" pitchFamily="18" charset="0"/>
                              </a:rPr>
                              <m:t>𝒋</m:t>
                            </m:r>
                          </m:sup>
                        </m:sSubSup>
                        <m:r>
                          <a:rPr lang="en-US" sz="2000" b="1" i="1">
                            <a:latin typeface="Cambria Math" panose="02040503050406030204" pitchFamily="18" charset="0"/>
                          </a:rPr>
                          <m:t>)</m:t>
                        </m:r>
                      </m:den>
                    </m:f>
                  </m:oMath>
                </a14:m>
                <a:r>
                  <a:rPr lang="en-US" sz="2000" b="1" i="1" dirty="0">
                    <a:latin typeface="Candara" panose="020E0502030303020204" pitchFamily="34" charset="0"/>
                  </a:rPr>
                  <a:t> = </a:t>
                </a:r>
                <a14:m>
                  <m:oMath xmlns:m="http://schemas.openxmlformats.org/officeDocument/2006/math">
                    <m:f>
                      <m:fPr>
                        <m:ctrlPr>
                          <a:rPr lang="en-US" sz="2000" b="1" i="1">
                            <a:latin typeface="Cambria Math" panose="02040503050406030204" pitchFamily="18" charset="0"/>
                          </a:rPr>
                        </m:ctrlPr>
                      </m:fPr>
                      <m:num>
                        <m:sSub>
                          <m:sSubPr>
                            <m:ctrlPr>
                              <a:rPr lang="en-US" sz="2000" b="1" i="1">
                                <a:latin typeface="Cambria Math" panose="02040503050406030204" pitchFamily="18" charset="0"/>
                              </a:rPr>
                            </m:ctrlPr>
                          </m:sSubPr>
                          <m:e>
                            <m:r>
                              <a:rPr lang="en-US" sz="2000" b="1" i="1">
                                <a:latin typeface="Cambria Math" panose="02040503050406030204" pitchFamily="18" charset="0"/>
                              </a:rPr>
                              <m:t>𝝃</m:t>
                            </m:r>
                          </m:e>
                          <m:sub>
                            <m:r>
                              <a:rPr lang="en-US" sz="2000" b="1" i="1">
                                <a:latin typeface="Cambria Math" panose="02040503050406030204" pitchFamily="18" charset="0"/>
                              </a:rPr>
                              <m:t>𝒕</m:t>
                            </m:r>
                            <m:r>
                              <a:rPr lang="en-US" sz="2000" b="1" i="1">
                                <a:latin typeface="Cambria Math" panose="02040503050406030204" pitchFamily="18" charset="0"/>
                              </a:rPr>
                              <m:t>+</m:t>
                            </m:r>
                            <m:r>
                              <a:rPr lang="en-US" sz="2000" b="1" i="1">
                                <a:latin typeface="Cambria Math" panose="02040503050406030204" pitchFamily="18" charset="0"/>
                              </a:rPr>
                              <m:t>𝟏</m:t>
                            </m:r>
                          </m:sub>
                        </m:sSub>
                      </m:num>
                      <m:den>
                        <m:sSub>
                          <m:sSubPr>
                            <m:ctrlPr>
                              <a:rPr lang="en-US" sz="2000" b="1" i="1">
                                <a:latin typeface="Cambria Math" panose="02040503050406030204" pitchFamily="18" charset="0"/>
                              </a:rPr>
                            </m:ctrlPr>
                          </m:sSubPr>
                          <m:e>
                            <m:r>
                              <a:rPr lang="en-US" sz="2000" b="1" i="1">
                                <a:latin typeface="Cambria Math" panose="02040503050406030204" pitchFamily="18" charset="0"/>
                              </a:rPr>
                              <m:t>𝝃</m:t>
                            </m:r>
                          </m:e>
                          <m:sub>
                            <m:r>
                              <a:rPr lang="en-US" sz="2000" b="1" i="1">
                                <a:latin typeface="Cambria Math" panose="02040503050406030204" pitchFamily="18" charset="0"/>
                              </a:rPr>
                              <m:t>𝒕</m:t>
                            </m:r>
                          </m:sub>
                        </m:sSub>
                      </m:den>
                    </m:f>
                    <m:r>
                      <a:rPr lang="en-US" sz="2000" b="1" i="1">
                        <a:latin typeface="Cambria Math" panose="02040503050406030204" pitchFamily="18" charset="0"/>
                      </a:rPr>
                      <m:t>,  </m:t>
                    </m:r>
                    <m:r>
                      <a:rPr lang="en-US" sz="2000" b="1" i="1">
                        <a:latin typeface="Cambria Math" panose="02040503050406030204" pitchFamily="18" charset="0"/>
                      </a:rPr>
                      <m:t>𝒋</m:t>
                    </m:r>
                    <m:r>
                      <a:rPr lang="en-US" sz="2000" b="1" i="1">
                        <a:latin typeface="Cambria Math" panose="02040503050406030204" pitchFamily="18" charset="0"/>
                      </a:rPr>
                      <m:t>=</m:t>
                    </m:r>
                    <m:r>
                      <a:rPr lang="en-US" sz="2000" b="1" i="1">
                        <a:latin typeface="Cambria Math" panose="02040503050406030204" pitchFamily="18" charset="0"/>
                      </a:rPr>
                      <m:t>𝟏</m:t>
                    </m:r>
                    <m:r>
                      <a:rPr lang="en-US" sz="2000" b="1" i="1">
                        <a:latin typeface="Cambria Math" panose="02040503050406030204" pitchFamily="18" charset="0"/>
                      </a:rPr>
                      <m:t>,…,</m:t>
                    </m:r>
                    <m:r>
                      <a:rPr lang="en-US" sz="2000" b="1" i="1">
                        <a:latin typeface="Cambria Math" panose="02040503050406030204" pitchFamily="18" charset="0"/>
                      </a:rPr>
                      <m:t>𝑱</m:t>
                    </m:r>
                    <m:r>
                      <a:rPr lang="en-US" sz="2000" b="1" i="1">
                        <a:latin typeface="Cambria Math" panose="02040503050406030204" pitchFamily="18" charset="0"/>
                      </a:rPr>
                      <m:t>.</m:t>
                    </m:r>
                  </m:oMath>
                </a14:m>
                <a:r>
                  <a:rPr lang="en-US" sz="2000" b="1" i="1" dirty="0">
                    <a:latin typeface="Candara" panose="020E0502030303020204" pitchFamily="34" charset="0"/>
                  </a:rPr>
                  <a:t>	</a:t>
                </a:r>
                <a:r>
                  <a:rPr lang="en-US" sz="2000" i="1" dirty="0">
                    <a:latin typeface="Candara" panose="020E0502030303020204" pitchFamily="34" charset="0"/>
                  </a:rPr>
                  <a:t>		                      		(2)</a:t>
                </a:r>
                <a:endParaRPr lang="en-US" sz="2000" dirty="0">
                  <a:latin typeface="Candara" panose="020E0502030303020204" pitchFamily="34" charset="0"/>
                </a:endParaRPr>
              </a:p>
              <a:p>
                <a:r>
                  <a:rPr lang="en-US" sz="2000" dirty="0">
                    <a:latin typeface="Candara" panose="020E0502030303020204" pitchFamily="34" charset="0"/>
                  </a:rPr>
                  <a:t>In measuring consumption, assuming </a:t>
                </a:r>
                <a:r>
                  <a:rPr lang="en-US" sz="2000" dirty="0" err="1">
                    <a:latin typeface="Candara" panose="020E0502030303020204" pitchFamily="34" charset="0"/>
                  </a:rPr>
                  <a:t>iso</a:t>
                </a:r>
                <a:r>
                  <a:rPr lang="en-US" sz="2000" dirty="0">
                    <a:latin typeface="Candara" panose="020E0502030303020204" pitchFamily="34" charset="0"/>
                  </a:rPr>
                  <a:t>-elastic utility with multiplicative shocks and multiplicative error which implies log linear form for equation (2). </a:t>
                </a:r>
              </a:p>
              <a:p>
                <a14:m>
                  <m:oMath xmlns:m="http://schemas.openxmlformats.org/officeDocument/2006/math">
                    <m:r>
                      <a:rPr lang="en-US" sz="2000" b="1" i="1">
                        <a:latin typeface="Cambria Math" panose="02040503050406030204" pitchFamily="18" charset="0"/>
                      </a:rPr>
                      <m:t>𝒍𝒐𝒈</m:t>
                    </m:r>
                    <m:d>
                      <m:dPr>
                        <m:ctrlPr>
                          <a:rPr lang="en-US" sz="2000" b="1" i="1">
                            <a:latin typeface="Cambria Math" panose="02040503050406030204" pitchFamily="18" charset="0"/>
                          </a:rPr>
                        </m:ctrlPr>
                      </m:dPr>
                      <m:e>
                        <m:f>
                          <m:fPr>
                            <m:ctrlPr>
                              <a:rPr lang="en-US" sz="2000" b="1" i="1">
                                <a:latin typeface="Cambria Math" panose="02040503050406030204" pitchFamily="18" charset="0"/>
                              </a:rPr>
                            </m:ctrlPr>
                          </m:fPr>
                          <m:num>
                            <m:sSubSup>
                              <m:sSubSupPr>
                                <m:ctrlPr>
                                  <a:rPr lang="en-US" sz="2000" b="1" i="1">
                                    <a:latin typeface="Cambria Math" panose="02040503050406030204" pitchFamily="18" charset="0"/>
                                  </a:rPr>
                                </m:ctrlPr>
                              </m:sSubSupPr>
                              <m:e>
                                <m:r>
                                  <a:rPr lang="en-US" sz="2000" b="1" i="1">
                                    <a:latin typeface="Cambria Math" panose="02040503050406030204" pitchFamily="18" charset="0"/>
                                  </a:rPr>
                                  <m:t>𝑪</m:t>
                                </m:r>
                              </m:e>
                              <m:sub>
                                <m:r>
                                  <a:rPr lang="en-US" sz="2000" b="1" i="1">
                                    <a:latin typeface="Cambria Math" panose="02040503050406030204" pitchFamily="18" charset="0"/>
                                  </a:rPr>
                                  <m:t>𝒕</m:t>
                                </m:r>
                                <m:r>
                                  <a:rPr lang="en-US" sz="2000" b="1" i="1">
                                    <a:latin typeface="Cambria Math" panose="02040503050406030204" pitchFamily="18" charset="0"/>
                                  </a:rPr>
                                  <m:t>+</m:t>
                                </m:r>
                                <m:r>
                                  <a:rPr lang="en-US" sz="2000" b="1" i="1">
                                    <a:latin typeface="Cambria Math" panose="02040503050406030204" pitchFamily="18" charset="0"/>
                                  </a:rPr>
                                  <m:t>𝟏</m:t>
                                </m:r>
                              </m:sub>
                              <m:sup>
                                <m:r>
                                  <a:rPr lang="en-US" sz="2000" b="1" i="1">
                                    <a:latin typeface="Cambria Math" panose="02040503050406030204" pitchFamily="18" charset="0"/>
                                  </a:rPr>
                                  <m:t>𝒋</m:t>
                                </m:r>
                              </m:sup>
                            </m:sSubSup>
                          </m:num>
                          <m:den>
                            <m:sSubSup>
                              <m:sSubSupPr>
                                <m:ctrlPr>
                                  <a:rPr lang="en-US" sz="2000" b="1" i="1">
                                    <a:latin typeface="Cambria Math" panose="02040503050406030204" pitchFamily="18" charset="0"/>
                                  </a:rPr>
                                </m:ctrlPr>
                              </m:sSubSupPr>
                              <m:e>
                                <m:r>
                                  <a:rPr lang="en-US" sz="2000" b="1" i="1">
                                    <a:latin typeface="Cambria Math" panose="02040503050406030204" pitchFamily="18" charset="0"/>
                                  </a:rPr>
                                  <m:t>𝑪</m:t>
                                </m:r>
                              </m:e>
                              <m:sub>
                                <m:r>
                                  <a:rPr lang="en-US" sz="2000" b="1" i="1">
                                    <a:latin typeface="Cambria Math" panose="02040503050406030204" pitchFamily="18" charset="0"/>
                                  </a:rPr>
                                  <m:t>𝒕</m:t>
                                </m:r>
                                <m:r>
                                  <a:rPr lang="en-US" sz="2000" b="1" i="1">
                                    <a:latin typeface="Cambria Math" panose="02040503050406030204" pitchFamily="18" charset="0"/>
                                  </a:rPr>
                                  <m:t>+</m:t>
                                </m:r>
                                <m:r>
                                  <a:rPr lang="en-US" sz="2000" b="1" i="1">
                                    <a:latin typeface="Cambria Math" panose="02040503050406030204" pitchFamily="18" charset="0"/>
                                  </a:rPr>
                                  <m:t>𝟏</m:t>
                                </m:r>
                              </m:sub>
                              <m:sup>
                                <m:r>
                                  <a:rPr lang="en-US" sz="2000" b="1" i="1">
                                    <a:latin typeface="Cambria Math" panose="02040503050406030204" pitchFamily="18" charset="0"/>
                                  </a:rPr>
                                  <m:t>𝒋</m:t>
                                </m:r>
                              </m:sup>
                            </m:sSubSup>
                          </m:den>
                        </m:f>
                      </m:e>
                    </m:d>
                    <m:r>
                      <a:rPr lang="en-US" sz="2000" b="1" i="1">
                        <a:latin typeface="Cambria Math" panose="02040503050406030204" pitchFamily="18" charset="0"/>
                      </a:rPr>
                      <m:t>=</m:t>
                    </m:r>
                    <m:f>
                      <m:fPr>
                        <m:ctrlPr>
                          <a:rPr lang="en-US" sz="2000" b="1" i="1">
                            <a:latin typeface="Cambria Math" panose="02040503050406030204" pitchFamily="18" charset="0"/>
                          </a:rPr>
                        </m:ctrlPr>
                      </m:fPr>
                      <m:num>
                        <m:r>
                          <a:rPr lang="en-US" sz="2000" b="1" i="1">
                            <a:latin typeface="Cambria Math" panose="02040503050406030204" pitchFamily="18" charset="0"/>
                          </a:rPr>
                          <m:t>𝟏</m:t>
                        </m:r>
                      </m:num>
                      <m:den>
                        <m:sSup>
                          <m:sSupPr>
                            <m:ctrlPr>
                              <a:rPr lang="en-US" sz="2000" b="1" i="1">
                                <a:latin typeface="Cambria Math" panose="02040503050406030204" pitchFamily="18" charset="0"/>
                              </a:rPr>
                            </m:ctrlPr>
                          </m:sSupPr>
                          <m:e>
                            <m:r>
                              <a:rPr lang="en-US" sz="2000" b="1" i="1">
                                <a:latin typeface="Cambria Math" panose="02040503050406030204" pitchFamily="18" charset="0"/>
                              </a:rPr>
                              <m:t>𝜸</m:t>
                            </m:r>
                          </m:e>
                          <m:sup>
                            <m:r>
                              <a:rPr lang="en-US" sz="2000" b="1" i="1">
                                <a:latin typeface="Cambria Math" panose="02040503050406030204" pitchFamily="18" charset="0"/>
                              </a:rPr>
                              <m:t>𝒋</m:t>
                            </m:r>
                          </m:sup>
                        </m:sSup>
                      </m:den>
                    </m:f>
                    <m:d>
                      <m:dPr>
                        <m:begChr m:val="["/>
                        <m:endChr m:val="]"/>
                        <m:ctrlPr>
                          <a:rPr lang="en-US" sz="2000" b="1" i="1">
                            <a:latin typeface="Cambria Math" panose="02040503050406030204" pitchFamily="18" charset="0"/>
                          </a:rPr>
                        </m:ctrlPr>
                      </m:dPr>
                      <m:e>
                        <m:r>
                          <a:rPr lang="en-US" sz="2000" b="1" i="1">
                            <a:latin typeface="Cambria Math" panose="02040503050406030204" pitchFamily="18" charset="0"/>
                          </a:rPr>
                          <m:t>𝒍𝒐𝒈</m:t>
                        </m:r>
                        <m:d>
                          <m:dPr>
                            <m:ctrlPr>
                              <a:rPr lang="en-US" sz="2000" b="1" i="1">
                                <a:latin typeface="Cambria Math" panose="02040503050406030204" pitchFamily="18" charset="0"/>
                              </a:rPr>
                            </m:ctrlPr>
                          </m:dPr>
                          <m:e>
                            <m:f>
                              <m:fPr>
                                <m:ctrlPr>
                                  <a:rPr lang="en-US" sz="2000" b="1" i="1">
                                    <a:latin typeface="Cambria Math" panose="02040503050406030204" pitchFamily="18" charset="0"/>
                                  </a:rPr>
                                </m:ctrlPr>
                              </m:fPr>
                              <m:num>
                                <m:sSub>
                                  <m:sSubPr>
                                    <m:ctrlPr>
                                      <a:rPr lang="en-US" sz="2000" b="1" i="1">
                                        <a:latin typeface="Cambria Math" panose="02040503050406030204" pitchFamily="18" charset="0"/>
                                      </a:rPr>
                                    </m:ctrlPr>
                                  </m:sSubPr>
                                  <m:e>
                                    <m:r>
                                      <a:rPr lang="en-US" sz="2000" b="1" i="1">
                                        <a:latin typeface="Cambria Math" panose="02040503050406030204" pitchFamily="18" charset="0"/>
                                      </a:rPr>
                                      <m:t>𝝃</m:t>
                                    </m:r>
                                  </m:e>
                                  <m:sub>
                                    <m:r>
                                      <a:rPr lang="en-US" sz="2000" b="1" i="1">
                                        <a:latin typeface="Cambria Math" panose="02040503050406030204" pitchFamily="18" charset="0"/>
                                      </a:rPr>
                                      <m:t>𝒕</m:t>
                                    </m:r>
                                    <m:r>
                                      <a:rPr lang="en-US" sz="2000" b="1" i="1">
                                        <a:latin typeface="Cambria Math" panose="02040503050406030204" pitchFamily="18" charset="0"/>
                                      </a:rPr>
                                      <m:t>+</m:t>
                                    </m:r>
                                    <m:r>
                                      <a:rPr lang="en-US" sz="2000" b="1" i="1">
                                        <a:latin typeface="Cambria Math" panose="02040503050406030204" pitchFamily="18" charset="0"/>
                                      </a:rPr>
                                      <m:t>𝟏</m:t>
                                    </m:r>
                                  </m:sub>
                                </m:sSub>
                              </m:num>
                              <m:den>
                                <m:sSub>
                                  <m:sSubPr>
                                    <m:ctrlPr>
                                      <a:rPr lang="en-US" sz="2000" b="1" i="1">
                                        <a:latin typeface="Cambria Math" panose="02040503050406030204" pitchFamily="18" charset="0"/>
                                      </a:rPr>
                                    </m:ctrlPr>
                                  </m:sSubPr>
                                  <m:e>
                                    <m:r>
                                      <a:rPr lang="en-US" sz="2000" b="1" i="1">
                                        <a:latin typeface="Cambria Math" panose="02040503050406030204" pitchFamily="18" charset="0"/>
                                      </a:rPr>
                                      <m:t>𝝃</m:t>
                                    </m:r>
                                  </m:e>
                                  <m:sub>
                                    <m:r>
                                      <a:rPr lang="en-US" sz="2000" b="1" i="1">
                                        <a:latin typeface="Cambria Math" panose="02040503050406030204" pitchFamily="18" charset="0"/>
                                      </a:rPr>
                                      <m:t>𝒕</m:t>
                                    </m:r>
                                  </m:sub>
                                </m:sSub>
                              </m:den>
                            </m:f>
                          </m:e>
                        </m:d>
                        <m:r>
                          <a:rPr lang="en-US" sz="2000" b="1" i="1">
                            <a:latin typeface="Cambria Math" panose="02040503050406030204" pitchFamily="18" charset="0"/>
                          </a:rPr>
                          <m:t>−</m:t>
                        </m:r>
                        <m:r>
                          <a:rPr lang="en-US" sz="2000" b="1" i="1">
                            <a:latin typeface="Cambria Math" panose="02040503050406030204" pitchFamily="18" charset="0"/>
                          </a:rPr>
                          <m:t>𝒍𝒐𝒈</m:t>
                        </m:r>
                        <m:d>
                          <m:dPr>
                            <m:ctrlPr>
                              <a:rPr lang="en-US" sz="2000" b="1" i="1">
                                <a:latin typeface="Cambria Math" panose="02040503050406030204" pitchFamily="18" charset="0"/>
                              </a:rPr>
                            </m:ctrlPr>
                          </m:dPr>
                          <m:e>
                            <m:f>
                              <m:fPr>
                                <m:ctrlPr>
                                  <a:rPr lang="en-US" sz="2000" b="1" i="1">
                                    <a:latin typeface="Cambria Math" panose="02040503050406030204" pitchFamily="18" charset="0"/>
                                  </a:rPr>
                                </m:ctrlPr>
                              </m:fPr>
                              <m:num>
                                <m:sSubSup>
                                  <m:sSubSupPr>
                                    <m:ctrlPr>
                                      <a:rPr lang="en-US" sz="2000" b="1" i="1">
                                        <a:latin typeface="Cambria Math" panose="02040503050406030204" pitchFamily="18" charset="0"/>
                                      </a:rPr>
                                    </m:ctrlPr>
                                  </m:sSubSupPr>
                                  <m:e>
                                    <m:r>
                                      <a:rPr lang="en-US" sz="2000" b="1" i="1">
                                        <a:latin typeface="Cambria Math" panose="02040503050406030204" pitchFamily="18" charset="0"/>
                                      </a:rPr>
                                      <m:t>𝒃</m:t>
                                    </m:r>
                                  </m:e>
                                  <m:sub>
                                    <m:r>
                                      <a:rPr lang="en-US" sz="2000" b="1" i="1">
                                        <a:latin typeface="Cambria Math" panose="02040503050406030204" pitchFamily="18" charset="0"/>
                                      </a:rPr>
                                      <m:t>𝒕</m:t>
                                    </m:r>
                                    <m:r>
                                      <a:rPr lang="en-US" sz="2000" b="1" i="1">
                                        <a:latin typeface="Cambria Math" panose="02040503050406030204" pitchFamily="18" charset="0"/>
                                      </a:rPr>
                                      <m:t>+</m:t>
                                    </m:r>
                                    <m:r>
                                      <a:rPr lang="en-US" sz="2000" b="1" i="1">
                                        <a:latin typeface="Cambria Math" panose="02040503050406030204" pitchFamily="18" charset="0"/>
                                      </a:rPr>
                                      <m:t>𝟏</m:t>
                                    </m:r>
                                  </m:sub>
                                  <m:sup>
                                    <m:r>
                                      <a:rPr lang="en-US" sz="2000" b="1" i="1">
                                        <a:latin typeface="Cambria Math" panose="02040503050406030204" pitchFamily="18" charset="0"/>
                                      </a:rPr>
                                      <m:t>𝒋</m:t>
                                    </m:r>
                                  </m:sup>
                                </m:sSubSup>
                              </m:num>
                              <m:den>
                                <m:sSubSup>
                                  <m:sSubSupPr>
                                    <m:ctrlPr>
                                      <a:rPr lang="en-US" sz="2000" b="1" i="1">
                                        <a:latin typeface="Cambria Math" panose="02040503050406030204" pitchFamily="18" charset="0"/>
                                      </a:rPr>
                                    </m:ctrlPr>
                                  </m:sSubSupPr>
                                  <m:e>
                                    <m:r>
                                      <a:rPr lang="en-US" sz="2000" b="1" i="1">
                                        <a:latin typeface="Cambria Math" panose="02040503050406030204" pitchFamily="18" charset="0"/>
                                      </a:rPr>
                                      <m:t>𝒃</m:t>
                                    </m:r>
                                  </m:e>
                                  <m:sub>
                                    <m:r>
                                      <a:rPr lang="en-US" sz="2000" b="1" i="1">
                                        <a:latin typeface="Cambria Math" panose="02040503050406030204" pitchFamily="18" charset="0"/>
                                      </a:rPr>
                                      <m:t>𝒕</m:t>
                                    </m:r>
                                  </m:sub>
                                  <m:sup>
                                    <m:r>
                                      <a:rPr lang="en-US" sz="2000" b="1" i="1">
                                        <a:latin typeface="Cambria Math" panose="02040503050406030204" pitchFamily="18" charset="0"/>
                                      </a:rPr>
                                      <m:t>𝒋</m:t>
                                    </m:r>
                                  </m:sup>
                                </m:sSubSup>
                              </m:den>
                            </m:f>
                          </m:e>
                        </m:d>
                        <m:r>
                          <a:rPr lang="en-US" sz="2000" b="1" i="1">
                            <a:latin typeface="Cambria Math" panose="02040503050406030204" pitchFamily="18" charset="0"/>
                          </a:rPr>
                          <m:t>−</m:t>
                        </m:r>
                        <m:r>
                          <a:rPr lang="en-US" sz="2000" b="1" i="1">
                            <a:latin typeface="Cambria Math" panose="02040503050406030204" pitchFamily="18" charset="0"/>
                          </a:rPr>
                          <m:t>𝒍𝒐𝒈</m:t>
                        </m:r>
                        <m:d>
                          <m:dPr>
                            <m:ctrlPr>
                              <a:rPr lang="en-US" sz="2000" b="1" i="1">
                                <a:latin typeface="Cambria Math" panose="02040503050406030204" pitchFamily="18" charset="0"/>
                              </a:rPr>
                            </m:ctrlPr>
                          </m:dPr>
                          <m:e>
                            <m:sSup>
                              <m:sSupPr>
                                <m:ctrlPr>
                                  <a:rPr lang="en-US" sz="2000" b="1" i="1">
                                    <a:latin typeface="Cambria Math" panose="02040503050406030204" pitchFamily="18" charset="0"/>
                                  </a:rPr>
                                </m:ctrlPr>
                              </m:sSupPr>
                              <m:e>
                                <m:r>
                                  <a:rPr lang="en-US" sz="2000" b="1" i="1">
                                    <a:latin typeface="Cambria Math" panose="02040503050406030204" pitchFamily="18" charset="0"/>
                                  </a:rPr>
                                  <m:t>Ѳ</m:t>
                                </m:r>
                              </m:e>
                              <m:sup>
                                <m:r>
                                  <a:rPr lang="en-US" sz="2000" b="1" i="1">
                                    <a:latin typeface="Cambria Math" panose="02040503050406030204" pitchFamily="18" charset="0"/>
                                  </a:rPr>
                                  <m:t>𝒋</m:t>
                                </m:r>
                              </m:sup>
                            </m:sSup>
                          </m:e>
                        </m:d>
                      </m:e>
                    </m:d>
                    <m:r>
                      <a:rPr lang="en-US" sz="2000" b="1" i="1">
                        <a:latin typeface="Cambria Math" panose="02040503050406030204" pitchFamily="18" charset="0"/>
                      </a:rPr>
                      <m:t>+</m:t>
                    </m:r>
                    <m:sSubSup>
                      <m:sSubSupPr>
                        <m:ctrlPr>
                          <a:rPr lang="en-US" sz="2000" b="1" i="1">
                            <a:latin typeface="Cambria Math" panose="02040503050406030204" pitchFamily="18" charset="0"/>
                          </a:rPr>
                        </m:ctrlPr>
                      </m:sSubSupPr>
                      <m:e>
                        <m:r>
                          <a:rPr lang="en-US" sz="2000" b="1" i="1">
                            <a:latin typeface="Cambria Math" panose="02040503050406030204" pitchFamily="18" charset="0"/>
                          </a:rPr>
                          <m:t>𝜺</m:t>
                        </m:r>
                      </m:e>
                      <m:sub>
                        <m:r>
                          <a:rPr lang="en-US" sz="2000" b="1" i="1">
                            <a:latin typeface="Cambria Math" panose="02040503050406030204" pitchFamily="18" charset="0"/>
                          </a:rPr>
                          <m:t>𝒕</m:t>
                        </m:r>
                        <m:r>
                          <a:rPr lang="en-US" sz="2000" b="1" i="1">
                            <a:latin typeface="Cambria Math" panose="02040503050406030204" pitchFamily="18" charset="0"/>
                          </a:rPr>
                          <m:t>+</m:t>
                        </m:r>
                        <m:r>
                          <a:rPr lang="en-US" sz="2000" b="1" i="1">
                            <a:latin typeface="Cambria Math" panose="02040503050406030204" pitchFamily="18" charset="0"/>
                          </a:rPr>
                          <m:t>𝟏</m:t>
                        </m:r>
                      </m:sub>
                      <m:sup>
                        <m:r>
                          <a:rPr lang="en-US" sz="2000" b="1" i="1">
                            <a:latin typeface="Cambria Math" panose="02040503050406030204" pitchFamily="18" charset="0"/>
                          </a:rPr>
                          <m:t>𝒋</m:t>
                        </m:r>
                      </m:sup>
                    </m:sSubSup>
                    <m:r>
                      <a:rPr lang="en-US" sz="2000" b="1" i="1" smtClean="0">
                        <a:latin typeface="Cambria Math" panose="02040503050406030204" pitchFamily="18" charset="0"/>
                      </a:rPr>
                      <m:t>        </m:t>
                    </m:r>
                  </m:oMath>
                </a14:m>
                <a:r>
                  <a:rPr lang="en-US" sz="2000" dirty="0">
                    <a:latin typeface="Candara" panose="020E0502030303020204" pitchFamily="34" charset="0"/>
                  </a:rPr>
                  <a:t>			(3)</a:t>
                </a:r>
              </a:p>
              <a:p>
                <a:endParaRPr lang="en-PK" dirty="0"/>
              </a:p>
            </p:txBody>
          </p:sp>
        </mc:Choice>
        <mc:Fallback xmlns="">
          <p:sp>
            <p:nvSpPr>
              <p:cNvPr id="3" name="Content Placeholder 2">
                <a:extLst>
                  <a:ext uri="{FF2B5EF4-FFF2-40B4-BE49-F238E27FC236}">
                    <a16:creationId xmlns:a16="http://schemas.microsoft.com/office/drawing/2014/main" id="{7DD2A515-75FD-425C-8126-0E9175D2EFFA}"/>
                  </a:ext>
                </a:extLst>
              </p:cNvPr>
              <p:cNvSpPr>
                <a:spLocks noGrp="1" noRot="1" noChangeAspect="1" noMove="1" noResize="1" noEditPoints="1" noAdjustHandles="1" noChangeArrowheads="1" noChangeShapeType="1" noTextEdit="1"/>
              </p:cNvSpPr>
              <p:nvPr>
                <p:ph idx="1"/>
              </p:nvPr>
            </p:nvSpPr>
            <p:spPr>
              <a:xfrm>
                <a:off x="1069848" y="1828800"/>
                <a:ext cx="10979912" cy="4439920"/>
              </a:xfrm>
              <a:blipFill>
                <a:blip r:embed="rId2"/>
                <a:stretch>
                  <a:fillRect l="-278" t="-1923" r="-555"/>
                </a:stretch>
              </a:blipFill>
            </p:spPr>
            <p:txBody>
              <a:bodyPr/>
              <a:lstStyle/>
              <a:p>
                <a:r>
                  <a:rPr lang="en-PK">
                    <a:noFill/>
                  </a:rPr>
                  <a:t> </a:t>
                </a:r>
              </a:p>
            </p:txBody>
          </p:sp>
        </mc:Fallback>
      </mc:AlternateContent>
    </p:spTree>
    <p:extLst>
      <p:ext uri="{BB962C8B-B14F-4D97-AF65-F5344CB8AC3E}">
        <p14:creationId xmlns:p14="http://schemas.microsoft.com/office/powerpoint/2010/main" val="33192282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DFBF9-19AC-4BB2-B765-C91C810E613F}"/>
              </a:ext>
            </a:extLst>
          </p:cNvPr>
          <p:cNvSpPr>
            <a:spLocks noGrp="1"/>
          </p:cNvSpPr>
          <p:nvPr>
            <p:ph type="title"/>
          </p:nvPr>
        </p:nvSpPr>
        <p:spPr/>
        <p:txBody>
          <a:bodyPr/>
          <a:lstStyle/>
          <a:p>
            <a:r>
              <a:rPr lang="en-US" dirty="0"/>
              <a:t>Theoretical foundations</a:t>
            </a:r>
            <a:endParaRPr lang="en-PK"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839BECB-936A-4D1B-B0C7-6138C137E968}"/>
                  </a:ext>
                </a:extLst>
              </p:cNvPr>
              <p:cNvSpPr>
                <a:spLocks noGrp="1"/>
              </p:cNvSpPr>
              <p:nvPr>
                <p:ph idx="1"/>
              </p:nvPr>
            </p:nvSpPr>
            <p:spPr/>
            <p:txBody>
              <a:bodyPr>
                <a:normAutofit fontScale="85000" lnSpcReduction="20000"/>
              </a:bodyPr>
              <a:lstStyle/>
              <a:p>
                <a:r>
                  <a:rPr lang="en-US" sz="2000" dirty="0">
                    <a:latin typeface="Candara" panose="020E0502030303020204" pitchFamily="34" charset="0"/>
                  </a:rPr>
                  <a:t>Next we see  households are portioned into groups and indexed by </a:t>
                </a:r>
                <a:r>
                  <a:rPr lang="en-US" sz="2000" dirty="0" err="1">
                    <a:latin typeface="Candara" panose="020E0502030303020204" pitchFamily="34" charset="0"/>
                  </a:rPr>
                  <a:t>i</a:t>
                </a:r>
                <a:r>
                  <a:rPr lang="en-US" sz="2000" dirty="0">
                    <a:latin typeface="Candara" panose="020E0502030303020204" pitchFamily="34" charset="0"/>
                  </a:rPr>
                  <a:t>, by taking logs in equation (1) and average over the sample of group </a:t>
                </a:r>
                <a:r>
                  <a:rPr lang="en-US" sz="2000" dirty="0" err="1">
                    <a:latin typeface="Candara" panose="020E0502030303020204" pitchFamily="34" charset="0"/>
                  </a:rPr>
                  <a:t>i</a:t>
                </a:r>
                <a:r>
                  <a:rPr lang="en-US" sz="2000" dirty="0">
                    <a:latin typeface="Candara" panose="020E0502030303020204" pitchFamily="34" charset="0"/>
                  </a:rPr>
                  <a:t> households at time t to get</a:t>
                </a:r>
              </a:p>
              <a:p>
                <a14:m>
                  <m:oMath xmlns:m="http://schemas.openxmlformats.org/officeDocument/2006/math">
                    <m:r>
                      <a:rPr lang="en-US" sz="2000" b="1" i="1">
                        <a:latin typeface="Cambria Math" panose="02040503050406030204" pitchFamily="18" charset="0"/>
                      </a:rPr>
                      <m:t>Ô≡ </m:t>
                    </m:r>
                    <m:f>
                      <m:fPr>
                        <m:ctrlPr>
                          <a:rPr lang="en-US" sz="2000" b="1" i="1">
                            <a:latin typeface="Cambria Math" panose="02040503050406030204" pitchFamily="18" charset="0"/>
                          </a:rPr>
                        </m:ctrlPr>
                      </m:fPr>
                      <m:num>
                        <m:nary>
                          <m:naryPr>
                            <m:chr m:val="∑"/>
                            <m:limLoc m:val="undOvr"/>
                            <m:supHide m:val="on"/>
                            <m:ctrlPr>
                              <a:rPr lang="en-US" sz="2000" b="1" i="1">
                                <a:latin typeface="Cambria Math" panose="02040503050406030204" pitchFamily="18" charset="0"/>
                              </a:rPr>
                            </m:ctrlPr>
                          </m:naryPr>
                          <m:sub>
                            <m:r>
                              <a:rPr lang="en-US" sz="2000" b="1" i="1">
                                <a:latin typeface="Cambria Math" panose="02040503050406030204" pitchFamily="18" charset="0"/>
                              </a:rPr>
                              <m:t>𝒋</m:t>
                            </m:r>
                            <m:r>
                              <a:rPr lang="en-US" sz="2000" b="1" i="1">
                                <a:latin typeface="Cambria Math" panose="02040503050406030204" pitchFamily="18" charset="0"/>
                              </a:rPr>
                              <m:t>∈</m:t>
                            </m:r>
                            <m:r>
                              <a:rPr lang="en-US" sz="2000" b="1" i="1">
                                <a:latin typeface="Cambria Math" panose="02040503050406030204" pitchFamily="18" charset="0"/>
                              </a:rPr>
                              <m:t>𝒊</m:t>
                            </m:r>
                            <m:r>
                              <a:rPr lang="en-US" sz="2000" b="1" i="1">
                                <a:latin typeface="Cambria Math" panose="02040503050406030204" pitchFamily="18" charset="0"/>
                              </a:rPr>
                              <m:t>(</m:t>
                            </m:r>
                            <m:r>
                              <a:rPr lang="en-US" sz="2000" b="1" i="1">
                                <a:latin typeface="Cambria Math" panose="02040503050406030204" pitchFamily="18" charset="0"/>
                              </a:rPr>
                              <m:t>𝒕</m:t>
                            </m:r>
                            <m:r>
                              <a:rPr lang="en-US" sz="2000" b="1" i="1">
                                <a:latin typeface="Cambria Math" panose="02040503050406030204" pitchFamily="18" charset="0"/>
                              </a:rPr>
                              <m:t>)</m:t>
                            </m:r>
                          </m:sub>
                          <m:sup/>
                          <m:e>
                            <m:r>
                              <a:rPr lang="en-US" sz="2000" b="1" i="1">
                                <a:latin typeface="Cambria Math" panose="02040503050406030204" pitchFamily="18" charset="0"/>
                              </a:rPr>
                              <m:t>𝒍𝒐𝒈</m:t>
                            </m:r>
                            <m:r>
                              <a:rPr lang="en-US" sz="2000" b="1" i="1">
                                <a:latin typeface="Cambria Math" panose="02040503050406030204" pitchFamily="18" charset="0"/>
                              </a:rPr>
                              <m:t>[</m:t>
                            </m:r>
                            <m:sSub>
                              <m:sSubPr>
                                <m:ctrlPr>
                                  <a:rPr lang="en-US" sz="2000" b="1" i="1">
                                    <a:latin typeface="Cambria Math" panose="02040503050406030204" pitchFamily="18" charset="0"/>
                                  </a:rPr>
                                </m:ctrlPr>
                              </m:sSubPr>
                              <m:e>
                                <m:r>
                                  <a:rPr lang="en-US" sz="2000" b="1" i="1">
                                    <a:latin typeface="Cambria Math" panose="02040503050406030204" pitchFamily="18" charset="0"/>
                                  </a:rPr>
                                  <m:t>𝑼</m:t>
                                </m:r>
                              </m:e>
                              <m:sub>
                                <m:r>
                                  <a:rPr lang="en-US" sz="2000" b="1" i="1">
                                    <a:latin typeface="Cambria Math" panose="02040503050406030204" pitchFamily="18" charset="0"/>
                                  </a:rPr>
                                  <m:t>𝒄</m:t>
                                </m:r>
                              </m:sub>
                            </m:sSub>
                            <m:r>
                              <a:rPr lang="en-US" sz="2000" b="1" i="1">
                                <a:latin typeface="Cambria Math" panose="02040503050406030204" pitchFamily="18" charset="0"/>
                              </a:rPr>
                              <m:t>(</m:t>
                            </m:r>
                            <m:sSubSup>
                              <m:sSubSupPr>
                                <m:ctrlPr>
                                  <a:rPr lang="en-US" sz="2000" b="1" i="1">
                                    <a:latin typeface="Cambria Math" panose="02040503050406030204" pitchFamily="18" charset="0"/>
                                  </a:rPr>
                                </m:ctrlPr>
                              </m:sSubSupPr>
                              <m:e>
                                <m:r>
                                  <a:rPr lang="en-US" sz="2000" b="1" i="1">
                                    <a:latin typeface="Cambria Math" panose="02040503050406030204" pitchFamily="18" charset="0"/>
                                  </a:rPr>
                                  <m:t>𝑪</m:t>
                                </m:r>
                              </m:e>
                              <m:sub>
                                <m:r>
                                  <a:rPr lang="en-US" sz="2000" b="1" i="1">
                                    <a:latin typeface="Cambria Math" panose="02040503050406030204" pitchFamily="18" charset="0"/>
                                  </a:rPr>
                                  <m:t>𝒕</m:t>
                                </m:r>
                              </m:sub>
                              <m:sup>
                                <m:r>
                                  <a:rPr lang="en-US" sz="2000" b="1" i="1">
                                    <a:latin typeface="Cambria Math" panose="02040503050406030204" pitchFamily="18" charset="0"/>
                                  </a:rPr>
                                  <m:t>𝒋</m:t>
                                </m:r>
                              </m:sup>
                            </m:sSubSup>
                            <m:r>
                              <a:rPr lang="en-US" sz="2000" b="1" i="1">
                                <a:latin typeface="Cambria Math" panose="02040503050406030204" pitchFamily="18" charset="0"/>
                              </a:rPr>
                              <m:t>, </m:t>
                            </m:r>
                            <m:sSubSup>
                              <m:sSubSupPr>
                                <m:ctrlPr>
                                  <a:rPr lang="en-US" sz="2000" b="1" i="1">
                                    <a:latin typeface="Cambria Math" panose="02040503050406030204" pitchFamily="18" charset="0"/>
                                  </a:rPr>
                                </m:ctrlPr>
                              </m:sSubSupPr>
                              <m:e>
                                <m:r>
                                  <a:rPr lang="en-US" sz="2000" b="1" i="1">
                                    <a:latin typeface="Cambria Math" panose="02040503050406030204" pitchFamily="18" charset="0"/>
                                  </a:rPr>
                                  <m:t>𝜹</m:t>
                                </m:r>
                              </m:e>
                              <m:sub>
                                <m:r>
                                  <a:rPr lang="en-US" sz="2000" b="1" i="1">
                                    <a:latin typeface="Cambria Math" panose="02040503050406030204" pitchFamily="18" charset="0"/>
                                  </a:rPr>
                                  <m:t>𝒕</m:t>
                                </m:r>
                              </m:sub>
                              <m:sup>
                                <m:r>
                                  <a:rPr lang="en-US" sz="2000" b="1" i="1">
                                    <a:latin typeface="Cambria Math" panose="02040503050406030204" pitchFamily="18" charset="0"/>
                                  </a:rPr>
                                  <m:t>𝒋</m:t>
                                </m:r>
                              </m:sup>
                            </m:sSubSup>
                            <m:r>
                              <a:rPr lang="en-US" sz="2000" b="1" i="1">
                                <a:latin typeface="Cambria Math" panose="02040503050406030204" pitchFamily="18" charset="0"/>
                              </a:rPr>
                              <m:t>)</m:t>
                            </m:r>
                          </m:e>
                        </m:nary>
                      </m:num>
                      <m:den>
                        <m:r>
                          <a:rPr lang="en-US" sz="2000" b="1" i="1">
                            <a:latin typeface="Cambria Math" panose="02040503050406030204" pitchFamily="18" charset="0"/>
                          </a:rPr>
                          <m:t>#</m:t>
                        </m:r>
                        <m:r>
                          <a:rPr lang="en-US" sz="2000" b="1" i="1">
                            <a:latin typeface="Cambria Math" panose="02040503050406030204" pitchFamily="18" charset="0"/>
                          </a:rPr>
                          <m:t>𝒊</m:t>
                        </m:r>
                        <m:r>
                          <a:rPr lang="en-US" sz="2000" b="1" i="1">
                            <a:latin typeface="Cambria Math" panose="02040503050406030204" pitchFamily="18" charset="0"/>
                          </a:rPr>
                          <m:t>(</m:t>
                        </m:r>
                        <m:r>
                          <a:rPr lang="en-US" sz="2000" b="1" i="1">
                            <a:latin typeface="Cambria Math" panose="02040503050406030204" pitchFamily="18" charset="0"/>
                          </a:rPr>
                          <m:t>𝒕</m:t>
                        </m:r>
                        <m:r>
                          <a:rPr lang="en-US" sz="2000" b="1" i="1">
                            <a:latin typeface="Cambria Math" panose="02040503050406030204" pitchFamily="18" charset="0"/>
                          </a:rPr>
                          <m:t>)</m:t>
                        </m:r>
                      </m:den>
                    </m:f>
                  </m:oMath>
                </a14:m>
                <a:r>
                  <a:rPr lang="en-US" sz="2000" b="1" dirty="0">
                    <a:latin typeface="Candara" panose="020E0502030303020204" pitchFamily="34" charset="0"/>
                  </a:rPr>
                  <a:t>																					</a:t>
                </a:r>
                <a:r>
                  <a:rPr lang="en-US" sz="2000" dirty="0">
                    <a:latin typeface="Candara" panose="020E0502030303020204" pitchFamily="34" charset="0"/>
                  </a:rPr>
                  <a:t>(4)</a:t>
                </a:r>
              </a:p>
              <a:p>
                <a:pPr marL="0" indent="0">
                  <a:buNone/>
                </a:pPr>
                <a14:m>
                  <m:oMathPara xmlns:m="http://schemas.openxmlformats.org/officeDocument/2006/math">
                    <m:oMathParaPr>
                      <m:jc m:val="centerGroup"/>
                    </m:oMathParaPr>
                    <m:oMath xmlns:m="http://schemas.openxmlformats.org/officeDocument/2006/math">
                      <m:r>
                        <a:rPr lang="en-US" sz="2000" b="1" i="1">
                          <a:latin typeface="Cambria Math" panose="02040503050406030204" pitchFamily="18" charset="0"/>
                        </a:rPr>
                        <m:t>=</m:t>
                      </m:r>
                      <m:r>
                        <a:rPr lang="en-US" sz="2000" b="1" i="1">
                          <a:latin typeface="Cambria Math" panose="02040503050406030204" pitchFamily="18" charset="0"/>
                        </a:rPr>
                        <m:t>𝒍𝒐𝒈</m:t>
                      </m:r>
                      <m:sSub>
                        <m:sSubPr>
                          <m:ctrlPr>
                            <a:rPr lang="en-US" sz="2000" b="1" i="1">
                              <a:latin typeface="Cambria Math" panose="02040503050406030204" pitchFamily="18" charset="0"/>
                            </a:rPr>
                          </m:ctrlPr>
                        </m:sSubPr>
                        <m:e>
                          <m:r>
                            <a:rPr lang="en-US" sz="2000" b="1" i="1">
                              <a:latin typeface="Cambria Math" panose="02040503050406030204" pitchFamily="18" charset="0"/>
                            </a:rPr>
                            <m:t>𝝃</m:t>
                          </m:r>
                        </m:e>
                        <m:sub>
                          <m:r>
                            <a:rPr lang="en-US" sz="2000" b="1" i="1">
                              <a:latin typeface="Cambria Math" panose="02040503050406030204" pitchFamily="18" charset="0"/>
                            </a:rPr>
                            <m:t>𝒕</m:t>
                          </m:r>
                        </m:sub>
                      </m:sSub>
                      <m:r>
                        <a:rPr lang="en-US" sz="2000" b="1" i="1">
                          <a:latin typeface="Cambria Math" panose="02040503050406030204" pitchFamily="18" charset="0"/>
                        </a:rPr>
                        <m:t>−</m:t>
                      </m:r>
                      <m:r>
                        <a:rPr lang="en-US" sz="2000" b="1" i="1">
                          <a:latin typeface="Cambria Math" panose="02040503050406030204" pitchFamily="18" charset="0"/>
                        </a:rPr>
                        <m:t>𝒕</m:t>
                      </m:r>
                      <m:r>
                        <a:rPr lang="en-US" sz="2000" b="1" i="1">
                          <a:latin typeface="Cambria Math" panose="02040503050406030204" pitchFamily="18" charset="0"/>
                        </a:rPr>
                        <m:t> </m:t>
                      </m:r>
                      <m:f>
                        <m:fPr>
                          <m:ctrlPr>
                            <a:rPr lang="en-US" sz="2000" b="1" i="1">
                              <a:latin typeface="Cambria Math" panose="02040503050406030204" pitchFamily="18" charset="0"/>
                            </a:rPr>
                          </m:ctrlPr>
                        </m:fPr>
                        <m:num>
                          <m:nary>
                            <m:naryPr>
                              <m:chr m:val="∑"/>
                              <m:limLoc m:val="undOvr"/>
                              <m:supHide m:val="on"/>
                              <m:ctrlPr>
                                <a:rPr lang="en-US" sz="2000" b="1" i="1">
                                  <a:latin typeface="Cambria Math" panose="02040503050406030204" pitchFamily="18" charset="0"/>
                                </a:rPr>
                              </m:ctrlPr>
                            </m:naryPr>
                            <m:sub>
                              <m:r>
                                <a:rPr lang="en-US" sz="2000" b="1" i="1">
                                  <a:latin typeface="Cambria Math" panose="02040503050406030204" pitchFamily="18" charset="0"/>
                                </a:rPr>
                                <m:t>𝒋</m:t>
                              </m:r>
                              <m:r>
                                <a:rPr lang="en-US" sz="2000" b="1" i="1">
                                  <a:latin typeface="Cambria Math" panose="02040503050406030204" pitchFamily="18" charset="0"/>
                                </a:rPr>
                                <m:t>∈</m:t>
                              </m:r>
                              <m:r>
                                <a:rPr lang="en-US" sz="2000" b="1" i="1">
                                  <a:latin typeface="Cambria Math" panose="02040503050406030204" pitchFamily="18" charset="0"/>
                                </a:rPr>
                                <m:t>𝒊</m:t>
                              </m:r>
                              <m:d>
                                <m:dPr>
                                  <m:ctrlPr>
                                    <a:rPr lang="en-US" sz="2000" b="1" i="1">
                                      <a:latin typeface="Cambria Math" panose="02040503050406030204" pitchFamily="18" charset="0"/>
                                    </a:rPr>
                                  </m:ctrlPr>
                                </m:dPr>
                                <m:e>
                                  <m:r>
                                    <a:rPr lang="en-US" sz="2000" b="1" i="1">
                                      <a:latin typeface="Cambria Math" panose="02040503050406030204" pitchFamily="18" charset="0"/>
                                    </a:rPr>
                                    <m:t>𝒕</m:t>
                                  </m:r>
                                </m:e>
                              </m:d>
                            </m:sub>
                            <m:sup/>
                            <m:e>
                              <m:r>
                                <a:rPr lang="en-US" sz="2000" b="1" i="1">
                                  <a:latin typeface="Cambria Math" panose="02040503050406030204" pitchFamily="18" charset="0"/>
                                </a:rPr>
                                <m:t>𝒍𝒐𝒈</m:t>
                              </m:r>
                              <m:r>
                                <a:rPr lang="en-US" sz="2000" b="1" i="1">
                                  <a:latin typeface="Cambria Math" panose="02040503050406030204" pitchFamily="18" charset="0"/>
                                </a:rPr>
                                <m:t> </m:t>
                              </m:r>
                              <m:sSup>
                                <m:sSupPr>
                                  <m:ctrlPr>
                                    <a:rPr lang="en-US" sz="2000" b="1" i="1">
                                      <a:latin typeface="Cambria Math" panose="02040503050406030204" pitchFamily="18" charset="0"/>
                                    </a:rPr>
                                  </m:ctrlPr>
                                </m:sSupPr>
                                <m:e>
                                  <m:r>
                                    <a:rPr lang="en-US" sz="2000" b="1" i="1">
                                      <a:latin typeface="Cambria Math" panose="02040503050406030204" pitchFamily="18" charset="0"/>
                                    </a:rPr>
                                    <m:t>Ѳ</m:t>
                                  </m:r>
                                </m:e>
                                <m:sup>
                                  <m:r>
                                    <a:rPr lang="en-US" sz="2000" b="1" i="1">
                                      <a:latin typeface="Cambria Math" panose="02040503050406030204" pitchFamily="18" charset="0"/>
                                    </a:rPr>
                                    <m:t>𝒋</m:t>
                                  </m:r>
                                </m:sup>
                              </m:sSup>
                            </m:e>
                          </m:nary>
                        </m:num>
                        <m:den>
                          <m:r>
                            <a:rPr lang="en-US" sz="2000" b="1" i="1">
                              <a:latin typeface="Cambria Math" panose="02040503050406030204" pitchFamily="18" charset="0"/>
                            </a:rPr>
                            <m:t>#</m:t>
                          </m:r>
                          <m:r>
                            <a:rPr lang="en-US" sz="2000" b="1" i="1">
                              <a:latin typeface="Cambria Math" panose="02040503050406030204" pitchFamily="18" charset="0"/>
                            </a:rPr>
                            <m:t>𝒊</m:t>
                          </m:r>
                          <m:r>
                            <a:rPr lang="en-US" sz="2000" b="1" i="1">
                              <a:latin typeface="Cambria Math" panose="02040503050406030204" pitchFamily="18" charset="0"/>
                            </a:rPr>
                            <m:t>(</m:t>
                          </m:r>
                          <m:r>
                            <a:rPr lang="en-US" sz="2000" b="1" i="1">
                              <a:latin typeface="Cambria Math" panose="02040503050406030204" pitchFamily="18" charset="0"/>
                            </a:rPr>
                            <m:t>𝒕</m:t>
                          </m:r>
                          <m:r>
                            <a:rPr lang="en-US" sz="2000" b="1" i="1">
                              <a:latin typeface="Cambria Math" panose="02040503050406030204" pitchFamily="18" charset="0"/>
                            </a:rPr>
                            <m:t>)</m:t>
                          </m:r>
                        </m:den>
                      </m:f>
                      <m:r>
                        <a:rPr lang="en-US" sz="2000" b="1" i="1">
                          <a:latin typeface="Cambria Math" panose="02040503050406030204" pitchFamily="18" charset="0"/>
                        </a:rPr>
                        <m:t>− </m:t>
                      </m:r>
                      <m:f>
                        <m:fPr>
                          <m:ctrlPr>
                            <a:rPr lang="en-US" sz="2000" b="1" i="1">
                              <a:latin typeface="Cambria Math" panose="02040503050406030204" pitchFamily="18" charset="0"/>
                            </a:rPr>
                          </m:ctrlPr>
                        </m:fPr>
                        <m:num>
                          <m:nary>
                            <m:naryPr>
                              <m:chr m:val="∑"/>
                              <m:limLoc m:val="undOvr"/>
                              <m:supHide m:val="on"/>
                              <m:ctrlPr>
                                <a:rPr lang="en-US" sz="2000" b="1" i="1">
                                  <a:latin typeface="Cambria Math" panose="02040503050406030204" pitchFamily="18" charset="0"/>
                                </a:rPr>
                              </m:ctrlPr>
                            </m:naryPr>
                            <m:sub>
                              <m:r>
                                <a:rPr lang="en-US" sz="2000" b="1" i="1">
                                  <a:latin typeface="Cambria Math" panose="02040503050406030204" pitchFamily="18" charset="0"/>
                                </a:rPr>
                                <m:t>𝒋</m:t>
                              </m:r>
                              <m:r>
                                <a:rPr lang="en-US" sz="2000" b="1" i="1">
                                  <a:latin typeface="Cambria Math" panose="02040503050406030204" pitchFamily="18" charset="0"/>
                                </a:rPr>
                                <m:t>∈</m:t>
                              </m:r>
                              <m:r>
                                <a:rPr lang="en-US" sz="2000" b="1" i="1">
                                  <a:latin typeface="Cambria Math" panose="02040503050406030204" pitchFamily="18" charset="0"/>
                                </a:rPr>
                                <m:t>𝒊</m:t>
                              </m:r>
                              <m:r>
                                <a:rPr lang="en-US" sz="2000" b="1" i="1">
                                  <a:latin typeface="Cambria Math" panose="02040503050406030204" pitchFamily="18" charset="0"/>
                                </a:rPr>
                                <m:t>(</m:t>
                              </m:r>
                              <m:r>
                                <a:rPr lang="en-US" sz="2000" b="1" i="1">
                                  <a:latin typeface="Cambria Math" panose="02040503050406030204" pitchFamily="18" charset="0"/>
                                </a:rPr>
                                <m:t>𝒕</m:t>
                              </m:r>
                              <m:r>
                                <a:rPr lang="en-US" sz="2000" b="1" i="1">
                                  <a:latin typeface="Cambria Math" panose="02040503050406030204" pitchFamily="18" charset="0"/>
                                </a:rPr>
                                <m:t>)</m:t>
                              </m:r>
                            </m:sub>
                            <m:sup/>
                            <m:e>
                              <m:r>
                                <a:rPr lang="en-US" sz="2000" b="1" i="1">
                                  <a:latin typeface="Cambria Math" panose="02040503050406030204" pitchFamily="18" charset="0"/>
                                </a:rPr>
                                <m:t>𝒍𝒐𝒈</m:t>
                              </m:r>
                              <m:r>
                                <a:rPr lang="en-US" sz="2000" b="1" i="1">
                                  <a:latin typeface="Cambria Math" panose="02040503050406030204" pitchFamily="18" charset="0"/>
                                </a:rPr>
                                <m:t> </m:t>
                              </m:r>
                              <m:sSup>
                                <m:sSupPr>
                                  <m:ctrlPr>
                                    <a:rPr lang="en-US" sz="2000" b="1" i="1">
                                      <a:latin typeface="Cambria Math" panose="02040503050406030204" pitchFamily="18" charset="0"/>
                                    </a:rPr>
                                  </m:ctrlPr>
                                </m:sSupPr>
                                <m:e>
                                  <m:r>
                                    <a:rPr lang="en-US" sz="2000" b="1" i="1">
                                      <a:latin typeface="Cambria Math" panose="02040503050406030204" pitchFamily="18" charset="0"/>
                                    </a:rPr>
                                    <m:t>𝝀</m:t>
                                  </m:r>
                                </m:e>
                                <m:sup>
                                  <m:r>
                                    <a:rPr lang="en-US" sz="2000" b="1" i="1">
                                      <a:latin typeface="Cambria Math" panose="02040503050406030204" pitchFamily="18" charset="0"/>
                                    </a:rPr>
                                    <m:t>𝒋</m:t>
                                  </m:r>
                                </m:sup>
                              </m:sSup>
                            </m:e>
                          </m:nary>
                        </m:num>
                        <m:den>
                          <m:r>
                            <a:rPr lang="en-US" sz="2000" b="1" i="1">
                              <a:latin typeface="Cambria Math" panose="02040503050406030204" pitchFamily="18" charset="0"/>
                            </a:rPr>
                            <m:t>#</m:t>
                          </m:r>
                          <m:r>
                            <a:rPr lang="en-US" sz="2000" b="1" i="1">
                              <a:latin typeface="Cambria Math" panose="02040503050406030204" pitchFamily="18" charset="0"/>
                            </a:rPr>
                            <m:t>𝒊</m:t>
                          </m:r>
                          <m:r>
                            <a:rPr lang="en-US" sz="2000" b="1" i="1">
                              <a:latin typeface="Cambria Math" panose="02040503050406030204" pitchFamily="18" charset="0"/>
                            </a:rPr>
                            <m:t>(</m:t>
                          </m:r>
                          <m:r>
                            <a:rPr lang="en-US" sz="2000" b="1" i="1">
                              <a:latin typeface="Cambria Math" panose="02040503050406030204" pitchFamily="18" charset="0"/>
                            </a:rPr>
                            <m:t>𝒕</m:t>
                          </m:r>
                          <m:r>
                            <a:rPr lang="en-US" sz="2000" b="1" i="1">
                              <a:latin typeface="Cambria Math" panose="02040503050406030204" pitchFamily="18" charset="0"/>
                            </a:rPr>
                            <m:t>)</m:t>
                          </m:r>
                        </m:den>
                      </m:f>
                    </m:oMath>
                  </m:oMathPara>
                </a14:m>
                <a:endParaRPr lang="en-US" sz="2000" b="1" dirty="0">
                  <a:latin typeface="Candara" panose="020E0502030303020204" pitchFamily="34" charset="0"/>
                </a:endParaRPr>
              </a:p>
              <a:p>
                <a:r>
                  <a:rPr lang="en-US" sz="2000" dirty="0">
                    <a:latin typeface="Candara" panose="020E0502030303020204" pitchFamily="34" charset="0"/>
                  </a:rPr>
                  <a:t>Here #</a:t>
                </a:r>
                <a:r>
                  <a:rPr lang="en-US" sz="2000" dirty="0" err="1">
                    <a:latin typeface="Candara" panose="020E0502030303020204" pitchFamily="34" charset="0"/>
                  </a:rPr>
                  <a:t>i</a:t>
                </a:r>
                <a:r>
                  <a:rPr lang="en-US" sz="2000" dirty="0">
                    <a:latin typeface="Candara" panose="020E0502030303020204" pitchFamily="34" charset="0"/>
                  </a:rPr>
                  <a:t>(t) signifies the number of households who were sampled at time t. So now we can rewrite sample average first order condition as</a:t>
                </a:r>
              </a:p>
              <a:p>
                <a:endParaRPr lang="en-US" sz="2000" dirty="0">
                  <a:latin typeface="Candara" panose="020E0502030303020204" pitchFamily="34" charset="0"/>
                </a:endParaRPr>
              </a:p>
              <a:p>
                <a14:m>
                  <m:oMath xmlns:m="http://schemas.openxmlformats.org/officeDocument/2006/math">
                    <m:r>
                      <a:rPr lang="en-US" sz="2000" b="1" i="1">
                        <a:latin typeface="Cambria Math" panose="02040503050406030204" pitchFamily="18" charset="0"/>
                      </a:rPr>
                      <m:t>Ô=</m:t>
                    </m:r>
                    <m:r>
                      <a:rPr lang="en-US" sz="2000" b="1" i="1">
                        <a:latin typeface="Cambria Math" panose="02040503050406030204" pitchFamily="18" charset="0"/>
                      </a:rPr>
                      <m:t>𝒍𝒐𝒈</m:t>
                    </m:r>
                    <m:sSub>
                      <m:sSubPr>
                        <m:ctrlPr>
                          <a:rPr lang="en-US" sz="2000" b="1" i="1">
                            <a:latin typeface="Cambria Math" panose="02040503050406030204" pitchFamily="18" charset="0"/>
                          </a:rPr>
                        </m:ctrlPr>
                      </m:sSubPr>
                      <m:e>
                        <m:r>
                          <a:rPr lang="en-US" sz="2000" b="1" i="1">
                            <a:latin typeface="Cambria Math" panose="02040503050406030204" pitchFamily="18" charset="0"/>
                          </a:rPr>
                          <m:t>𝝃</m:t>
                        </m:r>
                      </m:e>
                      <m:sub>
                        <m:r>
                          <a:rPr lang="en-US" sz="2000" b="1" i="1">
                            <a:latin typeface="Cambria Math" panose="02040503050406030204" pitchFamily="18" charset="0"/>
                          </a:rPr>
                          <m:t>𝒕</m:t>
                        </m:r>
                      </m:sub>
                    </m:sSub>
                    <m:r>
                      <a:rPr lang="en-US" sz="2000" b="1" i="1">
                        <a:latin typeface="Cambria Math" panose="02040503050406030204" pitchFamily="18" charset="0"/>
                      </a:rPr>
                      <m:t>−</m:t>
                    </m:r>
                    <m:r>
                      <a:rPr lang="en-US" sz="2000" b="1" i="1">
                        <a:latin typeface="Cambria Math" panose="02040503050406030204" pitchFamily="18" charset="0"/>
                      </a:rPr>
                      <m:t>𝒕</m:t>
                    </m:r>
                    <m:sSub>
                      <m:sSubPr>
                        <m:ctrlPr>
                          <a:rPr lang="en-US" sz="2000" b="1" i="1">
                            <a:latin typeface="Cambria Math" panose="02040503050406030204" pitchFamily="18" charset="0"/>
                          </a:rPr>
                        </m:ctrlPr>
                      </m:sSubPr>
                      <m:e>
                        <m:r>
                          <a:rPr lang="en-US" sz="2000" b="1" i="1">
                            <a:latin typeface="Cambria Math" panose="02040503050406030204" pitchFamily="18" charset="0"/>
                          </a:rPr>
                          <m:t>Ṝ</m:t>
                        </m:r>
                      </m:e>
                      <m:sub>
                        <m:r>
                          <a:rPr lang="en-US" sz="2000" b="1" i="1">
                            <a:latin typeface="Cambria Math" panose="02040503050406030204" pitchFamily="18" charset="0"/>
                          </a:rPr>
                          <m:t>𝒊</m:t>
                        </m:r>
                      </m:sub>
                    </m:sSub>
                    <m:r>
                      <a:rPr lang="en-US" sz="2000" b="1" i="1">
                        <a:latin typeface="Cambria Math" panose="02040503050406030204" pitchFamily="18" charset="0"/>
                      </a:rPr>
                      <m:t>−</m:t>
                    </m:r>
                    <m:sSub>
                      <m:sSubPr>
                        <m:ctrlPr>
                          <a:rPr lang="en-US" sz="2000" b="1" i="1">
                            <a:latin typeface="Cambria Math" panose="02040503050406030204" pitchFamily="18" charset="0"/>
                          </a:rPr>
                        </m:ctrlPr>
                      </m:sSubPr>
                      <m:e>
                        <m:r>
                          <a:rPr lang="en-US" sz="2000" b="1" i="1">
                            <a:latin typeface="Cambria Math" panose="02040503050406030204" pitchFamily="18" charset="0"/>
                          </a:rPr>
                          <m:t>Ῑ</m:t>
                        </m:r>
                      </m:e>
                      <m:sub>
                        <m:r>
                          <a:rPr lang="en-US" sz="2000" b="1" i="1">
                            <a:latin typeface="Cambria Math" panose="02040503050406030204" pitchFamily="18" charset="0"/>
                          </a:rPr>
                          <m:t>𝒊</m:t>
                        </m:r>
                      </m:sub>
                    </m:sSub>
                    <m:r>
                      <a:rPr lang="en-US" sz="2000" b="1" i="1">
                        <a:latin typeface="Cambria Math" panose="02040503050406030204" pitchFamily="18" charset="0"/>
                      </a:rPr>
                      <m:t>+ </m:t>
                    </m:r>
                    <m:sSub>
                      <m:sSubPr>
                        <m:ctrlPr>
                          <a:rPr lang="en-US" sz="2000" b="1" i="1">
                            <a:latin typeface="Cambria Math" panose="02040503050406030204" pitchFamily="18" charset="0"/>
                          </a:rPr>
                        </m:ctrlPr>
                      </m:sSubPr>
                      <m:e>
                        <m:r>
                          <a:rPr lang="en-US" sz="2000" b="1" i="1">
                            <a:latin typeface="Cambria Math" panose="02040503050406030204" pitchFamily="18" charset="0"/>
                          </a:rPr>
                          <m:t>𝜺</m:t>
                        </m:r>
                      </m:e>
                      <m:sub>
                        <m:r>
                          <a:rPr lang="en-US" sz="2000" b="1" i="1">
                            <a:latin typeface="Cambria Math" panose="02040503050406030204" pitchFamily="18" charset="0"/>
                          </a:rPr>
                          <m:t>𝒊𝒕</m:t>
                        </m:r>
                      </m:sub>
                    </m:sSub>
                    <m:r>
                      <a:rPr lang="en-US" sz="2000" b="1" i="1">
                        <a:latin typeface="Cambria Math" panose="02040503050406030204" pitchFamily="18" charset="0"/>
                      </a:rPr>
                      <m:t>, </m:t>
                    </m:r>
                    <m:r>
                      <a:rPr lang="en-US" sz="2000" b="1" i="1">
                        <a:latin typeface="Cambria Math" panose="02040503050406030204" pitchFamily="18" charset="0"/>
                      </a:rPr>
                      <m:t>𝒊</m:t>
                    </m:r>
                    <m:r>
                      <a:rPr lang="en-US" sz="2000" b="1" i="1">
                        <a:latin typeface="Cambria Math" panose="02040503050406030204" pitchFamily="18" charset="0"/>
                      </a:rPr>
                      <m:t>=</m:t>
                    </m:r>
                    <m:r>
                      <a:rPr lang="en-US" sz="2000" b="1" i="1">
                        <a:latin typeface="Cambria Math" panose="02040503050406030204" pitchFamily="18" charset="0"/>
                      </a:rPr>
                      <m:t>𝟏</m:t>
                    </m:r>
                    <m:r>
                      <a:rPr lang="en-US" sz="2000" b="1" i="1">
                        <a:latin typeface="Cambria Math" panose="02040503050406030204" pitchFamily="18" charset="0"/>
                      </a:rPr>
                      <m:t>,…,</m:t>
                    </m:r>
                    <m:r>
                      <a:rPr lang="en-US" sz="2000" b="1" i="1">
                        <a:latin typeface="Cambria Math" panose="02040503050406030204" pitchFamily="18" charset="0"/>
                      </a:rPr>
                      <m:t>𝑰</m:t>
                    </m:r>
                    <m:r>
                      <a:rPr lang="en-US" sz="2000" b="1" i="1">
                        <a:latin typeface="Cambria Math" panose="02040503050406030204" pitchFamily="18" charset="0"/>
                      </a:rPr>
                      <m:t>,</m:t>
                    </m:r>
                    <m:r>
                      <a:rPr lang="en-US" sz="2000" b="1" i="1">
                        <a:latin typeface="Cambria Math" panose="02040503050406030204" pitchFamily="18" charset="0"/>
                      </a:rPr>
                      <m:t>𝒕</m:t>
                    </m:r>
                    <m:r>
                      <a:rPr lang="en-US" sz="2000" b="1" i="1">
                        <a:latin typeface="Cambria Math" panose="02040503050406030204" pitchFamily="18" charset="0"/>
                      </a:rPr>
                      <m:t>=</m:t>
                    </m:r>
                    <m:r>
                      <a:rPr lang="en-US" sz="2000" b="1" i="1">
                        <a:latin typeface="Cambria Math" panose="02040503050406030204" pitchFamily="18" charset="0"/>
                      </a:rPr>
                      <m:t>𝟏</m:t>
                    </m:r>
                    <m:r>
                      <a:rPr lang="en-US" sz="2000" b="1" i="1">
                        <a:latin typeface="Cambria Math" panose="02040503050406030204" pitchFamily="18" charset="0"/>
                      </a:rPr>
                      <m:t>,…,</m:t>
                    </m:r>
                    <m:r>
                      <a:rPr lang="en-US" sz="2000" b="1" i="1">
                        <a:latin typeface="Cambria Math" panose="02040503050406030204" pitchFamily="18" charset="0"/>
                      </a:rPr>
                      <m:t>𝑻</m:t>
                    </m:r>
                    <m:r>
                      <a:rPr lang="en-US" sz="2000" b="1" i="1">
                        <a:latin typeface="Cambria Math" panose="02040503050406030204" pitchFamily="18" charset="0"/>
                      </a:rPr>
                      <m:t>,       (</m:t>
                    </m:r>
                    <m:r>
                      <a:rPr lang="en-US" sz="2000" b="1" i="1">
                        <a:latin typeface="Cambria Math" panose="02040503050406030204" pitchFamily="18" charset="0"/>
                      </a:rPr>
                      <m:t>𝟓</m:t>
                    </m:r>
                    <m:r>
                      <a:rPr lang="en-US" sz="2000" b="1" i="1">
                        <a:latin typeface="Cambria Math" panose="02040503050406030204" pitchFamily="18" charset="0"/>
                      </a:rPr>
                      <m:t>)</m:t>
                    </m:r>
                  </m:oMath>
                </a14:m>
                <a:endParaRPr lang="en-US" sz="2000" b="1" dirty="0">
                  <a:latin typeface="Candara" panose="020E0502030303020204" pitchFamily="34" charset="0"/>
                </a:endParaRPr>
              </a:p>
              <a:p>
                <a:pPr algn="just"/>
                <a:r>
                  <a:rPr lang="en-US" sz="2000" dirty="0">
                    <a:latin typeface="Candara" panose="020E0502030303020204" pitchFamily="34" charset="0"/>
                  </a:rPr>
                  <a:t>In equation (5) Ṝ and Ῑ are population counterparts to the sample in equation (4) and the reason we error term in the equation is due to finite sampling from heterogeneous population. Moreover, it leads to a “level” regression on synthetic panel created from group average data, given the parameterization of preferences.</a:t>
                </a:r>
              </a:p>
              <a:p>
                <a:endParaRPr lang="en-PK" dirty="0"/>
              </a:p>
            </p:txBody>
          </p:sp>
        </mc:Choice>
        <mc:Fallback xmlns="">
          <p:sp>
            <p:nvSpPr>
              <p:cNvPr id="3" name="Content Placeholder 2">
                <a:extLst>
                  <a:ext uri="{FF2B5EF4-FFF2-40B4-BE49-F238E27FC236}">
                    <a16:creationId xmlns:a16="http://schemas.microsoft.com/office/drawing/2014/main" id="{7839BECB-936A-4D1B-B0C7-6138C137E968}"/>
                  </a:ext>
                </a:extLst>
              </p:cNvPr>
              <p:cNvSpPr>
                <a:spLocks noGrp="1" noRot="1" noChangeAspect="1" noMove="1" noResize="1" noEditPoints="1" noAdjustHandles="1" noChangeArrowheads="1" noChangeShapeType="1" noTextEdit="1"/>
              </p:cNvSpPr>
              <p:nvPr>
                <p:ph idx="1"/>
              </p:nvPr>
            </p:nvSpPr>
            <p:spPr>
              <a:blipFill>
                <a:blip r:embed="rId2"/>
                <a:stretch>
                  <a:fillRect l="-121" t="-2105" r="-364" b="-602"/>
                </a:stretch>
              </a:blipFill>
            </p:spPr>
            <p:txBody>
              <a:bodyPr/>
              <a:lstStyle/>
              <a:p>
                <a:r>
                  <a:rPr lang="en-PK">
                    <a:noFill/>
                  </a:rPr>
                  <a:t> </a:t>
                </a:r>
              </a:p>
            </p:txBody>
          </p:sp>
        </mc:Fallback>
      </mc:AlternateContent>
    </p:spTree>
    <p:extLst>
      <p:ext uri="{BB962C8B-B14F-4D97-AF65-F5344CB8AC3E}">
        <p14:creationId xmlns:p14="http://schemas.microsoft.com/office/powerpoint/2010/main" val="500871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1FE46-DE68-4B04-B3C2-41B755537D83}"/>
              </a:ext>
            </a:extLst>
          </p:cNvPr>
          <p:cNvSpPr>
            <a:spLocks noGrp="1"/>
          </p:cNvSpPr>
          <p:nvPr>
            <p:ph type="title"/>
          </p:nvPr>
        </p:nvSpPr>
        <p:spPr>
          <a:xfrm>
            <a:off x="851916" y="30480"/>
            <a:ext cx="10488168" cy="1609344"/>
          </a:xfrm>
        </p:spPr>
        <p:txBody>
          <a:bodyPr/>
          <a:lstStyle/>
          <a:p>
            <a:r>
              <a:rPr lang="en-US" dirty="0"/>
              <a:t>Theoretical foundations</a:t>
            </a:r>
            <a:endParaRPr lang="en-PK"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AAE82A1-B483-4951-8C69-076C1C7AE7D8}"/>
                  </a:ext>
                </a:extLst>
              </p:cNvPr>
              <p:cNvSpPr>
                <a:spLocks noGrp="1"/>
              </p:cNvSpPr>
              <p:nvPr>
                <p:ph idx="1"/>
              </p:nvPr>
            </p:nvSpPr>
            <p:spPr/>
            <p:txBody>
              <a:bodyPr>
                <a:normAutofit fontScale="85000" lnSpcReduction="10000"/>
              </a:bodyPr>
              <a:lstStyle/>
              <a:p>
                <a:r>
                  <a:rPr lang="en-US" sz="2000" dirty="0">
                    <a:latin typeface="Candara" panose="020E0502030303020204" pitchFamily="34" charset="0"/>
                  </a:rPr>
                  <a:t>To be specific if preference take </a:t>
                </a:r>
                <a:r>
                  <a:rPr lang="en-US" sz="2000" dirty="0" err="1">
                    <a:latin typeface="Candara" panose="020E0502030303020204" pitchFamily="34" charset="0"/>
                  </a:rPr>
                  <a:t>iso</a:t>
                </a:r>
                <a:r>
                  <a:rPr lang="en-US" sz="2000" dirty="0">
                    <a:latin typeface="Candara" panose="020E0502030303020204" pitchFamily="34" charset="0"/>
                  </a:rPr>
                  <a:t>-elastic form specified above, the sample mean Ô converts to</a:t>
                </a:r>
              </a:p>
              <a:p>
                <a14:m>
                  <m:oMath xmlns:m="http://schemas.openxmlformats.org/officeDocument/2006/math">
                    <m:r>
                      <a:rPr lang="en-US" sz="2000" b="1" i="1">
                        <a:latin typeface="Cambria Math" panose="02040503050406030204" pitchFamily="18" charset="0"/>
                      </a:rPr>
                      <m:t>Ô= </m:t>
                    </m:r>
                    <m:f>
                      <m:fPr>
                        <m:ctrlPr>
                          <a:rPr lang="en-US" sz="2000" b="1" i="1">
                            <a:latin typeface="Cambria Math" panose="02040503050406030204" pitchFamily="18" charset="0"/>
                          </a:rPr>
                        </m:ctrlPr>
                      </m:fPr>
                      <m:num>
                        <m:nary>
                          <m:naryPr>
                            <m:chr m:val="∑"/>
                            <m:limLoc m:val="undOvr"/>
                            <m:supHide m:val="on"/>
                            <m:ctrlPr>
                              <a:rPr lang="en-US" sz="2000" b="1" i="1">
                                <a:latin typeface="Cambria Math" panose="02040503050406030204" pitchFamily="18" charset="0"/>
                              </a:rPr>
                            </m:ctrlPr>
                          </m:naryPr>
                          <m:sub>
                            <m:r>
                              <a:rPr lang="en-US" sz="2000" b="1" i="1">
                                <a:latin typeface="Cambria Math" panose="02040503050406030204" pitchFamily="18" charset="0"/>
                              </a:rPr>
                              <m:t>𝒋</m:t>
                            </m:r>
                            <m:r>
                              <a:rPr lang="en-US" sz="2000" b="1" i="1">
                                <a:latin typeface="Cambria Math" panose="02040503050406030204" pitchFamily="18" charset="0"/>
                              </a:rPr>
                              <m:t>∈</m:t>
                            </m:r>
                            <m:r>
                              <a:rPr lang="en-US" sz="2000" b="1" i="1">
                                <a:latin typeface="Cambria Math" panose="02040503050406030204" pitchFamily="18" charset="0"/>
                              </a:rPr>
                              <m:t>𝒊</m:t>
                            </m:r>
                            <m:r>
                              <a:rPr lang="en-US" sz="2000" b="1" i="1">
                                <a:latin typeface="Cambria Math" panose="02040503050406030204" pitchFamily="18" charset="0"/>
                              </a:rPr>
                              <m:t>(</m:t>
                            </m:r>
                            <m:r>
                              <a:rPr lang="en-US" sz="2000" b="1" i="1">
                                <a:latin typeface="Cambria Math" panose="02040503050406030204" pitchFamily="18" charset="0"/>
                              </a:rPr>
                              <m:t>𝒕</m:t>
                            </m:r>
                            <m:r>
                              <a:rPr lang="en-US" sz="2000" b="1" i="1">
                                <a:latin typeface="Cambria Math" panose="02040503050406030204" pitchFamily="18" charset="0"/>
                              </a:rPr>
                              <m:t>)</m:t>
                            </m:r>
                          </m:sub>
                          <m:sup/>
                          <m:e>
                            <m:r>
                              <a:rPr lang="en-US" sz="2000" b="1" i="1">
                                <a:latin typeface="Cambria Math" panose="02040503050406030204" pitchFamily="18" charset="0"/>
                              </a:rPr>
                              <m:t>(</m:t>
                            </m:r>
                            <m:sSubSup>
                              <m:sSubSupPr>
                                <m:ctrlPr>
                                  <a:rPr lang="en-US" sz="2000" b="1" i="1">
                                    <a:latin typeface="Cambria Math" panose="02040503050406030204" pitchFamily="18" charset="0"/>
                                  </a:rPr>
                                </m:ctrlPr>
                              </m:sSubSupPr>
                              <m:e>
                                <m:r>
                                  <a:rPr lang="en-US" sz="2000" b="1" i="1">
                                    <a:latin typeface="Cambria Math" panose="02040503050406030204" pitchFamily="18" charset="0"/>
                                  </a:rPr>
                                  <m:t>𝒃</m:t>
                                </m:r>
                              </m:e>
                              <m:sub>
                                <m:r>
                                  <a:rPr lang="en-US" sz="2000" b="1" i="1">
                                    <a:latin typeface="Cambria Math" panose="02040503050406030204" pitchFamily="18" charset="0"/>
                                  </a:rPr>
                                  <m:t>𝒕</m:t>
                                </m:r>
                              </m:sub>
                              <m:sup>
                                <m:r>
                                  <a:rPr lang="en-US" sz="2000" b="1" i="1">
                                    <a:latin typeface="Cambria Math" panose="02040503050406030204" pitchFamily="18" charset="0"/>
                                  </a:rPr>
                                  <m:t>𝒋</m:t>
                                </m:r>
                              </m:sup>
                            </m:sSubSup>
                          </m:e>
                        </m:nary>
                        <m:r>
                          <a:rPr lang="en-US" sz="2000" b="1" i="1">
                            <a:latin typeface="Cambria Math" panose="02040503050406030204" pitchFamily="18" charset="0"/>
                          </a:rPr>
                          <m:t>)</m:t>
                        </m:r>
                      </m:num>
                      <m:den>
                        <m:r>
                          <a:rPr lang="en-US" sz="2000" b="1" i="1">
                            <a:latin typeface="Cambria Math" panose="02040503050406030204" pitchFamily="18" charset="0"/>
                          </a:rPr>
                          <m:t>#</m:t>
                        </m:r>
                        <m:r>
                          <a:rPr lang="en-US" sz="2000" b="1" i="1">
                            <a:latin typeface="Cambria Math" panose="02040503050406030204" pitchFamily="18" charset="0"/>
                          </a:rPr>
                          <m:t>𝒊</m:t>
                        </m:r>
                        <m:r>
                          <a:rPr lang="en-US" sz="2000" b="1" i="1">
                            <a:latin typeface="Cambria Math" panose="02040503050406030204" pitchFamily="18" charset="0"/>
                          </a:rPr>
                          <m:t>(</m:t>
                        </m:r>
                        <m:r>
                          <a:rPr lang="en-US" sz="2000" b="1" i="1">
                            <a:latin typeface="Cambria Math" panose="02040503050406030204" pitchFamily="18" charset="0"/>
                          </a:rPr>
                          <m:t>𝒕</m:t>
                        </m:r>
                        <m:r>
                          <a:rPr lang="en-US" sz="2000" b="1" i="1">
                            <a:latin typeface="Cambria Math" panose="02040503050406030204" pitchFamily="18" charset="0"/>
                          </a:rPr>
                          <m:t>)</m:t>
                        </m:r>
                      </m:den>
                    </m:f>
                    <m:r>
                      <a:rPr lang="en-US" sz="2000" b="1" i="1">
                        <a:latin typeface="Cambria Math" panose="02040503050406030204" pitchFamily="18" charset="0"/>
                      </a:rPr>
                      <m:t>+</m:t>
                    </m:r>
                    <m:f>
                      <m:fPr>
                        <m:ctrlPr>
                          <a:rPr lang="en-US" sz="2000" b="1" i="1">
                            <a:latin typeface="Cambria Math" panose="02040503050406030204" pitchFamily="18" charset="0"/>
                          </a:rPr>
                        </m:ctrlPr>
                      </m:fPr>
                      <m:num>
                        <m:nary>
                          <m:naryPr>
                            <m:chr m:val="∑"/>
                            <m:limLoc m:val="undOvr"/>
                            <m:supHide m:val="on"/>
                            <m:ctrlPr>
                              <a:rPr lang="en-US" sz="2000" b="1" i="1">
                                <a:latin typeface="Cambria Math" panose="02040503050406030204" pitchFamily="18" charset="0"/>
                              </a:rPr>
                            </m:ctrlPr>
                          </m:naryPr>
                          <m:sub>
                            <m:r>
                              <a:rPr lang="en-US" sz="2000" b="1" i="1">
                                <a:latin typeface="Cambria Math" panose="02040503050406030204" pitchFamily="18" charset="0"/>
                              </a:rPr>
                              <m:t>𝒋</m:t>
                            </m:r>
                            <m:r>
                              <a:rPr lang="en-US" sz="2000" b="1" i="1">
                                <a:latin typeface="Cambria Math" panose="02040503050406030204" pitchFamily="18" charset="0"/>
                              </a:rPr>
                              <m:t>∈</m:t>
                            </m:r>
                            <m:r>
                              <a:rPr lang="en-US" sz="2000" b="1" i="1">
                                <a:latin typeface="Cambria Math" panose="02040503050406030204" pitchFamily="18" charset="0"/>
                              </a:rPr>
                              <m:t>𝒊</m:t>
                            </m:r>
                            <m:r>
                              <a:rPr lang="en-US" sz="2000" b="1" i="1">
                                <a:latin typeface="Cambria Math" panose="02040503050406030204" pitchFamily="18" charset="0"/>
                              </a:rPr>
                              <m:t>(</m:t>
                            </m:r>
                            <m:r>
                              <a:rPr lang="en-US" sz="2000" b="1" i="1">
                                <a:latin typeface="Cambria Math" panose="02040503050406030204" pitchFamily="18" charset="0"/>
                              </a:rPr>
                              <m:t>𝒕</m:t>
                            </m:r>
                            <m:r>
                              <a:rPr lang="en-US" sz="2000" b="1" i="1">
                                <a:latin typeface="Cambria Math" panose="02040503050406030204" pitchFamily="18" charset="0"/>
                              </a:rPr>
                              <m:t>)</m:t>
                            </m:r>
                          </m:sub>
                          <m:sup/>
                          <m:e>
                            <m:sSup>
                              <m:sSupPr>
                                <m:ctrlPr>
                                  <a:rPr lang="en-US" sz="2000" b="1" i="1">
                                    <a:latin typeface="Cambria Math" panose="02040503050406030204" pitchFamily="18" charset="0"/>
                                  </a:rPr>
                                </m:ctrlPr>
                              </m:sSupPr>
                              <m:e>
                                <m:r>
                                  <a:rPr lang="en-US" sz="2000" b="1" i="1">
                                    <a:latin typeface="Cambria Math" panose="02040503050406030204" pitchFamily="18" charset="0"/>
                                  </a:rPr>
                                  <m:t>𝜸</m:t>
                                </m:r>
                              </m:e>
                              <m:sup>
                                <m:r>
                                  <a:rPr lang="en-US" sz="2000" b="1" i="1">
                                    <a:latin typeface="Cambria Math" panose="02040503050406030204" pitchFamily="18" charset="0"/>
                                  </a:rPr>
                                  <m:t>𝒋</m:t>
                                </m:r>
                              </m:sup>
                            </m:sSup>
                            <m:r>
                              <a:rPr lang="en-US" sz="2000" b="1" i="1">
                                <a:latin typeface="Cambria Math" panose="02040503050406030204" pitchFamily="18" charset="0"/>
                              </a:rPr>
                              <m:t>𝒍𝒐𝒈</m:t>
                            </m:r>
                            <m:r>
                              <a:rPr lang="en-US" sz="2000" b="1" i="1">
                                <a:latin typeface="Cambria Math" panose="02040503050406030204" pitchFamily="18" charset="0"/>
                              </a:rPr>
                              <m:t>(</m:t>
                            </m:r>
                            <m:sSubSup>
                              <m:sSubSupPr>
                                <m:ctrlPr>
                                  <a:rPr lang="en-US" sz="2000" b="1" i="1">
                                    <a:latin typeface="Cambria Math" panose="02040503050406030204" pitchFamily="18" charset="0"/>
                                  </a:rPr>
                                </m:ctrlPr>
                              </m:sSubSupPr>
                              <m:e>
                                <m:r>
                                  <a:rPr lang="en-US" sz="2000" b="1" i="1">
                                    <a:latin typeface="Cambria Math" panose="02040503050406030204" pitchFamily="18" charset="0"/>
                                  </a:rPr>
                                  <m:t>𝑪</m:t>
                                </m:r>
                              </m:e>
                              <m:sub>
                                <m:r>
                                  <a:rPr lang="en-US" sz="2000" b="1" i="1">
                                    <a:latin typeface="Cambria Math" panose="02040503050406030204" pitchFamily="18" charset="0"/>
                                  </a:rPr>
                                  <m:t>𝒕</m:t>
                                </m:r>
                              </m:sub>
                              <m:sup>
                                <m:r>
                                  <a:rPr lang="en-US" sz="2000" b="1" i="1">
                                    <a:latin typeface="Cambria Math" panose="02040503050406030204" pitchFamily="18" charset="0"/>
                                  </a:rPr>
                                  <m:t>𝒋</m:t>
                                </m:r>
                              </m:sup>
                            </m:sSubSup>
                            <m:r>
                              <a:rPr lang="en-US" sz="2000" b="1" i="1">
                                <a:latin typeface="Cambria Math" panose="02040503050406030204" pitchFamily="18" charset="0"/>
                              </a:rPr>
                              <m:t>)</m:t>
                            </m:r>
                          </m:e>
                        </m:nary>
                      </m:num>
                      <m:den>
                        <m:r>
                          <a:rPr lang="en-US" sz="2000" b="1" i="1">
                            <a:latin typeface="Cambria Math" panose="02040503050406030204" pitchFamily="18" charset="0"/>
                          </a:rPr>
                          <m:t>#</m:t>
                        </m:r>
                        <m:r>
                          <a:rPr lang="en-US" sz="2000" b="1" i="1">
                            <a:latin typeface="Cambria Math" panose="02040503050406030204" pitchFamily="18" charset="0"/>
                          </a:rPr>
                          <m:t>𝒊</m:t>
                        </m:r>
                        <m:r>
                          <a:rPr lang="en-US" sz="2000" b="1" i="1">
                            <a:latin typeface="Cambria Math" panose="02040503050406030204" pitchFamily="18" charset="0"/>
                          </a:rPr>
                          <m:t>(</m:t>
                        </m:r>
                        <m:r>
                          <a:rPr lang="en-US" sz="2000" b="1" i="1">
                            <a:latin typeface="Cambria Math" panose="02040503050406030204" pitchFamily="18" charset="0"/>
                          </a:rPr>
                          <m:t>𝒕</m:t>
                        </m:r>
                        <m:r>
                          <a:rPr lang="en-US" sz="2000" b="1" i="1">
                            <a:latin typeface="Cambria Math" panose="02040503050406030204" pitchFamily="18" charset="0"/>
                          </a:rPr>
                          <m:t>)</m:t>
                        </m:r>
                      </m:den>
                    </m:f>
                    <m:r>
                      <a:rPr lang="en-US" sz="2000" b="1" i="1">
                        <a:latin typeface="Cambria Math" panose="02040503050406030204" pitchFamily="18" charset="0"/>
                      </a:rPr>
                      <m:t> </m:t>
                    </m:r>
                  </m:oMath>
                </a14:m>
                <a:endParaRPr lang="en-US" sz="2000" b="1" dirty="0">
                  <a:latin typeface="Candara" panose="020E0502030303020204" pitchFamily="34" charset="0"/>
                </a:endParaRPr>
              </a:p>
              <a:p>
                <a:pPr marL="0" indent="0">
                  <a:buNone/>
                </a:pPr>
                <a14:m>
                  <m:oMathPara xmlns:m="http://schemas.openxmlformats.org/officeDocument/2006/math">
                    <m:oMathParaPr>
                      <m:jc m:val="centerGroup"/>
                    </m:oMathParaPr>
                    <m:oMath xmlns:m="http://schemas.openxmlformats.org/officeDocument/2006/math">
                      <m:r>
                        <a:rPr lang="en-US" sz="2000" b="1" i="1">
                          <a:latin typeface="Cambria Math" panose="02040503050406030204" pitchFamily="18" charset="0"/>
                        </a:rPr>
                        <m:t>≡</m:t>
                      </m:r>
                      <m:sSub>
                        <m:sSubPr>
                          <m:ctrlPr>
                            <a:rPr lang="en-US" sz="2000" b="1" i="1">
                              <a:latin typeface="Cambria Math" panose="02040503050406030204" pitchFamily="18" charset="0"/>
                            </a:rPr>
                          </m:ctrlPr>
                        </m:sSubPr>
                        <m:e>
                          <m:r>
                            <a:rPr lang="en-US" sz="2000" b="1" i="1">
                              <a:latin typeface="Cambria Math" panose="02040503050406030204" pitchFamily="18" charset="0"/>
                            </a:rPr>
                            <m:t>ḡ</m:t>
                          </m:r>
                        </m:e>
                        <m:sub>
                          <m:r>
                            <a:rPr lang="en-US" sz="2000" b="1" i="1">
                              <a:latin typeface="Cambria Math" panose="02040503050406030204" pitchFamily="18" charset="0"/>
                            </a:rPr>
                            <m:t>𝒊𝒕</m:t>
                          </m:r>
                        </m:sub>
                      </m:sSub>
                      <m:r>
                        <a:rPr lang="en-US" sz="2000" b="1" i="1">
                          <a:latin typeface="Cambria Math" panose="02040503050406030204" pitchFamily="18" charset="0"/>
                        </a:rPr>
                        <m:t>Ȗ+ </m:t>
                      </m:r>
                      <m:f>
                        <m:fPr>
                          <m:ctrlPr>
                            <a:rPr lang="en-US" sz="2000" b="1" i="1">
                              <a:latin typeface="Cambria Math" panose="02040503050406030204" pitchFamily="18" charset="0"/>
                            </a:rPr>
                          </m:ctrlPr>
                        </m:fPr>
                        <m:num>
                          <m:nary>
                            <m:naryPr>
                              <m:chr m:val="∑"/>
                              <m:limLoc m:val="undOvr"/>
                              <m:supHide m:val="on"/>
                              <m:ctrlPr>
                                <a:rPr lang="en-US" sz="2000" b="1" i="1">
                                  <a:latin typeface="Cambria Math" panose="02040503050406030204" pitchFamily="18" charset="0"/>
                                </a:rPr>
                              </m:ctrlPr>
                            </m:naryPr>
                            <m:sub>
                              <m:r>
                                <a:rPr lang="en-US" sz="2000" b="1" i="1">
                                  <a:latin typeface="Cambria Math" panose="02040503050406030204" pitchFamily="18" charset="0"/>
                                </a:rPr>
                                <m:t>𝒋</m:t>
                              </m:r>
                              <m:r>
                                <a:rPr lang="en-US" sz="2000" b="1" i="1">
                                  <a:latin typeface="Cambria Math" panose="02040503050406030204" pitchFamily="18" charset="0"/>
                                </a:rPr>
                                <m:t>∈</m:t>
                              </m:r>
                              <m:r>
                                <a:rPr lang="en-US" sz="2000" b="1" i="1">
                                  <a:latin typeface="Cambria Math" panose="02040503050406030204" pitchFamily="18" charset="0"/>
                                </a:rPr>
                                <m:t>𝒊</m:t>
                              </m:r>
                              <m:d>
                                <m:dPr>
                                  <m:ctrlPr>
                                    <a:rPr lang="en-US" sz="2000" b="1" i="1">
                                      <a:latin typeface="Cambria Math" panose="02040503050406030204" pitchFamily="18" charset="0"/>
                                    </a:rPr>
                                  </m:ctrlPr>
                                </m:dPr>
                                <m:e>
                                  <m:r>
                                    <a:rPr lang="en-US" sz="2000" b="1" i="1">
                                      <a:latin typeface="Cambria Math" panose="02040503050406030204" pitchFamily="18" charset="0"/>
                                    </a:rPr>
                                    <m:t>𝒕</m:t>
                                  </m:r>
                                </m:e>
                              </m:d>
                            </m:sub>
                            <m:sup/>
                            <m:e>
                              <m:sSup>
                                <m:sSupPr>
                                  <m:ctrlPr>
                                    <a:rPr lang="en-US" sz="2000" b="1" i="1">
                                      <a:latin typeface="Cambria Math" panose="02040503050406030204" pitchFamily="18" charset="0"/>
                                    </a:rPr>
                                  </m:ctrlPr>
                                </m:sSupPr>
                                <m:e>
                                  <m:r>
                                    <a:rPr lang="en-US" sz="2000" b="1" i="1">
                                      <a:latin typeface="Cambria Math" panose="02040503050406030204" pitchFamily="18" charset="0"/>
                                    </a:rPr>
                                    <m:t>𝜸</m:t>
                                  </m:r>
                                </m:e>
                                <m:sup>
                                  <m:r>
                                    <a:rPr lang="en-US" sz="2000" b="1" i="1">
                                      <a:latin typeface="Cambria Math" panose="02040503050406030204" pitchFamily="18" charset="0"/>
                                    </a:rPr>
                                    <m:t>𝒋</m:t>
                                  </m:r>
                                </m:sup>
                              </m:sSup>
                              <m:r>
                                <a:rPr lang="en-US" sz="2000" b="1" i="1">
                                  <a:latin typeface="Cambria Math" panose="02040503050406030204" pitchFamily="18" charset="0"/>
                                </a:rPr>
                                <m:t>𝒍𝒐𝒈</m:t>
                              </m:r>
                              <m:d>
                                <m:dPr>
                                  <m:ctrlPr>
                                    <a:rPr lang="en-US" sz="2000" b="1" i="1">
                                      <a:latin typeface="Cambria Math" panose="02040503050406030204" pitchFamily="18" charset="0"/>
                                    </a:rPr>
                                  </m:ctrlPr>
                                </m:dPr>
                                <m:e>
                                  <m:sSubSup>
                                    <m:sSubSupPr>
                                      <m:ctrlPr>
                                        <a:rPr lang="en-US" sz="2000" b="1" i="1">
                                          <a:latin typeface="Cambria Math" panose="02040503050406030204" pitchFamily="18" charset="0"/>
                                        </a:rPr>
                                      </m:ctrlPr>
                                    </m:sSubSupPr>
                                    <m:e>
                                      <m:r>
                                        <a:rPr lang="en-US" sz="2000" b="1" i="1">
                                          <a:latin typeface="Cambria Math" panose="02040503050406030204" pitchFamily="18" charset="0"/>
                                        </a:rPr>
                                        <m:t>𝑪</m:t>
                                      </m:r>
                                    </m:e>
                                    <m:sub>
                                      <m:r>
                                        <a:rPr lang="en-US" sz="2000" b="1" i="1">
                                          <a:latin typeface="Cambria Math" panose="02040503050406030204" pitchFamily="18" charset="0"/>
                                        </a:rPr>
                                        <m:t>𝒕</m:t>
                                      </m:r>
                                    </m:sub>
                                    <m:sup>
                                      <m:r>
                                        <a:rPr lang="en-US" sz="2000" b="1" i="1">
                                          <a:latin typeface="Cambria Math" panose="02040503050406030204" pitchFamily="18" charset="0"/>
                                        </a:rPr>
                                        <m:t>𝒋</m:t>
                                      </m:r>
                                    </m:sup>
                                  </m:sSubSup>
                                </m:e>
                              </m:d>
                            </m:e>
                          </m:nary>
                        </m:num>
                        <m:den>
                          <m:r>
                            <a:rPr lang="en-US" sz="2000" b="1" i="1">
                              <a:latin typeface="Cambria Math" panose="02040503050406030204" pitchFamily="18" charset="0"/>
                            </a:rPr>
                            <m:t>#</m:t>
                          </m:r>
                          <m:r>
                            <a:rPr lang="en-US" sz="2000" b="1" i="1">
                              <a:latin typeface="Cambria Math" panose="02040503050406030204" pitchFamily="18" charset="0"/>
                            </a:rPr>
                            <m:t>𝒊</m:t>
                          </m:r>
                          <m:r>
                            <a:rPr lang="en-US" sz="2000" b="1" i="1">
                              <a:latin typeface="Cambria Math" panose="02040503050406030204" pitchFamily="18" charset="0"/>
                            </a:rPr>
                            <m:t>(</m:t>
                          </m:r>
                          <m:r>
                            <a:rPr lang="en-US" sz="2000" b="1" i="1">
                              <a:latin typeface="Cambria Math" panose="02040503050406030204" pitchFamily="18" charset="0"/>
                            </a:rPr>
                            <m:t>𝒕</m:t>
                          </m:r>
                          <m:r>
                            <a:rPr lang="en-US" sz="2000" b="1" i="1">
                              <a:latin typeface="Cambria Math" panose="02040503050406030204" pitchFamily="18" charset="0"/>
                            </a:rPr>
                            <m:t>)</m:t>
                          </m:r>
                        </m:den>
                      </m:f>
                      <m:r>
                        <a:rPr lang="en-US" sz="2000" b="1" i="1">
                          <a:latin typeface="Cambria Math" panose="02040503050406030204" pitchFamily="18" charset="0"/>
                        </a:rPr>
                        <m:t>+ </m:t>
                      </m:r>
                      <m:sSub>
                        <m:sSubPr>
                          <m:ctrlPr>
                            <a:rPr lang="en-US" sz="2000" b="1" i="1">
                              <a:latin typeface="Cambria Math" panose="02040503050406030204" pitchFamily="18" charset="0"/>
                            </a:rPr>
                          </m:ctrlPr>
                        </m:sSubPr>
                        <m:e>
                          <m:r>
                            <a:rPr lang="en-US" sz="2000" b="1" i="1">
                              <a:latin typeface="Cambria Math" panose="02040503050406030204" pitchFamily="18" charset="0"/>
                            </a:rPr>
                            <m:t>𝝊</m:t>
                          </m:r>
                        </m:e>
                        <m:sub>
                          <m:r>
                            <a:rPr lang="en-US" sz="2000" b="1" i="1">
                              <a:latin typeface="Cambria Math" panose="02040503050406030204" pitchFamily="18" charset="0"/>
                            </a:rPr>
                            <m:t>𝒊𝒕</m:t>
                          </m:r>
                        </m:sub>
                      </m:sSub>
                      <m:r>
                        <a:rPr lang="en-US" sz="2000" b="1" i="0" smtClean="0">
                          <a:latin typeface="Cambria Math" panose="02040503050406030204" pitchFamily="18" charset="0"/>
                        </a:rPr>
                        <m:t> </m:t>
                      </m:r>
                    </m:oMath>
                  </m:oMathPara>
                </a14:m>
                <a:endParaRPr lang="en-US" sz="2000" b="1" dirty="0">
                  <a:latin typeface="Candara" panose="020E0502030303020204" pitchFamily="34" charset="0"/>
                </a:endParaRPr>
              </a:p>
              <a:p>
                <a:pPr marL="0" indent="0">
                  <a:buNone/>
                </a:pPr>
                <a:r>
                  <a:rPr lang="en-US" sz="2000" dirty="0">
                    <a:latin typeface="Candara" panose="020E0502030303020204" pitchFamily="34" charset="0"/>
                  </a:rPr>
                  <a:t>Combining it with equation (5) produces </a:t>
                </a:r>
              </a:p>
              <a:p>
                <a:pPr marL="0" indent="0">
                  <a:buNone/>
                </a:pPr>
                <a:endParaRPr lang="en-US" sz="2000" dirty="0">
                  <a:latin typeface="Candara" panose="020E0502030303020204" pitchFamily="34" charset="0"/>
                </a:endParaRPr>
              </a:p>
              <a:p>
                <a14:m>
                  <m:oMath xmlns:m="http://schemas.openxmlformats.org/officeDocument/2006/math">
                    <m:f>
                      <m:fPr>
                        <m:ctrlPr>
                          <a:rPr lang="en-US" sz="2000" b="1" i="1">
                            <a:latin typeface="Cambria Math" panose="02040503050406030204" pitchFamily="18" charset="0"/>
                          </a:rPr>
                        </m:ctrlPr>
                      </m:fPr>
                      <m:num>
                        <m:nary>
                          <m:naryPr>
                            <m:chr m:val="∑"/>
                            <m:limLoc m:val="undOvr"/>
                            <m:supHide m:val="on"/>
                            <m:ctrlPr>
                              <a:rPr lang="en-US" sz="2000" b="1" i="1">
                                <a:latin typeface="Cambria Math" panose="02040503050406030204" pitchFamily="18" charset="0"/>
                              </a:rPr>
                            </m:ctrlPr>
                          </m:naryPr>
                          <m:sub>
                            <m:r>
                              <a:rPr lang="en-US" sz="2000" b="1" i="1">
                                <a:latin typeface="Cambria Math" panose="02040503050406030204" pitchFamily="18" charset="0"/>
                              </a:rPr>
                              <m:t>𝒋</m:t>
                            </m:r>
                            <m:r>
                              <a:rPr lang="en-US" sz="2000" b="1" i="1">
                                <a:latin typeface="Cambria Math" panose="02040503050406030204" pitchFamily="18" charset="0"/>
                              </a:rPr>
                              <m:t>∈</m:t>
                            </m:r>
                            <m:r>
                              <a:rPr lang="en-US" sz="2000" b="1" i="1">
                                <a:latin typeface="Cambria Math" panose="02040503050406030204" pitchFamily="18" charset="0"/>
                              </a:rPr>
                              <m:t>𝒊</m:t>
                            </m:r>
                            <m:r>
                              <a:rPr lang="en-US" sz="2000" b="1" i="1">
                                <a:latin typeface="Cambria Math" panose="02040503050406030204" pitchFamily="18" charset="0"/>
                              </a:rPr>
                              <m:t>(</m:t>
                            </m:r>
                            <m:r>
                              <a:rPr lang="en-US" sz="2000" b="1" i="1">
                                <a:latin typeface="Cambria Math" panose="02040503050406030204" pitchFamily="18" charset="0"/>
                              </a:rPr>
                              <m:t>𝒕</m:t>
                            </m:r>
                            <m:r>
                              <a:rPr lang="en-US" sz="2000" b="1" i="1">
                                <a:latin typeface="Cambria Math" panose="02040503050406030204" pitchFamily="18" charset="0"/>
                              </a:rPr>
                              <m:t>)</m:t>
                            </m:r>
                          </m:sub>
                          <m:sup/>
                          <m:e>
                            <m:sSup>
                              <m:sSupPr>
                                <m:ctrlPr>
                                  <a:rPr lang="en-US" sz="2000" b="1" i="1">
                                    <a:latin typeface="Cambria Math" panose="02040503050406030204" pitchFamily="18" charset="0"/>
                                  </a:rPr>
                                </m:ctrlPr>
                              </m:sSupPr>
                              <m:e>
                                <m:r>
                                  <a:rPr lang="en-US" sz="2000" b="1" i="1">
                                    <a:latin typeface="Cambria Math" panose="02040503050406030204" pitchFamily="18" charset="0"/>
                                  </a:rPr>
                                  <m:t>𝜸</m:t>
                                </m:r>
                              </m:e>
                              <m:sup>
                                <m:r>
                                  <a:rPr lang="en-US" sz="2000" b="1" i="1">
                                    <a:latin typeface="Cambria Math" panose="02040503050406030204" pitchFamily="18" charset="0"/>
                                  </a:rPr>
                                  <m:t>𝒋</m:t>
                                </m:r>
                              </m:sup>
                            </m:sSup>
                            <m:r>
                              <a:rPr lang="en-US" sz="2000" b="1" i="1">
                                <a:latin typeface="Cambria Math" panose="02040503050406030204" pitchFamily="18" charset="0"/>
                              </a:rPr>
                              <m:t>𝒍𝒐𝒈</m:t>
                            </m:r>
                            <m:r>
                              <a:rPr lang="en-US" sz="2000" b="1" i="1">
                                <a:latin typeface="Cambria Math" panose="02040503050406030204" pitchFamily="18" charset="0"/>
                              </a:rPr>
                              <m:t>(</m:t>
                            </m:r>
                            <m:sSubSup>
                              <m:sSubSupPr>
                                <m:ctrlPr>
                                  <a:rPr lang="en-US" sz="2000" b="1" i="1">
                                    <a:latin typeface="Cambria Math" panose="02040503050406030204" pitchFamily="18" charset="0"/>
                                  </a:rPr>
                                </m:ctrlPr>
                              </m:sSubSupPr>
                              <m:e>
                                <m:r>
                                  <a:rPr lang="en-US" sz="2000" b="1" i="1">
                                    <a:latin typeface="Cambria Math" panose="02040503050406030204" pitchFamily="18" charset="0"/>
                                  </a:rPr>
                                  <m:t>𝑪</m:t>
                                </m:r>
                              </m:e>
                              <m:sub>
                                <m:r>
                                  <a:rPr lang="en-US" sz="2000" b="1" i="1">
                                    <a:latin typeface="Cambria Math" panose="02040503050406030204" pitchFamily="18" charset="0"/>
                                  </a:rPr>
                                  <m:t>𝒕</m:t>
                                </m:r>
                              </m:sub>
                              <m:sup>
                                <m:r>
                                  <a:rPr lang="en-US" sz="2000" b="1" i="1">
                                    <a:latin typeface="Cambria Math" panose="02040503050406030204" pitchFamily="18" charset="0"/>
                                  </a:rPr>
                                  <m:t>𝒋</m:t>
                                </m:r>
                              </m:sup>
                            </m:sSubSup>
                            <m:r>
                              <a:rPr lang="en-US" sz="2000" b="1" i="1">
                                <a:latin typeface="Cambria Math" panose="02040503050406030204" pitchFamily="18" charset="0"/>
                              </a:rPr>
                              <m:t>)</m:t>
                            </m:r>
                          </m:e>
                        </m:nary>
                      </m:num>
                      <m:den>
                        <m:r>
                          <a:rPr lang="en-US" sz="2000" b="1" i="1">
                            <a:latin typeface="Cambria Math" panose="02040503050406030204" pitchFamily="18" charset="0"/>
                          </a:rPr>
                          <m:t>#</m:t>
                        </m:r>
                        <m:r>
                          <a:rPr lang="en-US" sz="2000" b="1" i="1">
                            <a:latin typeface="Cambria Math" panose="02040503050406030204" pitchFamily="18" charset="0"/>
                          </a:rPr>
                          <m:t>𝒊</m:t>
                        </m:r>
                        <m:r>
                          <a:rPr lang="en-US" sz="2000" b="1" i="1">
                            <a:latin typeface="Cambria Math" panose="02040503050406030204" pitchFamily="18" charset="0"/>
                          </a:rPr>
                          <m:t>(</m:t>
                        </m:r>
                        <m:r>
                          <a:rPr lang="en-US" sz="2000" b="1" i="1">
                            <a:latin typeface="Cambria Math" panose="02040503050406030204" pitchFamily="18" charset="0"/>
                          </a:rPr>
                          <m:t>𝒕</m:t>
                        </m:r>
                        <m:r>
                          <a:rPr lang="en-US" sz="2000" b="1" i="1">
                            <a:latin typeface="Cambria Math" panose="02040503050406030204" pitchFamily="18" charset="0"/>
                          </a:rPr>
                          <m:t>)</m:t>
                        </m:r>
                      </m:den>
                    </m:f>
                    <m:r>
                      <a:rPr lang="en-US" sz="2000" b="1" i="1">
                        <a:latin typeface="Cambria Math" panose="02040503050406030204" pitchFamily="18" charset="0"/>
                      </a:rPr>
                      <m:t>=</m:t>
                    </m:r>
                    <m:r>
                      <a:rPr lang="en-US" sz="2000" b="1" i="1">
                        <a:latin typeface="Cambria Math" panose="02040503050406030204" pitchFamily="18" charset="0"/>
                      </a:rPr>
                      <m:t>𝒍𝒐𝒈</m:t>
                    </m:r>
                    <m:r>
                      <a:rPr lang="en-US" sz="2000" b="1" i="1">
                        <a:latin typeface="Cambria Math" panose="02040503050406030204" pitchFamily="18" charset="0"/>
                      </a:rPr>
                      <m:t> </m:t>
                    </m:r>
                    <m:sSub>
                      <m:sSubPr>
                        <m:ctrlPr>
                          <a:rPr lang="en-US" sz="2000" b="1" i="1">
                            <a:latin typeface="Cambria Math" panose="02040503050406030204" pitchFamily="18" charset="0"/>
                          </a:rPr>
                        </m:ctrlPr>
                      </m:sSubPr>
                      <m:e>
                        <m:r>
                          <a:rPr lang="en-US" sz="2000" b="1" i="1">
                            <a:latin typeface="Cambria Math" panose="02040503050406030204" pitchFamily="18" charset="0"/>
                          </a:rPr>
                          <m:t>𝝃</m:t>
                        </m:r>
                      </m:e>
                      <m:sub>
                        <m:r>
                          <a:rPr lang="en-US" sz="2000" b="1" i="1">
                            <a:latin typeface="Cambria Math" panose="02040503050406030204" pitchFamily="18" charset="0"/>
                          </a:rPr>
                          <m:t>𝒕</m:t>
                        </m:r>
                      </m:sub>
                    </m:sSub>
                    <m:r>
                      <a:rPr lang="en-US" sz="2000" b="1" i="1">
                        <a:latin typeface="Cambria Math" panose="02040503050406030204" pitchFamily="18" charset="0"/>
                      </a:rPr>
                      <m:t>−</m:t>
                    </m:r>
                    <m:r>
                      <a:rPr lang="en-US" sz="2000" b="1" i="1">
                        <a:latin typeface="Cambria Math" panose="02040503050406030204" pitchFamily="18" charset="0"/>
                      </a:rPr>
                      <m:t>𝒕</m:t>
                    </m:r>
                    <m:sSub>
                      <m:sSubPr>
                        <m:ctrlPr>
                          <a:rPr lang="en-US" sz="2000" b="1" i="1">
                            <a:latin typeface="Cambria Math" panose="02040503050406030204" pitchFamily="18" charset="0"/>
                          </a:rPr>
                        </m:ctrlPr>
                      </m:sSubPr>
                      <m:e>
                        <m:r>
                          <a:rPr lang="en-US" sz="2000" b="1" i="1">
                            <a:latin typeface="Cambria Math" panose="02040503050406030204" pitchFamily="18" charset="0"/>
                          </a:rPr>
                          <m:t>Ṝ</m:t>
                        </m:r>
                      </m:e>
                      <m:sub>
                        <m:r>
                          <a:rPr lang="en-US" sz="2000" b="1" i="1">
                            <a:latin typeface="Cambria Math" panose="02040503050406030204" pitchFamily="18" charset="0"/>
                          </a:rPr>
                          <m:t>𝒊</m:t>
                        </m:r>
                      </m:sub>
                    </m:sSub>
                    <m:r>
                      <a:rPr lang="en-US" sz="2000" b="1" i="1">
                        <a:latin typeface="Cambria Math" panose="02040503050406030204" pitchFamily="18" charset="0"/>
                      </a:rPr>
                      <m:t>−</m:t>
                    </m:r>
                    <m:sSub>
                      <m:sSubPr>
                        <m:ctrlPr>
                          <a:rPr lang="en-US" sz="2000" b="1" i="1">
                            <a:latin typeface="Cambria Math" panose="02040503050406030204" pitchFamily="18" charset="0"/>
                          </a:rPr>
                        </m:ctrlPr>
                      </m:sSubPr>
                      <m:e>
                        <m:r>
                          <a:rPr lang="en-US" sz="2000" b="1" i="1">
                            <a:latin typeface="Cambria Math" panose="02040503050406030204" pitchFamily="18" charset="0"/>
                          </a:rPr>
                          <m:t>Ῑ</m:t>
                        </m:r>
                      </m:e>
                      <m:sub>
                        <m:r>
                          <a:rPr lang="en-US" sz="2000" b="1" i="1">
                            <a:latin typeface="Cambria Math" panose="02040503050406030204" pitchFamily="18" charset="0"/>
                          </a:rPr>
                          <m:t>𝒊</m:t>
                        </m:r>
                      </m:sub>
                    </m:sSub>
                    <m:r>
                      <a:rPr lang="en-US" sz="2000" b="1" i="1">
                        <a:latin typeface="Cambria Math" panose="02040503050406030204" pitchFamily="18" charset="0"/>
                      </a:rPr>
                      <m:t>−</m:t>
                    </m:r>
                    <m:sSub>
                      <m:sSubPr>
                        <m:ctrlPr>
                          <a:rPr lang="en-US" sz="2000" b="1" i="1">
                            <a:latin typeface="Cambria Math" panose="02040503050406030204" pitchFamily="18" charset="0"/>
                          </a:rPr>
                        </m:ctrlPr>
                      </m:sSubPr>
                      <m:e>
                        <m:r>
                          <a:rPr lang="en-US" sz="2000" b="1" i="1">
                            <a:latin typeface="Cambria Math" panose="02040503050406030204" pitchFamily="18" charset="0"/>
                          </a:rPr>
                          <m:t>ḡ</m:t>
                        </m:r>
                      </m:e>
                      <m:sub>
                        <m:r>
                          <a:rPr lang="en-US" sz="2000" b="1" i="1">
                            <a:latin typeface="Cambria Math" panose="02040503050406030204" pitchFamily="18" charset="0"/>
                          </a:rPr>
                          <m:t>𝒊𝒕</m:t>
                        </m:r>
                      </m:sub>
                    </m:sSub>
                    <m:r>
                      <a:rPr lang="en-US" sz="2000" b="1" i="1">
                        <a:latin typeface="Cambria Math" panose="02040503050406030204" pitchFamily="18" charset="0"/>
                      </a:rPr>
                      <m:t>+ </m:t>
                    </m:r>
                    <m:sSub>
                      <m:sSubPr>
                        <m:ctrlPr>
                          <a:rPr lang="en-US" sz="2000" b="1" i="1">
                            <a:latin typeface="Cambria Math" panose="02040503050406030204" pitchFamily="18" charset="0"/>
                          </a:rPr>
                        </m:ctrlPr>
                      </m:sSubPr>
                      <m:e>
                        <m:r>
                          <a:rPr lang="en-US" sz="2000" b="1" i="1">
                            <a:latin typeface="Cambria Math" panose="02040503050406030204" pitchFamily="18" charset="0"/>
                          </a:rPr>
                          <m:t>𝝊</m:t>
                        </m:r>
                      </m:e>
                      <m:sub>
                        <m:r>
                          <a:rPr lang="en-US" sz="2000" b="1" i="1">
                            <a:latin typeface="Cambria Math" panose="02040503050406030204" pitchFamily="18" charset="0"/>
                          </a:rPr>
                          <m:t>𝒊𝒕</m:t>
                        </m:r>
                        <m:r>
                          <a:rPr lang="en-US" sz="2000" b="1" i="1">
                            <a:latin typeface="Cambria Math" panose="02040503050406030204" pitchFamily="18" charset="0"/>
                          </a:rPr>
                          <m:t>, </m:t>
                        </m:r>
                      </m:sub>
                    </m:sSub>
                    <m:r>
                      <a:rPr lang="en-US" sz="2000" b="1" i="1">
                        <a:latin typeface="Cambria Math" panose="02040503050406030204" pitchFamily="18" charset="0"/>
                      </a:rPr>
                      <m:t>             (</m:t>
                    </m:r>
                    <m:r>
                      <a:rPr lang="en-US" sz="2000" b="1" i="1">
                        <a:latin typeface="Cambria Math" panose="02040503050406030204" pitchFamily="18" charset="0"/>
                      </a:rPr>
                      <m:t>𝟔</m:t>
                    </m:r>
                    <m:r>
                      <a:rPr lang="en-US" sz="2000" b="1" i="1">
                        <a:latin typeface="Cambria Math" panose="02040503050406030204" pitchFamily="18" charset="0"/>
                      </a:rPr>
                      <m:t>)</m:t>
                    </m:r>
                  </m:oMath>
                </a14:m>
                <a:endParaRPr lang="en-US" sz="2000" b="1" dirty="0">
                  <a:latin typeface="Candara" panose="020E0502030303020204" pitchFamily="34" charset="0"/>
                </a:endParaRPr>
              </a:p>
              <a:p>
                <a:pPr marL="0" indent="0">
                  <a:buNone/>
                </a:pPr>
                <a14:m>
                  <m:oMathPara xmlns:m="http://schemas.openxmlformats.org/officeDocument/2006/math">
                    <m:oMathParaPr>
                      <m:jc m:val="centerGroup"/>
                    </m:oMathParaPr>
                    <m:oMath xmlns:m="http://schemas.openxmlformats.org/officeDocument/2006/math">
                      <m:r>
                        <a:rPr lang="en-US" sz="2000" b="1" i="1">
                          <a:latin typeface="Cambria Math" panose="02040503050406030204" pitchFamily="18" charset="0"/>
                        </a:rPr>
                        <m:t>𝒊</m:t>
                      </m:r>
                      <m:r>
                        <a:rPr lang="en-US" sz="2000" b="1" i="1">
                          <a:latin typeface="Cambria Math" panose="02040503050406030204" pitchFamily="18" charset="0"/>
                        </a:rPr>
                        <m:t>=</m:t>
                      </m:r>
                      <m:r>
                        <a:rPr lang="en-US" sz="2000" b="1" i="1">
                          <a:latin typeface="Cambria Math" panose="02040503050406030204" pitchFamily="18" charset="0"/>
                        </a:rPr>
                        <m:t>𝟏</m:t>
                      </m:r>
                      <m:r>
                        <a:rPr lang="en-US" sz="2000" b="1" i="1">
                          <a:latin typeface="Cambria Math" panose="02040503050406030204" pitchFamily="18" charset="0"/>
                        </a:rPr>
                        <m:t>,…,</m:t>
                      </m:r>
                      <m:r>
                        <a:rPr lang="en-US" sz="2000" b="1" i="1">
                          <a:latin typeface="Cambria Math" panose="02040503050406030204" pitchFamily="18" charset="0"/>
                        </a:rPr>
                        <m:t>𝑰</m:t>
                      </m:r>
                      <m:r>
                        <a:rPr lang="en-US" sz="2000" b="1" i="1">
                          <a:latin typeface="Cambria Math" panose="02040503050406030204" pitchFamily="18" charset="0"/>
                        </a:rPr>
                        <m:t>, </m:t>
                      </m:r>
                      <m:r>
                        <a:rPr lang="en-US" sz="2000" b="1" i="1">
                          <a:latin typeface="Cambria Math" panose="02040503050406030204" pitchFamily="18" charset="0"/>
                        </a:rPr>
                        <m:t>𝒕</m:t>
                      </m:r>
                      <m:r>
                        <a:rPr lang="en-US" sz="2000" b="1" i="1">
                          <a:latin typeface="Cambria Math" panose="02040503050406030204" pitchFamily="18" charset="0"/>
                        </a:rPr>
                        <m:t>=</m:t>
                      </m:r>
                      <m:r>
                        <a:rPr lang="en-US" sz="2000" b="1" i="1">
                          <a:latin typeface="Cambria Math" panose="02040503050406030204" pitchFamily="18" charset="0"/>
                        </a:rPr>
                        <m:t>𝟏</m:t>
                      </m:r>
                      <m:r>
                        <a:rPr lang="en-US" sz="2000" b="1" i="1">
                          <a:latin typeface="Cambria Math" panose="02040503050406030204" pitchFamily="18" charset="0"/>
                        </a:rPr>
                        <m:t>,…,</m:t>
                      </m:r>
                      <m:r>
                        <a:rPr lang="en-US" sz="2000" b="1" i="1">
                          <a:latin typeface="Cambria Math" panose="02040503050406030204" pitchFamily="18" charset="0"/>
                        </a:rPr>
                        <m:t>𝑻</m:t>
                      </m:r>
                      <m:r>
                        <a:rPr lang="en-US" sz="2000" b="1" i="1">
                          <a:latin typeface="Cambria Math" panose="02040503050406030204" pitchFamily="18" charset="0"/>
                        </a:rPr>
                        <m:t>.</m:t>
                      </m:r>
                    </m:oMath>
                  </m:oMathPara>
                </a14:m>
                <a:endParaRPr lang="en-US" sz="2000" b="1" dirty="0">
                  <a:latin typeface="Candara" panose="020E0502030303020204" pitchFamily="34" charset="0"/>
                </a:endParaRPr>
              </a:p>
              <a:p>
                <a:r>
                  <a:rPr lang="en-US" sz="2000" dirty="0">
                    <a:latin typeface="Candara" panose="020E0502030303020204" pitchFamily="34" charset="0"/>
                  </a:rPr>
                  <a:t>Now we are able to presents the regression of sample mean of log consumption on full set of time and group fixed effects, along with a variable </a:t>
                </a:r>
                <a:r>
                  <a:rPr lang="en-US" sz="2000" dirty="0" err="1">
                    <a:latin typeface="Candara" panose="020E0502030303020204" pitchFamily="34" charset="0"/>
                  </a:rPr>
                  <a:t>X</a:t>
                </a:r>
                <a:r>
                  <a:rPr lang="en-US" sz="2000" baseline="-25000" dirty="0" err="1">
                    <a:latin typeface="Candara" panose="020E0502030303020204" pitchFamily="34" charset="0"/>
                  </a:rPr>
                  <a:t>it</a:t>
                </a:r>
                <a:r>
                  <a:rPr lang="en-US" sz="2000" dirty="0">
                    <a:latin typeface="Candara" panose="020E0502030303020204" pitchFamily="34" charset="0"/>
                  </a:rPr>
                  <a:t> which captures time variation in relative group endowment. </a:t>
                </a:r>
              </a:p>
              <a:p>
                <a:r>
                  <a:rPr lang="en-US" sz="2000" b="1" dirty="0">
                    <a:latin typeface="Candara" panose="020E0502030303020204" pitchFamily="34" charset="0"/>
                  </a:rPr>
                  <a:t>     </a:t>
                </a:r>
                <a:r>
                  <a:rPr lang="en-US" altLang="en-US" sz="1200" b="1" i="1" dirty="0">
                    <a:latin typeface="Candara" panose="020E0502030303020204" pitchFamily="34" charset="0"/>
                    <a:ea typeface="MS Mincho" panose="02020609040205080304" pitchFamily="49" charset="-128"/>
                    <a:cs typeface="Times New Roman" panose="02020603050405020304" pitchFamily="18" charset="0"/>
                  </a:rPr>
                  <a:t>it</a:t>
                </a:r>
                <a:r>
                  <a:rPr lang="en-US" altLang="en-US" sz="2000" b="1" i="1" dirty="0">
                    <a:latin typeface="Candara" panose="020E0502030303020204" pitchFamily="34" charset="0"/>
                    <a:ea typeface="MS Mincho" panose="02020609040205080304" pitchFamily="49" charset="-128"/>
                    <a:cs typeface="Times New Roman" panose="02020603050405020304" pitchFamily="18" charset="0"/>
                  </a:rPr>
                  <a:t>= α</a:t>
                </a:r>
                <a:r>
                  <a:rPr lang="en-US" altLang="en-US" sz="1200" b="1" i="1" dirty="0" err="1">
                    <a:latin typeface="Candara" panose="020E0502030303020204" pitchFamily="34" charset="0"/>
                    <a:ea typeface="MS Mincho" panose="02020609040205080304" pitchFamily="49" charset="-128"/>
                    <a:cs typeface="Times New Roman" panose="02020603050405020304" pitchFamily="18" charset="0"/>
                  </a:rPr>
                  <a:t>t</a:t>
                </a:r>
                <a:r>
                  <a:rPr lang="en-US" altLang="en-US" sz="2000" b="1" i="1" dirty="0" err="1">
                    <a:latin typeface="Candara" panose="020E0502030303020204" pitchFamily="34" charset="0"/>
                    <a:ea typeface="MS Mincho" panose="02020609040205080304" pitchFamily="49" charset="-128"/>
                    <a:cs typeface="Times New Roman" panose="02020603050405020304" pitchFamily="18" charset="0"/>
                  </a:rPr>
                  <a:t>+ɡ</a:t>
                </a:r>
                <a:r>
                  <a:rPr lang="en-US" altLang="en-US" sz="1200" b="1" i="1" dirty="0" err="1">
                    <a:latin typeface="Candara" panose="020E0502030303020204" pitchFamily="34" charset="0"/>
                    <a:ea typeface="MS Mincho" panose="02020609040205080304" pitchFamily="49" charset="-128"/>
                    <a:cs typeface="Times New Roman" panose="02020603050405020304" pitchFamily="18" charset="0"/>
                  </a:rPr>
                  <a:t>i</a:t>
                </a:r>
                <a:r>
                  <a:rPr lang="en-US" altLang="en-US" sz="2000" b="1" i="1" dirty="0">
                    <a:latin typeface="Candara" panose="020E0502030303020204" pitchFamily="34" charset="0"/>
                    <a:ea typeface="MS Mincho" panose="02020609040205080304" pitchFamily="49" charset="-128"/>
                    <a:cs typeface="Times New Roman" panose="02020603050405020304" pitchFamily="18" charset="0"/>
                  </a:rPr>
                  <a:t>+</a:t>
                </a:r>
                <a:r>
                  <a:rPr lang="el-GR" altLang="en-US" sz="2000" b="1" i="1" dirty="0">
                    <a:latin typeface="Candara" panose="020E0502030303020204" pitchFamily="34" charset="0"/>
                    <a:ea typeface="MS Mincho" panose="02020609040205080304" pitchFamily="49" charset="-128"/>
                    <a:cs typeface="Times New Roman" panose="02020603050405020304" pitchFamily="18" charset="0"/>
                  </a:rPr>
                  <a:t>Β</a:t>
                </a:r>
                <a:r>
                  <a:rPr lang="en-US" altLang="en-US" sz="2000" b="1" i="1" dirty="0" err="1">
                    <a:latin typeface="Candara" panose="020E0502030303020204" pitchFamily="34" charset="0"/>
                    <a:ea typeface="MS Mincho" panose="02020609040205080304" pitchFamily="49" charset="-128"/>
                    <a:cs typeface="Times New Roman" panose="02020603050405020304" pitchFamily="18" charset="0"/>
                  </a:rPr>
                  <a:t>x</a:t>
                </a:r>
                <a:r>
                  <a:rPr lang="en-US" altLang="en-US" sz="1200" b="1" i="1" dirty="0" err="1">
                    <a:latin typeface="Candara" panose="020E0502030303020204" pitchFamily="34" charset="0"/>
                    <a:ea typeface="MS Mincho" panose="02020609040205080304" pitchFamily="49" charset="-128"/>
                    <a:cs typeface="Times New Roman" panose="02020603050405020304" pitchFamily="18" charset="0"/>
                  </a:rPr>
                  <a:t>it</a:t>
                </a:r>
                <a:r>
                  <a:rPr lang="en-US" altLang="en-US" sz="1400" b="1" i="1" dirty="0">
                    <a:latin typeface="Candara" panose="020E0502030303020204" pitchFamily="34" charset="0"/>
                    <a:ea typeface="MS Mincho" panose="02020609040205080304" pitchFamily="49" charset="-128"/>
                    <a:cs typeface="Times New Roman" panose="02020603050405020304" pitchFamily="18" charset="0"/>
                  </a:rPr>
                  <a:t> </a:t>
                </a:r>
                <a:r>
                  <a:rPr lang="en-US" altLang="en-US" sz="2000" b="1" i="1" dirty="0">
                    <a:latin typeface="Candara" panose="020E0502030303020204" pitchFamily="34" charset="0"/>
                    <a:ea typeface="MS Mincho" panose="02020609040205080304" pitchFamily="49" charset="-128"/>
                    <a:cs typeface="Times New Roman" panose="02020603050405020304" pitchFamily="18" charset="0"/>
                  </a:rPr>
                  <a:t>+</a:t>
                </a:r>
                <a:r>
                  <a:rPr lang="en-US" altLang="en-US" sz="2000" b="1" i="1" dirty="0" err="1">
                    <a:latin typeface="Candara" panose="020E0502030303020204" pitchFamily="34" charset="0"/>
                    <a:ea typeface="MS Mincho" panose="02020609040205080304" pitchFamily="49" charset="-128"/>
                    <a:cs typeface="Times New Roman" panose="02020603050405020304" pitchFamily="18" charset="0"/>
                  </a:rPr>
                  <a:t>e</a:t>
                </a:r>
                <a:r>
                  <a:rPr lang="en-US" altLang="en-US" sz="1200" b="1" i="1" dirty="0" err="1">
                    <a:latin typeface="Candara" panose="020E0502030303020204" pitchFamily="34" charset="0"/>
                    <a:ea typeface="MS Mincho" panose="02020609040205080304" pitchFamily="49" charset="-128"/>
                    <a:cs typeface="Times New Roman" panose="02020603050405020304" pitchFamily="18" charset="0"/>
                  </a:rPr>
                  <a:t>it</a:t>
                </a:r>
                <a:r>
                  <a:rPr lang="en-US" altLang="en-US" sz="2000" b="1" i="1" dirty="0">
                    <a:latin typeface="Candara" panose="020E0502030303020204" pitchFamily="34" charset="0"/>
                    <a:ea typeface="MS Mincho" panose="02020609040205080304" pitchFamily="49" charset="-128"/>
                    <a:cs typeface="Times New Roman" panose="02020603050405020304" pitchFamily="18" charset="0"/>
                  </a:rPr>
                  <a:t>,  </a:t>
                </a:r>
                <a:r>
                  <a:rPr lang="en-US" altLang="en-US" sz="2000" b="1" i="1" dirty="0" err="1">
                    <a:latin typeface="Candara" panose="020E0502030303020204" pitchFamily="34" charset="0"/>
                    <a:ea typeface="MS Mincho" panose="02020609040205080304" pitchFamily="49" charset="-128"/>
                    <a:cs typeface="Times New Roman" panose="02020603050405020304" pitchFamily="18" charset="0"/>
                  </a:rPr>
                  <a:t>i</a:t>
                </a:r>
                <a:r>
                  <a:rPr lang="en-US" altLang="en-US" sz="2000" b="1" i="1" dirty="0">
                    <a:latin typeface="Candara" panose="020E0502030303020204" pitchFamily="34" charset="0"/>
                    <a:ea typeface="MS Mincho" panose="02020609040205080304" pitchFamily="49" charset="-128"/>
                    <a:cs typeface="Times New Roman" panose="02020603050405020304" pitchFamily="18" charset="0"/>
                  </a:rPr>
                  <a:t>=1,…,I, t=1,…,T.                    (7)</a:t>
                </a:r>
                <a:endParaRPr lang="en-US" altLang="en-US" sz="2400" b="1" dirty="0">
                  <a:latin typeface="Candara" panose="020E0502030303020204" pitchFamily="34" charset="0"/>
                </a:endParaRPr>
              </a:p>
              <a:p>
                <a:endParaRPr lang="en-PK" dirty="0"/>
              </a:p>
            </p:txBody>
          </p:sp>
        </mc:Choice>
        <mc:Fallback xmlns="">
          <p:sp>
            <p:nvSpPr>
              <p:cNvPr id="3" name="Content Placeholder 2">
                <a:extLst>
                  <a:ext uri="{FF2B5EF4-FFF2-40B4-BE49-F238E27FC236}">
                    <a16:creationId xmlns:a16="http://schemas.microsoft.com/office/drawing/2014/main" id="{9AAE82A1-B483-4951-8C69-076C1C7AE7D8}"/>
                  </a:ext>
                </a:extLst>
              </p:cNvPr>
              <p:cNvSpPr>
                <a:spLocks noGrp="1" noRot="1" noChangeAspect="1" noMove="1" noResize="1" noEditPoints="1" noAdjustHandles="1" noChangeArrowheads="1" noChangeShapeType="1" noTextEdit="1"/>
              </p:cNvSpPr>
              <p:nvPr>
                <p:ph idx="1"/>
              </p:nvPr>
            </p:nvSpPr>
            <p:spPr>
              <a:blipFill>
                <a:blip r:embed="rId2"/>
                <a:stretch>
                  <a:fillRect l="-424" t="-1504" b="-902"/>
                </a:stretch>
              </a:blipFill>
            </p:spPr>
            <p:txBody>
              <a:bodyPr/>
              <a:lstStyle/>
              <a:p>
                <a:r>
                  <a:rPr lang="en-PK">
                    <a:noFill/>
                  </a:rPr>
                  <a:t> </a:t>
                </a:r>
              </a:p>
            </p:txBody>
          </p:sp>
        </mc:Fallback>
      </mc:AlternateContent>
    </p:spTree>
    <p:extLst>
      <p:ext uri="{BB962C8B-B14F-4D97-AF65-F5344CB8AC3E}">
        <p14:creationId xmlns:p14="http://schemas.microsoft.com/office/powerpoint/2010/main" val="22688374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0972F-8BE6-4FDF-9117-4E555932E0DE}"/>
              </a:ext>
            </a:extLst>
          </p:cNvPr>
          <p:cNvSpPr>
            <a:spLocks noGrp="1"/>
          </p:cNvSpPr>
          <p:nvPr>
            <p:ph type="title"/>
          </p:nvPr>
        </p:nvSpPr>
        <p:spPr>
          <a:xfrm>
            <a:off x="873760" y="446024"/>
            <a:ext cx="10058400" cy="1609344"/>
          </a:xfrm>
        </p:spPr>
        <p:txBody>
          <a:bodyPr/>
          <a:lstStyle/>
          <a:p>
            <a:r>
              <a:rPr lang="en-US" dirty="0"/>
              <a:t>Theoretical foundations</a:t>
            </a:r>
            <a:endParaRPr lang="en-PK"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1FCE5AE-18DD-4BD7-970D-809DE58A3F01}"/>
                  </a:ext>
                </a:extLst>
              </p:cNvPr>
              <p:cNvSpPr>
                <a:spLocks noGrp="1"/>
              </p:cNvSpPr>
              <p:nvPr>
                <p:ph idx="1"/>
              </p:nvPr>
            </p:nvSpPr>
            <p:spPr>
              <a:xfrm>
                <a:off x="693928" y="2055368"/>
                <a:ext cx="10624312" cy="4050792"/>
              </a:xfrm>
            </p:spPr>
            <p:txBody>
              <a:bodyPr/>
              <a:lstStyle/>
              <a:p>
                <a:endParaRPr lang="en-US" sz="2000" dirty="0">
                  <a:latin typeface="Candara" panose="020E0502030303020204" pitchFamily="34" charset="0"/>
                </a:endParaRPr>
              </a:p>
              <a:p>
                <a:pPr algn="just"/>
                <a:r>
                  <a:rPr lang="en-US" sz="2000" dirty="0">
                    <a:latin typeface="Candara" panose="020E0502030303020204" pitchFamily="34" charset="0"/>
                  </a:rPr>
                  <a:t>Consumption insurance implies 𝛽=0, if we compare equation (6) with (7), if and only if </a:t>
                </a:r>
                <a:r>
                  <a:rPr lang="en-US" sz="2000" dirty="0" err="1">
                    <a:latin typeface="Candara" panose="020E0502030303020204" pitchFamily="34" charset="0"/>
                  </a:rPr>
                  <a:t>X</a:t>
                </a:r>
                <a:r>
                  <a:rPr lang="en-US" sz="2000" baseline="-25000" dirty="0" err="1">
                    <a:latin typeface="Candara" panose="020E0502030303020204" pitchFamily="34" charset="0"/>
                  </a:rPr>
                  <a:t>it</a:t>
                </a:r>
                <a:r>
                  <a:rPr lang="en-US" sz="2000" baseline="-25000" dirty="0">
                    <a:latin typeface="Candara" panose="020E0502030303020204" pitchFamily="34" charset="0"/>
                  </a:rPr>
                  <a:t> </a:t>
                </a:r>
                <a:r>
                  <a:rPr lang="en-US" sz="2000" dirty="0">
                    <a:latin typeface="Candara" panose="020E0502030303020204" pitchFamily="34" charset="0"/>
                  </a:rPr>
                  <a:t>satisfies list of auxiliary assumptions. For instance, </a:t>
                </a:r>
                <a:r>
                  <a:rPr lang="en-US" sz="2000" dirty="0" err="1">
                    <a:latin typeface="Candara" panose="020E0502030303020204" pitchFamily="34" charset="0"/>
                  </a:rPr>
                  <a:t>X</a:t>
                </a:r>
                <a:r>
                  <a:rPr lang="en-US" sz="2000" baseline="-25000" dirty="0" err="1">
                    <a:latin typeface="Candara" panose="020E0502030303020204" pitchFamily="34" charset="0"/>
                  </a:rPr>
                  <a:t>it</a:t>
                </a:r>
                <a:r>
                  <a:rPr lang="en-US" sz="2000" baseline="-25000" dirty="0">
                    <a:latin typeface="Candara" panose="020E0502030303020204" pitchFamily="34" charset="0"/>
                  </a:rPr>
                  <a:t> </a:t>
                </a:r>
                <a:r>
                  <a:rPr lang="en-US" sz="2000" dirty="0">
                    <a:latin typeface="Candara" panose="020E0502030303020204" pitchFamily="34" charset="0"/>
                  </a:rPr>
                  <a:t>should be uncorrelated with measurement error in log consumption, group differences in the mean of time discount rate, group differences in the distribution of preference parameter </a:t>
                </a:r>
                <a:r>
                  <a:rPr lang="en-US" sz="2000" dirty="0" err="1">
                    <a:latin typeface="Candara" panose="020E0502030303020204" pitchFamily="34" charset="0"/>
                  </a:rPr>
                  <a:t>γ</a:t>
                </a:r>
                <a:r>
                  <a:rPr lang="en-US" sz="2000" baseline="30000" dirty="0" err="1">
                    <a:latin typeface="Candara" panose="020E0502030303020204" pitchFamily="34" charset="0"/>
                  </a:rPr>
                  <a:t>j</a:t>
                </a:r>
                <a:r>
                  <a:rPr lang="en-US" sz="2000" dirty="0">
                    <a:latin typeface="Candara" panose="020E0502030303020204" pitchFamily="34" charset="0"/>
                  </a:rPr>
                  <a:t> and variation in the mean preferences disturbances </a:t>
                </a:r>
                <a:r>
                  <a:rPr lang="en-US" sz="2000" dirty="0" err="1">
                    <a:latin typeface="Candara" panose="020E0502030303020204" pitchFamily="34" charset="0"/>
                  </a:rPr>
                  <a:t>ḡ</a:t>
                </a:r>
                <a:r>
                  <a:rPr lang="en-US" sz="2000" baseline="-25000" dirty="0" err="1">
                    <a:latin typeface="Candara" panose="020E0502030303020204" pitchFamily="34" charset="0"/>
                  </a:rPr>
                  <a:t>it</a:t>
                </a:r>
                <a:r>
                  <a:rPr lang="en-US" sz="2000" dirty="0">
                    <a:latin typeface="Candara" panose="020E0502030303020204" pitchFamily="34" charset="0"/>
                  </a:rPr>
                  <a:t>. Similarly it is easy to find consumption insurance also suggests 𝛽=0 in first difference regression specifications of the form</a:t>
                </a:r>
              </a:p>
              <a:p>
                <a:endParaRPr lang="en-US" sz="2000" dirty="0">
                  <a:latin typeface="Candara" panose="020E0502030303020204" pitchFamily="34" charset="0"/>
                </a:endParaRPr>
              </a:p>
              <a:p>
                <a14:m>
                  <m:oMath xmlns:m="http://schemas.openxmlformats.org/officeDocument/2006/math">
                    <m:acc>
                      <m:accPr>
                        <m:chr m:val="̂"/>
                        <m:ctrlPr>
                          <a:rPr lang="en-US" sz="2000" b="1" i="1" smtClean="0">
                            <a:latin typeface="Cambria Math" panose="02040503050406030204" pitchFamily="18" charset="0"/>
                          </a:rPr>
                        </m:ctrlPr>
                      </m:accPr>
                      <m:e>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𝒍𝒐𝒈𝑪</m:t>
                            </m:r>
                          </m:e>
                          <m:sub>
                            <m:r>
                              <a:rPr lang="en-US" sz="2000" b="1" i="1" smtClean="0">
                                <a:latin typeface="Cambria Math" panose="02040503050406030204" pitchFamily="18" charset="0"/>
                              </a:rPr>
                              <m:t>𝒊𝒕</m:t>
                            </m:r>
                          </m:sub>
                        </m:sSub>
                        <m:r>
                          <a:rPr lang="en-US" sz="2000" b="1" i="1" smtClean="0">
                            <a:latin typeface="Cambria Math" panose="02040503050406030204" pitchFamily="18" charset="0"/>
                          </a:rPr>
                          <m:t>− </m:t>
                        </m:r>
                      </m:e>
                    </m:acc>
                    <m:acc>
                      <m:accPr>
                        <m:chr m:val="̂"/>
                        <m:ctrlPr>
                          <a:rPr lang="en-US" sz="2000" b="1" i="1" smtClean="0">
                            <a:latin typeface="Cambria Math" panose="02040503050406030204" pitchFamily="18" charset="0"/>
                          </a:rPr>
                        </m:ctrlPr>
                      </m:accPr>
                      <m:e>
                        <m:sSub>
                          <m:sSubPr>
                            <m:ctrlPr>
                              <a:rPr lang="en-US" sz="2000" b="1" i="1">
                                <a:latin typeface="Cambria Math" panose="02040503050406030204" pitchFamily="18" charset="0"/>
                              </a:rPr>
                            </m:ctrlPr>
                          </m:sSubPr>
                          <m:e>
                            <m:r>
                              <a:rPr lang="en-US" sz="2000" b="1" i="1">
                                <a:latin typeface="Cambria Math" panose="02040503050406030204" pitchFamily="18" charset="0"/>
                              </a:rPr>
                              <m:t>𝒍𝒐𝒈𝑪</m:t>
                            </m:r>
                          </m:e>
                          <m:sub>
                            <m:r>
                              <a:rPr lang="en-US" sz="2000" b="1" i="1" smtClean="0">
                                <a:latin typeface="Cambria Math" panose="02040503050406030204" pitchFamily="18" charset="0"/>
                              </a:rPr>
                              <m:t>𝒊𝒔</m:t>
                            </m:r>
                          </m:sub>
                        </m:sSub>
                        <m:r>
                          <a:rPr lang="en-US" sz="2000" b="1" i="1">
                            <a:latin typeface="Cambria Math" panose="02040503050406030204" pitchFamily="18" charset="0"/>
                          </a:rPr>
                          <m:t>− </m:t>
                        </m:r>
                        <m:r>
                          <a:rPr lang="en-US" sz="2000" b="1" i="1" smtClean="0">
                            <a:latin typeface="Cambria Math" panose="02040503050406030204" pitchFamily="18" charset="0"/>
                          </a:rPr>
                          <m:t>= </m:t>
                        </m:r>
                      </m:e>
                    </m:acc>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ea typeface="Cambria Math" panose="02040503050406030204" pitchFamily="18" charset="0"/>
                          </a:rPr>
                          <m:t>𝜶</m:t>
                        </m:r>
                      </m:e>
                      <m:sub>
                        <m:r>
                          <a:rPr lang="en-US" sz="2000" b="1" i="1" smtClean="0">
                            <a:latin typeface="Cambria Math" panose="02040503050406030204" pitchFamily="18" charset="0"/>
                          </a:rPr>
                          <m:t>𝒕</m:t>
                        </m:r>
                      </m:sub>
                    </m:sSub>
                    <m:r>
                      <a:rPr lang="en-US" sz="2000" b="1" i="0" smtClean="0">
                        <a:latin typeface="Cambria Math" panose="02040503050406030204" pitchFamily="18" charset="0"/>
                      </a:rPr>
                      <m:t>+</m:t>
                    </m:r>
                    <m:r>
                      <a:rPr lang="el-GR" sz="2000" b="1" i="1" smtClean="0">
                        <a:latin typeface="Cambria Math" panose="02040503050406030204" pitchFamily="18" charset="0"/>
                        <a:ea typeface="Cambria Math" panose="02040503050406030204" pitchFamily="18" charset="0"/>
                      </a:rPr>
                      <m:t>𝜷</m:t>
                    </m:r>
                    <m:d>
                      <m:dPr>
                        <m:ctrlPr>
                          <a:rPr lang="en-US" sz="2000" b="1" i="1" smtClean="0">
                            <a:latin typeface="Cambria Math" panose="02040503050406030204" pitchFamily="18" charset="0"/>
                            <a:ea typeface="Cambria Math" panose="02040503050406030204" pitchFamily="18" charset="0"/>
                          </a:rPr>
                        </m:ctrlPr>
                      </m:dPr>
                      <m:e>
                        <m:sSub>
                          <m:sSubPr>
                            <m:ctrlPr>
                              <a:rPr lang="en-US" sz="2000" b="1" i="1" smtClean="0">
                                <a:latin typeface="Cambria Math" panose="02040503050406030204" pitchFamily="18" charset="0"/>
                                <a:ea typeface="Cambria Math" panose="02040503050406030204" pitchFamily="18" charset="0"/>
                              </a:rPr>
                            </m:ctrlPr>
                          </m:sSubPr>
                          <m:e>
                            <m:r>
                              <a:rPr lang="en-US" sz="2000" b="1" i="1" smtClean="0">
                                <a:latin typeface="Cambria Math" panose="02040503050406030204" pitchFamily="18" charset="0"/>
                                <a:ea typeface="Cambria Math" panose="02040503050406030204" pitchFamily="18" charset="0"/>
                              </a:rPr>
                              <m:t>𝑿</m:t>
                            </m:r>
                          </m:e>
                          <m:sub>
                            <m:r>
                              <a:rPr lang="en-US" sz="2000" b="1" i="1" smtClean="0">
                                <a:latin typeface="Cambria Math" panose="02040503050406030204" pitchFamily="18" charset="0"/>
                                <a:ea typeface="Cambria Math" panose="02040503050406030204" pitchFamily="18" charset="0"/>
                              </a:rPr>
                              <m:t>𝒊𝒕</m:t>
                            </m:r>
                          </m:sub>
                        </m:sSub>
                        <m:r>
                          <a:rPr lang="en-US" sz="2000" b="1" i="1" smtClean="0">
                            <a:latin typeface="Cambria Math" panose="02040503050406030204" pitchFamily="18" charset="0"/>
                            <a:ea typeface="Cambria Math" panose="02040503050406030204" pitchFamily="18" charset="0"/>
                          </a:rPr>
                          <m:t>−</m:t>
                        </m:r>
                        <m:sSub>
                          <m:sSubPr>
                            <m:ctrlPr>
                              <a:rPr lang="en-US" sz="2000" b="1" i="1" smtClean="0">
                                <a:latin typeface="Cambria Math" panose="02040503050406030204" pitchFamily="18" charset="0"/>
                                <a:ea typeface="Cambria Math" panose="02040503050406030204" pitchFamily="18" charset="0"/>
                              </a:rPr>
                            </m:ctrlPr>
                          </m:sSubPr>
                          <m:e>
                            <m:r>
                              <a:rPr lang="en-US" sz="2000" b="1" i="1">
                                <a:latin typeface="Cambria Math" panose="02040503050406030204" pitchFamily="18" charset="0"/>
                                <a:ea typeface="Cambria Math" panose="02040503050406030204" pitchFamily="18" charset="0"/>
                              </a:rPr>
                              <m:t>𝑿</m:t>
                            </m:r>
                          </m:e>
                          <m:sub>
                            <m:r>
                              <a:rPr lang="en-US" sz="2000" b="1" i="1">
                                <a:latin typeface="Cambria Math" panose="02040503050406030204" pitchFamily="18" charset="0"/>
                                <a:ea typeface="Cambria Math" panose="02040503050406030204" pitchFamily="18" charset="0"/>
                              </a:rPr>
                              <m:t>𝒊</m:t>
                            </m:r>
                            <m:r>
                              <a:rPr lang="en-US" sz="2000" b="1" i="1" smtClean="0">
                                <a:latin typeface="Cambria Math" panose="02040503050406030204" pitchFamily="18" charset="0"/>
                                <a:ea typeface="Cambria Math" panose="02040503050406030204" pitchFamily="18" charset="0"/>
                              </a:rPr>
                              <m:t>𝒔</m:t>
                            </m:r>
                          </m:sub>
                        </m:sSub>
                      </m:e>
                    </m:d>
                    <m:r>
                      <a:rPr lang="en-US" sz="2000" b="1" i="0" smtClean="0">
                        <a:latin typeface="Cambria Math" panose="02040503050406030204" pitchFamily="18" charset="0"/>
                        <a:ea typeface="Cambria Math" panose="02040503050406030204" pitchFamily="18" charset="0"/>
                      </a:rPr>
                      <m:t>+</m:t>
                    </m:r>
                    <m:sSub>
                      <m:sSubPr>
                        <m:ctrlPr>
                          <a:rPr lang="en-US" sz="2000" b="1" i="1" smtClean="0">
                            <a:latin typeface="Cambria Math" panose="02040503050406030204" pitchFamily="18" charset="0"/>
                            <a:ea typeface="Cambria Math" panose="02040503050406030204" pitchFamily="18" charset="0"/>
                          </a:rPr>
                        </m:ctrlPr>
                      </m:sSubPr>
                      <m:e>
                        <m:r>
                          <a:rPr lang="en-US" sz="2000" b="1" i="1" smtClean="0">
                            <a:latin typeface="Cambria Math" panose="02040503050406030204" pitchFamily="18" charset="0"/>
                            <a:ea typeface="Cambria Math" panose="02040503050406030204" pitchFamily="18" charset="0"/>
                          </a:rPr>
                          <m:t>𝒆</m:t>
                        </m:r>
                      </m:e>
                      <m:sub>
                        <m:r>
                          <a:rPr lang="en-US" sz="2000" b="1" i="1" smtClean="0">
                            <a:latin typeface="Cambria Math" panose="02040503050406030204" pitchFamily="18" charset="0"/>
                            <a:ea typeface="Cambria Math" panose="02040503050406030204" pitchFamily="18" charset="0"/>
                          </a:rPr>
                          <m:t>𝒊𝒕</m:t>
                        </m:r>
                      </m:sub>
                    </m:sSub>
                    <m:r>
                      <a:rPr lang="en-US" sz="2000" b="1" i="1" smtClean="0">
                        <a:latin typeface="Cambria Math" panose="02040503050406030204" pitchFamily="18" charset="0"/>
                        <a:ea typeface="Cambria Math" panose="02040503050406030204" pitchFamily="18" charset="0"/>
                      </a:rPr>
                      <m:t>−</m:t>
                    </m:r>
                    <m:sSub>
                      <m:sSubPr>
                        <m:ctrlPr>
                          <a:rPr lang="en-US" sz="2000" b="1" i="1" smtClean="0">
                            <a:latin typeface="Cambria Math" panose="02040503050406030204" pitchFamily="18" charset="0"/>
                            <a:ea typeface="Cambria Math" panose="02040503050406030204" pitchFamily="18" charset="0"/>
                          </a:rPr>
                        </m:ctrlPr>
                      </m:sSubPr>
                      <m:e>
                        <m:r>
                          <a:rPr lang="en-US" sz="2000" b="1" i="1" smtClean="0">
                            <a:latin typeface="Cambria Math" panose="02040503050406030204" pitchFamily="18" charset="0"/>
                            <a:ea typeface="Cambria Math" panose="02040503050406030204" pitchFamily="18" charset="0"/>
                          </a:rPr>
                          <m:t>𝒆</m:t>
                        </m:r>
                      </m:e>
                      <m:sub>
                        <m:r>
                          <a:rPr lang="en-US" sz="2000" b="1" i="1" smtClean="0">
                            <a:latin typeface="Cambria Math" panose="02040503050406030204" pitchFamily="18" charset="0"/>
                            <a:ea typeface="Cambria Math" panose="02040503050406030204" pitchFamily="18" charset="0"/>
                          </a:rPr>
                          <m:t>𝒊𝒔</m:t>
                        </m:r>
                      </m:sub>
                    </m:sSub>
                  </m:oMath>
                </a14:m>
                <a:endParaRPr lang="en-US" sz="2000" b="1" dirty="0">
                  <a:latin typeface="Candara" panose="020E0502030303020204" pitchFamily="34" charset="0"/>
                </a:endParaRPr>
              </a:p>
              <a:p>
                <a:pPr marL="0" indent="0">
                  <a:buNone/>
                </a:pPr>
                <a14:m>
                  <m:oMathPara xmlns:m="http://schemas.openxmlformats.org/officeDocument/2006/math">
                    <m:oMathParaPr>
                      <m:jc m:val="centerGroup"/>
                    </m:oMathParaPr>
                    <m:oMath xmlns:m="http://schemas.openxmlformats.org/officeDocument/2006/math">
                      <m:r>
                        <a:rPr lang="en-US" sz="2000" b="1" i="1">
                          <a:latin typeface="Cambria Math" panose="02040503050406030204" pitchFamily="18" charset="0"/>
                        </a:rPr>
                        <m:t>𝒊</m:t>
                      </m:r>
                      <m:r>
                        <a:rPr lang="en-US" sz="2000" b="1" i="1">
                          <a:latin typeface="Cambria Math" panose="02040503050406030204" pitchFamily="18" charset="0"/>
                        </a:rPr>
                        <m:t>=</m:t>
                      </m:r>
                      <m:r>
                        <a:rPr lang="en-US" sz="2000" b="1" i="1">
                          <a:latin typeface="Cambria Math" panose="02040503050406030204" pitchFamily="18" charset="0"/>
                        </a:rPr>
                        <m:t>𝟏</m:t>
                      </m:r>
                      <m:r>
                        <a:rPr lang="en-US" sz="2000" b="1" i="1">
                          <a:latin typeface="Cambria Math" panose="02040503050406030204" pitchFamily="18" charset="0"/>
                        </a:rPr>
                        <m:t>,…,</m:t>
                      </m:r>
                      <m:r>
                        <a:rPr lang="en-US" sz="2000" b="1" i="1">
                          <a:latin typeface="Cambria Math" panose="02040503050406030204" pitchFamily="18" charset="0"/>
                        </a:rPr>
                        <m:t>𝑰</m:t>
                      </m:r>
                      <m:r>
                        <a:rPr lang="en-US" sz="2000" b="1" i="1">
                          <a:latin typeface="Cambria Math" panose="02040503050406030204" pitchFamily="18" charset="0"/>
                        </a:rPr>
                        <m:t>, </m:t>
                      </m:r>
                      <m:r>
                        <a:rPr lang="en-US" sz="2000" b="1" i="1">
                          <a:latin typeface="Cambria Math" panose="02040503050406030204" pitchFamily="18" charset="0"/>
                        </a:rPr>
                        <m:t>𝒕</m:t>
                      </m:r>
                      <m:r>
                        <a:rPr lang="en-US" sz="2000" b="1" i="1">
                          <a:latin typeface="Cambria Math" panose="02040503050406030204" pitchFamily="18" charset="0"/>
                        </a:rPr>
                        <m:t>=(</m:t>
                      </m:r>
                      <m:r>
                        <a:rPr lang="en-US" sz="2000" b="1" i="1">
                          <a:latin typeface="Cambria Math" panose="02040503050406030204" pitchFamily="18" charset="0"/>
                        </a:rPr>
                        <m:t>𝒕</m:t>
                      </m:r>
                      <m:r>
                        <a:rPr lang="en-US" sz="2000" b="1" i="1">
                          <a:latin typeface="Cambria Math" panose="02040503050406030204" pitchFamily="18" charset="0"/>
                        </a:rPr>
                        <m:t>−</m:t>
                      </m:r>
                      <m:r>
                        <a:rPr lang="en-US" sz="2000" b="1" i="1">
                          <a:latin typeface="Cambria Math" panose="02040503050406030204" pitchFamily="18" charset="0"/>
                        </a:rPr>
                        <m:t>𝒔</m:t>
                      </m:r>
                      <m:r>
                        <a:rPr lang="en-US" sz="2000" b="1" i="1">
                          <a:latin typeface="Cambria Math" panose="02040503050406030204" pitchFamily="18" charset="0"/>
                        </a:rPr>
                        <m:t>),…,</m:t>
                      </m:r>
                      <m:r>
                        <a:rPr lang="en-US" sz="2000" b="1" i="1">
                          <a:latin typeface="Cambria Math" panose="02040503050406030204" pitchFamily="18" charset="0"/>
                        </a:rPr>
                        <m:t>𝑻</m:t>
                      </m:r>
                      <m:r>
                        <a:rPr lang="en-US" sz="2000" b="1" i="1">
                          <a:latin typeface="Cambria Math" panose="02040503050406030204" pitchFamily="18" charset="0"/>
                        </a:rPr>
                        <m:t>,                             (</m:t>
                      </m:r>
                      <m:r>
                        <a:rPr lang="en-US" sz="2000" b="1" i="1">
                          <a:latin typeface="Cambria Math" panose="02040503050406030204" pitchFamily="18" charset="0"/>
                        </a:rPr>
                        <m:t>𝟖</m:t>
                      </m:r>
                      <m:r>
                        <a:rPr lang="en-US" sz="2000" b="1" i="1">
                          <a:latin typeface="Cambria Math" panose="02040503050406030204" pitchFamily="18" charset="0"/>
                        </a:rPr>
                        <m:t>)</m:t>
                      </m:r>
                    </m:oMath>
                  </m:oMathPara>
                </a14:m>
                <a:endParaRPr lang="en-US" sz="2000" b="1" dirty="0">
                  <a:latin typeface="Candara" panose="020E0502030303020204" pitchFamily="34" charset="0"/>
                </a:endParaRPr>
              </a:p>
              <a:p>
                <a:endParaRPr lang="en-PK" dirty="0"/>
              </a:p>
            </p:txBody>
          </p:sp>
        </mc:Choice>
        <mc:Fallback xmlns="">
          <p:sp>
            <p:nvSpPr>
              <p:cNvPr id="3" name="Content Placeholder 2">
                <a:extLst>
                  <a:ext uri="{FF2B5EF4-FFF2-40B4-BE49-F238E27FC236}">
                    <a16:creationId xmlns:a16="http://schemas.microsoft.com/office/drawing/2014/main" id="{51FCE5AE-18DD-4BD7-970D-809DE58A3F01}"/>
                  </a:ext>
                </a:extLst>
              </p:cNvPr>
              <p:cNvSpPr>
                <a:spLocks noGrp="1" noRot="1" noChangeAspect="1" noMove="1" noResize="1" noEditPoints="1" noAdjustHandles="1" noChangeArrowheads="1" noChangeShapeType="1" noTextEdit="1"/>
              </p:cNvSpPr>
              <p:nvPr>
                <p:ph idx="1"/>
              </p:nvPr>
            </p:nvSpPr>
            <p:spPr>
              <a:xfrm>
                <a:off x="693928" y="2055368"/>
                <a:ext cx="10624312" cy="4050792"/>
              </a:xfrm>
              <a:blipFill>
                <a:blip r:embed="rId2"/>
                <a:stretch>
                  <a:fillRect l="-287" r="-574"/>
                </a:stretch>
              </a:blipFill>
            </p:spPr>
            <p:txBody>
              <a:bodyPr/>
              <a:lstStyle/>
              <a:p>
                <a:r>
                  <a:rPr lang="en-PK">
                    <a:noFill/>
                  </a:rPr>
                  <a:t> </a:t>
                </a:r>
              </a:p>
            </p:txBody>
          </p:sp>
        </mc:Fallback>
      </mc:AlternateContent>
    </p:spTree>
    <p:extLst>
      <p:ext uri="{BB962C8B-B14F-4D97-AF65-F5344CB8AC3E}">
        <p14:creationId xmlns:p14="http://schemas.microsoft.com/office/powerpoint/2010/main" val="38604072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7DA47-70CD-48BE-BD84-0811DBF50D0A}"/>
              </a:ext>
            </a:extLst>
          </p:cNvPr>
          <p:cNvSpPr>
            <a:spLocks noGrp="1"/>
          </p:cNvSpPr>
          <p:nvPr>
            <p:ph type="title"/>
          </p:nvPr>
        </p:nvSpPr>
        <p:spPr/>
        <p:txBody>
          <a:bodyPr/>
          <a:lstStyle/>
          <a:p>
            <a:r>
              <a:rPr lang="en-US" dirty="0"/>
              <a:t>Empirical setting</a:t>
            </a:r>
            <a:endParaRPr lang="en-PK"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8811A51-7B45-4A97-92E3-EA84A55DD941}"/>
                  </a:ext>
                </a:extLst>
              </p:cNvPr>
              <p:cNvSpPr>
                <a:spLocks noGrp="1"/>
              </p:cNvSpPr>
              <p:nvPr>
                <p:ph idx="1"/>
              </p:nvPr>
            </p:nvSpPr>
            <p:spPr/>
            <p:txBody>
              <a:bodyPr/>
              <a:lstStyle/>
              <a:p>
                <a:pPr lvl="1">
                  <a:buFont typeface="Arial" panose="020B0604020202020204" pitchFamily="34" charset="0"/>
                  <a:buChar char="•"/>
                  <a:defRPr/>
                </a:pPr>
                <a14:m>
                  <m:oMath xmlns:m="http://schemas.openxmlformats.org/officeDocument/2006/math">
                    <m:func>
                      <m:funcPr>
                        <m:ctrlPr>
                          <a:rPr lang="en-US" altLang="en-US" sz="2000" i="1" smtClean="0">
                            <a:latin typeface="Cambria Math" panose="02040503050406030204" pitchFamily="18" charset="0"/>
                          </a:rPr>
                        </m:ctrlPr>
                      </m:funcPr>
                      <m:fName>
                        <m:r>
                          <m:rPr>
                            <m:sty m:val="p"/>
                          </m:rPr>
                          <a:rPr lang="en-US" altLang="en-US" sz="2000" i="0" smtClean="0">
                            <a:latin typeface="Cambria Math" panose="02040503050406030204" pitchFamily="18" charset="0"/>
                          </a:rPr>
                          <m:t>log</m:t>
                        </m:r>
                      </m:fName>
                      <m:e>
                        <m:r>
                          <a:rPr lang="en-US" altLang="en-US" sz="2000" b="0" i="1" smtClean="0">
                            <a:latin typeface="Cambria Math" panose="02040503050406030204" pitchFamily="18" charset="0"/>
                          </a:rPr>
                          <m:t>𝑑𝑐</m:t>
                        </m:r>
                        <m:r>
                          <a:rPr lang="en-US" altLang="en-US" sz="2000" b="0" i="1" smtClean="0">
                            <a:latin typeface="Cambria Math" panose="02040503050406030204" pitchFamily="18" charset="0"/>
                          </a:rPr>
                          <m:t>= </m:t>
                        </m:r>
                        <m:sSub>
                          <m:sSubPr>
                            <m:ctrlPr>
                              <a:rPr lang="en-US" altLang="en-US" sz="2000" b="0" i="1" smtClean="0">
                                <a:latin typeface="Cambria Math" panose="02040503050406030204" pitchFamily="18" charset="0"/>
                              </a:rPr>
                            </m:ctrlPr>
                          </m:sSubPr>
                          <m:e>
                            <m:r>
                              <a:rPr lang="en-US" altLang="en-US" sz="2000" b="0" i="1" smtClean="0">
                                <a:latin typeface="Cambria Math" panose="02040503050406030204" pitchFamily="18" charset="0"/>
                                <a:ea typeface="Cambria Math" panose="02040503050406030204" pitchFamily="18" charset="0"/>
                              </a:rPr>
                              <m:t>𝛼</m:t>
                            </m:r>
                          </m:e>
                          <m:sub>
                            <m:r>
                              <a:rPr lang="en-US" altLang="en-US" sz="2000" b="0" i="1" smtClean="0">
                                <a:latin typeface="Cambria Math" panose="02040503050406030204" pitchFamily="18" charset="0"/>
                              </a:rPr>
                              <m:t>1</m:t>
                            </m:r>
                          </m:sub>
                        </m:sSub>
                      </m:e>
                    </m:func>
                    <m:d>
                      <m:dPr>
                        <m:ctrlPr>
                          <a:rPr lang="en-US" altLang="en-US" sz="2000" b="0" i="1" smtClean="0">
                            <a:latin typeface="Cambria Math" panose="02040503050406030204" pitchFamily="18" charset="0"/>
                          </a:rPr>
                        </m:ctrlPr>
                      </m:dPr>
                      <m:e>
                        <m:r>
                          <a:rPr lang="en-US" altLang="en-US" sz="2000" b="0" i="1" smtClean="0">
                            <a:latin typeface="Cambria Math" panose="02040503050406030204" pitchFamily="18" charset="0"/>
                          </a:rPr>
                          <m:t>𝑎𝑔𝑒</m:t>
                        </m:r>
                      </m:e>
                    </m:d>
                    <m:r>
                      <a:rPr lang="en-US" altLang="en-US" sz="2000" b="0" i="0" smtClean="0">
                        <a:latin typeface="Cambria Math" panose="02040503050406030204" pitchFamily="18" charset="0"/>
                      </a:rPr>
                      <m:t>+ </m:t>
                    </m:r>
                    <m:sSub>
                      <m:sSubPr>
                        <m:ctrlPr>
                          <a:rPr lang="en-US" altLang="en-US" sz="2000" b="0" i="1" smtClean="0">
                            <a:latin typeface="Cambria Math" panose="02040503050406030204" pitchFamily="18" charset="0"/>
                          </a:rPr>
                        </m:ctrlPr>
                      </m:sSubPr>
                      <m:e>
                        <m:r>
                          <a:rPr lang="en-US" altLang="en-US" sz="2000" b="0" i="1" smtClean="0">
                            <a:latin typeface="Cambria Math" panose="02040503050406030204" pitchFamily="18" charset="0"/>
                            <a:ea typeface="Cambria Math" panose="02040503050406030204" pitchFamily="18" charset="0"/>
                          </a:rPr>
                          <m:t>𝛼</m:t>
                        </m:r>
                      </m:e>
                      <m:sub>
                        <m:r>
                          <a:rPr lang="en-US" altLang="en-US" sz="2000" b="0" i="1" smtClean="0">
                            <a:latin typeface="Cambria Math" panose="02040503050406030204" pitchFamily="18" charset="0"/>
                          </a:rPr>
                          <m:t>2</m:t>
                        </m:r>
                      </m:sub>
                    </m:sSub>
                    <m:sSup>
                      <m:sSupPr>
                        <m:ctrlPr>
                          <a:rPr lang="en-US" altLang="en-US" sz="2000" b="0" i="1" smtClean="0">
                            <a:latin typeface="Cambria Math" panose="02040503050406030204" pitchFamily="18" charset="0"/>
                          </a:rPr>
                        </m:ctrlPr>
                      </m:sSupPr>
                      <m:e>
                        <m:d>
                          <m:dPr>
                            <m:ctrlPr>
                              <a:rPr lang="en-US" altLang="en-US" sz="2000" b="0" i="1" smtClean="0">
                                <a:latin typeface="Cambria Math" panose="02040503050406030204" pitchFamily="18" charset="0"/>
                              </a:rPr>
                            </m:ctrlPr>
                          </m:dPr>
                          <m:e>
                            <m:r>
                              <a:rPr lang="en-US" altLang="en-US" sz="2000" b="0" i="1" smtClean="0">
                                <a:latin typeface="Cambria Math" panose="02040503050406030204" pitchFamily="18" charset="0"/>
                              </a:rPr>
                              <m:t>𝑎𝑔𝑒</m:t>
                            </m:r>
                          </m:e>
                        </m:d>
                      </m:e>
                      <m:sup>
                        <m:r>
                          <a:rPr lang="en-US" altLang="en-US" sz="2000" b="0" i="1" smtClean="0">
                            <a:latin typeface="Cambria Math" panose="02040503050406030204" pitchFamily="18" charset="0"/>
                          </a:rPr>
                          <m:t>2</m:t>
                        </m:r>
                      </m:sup>
                    </m:sSup>
                    <m:r>
                      <a:rPr lang="en-US" altLang="en-US" sz="2000" b="0" i="1" smtClean="0">
                        <a:latin typeface="Cambria Math" panose="02040503050406030204" pitchFamily="18" charset="0"/>
                      </a:rPr>
                      <m:t>+</m:t>
                    </m:r>
                    <m:sSub>
                      <m:sSubPr>
                        <m:ctrlPr>
                          <a:rPr lang="en-US" altLang="en-US" sz="2000" i="1">
                            <a:latin typeface="Cambria Math" panose="02040503050406030204" pitchFamily="18" charset="0"/>
                          </a:rPr>
                        </m:ctrlPr>
                      </m:sSubPr>
                      <m:e>
                        <m:r>
                          <a:rPr lang="en-US" altLang="en-US" sz="2000" i="1">
                            <a:latin typeface="Cambria Math" panose="02040503050406030204" pitchFamily="18" charset="0"/>
                            <a:ea typeface="Cambria Math" panose="02040503050406030204" pitchFamily="18" charset="0"/>
                          </a:rPr>
                          <m:t>𝛼</m:t>
                        </m:r>
                      </m:e>
                      <m:sub>
                        <m:r>
                          <a:rPr lang="en-US" altLang="en-US" sz="2000" b="0" i="1" smtClean="0">
                            <a:latin typeface="Cambria Math" panose="02040503050406030204" pitchFamily="18" charset="0"/>
                            <a:ea typeface="Cambria Math" panose="02040503050406030204" pitchFamily="18" charset="0"/>
                          </a:rPr>
                          <m:t>3</m:t>
                        </m:r>
                      </m:sub>
                    </m:sSub>
                    <m:sSup>
                      <m:sSupPr>
                        <m:ctrlPr>
                          <a:rPr lang="en-US" altLang="en-US" sz="2000" i="1" smtClean="0">
                            <a:latin typeface="Cambria Math" panose="02040503050406030204" pitchFamily="18" charset="0"/>
                          </a:rPr>
                        </m:ctrlPr>
                      </m:sSupPr>
                      <m:e>
                        <m:d>
                          <m:dPr>
                            <m:ctrlPr>
                              <a:rPr lang="en-US" altLang="en-US" sz="2000" i="1">
                                <a:latin typeface="Cambria Math" panose="02040503050406030204" pitchFamily="18" charset="0"/>
                              </a:rPr>
                            </m:ctrlPr>
                          </m:dPr>
                          <m:e>
                            <m:r>
                              <a:rPr lang="en-US" altLang="en-US" sz="2000" i="1">
                                <a:latin typeface="Cambria Math" panose="02040503050406030204" pitchFamily="18" charset="0"/>
                              </a:rPr>
                              <m:t>𝑎𝑔𝑒</m:t>
                            </m:r>
                          </m:e>
                        </m:d>
                      </m:e>
                      <m:sup>
                        <m:r>
                          <a:rPr lang="en-US" altLang="en-US" sz="2000" b="0" i="1" smtClean="0">
                            <a:latin typeface="Cambria Math" panose="02040503050406030204" pitchFamily="18" charset="0"/>
                          </a:rPr>
                          <m:t>3</m:t>
                        </m:r>
                      </m:sup>
                    </m:sSup>
                    <m:r>
                      <a:rPr lang="en-US" altLang="en-US" sz="2000" i="1">
                        <a:latin typeface="Cambria Math" panose="02040503050406030204" pitchFamily="18" charset="0"/>
                      </a:rPr>
                      <m:t>+</m:t>
                    </m:r>
                    <m:sSub>
                      <m:sSubPr>
                        <m:ctrlPr>
                          <a:rPr lang="en-US" altLang="en-US" sz="2000" i="1">
                            <a:latin typeface="Cambria Math" panose="02040503050406030204" pitchFamily="18" charset="0"/>
                          </a:rPr>
                        </m:ctrlPr>
                      </m:sSubPr>
                      <m:e>
                        <m:r>
                          <a:rPr lang="en-US" altLang="en-US" sz="2000" i="1">
                            <a:latin typeface="Cambria Math" panose="02040503050406030204" pitchFamily="18" charset="0"/>
                            <a:ea typeface="Cambria Math" panose="02040503050406030204" pitchFamily="18" charset="0"/>
                          </a:rPr>
                          <m:t>𝛼</m:t>
                        </m:r>
                      </m:e>
                      <m:sub>
                        <m:r>
                          <a:rPr lang="en-US" altLang="en-US" sz="2000" b="0" i="1" smtClean="0">
                            <a:latin typeface="Cambria Math" panose="02040503050406030204" pitchFamily="18" charset="0"/>
                            <a:ea typeface="Cambria Math" panose="02040503050406030204" pitchFamily="18" charset="0"/>
                          </a:rPr>
                          <m:t>4</m:t>
                        </m:r>
                      </m:sub>
                    </m:sSub>
                    <m:r>
                      <a:rPr lang="en-US" altLang="en-US" sz="2000" b="0" i="1" smtClean="0">
                        <a:latin typeface="Cambria Math" panose="02040503050406030204" pitchFamily="18" charset="0"/>
                        <a:ea typeface="Cambria Math" panose="02040503050406030204" pitchFamily="18" charset="0"/>
                      </a:rPr>
                      <m:t>(</m:t>
                    </m:r>
                    <m:r>
                      <a:rPr lang="en-US" altLang="en-US" sz="2000" b="0" i="1" smtClean="0">
                        <a:latin typeface="Cambria Math" panose="02040503050406030204" pitchFamily="18" charset="0"/>
                        <a:ea typeface="Cambria Math" panose="02040503050406030204" pitchFamily="18" charset="0"/>
                      </a:rPr>
                      <m:t>hh𝑠𝑖𝑧𝑒</m:t>
                    </m:r>
                    <m:r>
                      <a:rPr lang="en-US" altLang="en-US" sz="2000" b="0" i="1" smtClean="0">
                        <a:latin typeface="Cambria Math" panose="02040503050406030204" pitchFamily="18" charset="0"/>
                        <a:ea typeface="Cambria Math" panose="02040503050406030204" pitchFamily="18" charset="0"/>
                      </a:rPr>
                      <m:t>)</m:t>
                    </m:r>
                  </m:oMath>
                </a14:m>
                <a:endParaRPr lang="en-US" altLang="en-US" sz="2000" dirty="0"/>
              </a:p>
              <a:p>
                <a:pPr lvl="1">
                  <a:defRPr/>
                </a:pPr>
                <a:endParaRPr lang="en-US" altLang="en-US" sz="2000" dirty="0"/>
              </a:p>
              <a:p>
                <a:pPr lvl="1">
                  <a:buFont typeface="Arial" panose="020B0604020202020204" pitchFamily="34" charset="0"/>
                  <a:buChar char="•"/>
                  <a:defRPr/>
                </a:pPr>
                <a14:m>
                  <m:oMath xmlns:m="http://schemas.openxmlformats.org/officeDocument/2006/math">
                    <m:sSub>
                      <m:sSubPr>
                        <m:ctrlPr>
                          <a:rPr lang="en-US" altLang="en-US" sz="2000" i="1" smtClean="0">
                            <a:latin typeface="Cambria Math" panose="02040503050406030204" pitchFamily="18" charset="0"/>
                          </a:rPr>
                        </m:ctrlPr>
                      </m:sSubPr>
                      <m:e>
                        <m:r>
                          <a:rPr lang="en-US" altLang="en-US" sz="2000" b="0" i="1" smtClean="0">
                            <a:latin typeface="Cambria Math" panose="02040503050406030204" pitchFamily="18" charset="0"/>
                          </a:rPr>
                          <m:t>𝑒</m:t>
                        </m:r>
                      </m:e>
                      <m:sub>
                        <m:r>
                          <a:rPr lang="en-US" altLang="en-US" sz="2000" b="0" i="1" smtClean="0">
                            <a:latin typeface="Cambria Math" panose="02040503050406030204" pitchFamily="18" charset="0"/>
                          </a:rPr>
                          <m:t>𝑡</m:t>
                        </m:r>
                      </m:sub>
                    </m:sSub>
                    <m:r>
                      <a:rPr lang="en-US" altLang="en-US" sz="2000" b="0" i="1" smtClean="0">
                        <a:latin typeface="Cambria Math" panose="02040503050406030204" pitchFamily="18" charset="0"/>
                      </a:rPr>
                      <m:t>=</m:t>
                    </m:r>
                    <m:func>
                      <m:funcPr>
                        <m:ctrlPr>
                          <a:rPr lang="en-US" altLang="en-US" sz="2000" b="0" i="1" smtClean="0">
                            <a:latin typeface="Cambria Math" panose="02040503050406030204" pitchFamily="18" charset="0"/>
                          </a:rPr>
                        </m:ctrlPr>
                      </m:funcPr>
                      <m:fName>
                        <m:r>
                          <m:rPr>
                            <m:sty m:val="p"/>
                          </m:rPr>
                          <a:rPr lang="en-US" altLang="en-US" sz="2000" b="0" i="0" smtClean="0">
                            <a:latin typeface="Cambria Math" panose="02040503050406030204" pitchFamily="18" charset="0"/>
                          </a:rPr>
                          <m:t>log</m:t>
                        </m:r>
                      </m:fName>
                      <m:e>
                        <m:r>
                          <a:rPr lang="en-US" altLang="en-US" sz="2000" b="0" i="1" smtClean="0">
                            <a:latin typeface="Cambria Math" panose="02040503050406030204" pitchFamily="18" charset="0"/>
                          </a:rPr>
                          <m:t>𝑑𝑐</m:t>
                        </m:r>
                        <m:r>
                          <a:rPr lang="en-US" altLang="en-US" sz="2000" b="0" i="1" smtClean="0">
                            <a:latin typeface="Cambria Math" panose="02040503050406030204" pitchFamily="18" charset="0"/>
                          </a:rPr>
                          <m:t> −</m:t>
                        </m:r>
                        <m:func>
                          <m:funcPr>
                            <m:ctrlPr>
                              <a:rPr lang="en-US" altLang="en-US" sz="2000" b="0" i="1" smtClean="0">
                                <a:latin typeface="Cambria Math" panose="02040503050406030204" pitchFamily="18" charset="0"/>
                              </a:rPr>
                            </m:ctrlPr>
                          </m:funcPr>
                          <m:fName>
                            <m:r>
                              <m:rPr>
                                <m:sty m:val="p"/>
                              </m:rPr>
                              <a:rPr lang="en-US" altLang="en-US" sz="2000" b="0" i="0" smtClean="0">
                                <a:latin typeface="Cambria Math" panose="02040503050406030204" pitchFamily="18" charset="0"/>
                              </a:rPr>
                              <m:t>log</m:t>
                            </m:r>
                          </m:fName>
                          <m:e>
                            <m:acc>
                              <m:accPr>
                                <m:chr m:val="̂"/>
                                <m:ctrlPr>
                                  <a:rPr lang="en-US" altLang="en-US" sz="2000" b="0" i="1" smtClean="0">
                                    <a:latin typeface="Cambria Math" panose="02040503050406030204" pitchFamily="18" charset="0"/>
                                  </a:rPr>
                                </m:ctrlPr>
                              </m:accPr>
                              <m:e>
                                <m:r>
                                  <a:rPr lang="en-US" altLang="en-US" sz="2000" b="0" i="1" smtClean="0">
                                    <a:latin typeface="Cambria Math" panose="02040503050406030204" pitchFamily="18" charset="0"/>
                                  </a:rPr>
                                  <m:t>𝑑𝑐</m:t>
                                </m:r>
                              </m:e>
                            </m:acc>
                          </m:e>
                        </m:func>
                      </m:e>
                    </m:func>
                  </m:oMath>
                </a14:m>
                <a:endParaRPr lang="en-US" altLang="en-US" sz="2000" dirty="0"/>
              </a:p>
              <a:p>
                <a:pPr lvl="1">
                  <a:defRPr/>
                </a:pPr>
                <a:endParaRPr lang="en-US" altLang="en-US" sz="2000" dirty="0"/>
              </a:p>
              <a:p>
                <a:pPr lvl="1">
                  <a:buFont typeface="Arial" panose="020B0604020202020204" pitchFamily="34" charset="0"/>
                  <a:buChar char="•"/>
                  <a:defRPr/>
                </a:pPr>
                <a14:m>
                  <m:oMath xmlns:m="http://schemas.openxmlformats.org/officeDocument/2006/math">
                    <m:func>
                      <m:funcPr>
                        <m:ctrlPr>
                          <a:rPr lang="en-US" altLang="en-US" sz="2000" i="1">
                            <a:latin typeface="Cambria Math" panose="02040503050406030204" pitchFamily="18" charset="0"/>
                          </a:rPr>
                        </m:ctrlPr>
                      </m:funcPr>
                      <m:fName>
                        <m:r>
                          <m:rPr>
                            <m:sty m:val="p"/>
                          </m:rPr>
                          <a:rPr lang="en-US" altLang="en-US" sz="2000">
                            <a:latin typeface="Cambria Math" panose="02040503050406030204" pitchFamily="18" charset="0"/>
                          </a:rPr>
                          <m:t>log</m:t>
                        </m:r>
                      </m:fName>
                      <m:e>
                        <m:r>
                          <a:rPr lang="en-US" altLang="en-US" sz="2000" i="1">
                            <a:latin typeface="Cambria Math" panose="02040503050406030204" pitchFamily="18" charset="0"/>
                          </a:rPr>
                          <m:t>𝑑</m:t>
                        </m:r>
                        <m:r>
                          <a:rPr lang="en-US" altLang="en-US" sz="2000" b="0" i="1" smtClean="0">
                            <a:latin typeface="Cambria Math" panose="02040503050406030204" pitchFamily="18" charset="0"/>
                          </a:rPr>
                          <m:t>𝑦</m:t>
                        </m:r>
                        <m:r>
                          <a:rPr lang="en-US" altLang="en-US" sz="2000" i="1">
                            <a:latin typeface="Cambria Math" panose="02040503050406030204" pitchFamily="18" charset="0"/>
                          </a:rPr>
                          <m:t>=</m:t>
                        </m:r>
                        <m:sSub>
                          <m:sSubPr>
                            <m:ctrlPr>
                              <a:rPr lang="en-US" altLang="en-US" sz="2000" i="1">
                                <a:latin typeface="Cambria Math" panose="02040503050406030204" pitchFamily="18" charset="0"/>
                              </a:rPr>
                            </m:ctrlPr>
                          </m:sSubPr>
                          <m:e>
                            <m:r>
                              <a:rPr lang="en-US" altLang="en-US" sz="2000" i="1">
                                <a:latin typeface="Cambria Math" panose="02040503050406030204" pitchFamily="18" charset="0"/>
                                <a:ea typeface="Cambria Math" panose="02040503050406030204" pitchFamily="18" charset="0"/>
                              </a:rPr>
                              <m:t>𝛽</m:t>
                            </m:r>
                          </m:e>
                          <m:sub>
                            <m:r>
                              <a:rPr lang="en-US" altLang="en-US" sz="2000" b="0" i="1" smtClean="0">
                                <a:latin typeface="Cambria Math" panose="02040503050406030204" pitchFamily="18" charset="0"/>
                                <a:ea typeface="Cambria Math" panose="02040503050406030204" pitchFamily="18" charset="0"/>
                              </a:rPr>
                              <m:t>1</m:t>
                            </m:r>
                          </m:sub>
                        </m:sSub>
                      </m:e>
                    </m:func>
                    <m:d>
                      <m:dPr>
                        <m:ctrlPr>
                          <a:rPr lang="en-US" altLang="en-US" sz="2000" i="1">
                            <a:latin typeface="Cambria Math" panose="02040503050406030204" pitchFamily="18" charset="0"/>
                          </a:rPr>
                        </m:ctrlPr>
                      </m:dPr>
                      <m:e>
                        <m:r>
                          <a:rPr lang="en-US" altLang="en-US" sz="2000" i="1">
                            <a:latin typeface="Cambria Math" panose="02040503050406030204" pitchFamily="18" charset="0"/>
                          </a:rPr>
                          <m:t>𝑎𝑔𝑒</m:t>
                        </m:r>
                      </m:e>
                    </m:d>
                    <m:r>
                      <a:rPr lang="en-US" altLang="en-US" sz="2000">
                        <a:latin typeface="Cambria Math" panose="02040503050406030204" pitchFamily="18" charset="0"/>
                      </a:rPr>
                      <m:t>+</m:t>
                    </m:r>
                    <m:r>
                      <a:rPr lang="en-US" altLang="en-US" sz="2000" smtClean="0">
                        <a:latin typeface="Cambria Math" panose="02040503050406030204" pitchFamily="18" charset="0"/>
                      </a:rPr>
                      <m:t> </m:t>
                    </m:r>
                    <m:sSub>
                      <m:sSubPr>
                        <m:ctrlPr>
                          <a:rPr lang="en-US" altLang="en-US" sz="2000" i="1">
                            <a:latin typeface="Cambria Math" panose="02040503050406030204" pitchFamily="18" charset="0"/>
                          </a:rPr>
                        </m:ctrlPr>
                      </m:sSubPr>
                      <m:e>
                        <m:r>
                          <a:rPr lang="en-US" altLang="en-US" sz="2000" i="1">
                            <a:latin typeface="Cambria Math" panose="02040503050406030204" pitchFamily="18" charset="0"/>
                            <a:ea typeface="Cambria Math" panose="02040503050406030204" pitchFamily="18" charset="0"/>
                          </a:rPr>
                          <m:t>𝛽</m:t>
                        </m:r>
                      </m:e>
                      <m:sub>
                        <m:r>
                          <a:rPr lang="en-US" altLang="en-US" sz="2000" i="1">
                            <a:latin typeface="Cambria Math" panose="02040503050406030204" pitchFamily="18" charset="0"/>
                          </a:rPr>
                          <m:t>2</m:t>
                        </m:r>
                      </m:sub>
                    </m:sSub>
                    <m:sSup>
                      <m:sSupPr>
                        <m:ctrlPr>
                          <a:rPr lang="en-US" altLang="en-US" sz="2000" i="1">
                            <a:latin typeface="Cambria Math" panose="02040503050406030204" pitchFamily="18" charset="0"/>
                          </a:rPr>
                        </m:ctrlPr>
                      </m:sSupPr>
                      <m:e>
                        <m:d>
                          <m:dPr>
                            <m:ctrlPr>
                              <a:rPr lang="en-US" altLang="en-US" sz="2000" i="1">
                                <a:latin typeface="Cambria Math" panose="02040503050406030204" pitchFamily="18" charset="0"/>
                              </a:rPr>
                            </m:ctrlPr>
                          </m:dPr>
                          <m:e>
                            <m:r>
                              <a:rPr lang="en-US" altLang="en-US" sz="2000" i="1">
                                <a:latin typeface="Cambria Math" panose="02040503050406030204" pitchFamily="18" charset="0"/>
                              </a:rPr>
                              <m:t>𝑎𝑔𝑒</m:t>
                            </m:r>
                          </m:e>
                        </m:d>
                      </m:e>
                      <m:sup>
                        <m:r>
                          <a:rPr lang="en-US" altLang="en-US" sz="2000" i="1">
                            <a:latin typeface="Cambria Math" panose="02040503050406030204" pitchFamily="18" charset="0"/>
                          </a:rPr>
                          <m:t>2</m:t>
                        </m:r>
                      </m:sup>
                    </m:sSup>
                    <m:r>
                      <a:rPr lang="en-US" altLang="en-US" sz="2000" i="1">
                        <a:latin typeface="Cambria Math" panose="02040503050406030204" pitchFamily="18" charset="0"/>
                      </a:rPr>
                      <m:t>+</m:t>
                    </m:r>
                    <m:sSub>
                      <m:sSubPr>
                        <m:ctrlPr>
                          <a:rPr lang="en-US" altLang="en-US" sz="2000" i="1">
                            <a:latin typeface="Cambria Math" panose="02040503050406030204" pitchFamily="18" charset="0"/>
                          </a:rPr>
                        </m:ctrlPr>
                      </m:sSubPr>
                      <m:e>
                        <m:r>
                          <a:rPr lang="en-US" altLang="en-US" sz="2000" i="1">
                            <a:latin typeface="Cambria Math" panose="02040503050406030204" pitchFamily="18" charset="0"/>
                            <a:ea typeface="Cambria Math" panose="02040503050406030204" pitchFamily="18" charset="0"/>
                          </a:rPr>
                          <m:t>𝛽</m:t>
                        </m:r>
                      </m:e>
                      <m:sub>
                        <m:r>
                          <a:rPr lang="en-US" altLang="en-US" sz="2000" i="1">
                            <a:latin typeface="Cambria Math" panose="02040503050406030204" pitchFamily="18" charset="0"/>
                            <a:ea typeface="Cambria Math" panose="02040503050406030204" pitchFamily="18" charset="0"/>
                          </a:rPr>
                          <m:t>3</m:t>
                        </m:r>
                      </m:sub>
                    </m:sSub>
                    <m:sSup>
                      <m:sSupPr>
                        <m:ctrlPr>
                          <a:rPr lang="en-US" altLang="en-US" sz="2000" i="1">
                            <a:latin typeface="Cambria Math" panose="02040503050406030204" pitchFamily="18" charset="0"/>
                          </a:rPr>
                        </m:ctrlPr>
                      </m:sSupPr>
                      <m:e>
                        <m:d>
                          <m:dPr>
                            <m:ctrlPr>
                              <a:rPr lang="en-US" altLang="en-US" sz="2000" i="1">
                                <a:latin typeface="Cambria Math" panose="02040503050406030204" pitchFamily="18" charset="0"/>
                              </a:rPr>
                            </m:ctrlPr>
                          </m:dPr>
                          <m:e>
                            <m:r>
                              <a:rPr lang="en-US" altLang="en-US" sz="2000" i="1">
                                <a:latin typeface="Cambria Math" panose="02040503050406030204" pitchFamily="18" charset="0"/>
                              </a:rPr>
                              <m:t>𝑎𝑔𝑒</m:t>
                            </m:r>
                          </m:e>
                        </m:d>
                      </m:e>
                      <m:sup>
                        <m:r>
                          <a:rPr lang="en-US" altLang="en-US" sz="2000" i="1">
                            <a:latin typeface="Cambria Math" panose="02040503050406030204" pitchFamily="18" charset="0"/>
                          </a:rPr>
                          <m:t>3</m:t>
                        </m:r>
                      </m:sup>
                    </m:sSup>
                    <m:r>
                      <a:rPr lang="en-US" altLang="en-US" sz="2000" i="1">
                        <a:latin typeface="Cambria Math" panose="02040503050406030204" pitchFamily="18" charset="0"/>
                      </a:rPr>
                      <m:t>+</m:t>
                    </m:r>
                    <m:sSub>
                      <m:sSubPr>
                        <m:ctrlPr>
                          <a:rPr lang="en-US" altLang="en-US" sz="2000" i="1">
                            <a:latin typeface="Cambria Math" panose="02040503050406030204" pitchFamily="18" charset="0"/>
                          </a:rPr>
                        </m:ctrlPr>
                      </m:sSubPr>
                      <m:e>
                        <m:r>
                          <a:rPr lang="en-US" altLang="en-US" sz="2000" i="1">
                            <a:latin typeface="Cambria Math" panose="02040503050406030204" pitchFamily="18" charset="0"/>
                            <a:ea typeface="Cambria Math" panose="02040503050406030204" pitchFamily="18" charset="0"/>
                          </a:rPr>
                          <m:t>𝛽</m:t>
                        </m:r>
                      </m:e>
                      <m:sub>
                        <m:r>
                          <a:rPr lang="en-US" altLang="en-US" sz="2000" i="1">
                            <a:latin typeface="Cambria Math" panose="02040503050406030204" pitchFamily="18" charset="0"/>
                            <a:ea typeface="Cambria Math" panose="02040503050406030204" pitchFamily="18" charset="0"/>
                          </a:rPr>
                          <m:t>4</m:t>
                        </m:r>
                      </m:sub>
                    </m:sSub>
                    <m:r>
                      <a:rPr lang="en-US" altLang="en-US" sz="2000" i="1">
                        <a:latin typeface="Cambria Math" panose="02040503050406030204" pitchFamily="18" charset="0"/>
                        <a:ea typeface="Cambria Math" panose="02040503050406030204" pitchFamily="18" charset="0"/>
                      </a:rPr>
                      <m:t>(</m:t>
                    </m:r>
                    <m:r>
                      <a:rPr lang="en-US" altLang="en-US" sz="2000" i="1">
                        <a:latin typeface="Cambria Math" panose="02040503050406030204" pitchFamily="18" charset="0"/>
                        <a:ea typeface="Cambria Math" panose="02040503050406030204" pitchFamily="18" charset="0"/>
                      </a:rPr>
                      <m:t>hh𝑠𝑖𝑧𝑒</m:t>
                    </m:r>
                    <m:r>
                      <a:rPr lang="en-US" altLang="en-US" sz="2000" i="1">
                        <a:latin typeface="Cambria Math" panose="02040503050406030204" pitchFamily="18" charset="0"/>
                        <a:ea typeface="Cambria Math" panose="02040503050406030204" pitchFamily="18" charset="0"/>
                      </a:rPr>
                      <m:t>)</m:t>
                    </m:r>
                  </m:oMath>
                </a14:m>
                <a:endParaRPr lang="en-US" altLang="en-US" sz="2000" dirty="0"/>
              </a:p>
              <a:p>
                <a:pPr lvl="1">
                  <a:defRPr/>
                </a:pPr>
                <a:endParaRPr lang="en-US" altLang="en-US" sz="2000" dirty="0"/>
              </a:p>
              <a:p>
                <a:pPr lvl="1">
                  <a:buFont typeface="Arial" panose="020B0604020202020204" pitchFamily="34" charset="0"/>
                  <a:buChar char="•"/>
                  <a:defRPr/>
                </a:pPr>
                <a14:m>
                  <m:oMath xmlns:m="http://schemas.openxmlformats.org/officeDocument/2006/math">
                    <m:sSub>
                      <m:sSubPr>
                        <m:ctrlPr>
                          <a:rPr lang="en-US" altLang="en-US" sz="2000" i="1">
                            <a:latin typeface="Cambria Math" panose="02040503050406030204" pitchFamily="18" charset="0"/>
                          </a:rPr>
                        </m:ctrlPr>
                      </m:sSubPr>
                      <m:e>
                        <m:r>
                          <a:rPr lang="en-US" altLang="en-US" sz="2000" i="1" smtClean="0">
                            <a:latin typeface="Cambria Math" panose="02040503050406030204" pitchFamily="18" charset="0"/>
                            <a:ea typeface="Cambria Math" panose="02040503050406030204" pitchFamily="18" charset="0"/>
                          </a:rPr>
                          <m:t>𝜀</m:t>
                        </m:r>
                      </m:e>
                      <m:sub>
                        <m:r>
                          <a:rPr lang="en-US" altLang="en-US" sz="2000" i="1">
                            <a:latin typeface="Cambria Math" panose="02040503050406030204" pitchFamily="18" charset="0"/>
                          </a:rPr>
                          <m:t>𝑡</m:t>
                        </m:r>
                      </m:sub>
                    </m:sSub>
                    <m:r>
                      <a:rPr lang="en-US" altLang="en-US" sz="2000" i="1">
                        <a:latin typeface="Cambria Math" panose="02040503050406030204" pitchFamily="18" charset="0"/>
                      </a:rPr>
                      <m:t>=</m:t>
                    </m:r>
                    <m:func>
                      <m:funcPr>
                        <m:ctrlPr>
                          <a:rPr lang="en-US" altLang="en-US" sz="2000" i="1">
                            <a:latin typeface="Cambria Math" panose="02040503050406030204" pitchFamily="18" charset="0"/>
                          </a:rPr>
                        </m:ctrlPr>
                      </m:funcPr>
                      <m:fName>
                        <m:r>
                          <m:rPr>
                            <m:sty m:val="p"/>
                          </m:rPr>
                          <a:rPr lang="en-US" altLang="en-US" sz="2000">
                            <a:latin typeface="Cambria Math" panose="02040503050406030204" pitchFamily="18" charset="0"/>
                          </a:rPr>
                          <m:t>log</m:t>
                        </m:r>
                      </m:fName>
                      <m:e>
                        <m:r>
                          <a:rPr lang="en-US" altLang="en-US" sz="2000" i="1">
                            <a:latin typeface="Cambria Math" panose="02040503050406030204" pitchFamily="18" charset="0"/>
                          </a:rPr>
                          <m:t>𝑑</m:t>
                        </m:r>
                        <m:r>
                          <a:rPr lang="en-US" altLang="en-US" sz="2000" b="0" i="1" smtClean="0">
                            <a:latin typeface="Cambria Math" panose="02040503050406030204" pitchFamily="18" charset="0"/>
                          </a:rPr>
                          <m:t>𝑦</m:t>
                        </m:r>
                        <m:r>
                          <a:rPr lang="en-US" altLang="en-US" sz="2000" i="1">
                            <a:latin typeface="Cambria Math" panose="02040503050406030204" pitchFamily="18" charset="0"/>
                          </a:rPr>
                          <m:t> −</m:t>
                        </m:r>
                        <m:func>
                          <m:funcPr>
                            <m:ctrlPr>
                              <a:rPr lang="en-US" altLang="en-US" sz="2000" i="1">
                                <a:latin typeface="Cambria Math" panose="02040503050406030204" pitchFamily="18" charset="0"/>
                              </a:rPr>
                            </m:ctrlPr>
                          </m:funcPr>
                          <m:fName>
                            <m:r>
                              <m:rPr>
                                <m:sty m:val="p"/>
                              </m:rPr>
                              <a:rPr lang="en-US" altLang="en-US" sz="2000">
                                <a:latin typeface="Cambria Math" panose="02040503050406030204" pitchFamily="18" charset="0"/>
                              </a:rPr>
                              <m:t>log</m:t>
                            </m:r>
                          </m:fName>
                          <m:e>
                            <m:acc>
                              <m:accPr>
                                <m:chr m:val="̂"/>
                                <m:ctrlPr>
                                  <a:rPr lang="en-US" altLang="en-US" sz="2000" i="1">
                                    <a:latin typeface="Cambria Math" panose="02040503050406030204" pitchFamily="18" charset="0"/>
                                  </a:rPr>
                                </m:ctrlPr>
                              </m:accPr>
                              <m:e>
                                <m:r>
                                  <a:rPr lang="en-US" altLang="en-US" sz="2000" i="1">
                                    <a:latin typeface="Cambria Math" panose="02040503050406030204" pitchFamily="18" charset="0"/>
                                  </a:rPr>
                                  <m:t>𝑑</m:t>
                                </m:r>
                                <m:r>
                                  <a:rPr lang="en-US" altLang="en-US" sz="2000" b="0" i="1" smtClean="0">
                                    <a:latin typeface="Cambria Math" panose="02040503050406030204" pitchFamily="18" charset="0"/>
                                  </a:rPr>
                                  <m:t>𝑦</m:t>
                                </m:r>
                              </m:e>
                            </m:acc>
                          </m:e>
                        </m:func>
                      </m:e>
                    </m:func>
                  </m:oMath>
                </a14:m>
                <a:endParaRPr lang="en-US" altLang="en-US" sz="2000" dirty="0"/>
              </a:p>
              <a:p>
                <a:pPr lvl="1">
                  <a:defRPr/>
                </a:pPr>
                <a:endParaRPr lang="en-US" altLang="en-US" sz="2000" dirty="0"/>
              </a:p>
              <a:p>
                <a:pPr lvl="1">
                  <a:buFont typeface="Arial" panose="020B0604020202020204" pitchFamily="34" charset="0"/>
                  <a:buChar char="•"/>
                  <a:defRPr/>
                </a:pPr>
                <a14:m>
                  <m:oMath xmlns:m="http://schemas.openxmlformats.org/officeDocument/2006/math">
                    <m:sSub>
                      <m:sSubPr>
                        <m:ctrlPr>
                          <a:rPr lang="en-US" altLang="en-US" sz="2000" i="1">
                            <a:latin typeface="Cambria Math" panose="02040503050406030204" pitchFamily="18" charset="0"/>
                          </a:rPr>
                        </m:ctrlPr>
                      </m:sSubPr>
                      <m:e>
                        <m:r>
                          <a:rPr lang="en-US" altLang="en-US" sz="2000" i="1">
                            <a:latin typeface="Cambria Math" panose="02040503050406030204" pitchFamily="18" charset="0"/>
                          </a:rPr>
                          <m:t>𝑒</m:t>
                        </m:r>
                      </m:e>
                      <m:sub>
                        <m:r>
                          <a:rPr lang="en-US" altLang="en-US" sz="2000" i="1">
                            <a:latin typeface="Cambria Math" panose="02040503050406030204" pitchFamily="18" charset="0"/>
                          </a:rPr>
                          <m:t>𝑡</m:t>
                        </m:r>
                      </m:sub>
                    </m:sSub>
                    <m:r>
                      <a:rPr lang="en-US" altLang="en-US" sz="2000" i="1">
                        <a:latin typeface="Cambria Math" panose="02040503050406030204" pitchFamily="18" charset="0"/>
                      </a:rPr>
                      <m:t>=</m:t>
                    </m:r>
                    <m:r>
                      <a:rPr lang="en-US" altLang="en-US" sz="2000" b="0" i="1" smtClean="0">
                        <a:latin typeface="Cambria Math" panose="02040503050406030204" pitchFamily="18" charset="0"/>
                      </a:rPr>
                      <m:t> </m:t>
                    </m:r>
                    <m:r>
                      <a:rPr lang="en-US" altLang="en-US" sz="2000" b="0" i="1" smtClean="0">
                        <a:latin typeface="Cambria Math" panose="02040503050406030204" pitchFamily="18" charset="0"/>
                        <a:ea typeface="Cambria Math" panose="02040503050406030204" pitchFamily="18" charset="0"/>
                      </a:rPr>
                      <m:t>𝛾</m:t>
                    </m:r>
                    <m:r>
                      <a:rPr lang="en-US" altLang="en-US" sz="2000" b="0" i="1" smtClean="0">
                        <a:latin typeface="Cambria Math" panose="02040503050406030204" pitchFamily="18" charset="0"/>
                        <a:ea typeface="Cambria Math" panose="02040503050406030204" pitchFamily="18" charset="0"/>
                      </a:rPr>
                      <m:t>(</m:t>
                    </m:r>
                    <m:sSub>
                      <m:sSubPr>
                        <m:ctrlPr>
                          <a:rPr lang="en-US" altLang="en-US" sz="2000" i="1">
                            <a:latin typeface="Cambria Math" panose="02040503050406030204" pitchFamily="18" charset="0"/>
                          </a:rPr>
                        </m:ctrlPr>
                      </m:sSubPr>
                      <m:e>
                        <m:r>
                          <a:rPr lang="en-US" altLang="en-US" sz="2000" i="1">
                            <a:latin typeface="Cambria Math" panose="02040503050406030204" pitchFamily="18" charset="0"/>
                            <a:ea typeface="Cambria Math" panose="02040503050406030204" pitchFamily="18" charset="0"/>
                          </a:rPr>
                          <m:t>𝜀</m:t>
                        </m:r>
                      </m:e>
                      <m:sub>
                        <m:r>
                          <a:rPr lang="en-US" altLang="en-US" sz="2000" i="1">
                            <a:latin typeface="Cambria Math" panose="02040503050406030204" pitchFamily="18" charset="0"/>
                          </a:rPr>
                          <m:t>𝑡</m:t>
                        </m:r>
                      </m:sub>
                    </m:sSub>
                    <m:r>
                      <a:rPr lang="en-US" altLang="en-US" sz="2000" b="0" i="1" smtClean="0">
                        <a:latin typeface="Cambria Math" panose="02040503050406030204" pitchFamily="18" charset="0"/>
                        <a:ea typeface="Cambria Math" panose="02040503050406030204" pitchFamily="18" charset="0"/>
                      </a:rPr>
                      <m:t>)</m:t>
                    </m:r>
                  </m:oMath>
                </a14:m>
                <a:endParaRPr lang="en-US" altLang="en-US" sz="2000" dirty="0"/>
              </a:p>
              <a:p>
                <a:endParaRPr lang="en-PK" dirty="0"/>
              </a:p>
            </p:txBody>
          </p:sp>
        </mc:Choice>
        <mc:Fallback xmlns="">
          <p:sp>
            <p:nvSpPr>
              <p:cNvPr id="3" name="Content Placeholder 2">
                <a:extLst>
                  <a:ext uri="{FF2B5EF4-FFF2-40B4-BE49-F238E27FC236}">
                    <a16:creationId xmlns:a16="http://schemas.microsoft.com/office/drawing/2014/main" id="{A8811A51-7B45-4A97-92E3-EA84A55DD941}"/>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PK">
                    <a:noFill/>
                  </a:rPr>
                  <a:t> </a:t>
                </a:r>
              </a:p>
            </p:txBody>
          </p:sp>
        </mc:Fallback>
      </mc:AlternateContent>
    </p:spTree>
    <p:extLst>
      <p:ext uri="{BB962C8B-B14F-4D97-AF65-F5344CB8AC3E}">
        <p14:creationId xmlns:p14="http://schemas.microsoft.com/office/powerpoint/2010/main" val="28926122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C9148-E8C5-4114-B05C-FC0D24633C41}"/>
              </a:ext>
            </a:extLst>
          </p:cNvPr>
          <p:cNvSpPr>
            <a:spLocks noGrp="1"/>
          </p:cNvSpPr>
          <p:nvPr>
            <p:ph type="title"/>
          </p:nvPr>
        </p:nvSpPr>
        <p:spPr>
          <a:xfrm>
            <a:off x="883920" y="149352"/>
            <a:ext cx="10244328" cy="1609344"/>
          </a:xfrm>
        </p:spPr>
        <p:txBody>
          <a:bodyPr/>
          <a:lstStyle/>
          <a:p>
            <a:r>
              <a:rPr lang="en-US" dirty="0"/>
              <a:t>Results on risk sharing over 10 years</a:t>
            </a:r>
            <a:endParaRPr lang="en-PK" dirty="0"/>
          </a:p>
        </p:txBody>
      </p:sp>
      <p:pic>
        <p:nvPicPr>
          <p:cNvPr id="4" name="Content Placeholder 3" descr="C:\Users\hassaraza2\Desktop\Conference Results\HIES Figures\ad-by-edu_group-2004-2014-real_cons-real_wage.png">
            <a:extLst>
              <a:ext uri="{FF2B5EF4-FFF2-40B4-BE49-F238E27FC236}">
                <a16:creationId xmlns:a16="http://schemas.microsoft.com/office/drawing/2014/main" id="{BB53D178-8A73-4BE7-8951-D1DA684E7F1A}"/>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75840" y="1443038"/>
            <a:ext cx="7701280" cy="5130482"/>
          </a:xfrm>
          <a:prstGeom prst="rect">
            <a:avLst/>
          </a:prstGeom>
          <a:noFill/>
          <a:ln>
            <a:noFill/>
          </a:ln>
        </p:spPr>
      </p:pic>
    </p:spTree>
    <p:extLst>
      <p:ext uri="{BB962C8B-B14F-4D97-AF65-F5344CB8AC3E}">
        <p14:creationId xmlns:p14="http://schemas.microsoft.com/office/powerpoint/2010/main" val="22022505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90D49-DB0E-42E9-B560-BAE86EFE738B}"/>
              </a:ext>
            </a:extLst>
          </p:cNvPr>
          <p:cNvSpPr>
            <a:spLocks noGrp="1"/>
          </p:cNvSpPr>
          <p:nvPr>
            <p:ph type="title"/>
          </p:nvPr>
        </p:nvSpPr>
        <p:spPr/>
        <p:txBody>
          <a:bodyPr/>
          <a:lstStyle/>
          <a:p>
            <a:r>
              <a:rPr lang="en-US" dirty="0"/>
              <a:t>Results on risk sharing over 8 years</a:t>
            </a:r>
            <a:endParaRPr lang="en-PK" dirty="0"/>
          </a:p>
        </p:txBody>
      </p:sp>
      <p:pic>
        <p:nvPicPr>
          <p:cNvPr id="4" name="Content Placeholder 3">
            <a:extLst>
              <a:ext uri="{FF2B5EF4-FFF2-40B4-BE49-F238E27FC236}">
                <a16:creationId xmlns:a16="http://schemas.microsoft.com/office/drawing/2014/main" id="{0EE4AA93-8FE6-4ACE-B052-22F31D5E8BF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98700" y="2578100"/>
            <a:ext cx="7600950" cy="3136900"/>
          </a:xfrm>
          <a:prstGeom prst="rect">
            <a:avLst/>
          </a:prstGeom>
        </p:spPr>
      </p:pic>
    </p:spTree>
    <p:extLst>
      <p:ext uri="{BB962C8B-B14F-4D97-AF65-F5344CB8AC3E}">
        <p14:creationId xmlns:p14="http://schemas.microsoft.com/office/powerpoint/2010/main" val="8758794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426D0-FC30-4347-B772-C19A66F6F90C}"/>
              </a:ext>
            </a:extLst>
          </p:cNvPr>
          <p:cNvSpPr>
            <a:spLocks noGrp="1"/>
          </p:cNvSpPr>
          <p:nvPr>
            <p:ph type="title"/>
          </p:nvPr>
        </p:nvSpPr>
        <p:spPr>
          <a:xfrm>
            <a:off x="1066800" y="0"/>
            <a:ext cx="10058400" cy="1609344"/>
          </a:xfrm>
        </p:spPr>
        <p:txBody>
          <a:bodyPr/>
          <a:lstStyle/>
          <a:p>
            <a:r>
              <a:rPr lang="en-US" dirty="0"/>
              <a:t>Results on risk sharing over 6 years</a:t>
            </a:r>
            <a:endParaRPr lang="en-PK" dirty="0"/>
          </a:p>
        </p:txBody>
      </p:sp>
      <p:pic>
        <p:nvPicPr>
          <p:cNvPr id="4" name="Content Placeholder 3">
            <a:extLst>
              <a:ext uri="{FF2B5EF4-FFF2-40B4-BE49-F238E27FC236}">
                <a16:creationId xmlns:a16="http://schemas.microsoft.com/office/drawing/2014/main" id="{9D97FB6F-794F-4A6B-B69E-66FD1D2C992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6720" y="1209040"/>
            <a:ext cx="11592560" cy="5557520"/>
          </a:xfrm>
          <a:prstGeom prst="rect">
            <a:avLst/>
          </a:prstGeom>
        </p:spPr>
      </p:pic>
    </p:spTree>
    <p:extLst>
      <p:ext uri="{BB962C8B-B14F-4D97-AF65-F5344CB8AC3E}">
        <p14:creationId xmlns:p14="http://schemas.microsoft.com/office/powerpoint/2010/main" val="33156861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9B911-1BFB-4752-B301-F377A6A9BFB9}"/>
              </a:ext>
            </a:extLst>
          </p:cNvPr>
          <p:cNvSpPr>
            <a:spLocks noGrp="1"/>
          </p:cNvSpPr>
          <p:nvPr>
            <p:ph type="title"/>
          </p:nvPr>
        </p:nvSpPr>
        <p:spPr>
          <a:xfrm>
            <a:off x="409448" y="0"/>
            <a:ext cx="10058400" cy="1609344"/>
          </a:xfrm>
        </p:spPr>
        <p:txBody>
          <a:bodyPr/>
          <a:lstStyle/>
          <a:p>
            <a:r>
              <a:rPr lang="en-US" dirty="0"/>
              <a:t>Motivation</a:t>
            </a:r>
            <a:endParaRPr lang="en-PK" dirty="0"/>
          </a:p>
        </p:txBody>
      </p:sp>
      <p:sp>
        <p:nvSpPr>
          <p:cNvPr id="3" name="Content Placeholder 2">
            <a:extLst>
              <a:ext uri="{FF2B5EF4-FFF2-40B4-BE49-F238E27FC236}">
                <a16:creationId xmlns:a16="http://schemas.microsoft.com/office/drawing/2014/main" id="{F8DE9C15-460D-4146-A33C-E418B0DFB871}"/>
              </a:ext>
            </a:extLst>
          </p:cNvPr>
          <p:cNvSpPr>
            <a:spLocks noGrp="1"/>
          </p:cNvSpPr>
          <p:nvPr>
            <p:ph idx="1"/>
          </p:nvPr>
        </p:nvSpPr>
        <p:spPr>
          <a:xfrm>
            <a:off x="203200" y="1249680"/>
            <a:ext cx="11663680" cy="5354320"/>
          </a:xfrm>
        </p:spPr>
        <p:txBody>
          <a:bodyPr>
            <a:normAutofit/>
          </a:bodyPr>
          <a:lstStyle/>
          <a:p>
            <a:pPr marL="457200" lvl="1" indent="0" algn="just">
              <a:buNone/>
            </a:pPr>
            <a:r>
              <a:rPr lang="en-US" sz="2000" b="1" dirty="0">
                <a:latin typeface="Candara" panose="020E0502030303020204" pitchFamily="34" charset="0"/>
              </a:rPr>
              <a:t>“Pakistan is one of the Next Eleven countries that have potential to be among largest economies of 21</a:t>
            </a:r>
            <a:r>
              <a:rPr lang="en-US" sz="2000" b="1" baseline="30000" dirty="0">
                <a:latin typeface="Candara" panose="020E0502030303020204" pitchFamily="34" charset="0"/>
              </a:rPr>
              <a:t>st</a:t>
            </a:r>
            <a:r>
              <a:rPr lang="en-US" sz="2000" b="1" dirty="0">
                <a:latin typeface="Candara" panose="020E0502030303020204" pitchFamily="34" charset="0"/>
              </a:rPr>
              <a:t> century”</a:t>
            </a:r>
          </a:p>
          <a:p>
            <a:pPr marL="457200" lvl="1" indent="0" algn="just">
              <a:buNone/>
            </a:pPr>
            <a:endParaRPr lang="en-US" sz="2000" b="1" dirty="0">
              <a:latin typeface="Candara" panose="020E0502030303020204" pitchFamily="34" charset="0"/>
            </a:endParaRPr>
          </a:p>
          <a:p>
            <a:pPr lvl="1" algn="just">
              <a:buFont typeface="Wingdings" panose="05000000000000000000" pitchFamily="2" charset="2"/>
              <a:buChar char="Ø"/>
            </a:pPr>
            <a:r>
              <a:rPr lang="en-US" sz="2000" dirty="0">
                <a:latin typeface="Candara" panose="020E0502030303020204" pitchFamily="34" charset="0"/>
              </a:rPr>
              <a:t>What is the degree of consumption risk sharing in Pakistan? Moreover, it is important to check, to which extent the distribution of consumption is affected by the relative wage movement among the birth cohorts and education groups ?</a:t>
            </a:r>
          </a:p>
          <a:p>
            <a:pPr marL="971550" lvl="1" indent="-514350" algn="just">
              <a:buAutoNum type="arabicParenR"/>
            </a:pPr>
            <a:endParaRPr lang="en-US" sz="2000" dirty="0">
              <a:latin typeface="Candara" panose="020E0502030303020204" pitchFamily="34" charset="0"/>
            </a:endParaRPr>
          </a:p>
          <a:p>
            <a:pPr lvl="1" algn="just">
              <a:buFont typeface="Wingdings" panose="05000000000000000000" pitchFamily="2" charset="2"/>
              <a:buChar char="Ø"/>
            </a:pPr>
            <a:r>
              <a:rPr lang="en-US" sz="2000" dirty="0">
                <a:latin typeface="Candara" panose="020E0502030303020204" pitchFamily="34" charset="0"/>
              </a:rPr>
              <a:t>Another important factor is to adopt the well known and unique methodology developed by </a:t>
            </a:r>
            <a:r>
              <a:rPr lang="en-US" sz="2000" dirty="0" err="1">
                <a:latin typeface="Candara" panose="020E0502030303020204" pitchFamily="34" charset="0"/>
              </a:rPr>
              <a:t>Attanasio</a:t>
            </a:r>
            <a:r>
              <a:rPr lang="en-US" sz="2000" dirty="0">
                <a:latin typeface="Candara" panose="020E0502030303020204" pitchFamily="34" charset="0"/>
              </a:rPr>
              <a:t> and Davis (1996).  Key advantages of this methodology includes, focus on systematic and publicly observable relative wage movement, and observationally distinct groups enables the use of cross sectional data. </a:t>
            </a:r>
          </a:p>
          <a:p>
            <a:pPr marL="971550" lvl="1" indent="-514350" algn="just">
              <a:buFont typeface="Arial" panose="020B0604020202020204" pitchFamily="34" charset="0"/>
              <a:buAutoNum type="arabicParenR"/>
            </a:pPr>
            <a:endParaRPr lang="en-US" sz="2000" dirty="0">
              <a:latin typeface="Candara" panose="020E0502030303020204" pitchFamily="34" charset="0"/>
            </a:endParaRPr>
          </a:p>
          <a:p>
            <a:pPr lvl="1" algn="just">
              <a:buFont typeface="Wingdings" panose="05000000000000000000" pitchFamily="2" charset="2"/>
              <a:buChar char="Ø"/>
            </a:pPr>
            <a:r>
              <a:rPr lang="en-US" sz="2000" dirty="0">
                <a:latin typeface="Candara" panose="020E0502030303020204" pitchFamily="34" charset="0"/>
              </a:rPr>
              <a:t>In comparison to </a:t>
            </a:r>
            <a:r>
              <a:rPr lang="en-US" sz="2000" dirty="0" err="1">
                <a:latin typeface="Candara" panose="020E0502030303020204" pitchFamily="34" charset="0"/>
              </a:rPr>
              <a:t>Attanasio</a:t>
            </a:r>
            <a:r>
              <a:rPr lang="en-US" sz="2000" dirty="0">
                <a:latin typeface="Candara" panose="020E0502030303020204" pitchFamily="34" charset="0"/>
              </a:rPr>
              <a:t> and Davis (1996) I have evaluated the degree of consumption risk sharing over 6, 8 and 10 year horizons. In short, it tells us how the slope evolves over time or to which extent people are smoothing the consumption as we move from short to long duration. </a:t>
            </a:r>
          </a:p>
        </p:txBody>
      </p:sp>
    </p:spTree>
    <p:extLst>
      <p:ext uri="{BB962C8B-B14F-4D97-AF65-F5344CB8AC3E}">
        <p14:creationId xmlns:p14="http://schemas.microsoft.com/office/powerpoint/2010/main" val="12363241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97A2F-1AF2-43C3-807E-E879AEEE4E46}"/>
              </a:ext>
            </a:extLst>
          </p:cNvPr>
          <p:cNvSpPr>
            <a:spLocks noGrp="1"/>
          </p:cNvSpPr>
          <p:nvPr>
            <p:ph type="title"/>
          </p:nvPr>
        </p:nvSpPr>
        <p:spPr/>
        <p:txBody>
          <a:bodyPr/>
          <a:lstStyle/>
          <a:p>
            <a:r>
              <a:rPr lang="en-US" dirty="0"/>
              <a:t>Results and discussion</a:t>
            </a:r>
            <a:endParaRPr lang="en-PK" dirty="0"/>
          </a:p>
        </p:txBody>
      </p:sp>
      <p:sp>
        <p:nvSpPr>
          <p:cNvPr id="3" name="Content Placeholder 2">
            <a:extLst>
              <a:ext uri="{FF2B5EF4-FFF2-40B4-BE49-F238E27FC236}">
                <a16:creationId xmlns:a16="http://schemas.microsoft.com/office/drawing/2014/main" id="{4817B5DD-3961-407B-BDF6-8E356A4F342A}"/>
              </a:ext>
            </a:extLst>
          </p:cNvPr>
          <p:cNvSpPr>
            <a:spLocks noGrp="1"/>
          </p:cNvSpPr>
          <p:nvPr>
            <p:ph idx="1"/>
          </p:nvPr>
        </p:nvSpPr>
        <p:spPr>
          <a:xfrm>
            <a:off x="284480" y="1747520"/>
            <a:ext cx="11724640" cy="4826000"/>
          </a:xfrm>
        </p:spPr>
        <p:txBody>
          <a:bodyPr>
            <a:normAutofit/>
          </a:bodyPr>
          <a:lstStyle/>
          <a:p>
            <a:pPr algn="just">
              <a:buFont typeface="Wingdings" panose="05000000000000000000" pitchFamily="2" charset="2"/>
              <a:buChar char="Ø"/>
            </a:pPr>
            <a:r>
              <a:rPr lang="en-US" sz="2000" dirty="0">
                <a:latin typeface="Candara" panose="020E0502030303020204" pitchFamily="34" charset="0"/>
              </a:rPr>
              <a:t>Except ten years growth specification, we observe in majority of the cases that adult equalized consumption significantly commoves with hourly wage. Moreover, as we increase the time period for growth, we document the evidence of higher consumption smoothing. However, in lesser duration we document the evidence against consumption insurance hypothesis. </a:t>
            </a:r>
          </a:p>
          <a:p>
            <a:pPr algn="just">
              <a:buFont typeface="Wingdings" panose="05000000000000000000" pitchFamily="2" charset="2"/>
              <a:buChar char="Ø"/>
            </a:pPr>
            <a:endParaRPr lang="en-US" sz="2000" dirty="0">
              <a:latin typeface="Candara" panose="020E0502030303020204" pitchFamily="34" charset="0"/>
            </a:endParaRPr>
          </a:p>
          <a:p>
            <a:pPr algn="just">
              <a:buFont typeface="Wingdings" panose="05000000000000000000" pitchFamily="2" charset="2"/>
              <a:buChar char="Ø"/>
            </a:pPr>
            <a:r>
              <a:rPr lang="en-US" sz="2000" dirty="0">
                <a:latin typeface="Candara" panose="020E0502030303020204" pitchFamily="34" charset="0"/>
              </a:rPr>
              <a:t>Interestingly we observe, there is a greater decline in hourly wage for people University or Junior middle education in 2008, however, there is lesser decline in hourly wage for people with Intermediate education. The reason behind decline in hour wage can not be addressed in this study. However, from 2008 to 2010 Pakistan faced a great decline in economic growth. </a:t>
            </a:r>
          </a:p>
          <a:p>
            <a:pPr algn="just">
              <a:buFont typeface="Wingdings" panose="05000000000000000000" pitchFamily="2" charset="2"/>
              <a:buChar char="Ø"/>
            </a:pPr>
            <a:endParaRPr lang="en-US" sz="2000" dirty="0">
              <a:latin typeface="Candara" panose="020E0502030303020204" pitchFamily="34" charset="0"/>
            </a:endParaRPr>
          </a:p>
          <a:p>
            <a:pPr algn="just">
              <a:buFont typeface="Wingdings" panose="05000000000000000000" pitchFamily="2" charset="2"/>
              <a:buChar char="Ø"/>
            </a:pPr>
            <a:r>
              <a:rPr lang="en-US" altLang="en-US" sz="2000" dirty="0">
                <a:latin typeface="Candara" panose="020E0502030303020204" pitchFamily="34" charset="0"/>
              </a:rPr>
              <a:t>Evidence suggest negative growth in income for least educated people in the dataset. However, consumption is affected due to income but magnitude of co-movement is not equal as we can see in figures of 6 and 8 years growth specifications. </a:t>
            </a:r>
          </a:p>
          <a:p>
            <a:endParaRPr lang="en-PK" dirty="0">
              <a:latin typeface="Candara" panose="020E0502030303020204" pitchFamily="34" charset="0"/>
            </a:endParaRPr>
          </a:p>
        </p:txBody>
      </p:sp>
    </p:spTree>
    <p:extLst>
      <p:ext uri="{BB962C8B-B14F-4D97-AF65-F5344CB8AC3E}">
        <p14:creationId xmlns:p14="http://schemas.microsoft.com/office/powerpoint/2010/main" val="2672647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0DF0C-B830-4FC3-A26D-8BA9D0B42387}"/>
              </a:ext>
            </a:extLst>
          </p:cNvPr>
          <p:cNvSpPr>
            <a:spLocks noGrp="1"/>
          </p:cNvSpPr>
          <p:nvPr>
            <p:ph type="title"/>
          </p:nvPr>
        </p:nvSpPr>
        <p:spPr>
          <a:xfrm>
            <a:off x="907288" y="159512"/>
            <a:ext cx="10058400" cy="1609344"/>
          </a:xfrm>
        </p:spPr>
        <p:txBody>
          <a:bodyPr/>
          <a:lstStyle/>
          <a:p>
            <a:r>
              <a:rPr lang="en-US" dirty="0"/>
              <a:t>RECOMMENDATIONS</a:t>
            </a:r>
            <a:endParaRPr lang="en-PK" dirty="0"/>
          </a:p>
        </p:txBody>
      </p:sp>
      <p:sp>
        <p:nvSpPr>
          <p:cNvPr id="3" name="Content Placeholder 2">
            <a:extLst>
              <a:ext uri="{FF2B5EF4-FFF2-40B4-BE49-F238E27FC236}">
                <a16:creationId xmlns:a16="http://schemas.microsoft.com/office/drawing/2014/main" id="{805C99D3-DB89-42E8-B41B-4FBEE9B742E7}"/>
              </a:ext>
            </a:extLst>
          </p:cNvPr>
          <p:cNvSpPr>
            <a:spLocks noGrp="1"/>
          </p:cNvSpPr>
          <p:nvPr>
            <p:ph idx="1"/>
          </p:nvPr>
        </p:nvSpPr>
        <p:spPr>
          <a:xfrm>
            <a:off x="91440" y="1391920"/>
            <a:ext cx="11805920" cy="5212080"/>
          </a:xfrm>
        </p:spPr>
        <p:txBody>
          <a:bodyPr>
            <a:normAutofit/>
          </a:bodyPr>
          <a:lstStyle/>
          <a:p>
            <a:pPr algn="just">
              <a:buFont typeface="Wingdings" panose="05000000000000000000" pitchFamily="2" charset="2"/>
              <a:buChar char="Ø"/>
            </a:pPr>
            <a:r>
              <a:rPr lang="en-US" sz="2000" dirty="0">
                <a:latin typeface="Candara" panose="020E0502030303020204" pitchFamily="34" charset="0"/>
              </a:rPr>
              <a:t>We started researching on this issue as we observed Pakistan’s economy underwent definite and persistent movements in the structure of relative wages since 2004. We outline that the relative wage movements across the birth cohorts and education groups bring noteworthy changes in distribution of adult equalized household consumption.</a:t>
            </a:r>
          </a:p>
          <a:p>
            <a:pPr algn="just">
              <a:buFont typeface="Wingdings" panose="05000000000000000000" pitchFamily="2" charset="2"/>
              <a:buChar char="Ø"/>
            </a:pPr>
            <a:endParaRPr lang="en-US" sz="2000" dirty="0">
              <a:latin typeface="Candara" panose="020E0502030303020204" pitchFamily="34" charset="0"/>
            </a:endParaRPr>
          </a:p>
          <a:p>
            <a:pPr algn="just">
              <a:buFont typeface="Wingdings" panose="05000000000000000000" pitchFamily="2" charset="2"/>
              <a:buChar char="Ø"/>
            </a:pPr>
            <a:r>
              <a:rPr lang="en-US" sz="2000" dirty="0">
                <a:latin typeface="Candara" panose="020E0502030303020204" pitchFamily="34" charset="0"/>
              </a:rPr>
              <a:t>It is ideal to see risk and insurance from different spectrum as in the developing economies repeated cross section data is easily available than longitudinal panel due to higher tracking. </a:t>
            </a:r>
          </a:p>
          <a:p>
            <a:pPr algn="just">
              <a:buFont typeface="Wingdings" panose="05000000000000000000" pitchFamily="2" charset="2"/>
              <a:buChar char="Ø"/>
            </a:pPr>
            <a:endParaRPr lang="en-US" sz="2000" dirty="0">
              <a:latin typeface="Candara" panose="020E0502030303020204" pitchFamily="34" charset="0"/>
            </a:endParaRPr>
          </a:p>
          <a:p>
            <a:pPr algn="just">
              <a:buFont typeface="Wingdings" panose="05000000000000000000" pitchFamily="2" charset="2"/>
              <a:buChar char="Ø"/>
            </a:pPr>
            <a:r>
              <a:rPr lang="en-US" sz="2000" dirty="0">
                <a:latin typeface="Candara" panose="020E0502030303020204" pitchFamily="34" charset="0"/>
              </a:rPr>
              <a:t>Moreover, different consumption bundles can be created to check the what sort of consumption is more susceptible to shocks and what is well insured. In this paper we have presented the benchmark results which gives us the idea about all the non-durable items whether purchased from market or self-produced. </a:t>
            </a:r>
          </a:p>
          <a:p>
            <a:pPr algn="just">
              <a:buFont typeface="Wingdings" panose="05000000000000000000" pitchFamily="2" charset="2"/>
              <a:buChar char="Ø"/>
            </a:pPr>
            <a:endParaRPr lang="en-US" sz="2000" dirty="0">
              <a:latin typeface="Candara" panose="020E0502030303020204" pitchFamily="34" charset="0"/>
            </a:endParaRPr>
          </a:p>
          <a:p>
            <a:pPr>
              <a:buFont typeface="Wingdings" panose="05000000000000000000" pitchFamily="2" charset="2"/>
              <a:buChar char="Ø"/>
            </a:pPr>
            <a:r>
              <a:rPr lang="en-US" sz="2000" dirty="0">
                <a:latin typeface="Candara" panose="020E0502030303020204" pitchFamily="34" charset="0"/>
              </a:rPr>
              <a:t>These results raise some interesting questions about insurance mechanism in Pakistan which should be answered in order to formulate the effective policy. For instance regardless of decline in hourly wage in 2008, consumption remains smooth. Do people smooth more in the times of recession?  </a:t>
            </a:r>
          </a:p>
          <a:p>
            <a:endParaRPr lang="en-PK" dirty="0">
              <a:latin typeface="Candara" panose="020E0502030303020204" pitchFamily="34" charset="0"/>
            </a:endParaRPr>
          </a:p>
        </p:txBody>
      </p:sp>
    </p:spTree>
    <p:extLst>
      <p:ext uri="{BB962C8B-B14F-4D97-AF65-F5344CB8AC3E}">
        <p14:creationId xmlns:p14="http://schemas.microsoft.com/office/powerpoint/2010/main" val="12374042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3375F-E361-4615-8CF5-317D2636BD36}"/>
              </a:ext>
            </a:extLst>
          </p:cNvPr>
          <p:cNvSpPr>
            <a:spLocks noGrp="1"/>
          </p:cNvSpPr>
          <p:nvPr>
            <p:ph type="title"/>
          </p:nvPr>
        </p:nvSpPr>
        <p:spPr/>
        <p:txBody>
          <a:bodyPr/>
          <a:lstStyle/>
          <a:p>
            <a:r>
              <a:rPr lang="en-US" dirty="0"/>
              <a:t>Thank you so much for listening to me</a:t>
            </a:r>
            <a:endParaRPr lang="en-PK" dirty="0"/>
          </a:p>
        </p:txBody>
      </p:sp>
      <p:sp>
        <p:nvSpPr>
          <p:cNvPr id="3" name="Text Placeholder 2">
            <a:extLst>
              <a:ext uri="{FF2B5EF4-FFF2-40B4-BE49-F238E27FC236}">
                <a16:creationId xmlns:a16="http://schemas.microsoft.com/office/drawing/2014/main" id="{A70B7FDB-A0B2-4A59-90D0-1E16EABCDC2E}"/>
              </a:ext>
            </a:extLst>
          </p:cNvPr>
          <p:cNvSpPr>
            <a:spLocks noGrp="1"/>
          </p:cNvSpPr>
          <p:nvPr>
            <p:ph type="body" idx="1"/>
          </p:nvPr>
        </p:nvSpPr>
        <p:spPr>
          <a:xfrm>
            <a:off x="2165774" y="5020056"/>
            <a:ext cx="9497906" cy="1066800"/>
          </a:xfrm>
        </p:spPr>
        <p:txBody>
          <a:bodyPr/>
          <a:lstStyle/>
          <a:p>
            <a:r>
              <a:rPr lang="en-US" dirty="0"/>
              <a:t>Full text of this paper is available at my research gate profile, google scholar profile and website of Journal of Applied Economics and Business Studies. For further questions please contact me at shraza@qau.edu.pk</a:t>
            </a:r>
            <a:endParaRPr lang="en-PK" dirty="0"/>
          </a:p>
        </p:txBody>
      </p:sp>
    </p:spTree>
    <p:extLst>
      <p:ext uri="{BB962C8B-B14F-4D97-AF65-F5344CB8AC3E}">
        <p14:creationId xmlns:p14="http://schemas.microsoft.com/office/powerpoint/2010/main" val="41787533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739AF-2504-4DDB-A301-61C43DFC587A}"/>
              </a:ext>
            </a:extLst>
          </p:cNvPr>
          <p:cNvSpPr>
            <a:spLocks noGrp="1"/>
          </p:cNvSpPr>
          <p:nvPr>
            <p:ph type="title"/>
          </p:nvPr>
        </p:nvSpPr>
        <p:spPr>
          <a:xfrm>
            <a:off x="592328" y="0"/>
            <a:ext cx="10058400" cy="1609344"/>
          </a:xfrm>
        </p:spPr>
        <p:txBody>
          <a:bodyPr/>
          <a:lstStyle/>
          <a:p>
            <a:r>
              <a:rPr lang="en-US" dirty="0"/>
              <a:t>Key findings</a:t>
            </a:r>
            <a:endParaRPr lang="en-PK" dirty="0"/>
          </a:p>
        </p:txBody>
      </p:sp>
      <p:sp>
        <p:nvSpPr>
          <p:cNvPr id="3" name="Content Placeholder 2">
            <a:extLst>
              <a:ext uri="{FF2B5EF4-FFF2-40B4-BE49-F238E27FC236}">
                <a16:creationId xmlns:a16="http://schemas.microsoft.com/office/drawing/2014/main" id="{3AF9F532-DF57-480D-BCEE-81D90C4A24CF}"/>
              </a:ext>
            </a:extLst>
          </p:cNvPr>
          <p:cNvSpPr>
            <a:spLocks noGrp="1"/>
          </p:cNvSpPr>
          <p:nvPr>
            <p:ph idx="1"/>
          </p:nvPr>
        </p:nvSpPr>
        <p:spPr>
          <a:xfrm>
            <a:off x="467360" y="1117600"/>
            <a:ext cx="11450320" cy="5577840"/>
          </a:xfrm>
        </p:spPr>
        <p:txBody>
          <a:bodyPr>
            <a:normAutofit/>
          </a:bodyPr>
          <a:lstStyle/>
          <a:p>
            <a:pPr algn="just">
              <a:buFont typeface="Wingdings" panose="05000000000000000000" pitchFamily="2" charset="2"/>
              <a:buChar char="Ø"/>
            </a:pPr>
            <a:r>
              <a:rPr lang="en-US" sz="2000" dirty="0">
                <a:latin typeface="Candara" panose="020E0502030303020204" pitchFamily="34" charset="0"/>
              </a:rPr>
              <a:t>Striking evidence against consumption smoothing in shorter duration like over 6 and 8 years growth in consumption and income.</a:t>
            </a:r>
          </a:p>
          <a:p>
            <a:pPr marL="0" indent="0" algn="just">
              <a:buNone/>
            </a:pPr>
            <a:r>
              <a:rPr lang="en-US" sz="2000" dirty="0">
                <a:latin typeface="Candara" panose="020E0502030303020204" pitchFamily="34" charset="0"/>
              </a:rPr>
              <a:t> </a:t>
            </a:r>
          </a:p>
          <a:p>
            <a:pPr algn="just">
              <a:buFont typeface="Wingdings" panose="05000000000000000000" pitchFamily="2" charset="2"/>
              <a:buChar char="Ø"/>
            </a:pPr>
            <a:r>
              <a:rPr lang="en-US" sz="2000" dirty="0">
                <a:latin typeface="Candara" panose="020E0502030303020204" pitchFamily="34" charset="0"/>
              </a:rPr>
              <a:t>Unlike the findings of </a:t>
            </a:r>
            <a:r>
              <a:rPr lang="en-US" sz="2000" dirty="0" err="1">
                <a:latin typeface="Candara" panose="020E0502030303020204" pitchFamily="34" charset="0"/>
              </a:rPr>
              <a:t>Attanasio</a:t>
            </a:r>
            <a:r>
              <a:rPr lang="en-US" sz="2000" dirty="0">
                <a:latin typeface="Candara" panose="020E0502030303020204" pitchFamily="34" charset="0"/>
              </a:rPr>
              <a:t> and Davis (1996) we conclude </a:t>
            </a:r>
            <a:r>
              <a:rPr lang="en-US" sz="2000" b="1" dirty="0">
                <a:latin typeface="Candara" panose="020E0502030303020204" pitchFamily="34" charset="0"/>
              </a:rPr>
              <a:t>slope</a:t>
            </a:r>
            <a:r>
              <a:rPr lang="en-US" sz="2000" dirty="0">
                <a:latin typeface="Candara" panose="020E0502030303020204" pitchFamily="34" charset="0"/>
              </a:rPr>
              <a:t> revolves around </a:t>
            </a:r>
            <a:r>
              <a:rPr lang="en-US" sz="2000" b="1" dirty="0">
                <a:latin typeface="Candara" panose="020E0502030303020204" pitchFamily="34" charset="0"/>
              </a:rPr>
              <a:t>1</a:t>
            </a:r>
            <a:r>
              <a:rPr lang="en-US" sz="2000" dirty="0">
                <a:latin typeface="Candara" panose="020E0502030303020204" pitchFamily="34" charset="0"/>
              </a:rPr>
              <a:t> in shorter duration like in six years growth specification. </a:t>
            </a:r>
          </a:p>
          <a:p>
            <a:pPr algn="just"/>
            <a:endParaRPr lang="en-US" sz="2000" dirty="0">
              <a:latin typeface="Candara" panose="020E0502030303020204" pitchFamily="34" charset="0"/>
            </a:endParaRPr>
          </a:p>
          <a:p>
            <a:pPr algn="just">
              <a:buFont typeface="Wingdings" panose="05000000000000000000" pitchFamily="2" charset="2"/>
              <a:buChar char="Ø"/>
            </a:pPr>
            <a:r>
              <a:rPr lang="en-US" sz="2000" dirty="0">
                <a:latin typeface="Candara" panose="020E0502030303020204" pitchFamily="34" charset="0"/>
              </a:rPr>
              <a:t>Income shocks insignificantly affects the consumption, specially in longer duration, in particular to ten years growth specification. We documented the magnitude of slope is </a:t>
            </a:r>
            <a:r>
              <a:rPr lang="en-US" sz="2000" b="1" dirty="0">
                <a:latin typeface="Candara" panose="020E0502030303020204" pitchFamily="34" charset="0"/>
              </a:rPr>
              <a:t>0.257</a:t>
            </a:r>
            <a:r>
              <a:rPr lang="en-US" sz="2000" dirty="0">
                <a:latin typeface="Candara" panose="020E0502030303020204" pitchFamily="34" charset="0"/>
              </a:rPr>
              <a:t> with </a:t>
            </a:r>
            <a:r>
              <a:rPr lang="en-US" sz="2000" b="1" dirty="0">
                <a:latin typeface="Candara" panose="020E0502030303020204" pitchFamily="34" charset="0"/>
              </a:rPr>
              <a:t>SE</a:t>
            </a:r>
            <a:r>
              <a:rPr lang="en-US" sz="2000" dirty="0">
                <a:latin typeface="Candara" panose="020E0502030303020204" pitchFamily="34" charset="0"/>
              </a:rPr>
              <a:t> of </a:t>
            </a:r>
            <a:r>
              <a:rPr lang="en-US" sz="2000" b="1" dirty="0">
                <a:latin typeface="Candara" panose="020E0502030303020204" pitchFamily="34" charset="0"/>
              </a:rPr>
              <a:t>0.177</a:t>
            </a:r>
            <a:r>
              <a:rPr lang="en-US" sz="2000" dirty="0">
                <a:latin typeface="Candara" panose="020E0502030303020204" pitchFamily="34" charset="0"/>
              </a:rPr>
              <a:t>.</a:t>
            </a:r>
          </a:p>
          <a:p>
            <a:pPr algn="just"/>
            <a:endParaRPr lang="en-US" sz="2000" dirty="0">
              <a:latin typeface="Candara" panose="020E0502030303020204" pitchFamily="34" charset="0"/>
            </a:endParaRPr>
          </a:p>
          <a:p>
            <a:pPr algn="just">
              <a:buFont typeface="Wingdings" panose="05000000000000000000" pitchFamily="2" charset="2"/>
              <a:buChar char="Ø"/>
            </a:pPr>
            <a:r>
              <a:rPr lang="en-US" sz="2000" dirty="0">
                <a:latin typeface="Candara" panose="020E0502030303020204" pitchFamily="34" charset="0"/>
              </a:rPr>
              <a:t>Consumption of younger cohorts are more susceptible to income shocks in comparison to older cohorts. But in some of the cases we observed highly educated people are priced similar to less educated people. </a:t>
            </a:r>
          </a:p>
          <a:p>
            <a:pPr algn="just"/>
            <a:endParaRPr lang="en-US" sz="2000" dirty="0">
              <a:latin typeface="Candara" panose="020E0502030303020204" pitchFamily="34" charset="0"/>
            </a:endParaRPr>
          </a:p>
          <a:p>
            <a:pPr algn="just">
              <a:buFont typeface="Wingdings" panose="05000000000000000000" pitchFamily="2" charset="2"/>
              <a:buChar char="Ø"/>
            </a:pPr>
            <a:r>
              <a:rPr lang="en-US" sz="2000" dirty="0">
                <a:latin typeface="Candara" panose="020E0502030303020204" pitchFamily="34" charset="0"/>
              </a:rPr>
              <a:t>There is greater variation in consumption for people with junior middle education in contrast to the people having intermediate or university education. </a:t>
            </a:r>
          </a:p>
          <a:p>
            <a:endParaRPr lang="en-PK" dirty="0"/>
          </a:p>
        </p:txBody>
      </p:sp>
    </p:spTree>
    <p:extLst>
      <p:ext uri="{BB962C8B-B14F-4D97-AF65-F5344CB8AC3E}">
        <p14:creationId xmlns:p14="http://schemas.microsoft.com/office/powerpoint/2010/main" val="13886522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991CA-13B2-4960-8646-E7C30409E63A}"/>
              </a:ext>
            </a:extLst>
          </p:cNvPr>
          <p:cNvSpPr>
            <a:spLocks noGrp="1"/>
          </p:cNvSpPr>
          <p:nvPr>
            <p:ph type="title"/>
          </p:nvPr>
        </p:nvSpPr>
        <p:spPr>
          <a:xfrm>
            <a:off x="1046480" y="6096"/>
            <a:ext cx="10058400" cy="1609344"/>
          </a:xfrm>
        </p:spPr>
        <p:txBody>
          <a:bodyPr/>
          <a:lstStyle/>
          <a:p>
            <a:r>
              <a:rPr lang="en-US" dirty="0"/>
              <a:t>A SNAPSHOT OF EXISTING LITERATURE</a:t>
            </a:r>
            <a:endParaRPr lang="en-PK" dirty="0"/>
          </a:p>
        </p:txBody>
      </p:sp>
      <p:sp>
        <p:nvSpPr>
          <p:cNvPr id="3" name="Content Placeholder 2">
            <a:extLst>
              <a:ext uri="{FF2B5EF4-FFF2-40B4-BE49-F238E27FC236}">
                <a16:creationId xmlns:a16="http://schemas.microsoft.com/office/drawing/2014/main" id="{ADDE83FA-070A-4421-B58A-A48D9BF798F3}"/>
              </a:ext>
            </a:extLst>
          </p:cNvPr>
          <p:cNvSpPr>
            <a:spLocks noGrp="1"/>
          </p:cNvSpPr>
          <p:nvPr>
            <p:ph idx="1"/>
          </p:nvPr>
        </p:nvSpPr>
        <p:spPr>
          <a:xfrm>
            <a:off x="213360" y="1249680"/>
            <a:ext cx="11724640" cy="5608320"/>
          </a:xfrm>
        </p:spPr>
        <p:txBody>
          <a:bodyPr>
            <a:normAutofit/>
          </a:bodyPr>
          <a:lstStyle/>
          <a:p>
            <a:pPr marL="0" indent="0" algn="just">
              <a:buFont typeface="Wingdings" panose="05000000000000000000" pitchFamily="2" charset="2"/>
              <a:buNone/>
              <a:defRPr/>
            </a:pPr>
            <a:r>
              <a:rPr lang="en-US" sz="2000" dirty="0">
                <a:latin typeface="Candara" panose="020E0502030303020204" pitchFamily="34" charset="0"/>
              </a:rPr>
              <a:t>There is an escalating amount of literature which documented the relative wage movement and consumption smoothing through various perspectives. Major contributions are accredited to developed countries due to better tracking and availability of datasets. However, in empirical research it remains underdeveloped area for developing economies. </a:t>
            </a:r>
          </a:p>
          <a:p>
            <a:pPr marL="0" indent="0" algn="just">
              <a:buFont typeface="Wingdings" panose="05000000000000000000" pitchFamily="2" charset="2"/>
              <a:buNone/>
              <a:defRPr/>
            </a:pPr>
            <a:endParaRPr lang="en-US" sz="2000" dirty="0">
              <a:latin typeface="Candara" panose="020E0502030303020204" pitchFamily="34" charset="0"/>
            </a:endParaRPr>
          </a:p>
          <a:p>
            <a:pPr algn="just">
              <a:buClr>
                <a:schemeClr val="tx1"/>
              </a:buClr>
              <a:buFont typeface="Wingdings" panose="05000000000000000000" pitchFamily="2" charset="2"/>
              <a:buChar char="Ø"/>
              <a:defRPr/>
            </a:pPr>
            <a:r>
              <a:rPr lang="en-US" sz="2000" dirty="0">
                <a:solidFill>
                  <a:srgbClr val="00B0F0"/>
                </a:solidFill>
                <a:latin typeface="Candara" panose="020E0502030303020204" pitchFamily="34" charset="0"/>
              </a:rPr>
              <a:t>Cochrane, </a:t>
            </a:r>
            <a:r>
              <a:rPr lang="en-US" sz="2000" dirty="0">
                <a:latin typeface="Candara" panose="020E0502030303020204" pitchFamily="34" charset="0"/>
              </a:rPr>
              <a:t>(1991) was first to test whether consumer are insured against idiosyncratic shocks to income and wealth. </a:t>
            </a:r>
            <a:r>
              <a:rPr lang="en-US" sz="2000" dirty="0">
                <a:solidFill>
                  <a:srgbClr val="00B0F0"/>
                </a:solidFill>
                <a:latin typeface="Candara" panose="020E0502030303020204" pitchFamily="34" charset="0"/>
              </a:rPr>
              <a:t>Townsend</a:t>
            </a:r>
            <a:r>
              <a:rPr lang="en-US" sz="2000" dirty="0">
                <a:latin typeface="Candara" panose="020E0502030303020204" pitchFamily="34" charset="0"/>
              </a:rPr>
              <a:t>, (1994) further implemented the full insurance model on three Indian villages. He concluded household consumption is not influenced by idiosyncratic shocks, unemployment or income.</a:t>
            </a:r>
          </a:p>
          <a:p>
            <a:pPr algn="just">
              <a:buClr>
                <a:schemeClr val="tx1"/>
              </a:buClr>
              <a:buFont typeface="Wingdings" panose="05000000000000000000" pitchFamily="2" charset="2"/>
              <a:buChar char="Ø"/>
              <a:defRPr/>
            </a:pPr>
            <a:r>
              <a:rPr lang="en-US" sz="2000" dirty="0" err="1">
                <a:solidFill>
                  <a:srgbClr val="00B0F0"/>
                </a:solidFill>
                <a:latin typeface="Candara" panose="020E0502030303020204" pitchFamily="34" charset="0"/>
              </a:rPr>
              <a:t>Attanasio</a:t>
            </a:r>
            <a:r>
              <a:rPr lang="en-US" sz="2000" dirty="0">
                <a:solidFill>
                  <a:srgbClr val="00B0F0"/>
                </a:solidFill>
                <a:latin typeface="Candara" panose="020E0502030303020204" pitchFamily="34" charset="0"/>
              </a:rPr>
              <a:t> and Davis, </a:t>
            </a:r>
            <a:r>
              <a:rPr lang="en-US" sz="2000" dirty="0">
                <a:latin typeface="Candara" panose="020E0502030303020204" pitchFamily="34" charset="0"/>
              </a:rPr>
              <a:t>(1996) implemented the test of Cochrane (1991) by exploited the basic assumption maintain in his paper. They built the synthetic panel by using data on US labor supply, consumption and wages in 1980 and documented the spectacular failure of consumption insurance hypothesis.</a:t>
            </a:r>
          </a:p>
          <a:p>
            <a:pPr algn="just">
              <a:buClr>
                <a:schemeClr val="tx1"/>
              </a:buClr>
              <a:buFont typeface="Wingdings" panose="05000000000000000000" pitchFamily="2" charset="2"/>
              <a:buChar char="Ø"/>
              <a:defRPr/>
            </a:pPr>
            <a:r>
              <a:rPr lang="en-US" sz="2000" dirty="0" err="1">
                <a:solidFill>
                  <a:srgbClr val="00B0F0"/>
                </a:solidFill>
                <a:latin typeface="Candara" panose="020E0502030303020204" pitchFamily="34" charset="0"/>
              </a:rPr>
              <a:t>Attanasio</a:t>
            </a:r>
            <a:r>
              <a:rPr lang="en-US" sz="2000" dirty="0">
                <a:solidFill>
                  <a:srgbClr val="00B0F0"/>
                </a:solidFill>
                <a:latin typeface="Candara" panose="020E0502030303020204" pitchFamily="34" charset="0"/>
              </a:rPr>
              <a:t> and </a:t>
            </a:r>
            <a:r>
              <a:rPr lang="en-US" sz="2000" dirty="0" err="1">
                <a:solidFill>
                  <a:srgbClr val="00B0F0"/>
                </a:solidFill>
                <a:latin typeface="Candara" panose="020E0502030303020204" pitchFamily="34" charset="0"/>
              </a:rPr>
              <a:t>Szekely</a:t>
            </a:r>
            <a:r>
              <a:rPr lang="en-US" sz="2000" dirty="0">
                <a:solidFill>
                  <a:srgbClr val="00B0F0"/>
                </a:solidFill>
                <a:latin typeface="Candara" panose="020E0502030303020204" pitchFamily="34" charset="0"/>
              </a:rPr>
              <a:t>, </a:t>
            </a:r>
            <a:r>
              <a:rPr lang="en-US" sz="2000" dirty="0">
                <a:latin typeface="Candara" panose="020E0502030303020204" pitchFamily="34" charset="0"/>
              </a:rPr>
              <a:t>(2004) investigated the high volatility period in Mexico on similar research question. They presented the evidence of relationship between relative male wage and growth in consumption. </a:t>
            </a:r>
          </a:p>
        </p:txBody>
      </p:sp>
    </p:spTree>
    <p:extLst>
      <p:ext uri="{BB962C8B-B14F-4D97-AF65-F5344CB8AC3E}">
        <p14:creationId xmlns:p14="http://schemas.microsoft.com/office/powerpoint/2010/main" val="2700631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1D003-AF34-4BEC-BECB-B2AD0FD7C11D}"/>
              </a:ext>
            </a:extLst>
          </p:cNvPr>
          <p:cNvSpPr>
            <a:spLocks noGrp="1"/>
          </p:cNvSpPr>
          <p:nvPr>
            <p:ph type="title"/>
          </p:nvPr>
        </p:nvSpPr>
        <p:spPr>
          <a:xfrm>
            <a:off x="294640" y="0"/>
            <a:ext cx="10610088" cy="1609344"/>
          </a:xfrm>
        </p:spPr>
        <p:txBody>
          <a:bodyPr/>
          <a:lstStyle/>
          <a:p>
            <a:r>
              <a:rPr lang="en-US" dirty="0"/>
              <a:t>A SNAPSHOT OF EXISTING LITERATURE</a:t>
            </a:r>
            <a:endParaRPr lang="en-PK" dirty="0"/>
          </a:p>
        </p:txBody>
      </p:sp>
      <p:sp>
        <p:nvSpPr>
          <p:cNvPr id="3" name="Content Placeholder 2">
            <a:extLst>
              <a:ext uri="{FF2B5EF4-FFF2-40B4-BE49-F238E27FC236}">
                <a16:creationId xmlns:a16="http://schemas.microsoft.com/office/drawing/2014/main" id="{1EA63615-DD57-41C4-9870-9DA58DDA979B}"/>
              </a:ext>
            </a:extLst>
          </p:cNvPr>
          <p:cNvSpPr>
            <a:spLocks noGrp="1"/>
          </p:cNvSpPr>
          <p:nvPr>
            <p:ph idx="1"/>
          </p:nvPr>
        </p:nvSpPr>
        <p:spPr>
          <a:xfrm>
            <a:off x="406400" y="1513840"/>
            <a:ext cx="11704320" cy="5201920"/>
          </a:xfrm>
        </p:spPr>
        <p:txBody>
          <a:bodyPr>
            <a:normAutofit/>
          </a:bodyPr>
          <a:lstStyle/>
          <a:p>
            <a:pPr algn="just">
              <a:buClr>
                <a:schemeClr val="tx1"/>
              </a:buClr>
              <a:buFont typeface="Wingdings" panose="05000000000000000000" pitchFamily="2" charset="2"/>
              <a:buChar char="Ø"/>
              <a:defRPr/>
            </a:pPr>
            <a:r>
              <a:rPr lang="en-US" sz="2000" dirty="0">
                <a:solidFill>
                  <a:srgbClr val="00B0F0"/>
                </a:solidFill>
                <a:latin typeface="Candara" panose="020E0502030303020204" pitchFamily="34" charset="0"/>
              </a:rPr>
              <a:t>Krueger and Perri., </a:t>
            </a:r>
            <a:r>
              <a:rPr lang="en-US" sz="2000" dirty="0">
                <a:latin typeface="Candara" panose="020E0502030303020204" pitchFamily="34" charset="0"/>
              </a:rPr>
              <a:t>(2006) used consumer expenditure survey and document despite of noteworthy increase in both, between and within group of household income inequality in United Stated, there is moderate increase in consumption inequality.</a:t>
            </a:r>
          </a:p>
          <a:p>
            <a:pPr algn="just">
              <a:buClr>
                <a:schemeClr val="tx1"/>
              </a:buClr>
              <a:buFont typeface="Wingdings" panose="05000000000000000000" pitchFamily="2" charset="2"/>
              <a:buChar char="Ø"/>
              <a:defRPr/>
            </a:pPr>
            <a:r>
              <a:rPr lang="en-US" sz="2000" dirty="0">
                <a:solidFill>
                  <a:srgbClr val="00B0F0"/>
                </a:solidFill>
                <a:latin typeface="Candara" panose="020E0502030303020204" pitchFamily="34" charset="0"/>
              </a:rPr>
              <a:t>Blundell et al., </a:t>
            </a:r>
            <a:r>
              <a:rPr lang="en-US" sz="2000" dirty="0">
                <a:latin typeface="Candara" panose="020E0502030303020204" pitchFamily="34" charset="0"/>
              </a:rPr>
              <a:t>(2008) in their work analyzed the extent to which consumption is insured against income shocks. They combined two different panel datasets to observe the transmission of inequality from income to consumption. Study concludes that the people in US offset transitory shocks by greater insurance arrangements, whereas the degree of insurance varies across the demographic groups.</a:t>
            </a:r>
          </a:p>
          <a:p>
            <a:pPr algn="just">
              <a:buClr>
                <a:schemeClr val="tx1"/>
              </a:buClr>
              <a:buFont typeface="Wingdings" panose="05000000000000000000" pitchFamily="2" charset="2"/>
              <a:buChar char="Ø"/>
              <a:defRPr/>
            </a:pPr>
            <a:r>
              <a:rPr lang="en-US" sz="2000" dirty="0">
                <a:solidFill>
                  <a:srgbClr val="00B0F0"/>
                </a:solidFill>
                <a:latin typeface="Candara" panose="020E0502030303020204" pitchFamily="34" charset="0"/>
              </a:rPr>
              <a:t>Heathcote, Perri and </a:t>
            </a:r>
            <a:r>
              <a:rPr lang="en-US" sz="2000" dirty="0" err="1">
                <a:solidFill>
                  <a:srgbClr val="00B0F0"/>
                </a:solidFill>
                <a:latin typeface="Candara" panose="020E0502030303020204" pitchFamily="34" charset="0"/>
              </a:rPr>
              <a:t>Violante</a:t>
            </a:r>
            <a:r>
              <a:rPr lang="en-US" sz="2000" dirty="0">
                <a:solidFill>
                  <a:srgbClr val="00B0F0"/>
                </a:solidFill>
                <a:latin typeface="Candara" panose="020E0502030303020204" pitchFamily="34" charset="0"/>
              </a:rPr>
              <a:t>, </a:t>
            </a:r>
            <a:r>
              <a:rPr lang="en-US" sz="2000" dirty="0">
                <a:latin typeface="Candara" panose="020E0502030303020204" pitchFamily="34" charset="0"/>
              </a:rPr>
              <a:t>(2010) ) used four different surveys to document cross sectional inequality in United States. They measured the different dimensions of inequality through market, choices and institution. Findings reveal reasonable increase in income inequality, whereas, taxes and transfers compress the inequality especially at the bottom of income distribution. Study concludes with the evidence that changes in distribution of hours worked generates income inequality.</a:t>
            </a:r>
          </a:p>
          <a:p>
            <a:pPr algn="just">
              <a:buClr>
                <a:schemeClr val="tx1"/>
              </a:buClr>
              <a:buFont typeface="Wingdings" panose="05000000000000000000" pitchFamily="2" charset="2"/>
              <a:buChar char="Ø"/>
              <a:defRPr/>
            </a:pPr>
            <a:r>
              <a:rPr lang="en-US" sz="2000" dirty="0">
                <a:latin typeface="Candara" panose="020E0502030303020204" pitchFamily="34" charset="0"/>
              </a:rPr>
              <a:t> </a:t>
            </a:r>
            <a:r>
              <a:rPr lang="en-US" sz="2000" dirty="0" err="1">
                <a:solidFill>
                  <a:srgbClr val="00B0F0"/>
                </a:solidFill>
                <a:latin typeface="Candara" panose="020E0502030303020204" pitchFamily="34" charset="0"/>
              </a:rPr>
              <a:t>Santaeulalia</a:t>
            </a:r>
            <a:r>
              <a:rPr lang="en-US" sz="2000" dirty="0">
                <a:solidFill>
                  <a:srgbClr val="00B0F0"/>
                </a:solidFill>
                <a:latin typeface="Candara" panose="020E0502030303020204" pitchFamily="34" charset="0"/>
              </a:rPr>
              <a:t> and Yu, </a:t>
            </a:r>
            <a:r>
              <a:rPr lang="en-US" sz="2000" dirty="0">
                <a:latin typeface="Candara" panose="020E0502030303020204" pitchFamily="34" charset="0"/>
              </a:rPr>
              <a:t>(2018) estimated consumption risk sharing in developed and developin</a:t>
            </a:r>
            <a:r>
              <a:rPr lang="en-US" dirty="0">
                <a:latin typeface="Candara" panose="020E0502030303020204" pitchFamily="34" charset="0"/>
              </a:rPr>
              <a:t>g countries. They found over long run consumption risk is better in developing countries in comparison to developed countries. </a:t>
            </a:r>
            <a:endParaRPr lang="en-US" sz="2000" dirty="0">
              <a:solidFill>
                <a:srgbClr val="00B0F0"/>
              </a:solidFill>
              <a:latin typeface="Candara" panose="020E0502030303020204" pitchFamily="34" charset="0"/>
            </a:endParaRPr>
          </a:p>
          <a:p>
            <a:pPr algn="just">
              <a:buClr>
                <a:schemeClr val="tx1"/>
              </a:buClr>
              <a:buFont typeface="Wingdings" panose="05000000000000000000" pitchFamily="2" charset="2"/>
              <a:buChar char="Ø"/>
              <a:defRPr/>
            </a:pPr>
            <a:endParaRPr lang="en-US" sz="2000" dirty="0">
              <a:latin typeface="Candara" panose="020E0502030303020204" pitchFamily="34" charset="0"/>
            </a:endParaRPr>
          </a:p>
          <a:p>
            <a:endParaRPr lang="en-PK" dirty="0"/>
          </a:p>
        </p:txBody>
      </p:sp>
    </p:spTree>
    <p:extLst>
      <p:ext uri="{BB962C8B-B14F-4D97-AF65-F5344CB8AC3E}">
        <p14:creationId xmlns:p14="http://schemas.microsoft.com/office/powerpoint/2010/main" val="12887399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E54CA-DAE4-4B5C-ABFA-117DE954ACB6}"/>
              </a:ext>
            </a:extLst>
          </p:cNvPr>
          <p:cNvSpPr>
            <a:spLocks noGrp="1"/>
          </p:cNvSpPr>
          <p:nvPr>
            <p:ph type="title"/>
          </p:nvPr>
        </p:nvSpPr>
        <p:spPr>
          <a:xfrm>
            <a:off x="511048" y="0"/>
            <a:ext cx="10058400" cy="1609344"/>
          </a:xfrm>
        </p:spPr>
        <p:txBody>
          <a:bodyPr/>
          <a:lstStyle/>
          <a:p>
            <a:r>
              <a:rPr lang="en-US" dirty="0"/>
              <a:t>Data Source AND SAMPLE SELECTION</a:t>
            </a:r>
            <a:endParaRPr lang="en-PK" dirty="0"/>
          </a:p>
        </p:txBody>
      </p:sp>
      <p:sp>
        <p:nvSpPr>
          <p:cNvPr id="3" name="Content Placeholder 2">
            <a:extLst>
              <a:ext uri="{FF2B5EF4-FFF2-40B4-BE49-F238E27FC236}">
                <a16:creationId xmlns:a16="http://schemas.microsoft.com/office/drawing/2014/main" id="{CDD940F7-5DEF-48E5-925C-D087EAE307EB}"/>
              </a:ext>
            </a:extLst>
          </p:cNvPr>
          <p:cNvSpPr>
            <a:spLocks noGrp="1"/>
          </p:cNvSpPr>
          <p:nvPr>
            <p:ph idx="1"/>
          </p:nvPr>
        </p:nvSpPr>
        <p:spPr>
          <a:xfrm>
            <a:off x="81280" y="1940560"/>
            <a:ext cx="11836400" cy="4432808"/>
          </a:xfrm>
        </p:spPr>
        <p:txBody>
          <a:bodyPr>
            <a:normAutofit/>
          </a:bodyPr>
          <a:lstStyle/>
          <a:p>
            <a:pPr marL="457200" lvl="1" indent="0" algn="just">
              <a:buNone/>
              <a:defRPr/>
            </a:pPr>
            <a:r>
              <a:rPr lang="en-US" sz="2000" dirty="0">
                <a:latin typeface="Candara" panose="020E0502030303020204" pitchFamily="34" charset="0"/>
              </a:rPr>
              <a:t>Household integrated income survey of Pakistan (HIES) has been conducted with some breaks since 1963. However, the survey was renamed as “Pakistan Social and Living Standard Measurement (PSLM) Survey” in 2004, and basic module of HIES remained intact. Since 2004, the survey is conducted in every alternate year. It’s a repeated cross sectional survey data which covers detailed information on consumption, education, income and employment. </a:t>
            </a:r>
          </a:p>
          <a:p>
            <a:pPr marL="457200" lvl="1" indent="0" algn="just">
              <a:buNone/>
              <a:defRPr/>
            </a:pPr>
            <a:endParaRPr lang="en-US" sz="2000" dirty="0">
              <a:latin typeface="Candara" panose="020E0502030303020204" pitchFamily="34" charset="0"/>
            </a:endParaRPr>
          </a:p>
          <a:p>
            <a:pPr lvl="1">
              <a:buFont typeface="Wingdings" panose="05000000000000000000" pitchFamily="2" charset="2"/>
              <a:buChar char="Ø"/>
              <a:defRPr/>
            </a:pPr>
            <a:r>
              <a:rPr lang="en-US" altLang="en-US" sz="2000" dirty="0">
                <a:latin typeface="Candara" panose="020E0502030303020204" pitchFamily="34" charset="0"/>
              </a:rPr>
              <a:t>Prime Age Working Male Heads </a:t>
            </a:r>
          </a:p>
          <a:p>
            <a:pPr lvl="1">
              <a:buFont typeface="Wingdings" panose="05000000000000000000" pitchFamily="2" charset="2"/>
              <a:buChar char="Ø"/>
              <a:defRPr/>
            </a:pPr>
            <a:r>
              <a:rPr lang="en-US" altLang="en-US" sz="2000" dirty="0">
                <a:latin typeface="Candara" panose="020E0502030303020204" pitchFamily="34" charset="0"/>
              </a:rPr>
              <a:t>Have work at least 20 days a month and 10 months a year</a:t>
            </a:r>
          </a:p>
          <a:p>
            <a:pPr lvl="1">
              <a:buFont typeface="Wingdings" panose="05000000000000000000" pitchFamily="2" charset="2"/>
              <a:buChar char="Ø"/>
              <a:defRPr/>
            </a:pPr>
            <a:r>
              <a:rPr lang="en-US" altLang="en-US" sz="2000" dirty="0">
                <a:latin typeface="Candara" panose="020E0502030303020204" pitchFamily="34" charset="0"/>
              </a:rPr>
              <a:t>Considered those who have completed the education </a:t>
            </a:r>
          </a:p>
          <a:p>
            <a:pPr lvl="1">
              <a:buFont typeface="Wingdings" panose="05000000000000000000" pitchFamily="2" charset="2"/>
              <a:buChar char="Ø"/>
              <a:defRPr/>
            </a:pPr>
            <a:r>
              <a:rPr lang="en-US" altLang="en-US" sz="2000" dirty="0">
                <a:latin typeface="Candara" panose="020E0502030303020204" pitchFamily="34" charset="0"/>
              </a:rPr>
              <a:t>OECD scales are used to construct adult equalized consumption. </a:t>
            </a:r>
          </a:p>
          <a:p>
            <a:pPr lvl="1">
              <a:buFont typeface="Wingdings" panose="05000000000000000000" pitchFamily="2" charset="2"/>
              <a:buChar char="Ø"/>
              <a:defRPr/>
            </a:pPr>
            <a:r>
              <a:rPr lang="en-US" sz="2000" dirty="0">
                <a:latin typeface="Candara" panose="020E0502030303020204" pitchFamily="34" charset="0"/>
              </a:rPr>
              <a:t>Possibility of outliers in the data have been removed by dropping the top and bottom 1% of the observations which makes the data ready to study relative wage movement and consumption distribution.</a:t>
            </a:r>
            <a:endParaRPr lang="en-US" altLang="en-US" sz="2000" dirty="0">
              <a:latin typeface="Candara" panose="020E0502030303020204" pitchFamily="34" charset="0"/>
            </a:endParaRPr>
          </a:p>
          <a:p>
            <a:endParaRPr lang="en-PK" dirty="0"/>
          </a:p>
        </p:txBody>
      </p:sp>
    </p:spTree>
    <p:extLst>
      <p:ext uri="{BB962C8B-B14F-4D97-AF65-F5344CB8AC3E}">
        <p14:creationId xmlns:p14="http://schemas.microsoft.com/office/powerpoint/2010/main" val="32847557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09F98-3F32-4682-B6A5-3F619F88CF04}"/>
              </a:ext>
            </a:extLst>
          </p:cNvPr>
          <p:cNvSpPr>
            <a:spLocks noGrp="1"/>
          </p:cNvSpPr>
          <p:nvPr>
            <p:ph type="title"/>
          </p:nvPr>
        </p:nvSpPr>
        <p:spPr/>
        <p:txBody>
          <a:bodyPr/>
          <a:lstStyle/>
          <a:p>
            <a:r>
              <a:rPr lang="en-US" dirty="0"/>
              <a:t>Summary statistics</a:t>
            </a:r>
            <a:endParaRPr lang="en-PK" dirty="0"/>
          </a:p>
        </p:txBody>
      </p:sp>
      <p:sp>
        <p:nvSpPr>
          <p:cNvPr id="3" name="Content Placeholder 2">
            <a:extLst>
              <a:ext uri="{FF2B5EF4-FFF2-40B4-BE49-F238E27FC236}">
                <a16:creationId xmlns:a16="http://schemas.microsoft.com/office/drawing/2014/main" id="{613336DB-5D42-40B6-AD49-E9483E4857AE}"/>
              </a:ext>
            </a:extLst>
          </p:cNvPr>
          <p:cNvSpPr>
            <a:spLocks noGrp="1"/>
          </p:cNvSpPr>
          <p:nvPr>
            <p:ph idx="1"/>
          </p:nvPr>
        </p:nvSpPr>
        <p:spPr>
          <a:xfrm>
            <a:off x="1069848" y="1778000"/>
            <a:ext cx="10058400" cy="4394200"/>
          </a:xfrm>
        </p:spPr>
        <p:txBody>
          <a:bodyPr/>
          <a:lstStyle/>
          <a:p>
            <a:pPr lvl="1" indent="0">
              <a:buNone/>
              <a:defRPr/>
            </a:pPr>
            <a:r>
              <a:rPr lang="en-US" altLang="en-US" dirty="0">
                <a:latin typeface="Candara" panose="020E0502030303020204" pitchFamily="34" charset="0"/>
              </a:rPr>
              <a:t>Both consumption and wages are deflated to get the real values.</a:t>
            </a:r>
          </a:p>
          <a:p>
            <a:pPr lvl="1" indent="0">
              <a:buNone/>
              <a:defRPr/>
            </a:pPr>
            <a:endParaRPr lang="en-US" altLang="en-US" dirty="0"/>
          </a:p>
          <a:p>
            <a:pPr marL="457200" lvl="1" indent="0">
              <a:buFont typeface="Arial" panose="020B0604020202020204" pitchFamily="34" charset="0"/>
              <a:buNone/>
              <a:defRPr/>
            </a:pPr>
            <a:endParaRPr lang="en-US" altLang="en-US" dirty="0"/>
          </a:p>
        </p:txBody>
      </p:sp>
      <p:pic>
        <p:nvPicPr>
          <p:cNvPr id="5" name="Picture 4">
            <a:extLst>
              <a:ext uri="{FF2B5EF4-FFF2-40B4-BE49-F238E27FC236}">
                <a16:creationId xmlns:a16="http://schemas.microsoft.com/office/drawing/2014/main" id="{9FE41271-3E61-4A77-BB84-A5C658FF5B2C}"/>
              </a:ext>
            </a:extLst>
          </p:cNvPr>
          <p:cNvPicPr>
            <a:picLocks noChangeAspect="1"/>
          </p:cNvPicPr>
          <p:nvPr/>
        </p:nvPicPr>
        <p:blipFill>
          <a:blip r:embed="rId2"/>
          <a:stretch>
            <a:fillRect/>
          </a:stretch>
        </p:blipFill>
        <p:spPr>
          <a:xfrm>
            <a:off x="1432560" y="2286000"/>
            <a:ext cx="7934959" cy="4206240"/>
          </a:xfrm>
          <a:prstGeom prst="rect">
            <a:avLst/>
          </a:prstGeom>
        </p:spPr>
      </p:pic>
    </p:spTree>
    <p:extLst>
      <p:ext uri="{BB962C8B-B14F-4D97-AF65-F5344CB8AC3E}">
        <p14:creationId xmlns:p14="http://schemas.microsoft.com/office/powerpoint/2010/main" val="16723546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18204-D6E8-4484-9A52-C073C391131A}"/>
              </a:ext>
            </a:extLst>
          </p:cNvPr>
          <p:cNvSpPr>
            <a:spLocks noGrp="1"/>
          </p:cNvSpPr>
          <p:nvPr>
            <p:ph type="title"/>
          </p:nvPr>
        </p:nvSpPr>
        <p:spPr>
          <a:xfrm>
            <a:off x="1171448" y="162560"/>
            <a:ext cx="10058400" cy="1609344"/>
          </a:xfrm>
        </p:spPr>
        <p:txBody>
          <a:bodyPr/>
          <a:lstStyle/>
          <a:p>
            <a:r>
              <a:rPr lang="en-US" dirty="0"/>
              <a:t>Cross sectional facts</a:t>
            </a:r>
            <a:endParaRPr lang="en-PK" dirty="0"/>
          </a:p>
        </p:txBody>
      </p:sp>
      <p:sp>
        <p:nvSpPr>
          <p:cNvPr id="4" name="Content Placeholder 2">
            <a:extLst>
              <a:ext uri="{FF2B5EF4-FFF2-40B4-BE49-F238E27FC236}">
                <a16:creationId xmlns:a16="http://schemas.microsoft.com/office/drawing/2014/main" id="{15AFE142-B25D-49D7-9346-528DE1D9347D}"/>
              </a:ext>
            </a:extLst>
          </p:cNvPr>
          <p:cNvSpPr>
            <a:spLocks noGrp="1"/>
          </p:cNvSpPr>
          <p:nvPr>
            <p:ph idx="1"/>
          </p:nvPr>
        </p:nvSpPr>
        <p:spPr>
          <a:xfrm>
            <a:off x="1069975" y="1361440"/>
            <a:ext cx="10058400" cy="5334000"/>
          </a:xfrm>
        </p:spPr>
        <p:txBody>
          <a:bodyPr>
            <a:noAutofit/>
          </a:bodyPr>
          <a:lstStyle/>
          <a:p>
            <a:pPr marL="457200" lvl="1" indent="0">
              <a:buFont typeface="Arial" panose="020B0604020202020204" pitchFamily="34" charset="0"/>
              <a:buNone/>
              <a:defRPr/>
            </a:pPr>
            <a:endParaRPr lang="en-US" altLang="en-US" dirty="0"/>
          </a:p>
          <a:p>
            <a:pPr lvl="1">
              <a:buFont typeface="Arial" panose="020B0604020202020204" pitchFamily="34" charset="0"/>
              <a:buChar char="•"/>
              <a:defRPr/>
            </a:pPr>
            <a:r>
              <a:rPr lang="en-US" sz="1800" b="1" dirty="0">
                <a:latin typeface="Candara" panose="020E0502030303020204" pitchFamily="34" charset="0"/>
              </a:rPr>
              <a:t>Trend of Average Real Consumption and Real Wage</a:t>
            </a:r>
            <a:endParaRPr lang="en-US" altLang="en-US" sz="1800" dirty="0">
              <a:latin typeface="Candara" panose="020E0502030303020204" pitchFamily="34" charset="0"/>
            </a:endParaRPr>
          </a:p>
          <a:p>
            <a:pPr lvl="1">
              <a:defRPr/>
            </a:pPr>
            <a:endParaRPr lang="en-US" altLang="en-US" sz="1800" dirty="0"/>
          </a:p>
          <a:p>
            <a:pPr lvl="1">
              <a:defRPr/>
            </a:pPr>
            <a:endParaRPr lang="en-US" altLang="en-US" sz="1800" dirty="0"/>
          </a:p>
          <a:p>
            <a:pPr lvl="1">
              <a:defRPr/>
            </a:pPr>
            <a:endParaRPr lang="en-US" altLang="en-US" sz="1800" dirty="0"/>
          </a:p>
          <a:p>
            <a:pPr lvl="1">
              <a:defRPr/>
            </a:pPr>
            <a:endParaRPr lang="en-US" altLang="en-US" sz="1800" dirty="0"/>
          </a:p>
          <a:p>
            <a:pPr lvl="1">
              <a:defRPr/>
            </a:pPr>
            <a:endParaRPr lang="en-US" altLang="en-US" sz="1800" dirty="0"/>
          </a:p>
          <a:p>
            <a:pPr lvl="1">
              <a:defRPr/>
            </a:pPr>
            <a:endParaRPr lang="en-US" altLang="en-US" sz="1800" dirty="0"/>
          </a:p>
          <a:p>
            <a:pPr lvl="1">
              <a:defRPr/>
            </a:pPr>
            <a:endParaRPr lang="en-US" altLang="en-US" sz="1800" dirty="0"/>
          </a:p>
          <a:p>
            <a:pPr lvl="1">
              <a:defRPr/>
            </a:pPr>
            <a:endParaRPr lang="en-US" altLang="en-US" sz="1800" dirty="0"/>
          </a:p>
          <a:p>
            <a:pPr lvl="1">
              <a:defRPr/>
            </a:pPr>
            <a:endParaRPr lang="en-US" altLang="en-US" sz="1800" dirty="0"/>
          </a:p>
          <a:p>
            <a:pPr lvl="1">
              <a:defRPr/>
            </a:pPr>
            <a:endParaRPr lang="en-US" altLang="en-US" dirty="0"/>
          </a:p>
          <a:p>
            <a:pPr lvl="1">
              <a:defRPr/>
            </a:pPr>
            <a:endParaRPr lang="en-US" altLang="en-US" sz="1800" dirty="0"/>
          </a:p>
          <a:p>
            <a:pPr lvl="1">
              <a:defRPr/>
            </a:pPr>
            <a:endParaRPr lang="en-US" altLang="en-US" sz="1800" dirty="0"/>
          </a:p>
          <a:p>
            <a:pPr lvl="1">
              <a:defRPr/>
            </a:pPr>
            <a:endParaRPr lang="en-US" altLang="en-US" sz="1800" dirty="0"/>
          </a:p>
          <a:p>
            <a:pPr lvl="1" algn="ctr">
              <a:buFont typeface="Arial" panose="020B0604020202020204" pitchFamily="34" charset="0"/>
              <a:buChar char="•"/>
              <a:defRPr/>
            </a:pPr>
            <a:r>
              <a:rPr lang="en-US" sz="1800" dirty="0"/>
              <a:t>Source: Authors calculations</a:t>
            </a:r>
          </a:p>
          <a:p>
            <a:pPr lvl="1">
              <a:defRPr/>
            </a:pPr>
            <a:endParaRPr lang="en-US" altLang="en-US" sz="1800" dirty="0"/>
          </a:p>
        </p:txBody>
      </p:sp>
      <p:pic>
        <p:nvPicPr>
          <p:cNvPr id="5" name="Picture 4" descr="F:\Multi_Line_Trend.png">
            <a:extLst>
              <a:ext uri="{FF2B5EF4-FFF2-40B4-BE49-F238E27FC236}">
                <a16:creationId xmlns:a16="http://schemas.microsoft.com/office/drawing/2014/main" id="{4953402A-C4D7-4F60-AD39-3D2CFC8442FB}"/>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54520" y="2336800"/>
            <a:ext cx="5898040" cy="3901440"/>
          </a:xfrm>
          <a:prstGeom prst="rect">
            <a:avLst/>
          </a:prstGeom>
          <a:noFill/>
          <a:ln>
            <a:noFill/>
          </a:ln>
        </p:spPr>
      </p:pic>
    </p:spTree>
    <p:extLst>
      <p:ext uri="{BB962C8B-B14F-4D97-AF65-F5344CB8AC3E}">
        <p14:creationId xmlns:p14="http://schemas.microsoft.com/office/powerpoint/2010/main" val="39062297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98F7F-29C3-474C-A0CD-4C68FB40C77C}"/>
              </a:ext>
            </a:extLst>
          </p:cNvPr>
          <p:cNvSpPr>
            <a:spLocks noGrp="1"/>
          </p:cNvSpPr>
          <p:nvPr>
            <p:ph type="title"/>
          </p:nvPr>
        </p:nvSpPr>
        <p:spPr>
          <a:xfrm>
            <a:off x="886968" y="111760"/>
            <a:ext cx="10058400" cy="1609344"/>
          </a:xfrm>
        </p:spPr>
        <p:txBody>
          <a:bodyPr/>
          <a:lstStyle/>
          <a:p>
            <a:r>
              <a:rPr lang="en-US" dirty="0"/>
              <a:t>Cross sectional facts</a:t>
            </a:r>
            <a:endParaRPr lang="en-PK" dirty="0"/>
          </a:p>
        </p:txBody>
      </p:sp>
      <p:sp>
        <p:nvSpPr>
          <p:cNvPr id="3" name="Content Placeholder 2">
            <a:extLst>
              <a:ext uri="{FF2B5EF4-FFF2-40B4-BE49-F238E27FC236}">
                <a16:creationId xmlns:a16="http://schemas.microsoft.com/office/drawing/2014/main" id="{200A6DC1-EC14-43A0-BBCB-123F1A8DF734}"/>
              </a:ext>
            </a:extLst>
          </p:cNvPr>
          <p:cNvSpPr>
            <a:spLocks noGrp="1"/>
          </p:cNvSpPr>
          <p:nvPr>
            <p:ph idx="1"/>
          </p:nvPr>
        </p:nvSpPr>
        <p:spPr>
          <a:xfrm>
            <a:off x="1069848" y="1721104"/>
            <a:ext cx="10058400" cy="5025136"/>
          </a:xfrm>
        </p:spPr>
        <p:txBody>
          <a:bodyPr/>
          <a:lstStyle/>
          <a:p>
            <a:pPr lvl="1">
              <a:buFont typeface="Arial" panose="020B0604020202020204" pitchFamily="34" charset="0"/>
              <a:buChar char="•"/>
              <a:defRPr/>
            </a:pPr>
            <a:r>
              <a:rPr lang="en-US" sz="2000" b="1" dirty="0">
                <a:latin typeface="Candara" panose="020E0502030303020204" pitchFamily="34" charset="0"/>
              </a:rPr>
              <a:t>Trend of Variance in Real Consumption and Hour Wage</a:t>
            </a:r>
          </a:p>
          <a:p>
            <a:pPr lvl="1">
              <a:buFont typeface="Arial" panose="020B0604020202020204" pitchFamily="34" charset="0"/>
              <a:buChar char="•"/>
              <a:defRPr/>
            </a:pPr>
            <a:endParaRPr lang="en-US" sz="2000" dirty="0"/>
          </a:p>
          <a:p>
            <a:pPr lvl="1">
              <a:buFont typeface="Arial" panose="020B0604020202020204" pitchFamily="34" charset="0"/>
              <a:buChar char="•"/>
              <a:defRPr/>
            </a:pPr>
            <a:endParaRPr lang="en-US" sz="2000" dirty="0"/>
          </a:p>
          <a:p>
            <a:pPr lvl="1">
              <a:buFont typeface="Arial" panose="020B0604020202020204" pitchFamily="34" charset="0"/>
              <a:buChar char="•"/>
              <a:defRPr/>
            </a:pPr>
            <a:endParaRPr lang="en-US" sz="2000" dirty="0"/>
          </a:p>
          <a:p>
            <a:pPr lvl="1">
              <a:buFont typeface="Arial" panose="020B0604020202020204" pitchFamily="34" charset="0"/>
              <a:buChar char="•"/>
              <a:defRPr/>
            </a:pPr>
            <a:endParaRPr lang="en-US" sz="2000" dirty="0"/>
          </a:p>
          <a:p>
            <a:pPr lvl="1">
              <a:buFont typeface="Arial" panose="020B0604020202020204" pitchFamily="34" charset="0"/>
              <a:buChar char="•"/>
              <a:defRPr/>
            </a:pPr>
            <a:endParaRPr lang="en-US" sz="2000" dirty="0"/>
          </a:p>
          <a:p>
            <a:pPr lvl="1">
              <a:buFont typeface="Arial" panose="020B0604020202020204" pitchFamily="34" charset="0"/>
              <a:buChar char="•"/>
              <a:defRPr/>
            </a:pPr>
            <a:endParaRPr lang="en-US" sz="2000" dirty="0"/>
          </a:p>
          <a:p>
            <a:pPr lvl="1">
              <a:buFont typeface="Arial" panose="020B0604020202020204" pitchFamily="34" charset="0"/>
              <a:buChar char="•"/>
              <a:defRPr/>
            </a:pPr>
            <a:endParaRPr lang="en-US" sz="2000" dirty="0"/>
          </a:p>
          <a:p>
            <a:pPr lvl="1">
              <a:buFont typeface="Arial" panose="020B0604020202020204" pitchFamily="34" charset="0"/>
              <a:buChar char="•"/>
              <a:defRPr/>
            </a:pPr>
            <a:endParaRPr lang="en-US" sz="2000" dirty="0"/>
          </a:p>
          <a:p>
            <a:pPr lvl="1">
              <a:buFont typeface="Arial" panose="020B0604020202020204" pitchFamily="34" charset="0"/>
              <a:buChar char="•"/>
              <a:defRPr/>
            </a:pPr>
            <a:endParaRPr lang="en-US" sz="2000" dirty="0"/>
          </a:p>
          <a:p>
            <a:pPr lvl="1">
              <a:buFont typeface="Arial" panose="020B0604020202020204" pitchFamily="34" charset="0"/>
              <a:buChar char="•"/>
              <a:defRPr/>
            </a:pPr>
            <a:endParaRPr lang="en-US" sz="2000" dirty="0"/>
          </a:p>
          <a:p>
            <a:pPr lvl="1">
              <a:buFont typeface="Arial" panose="020B0604020202020204" pitchFamily="34" charset="0"/>
              <a:buChar char="•"/>
              <a:defRPr/>
            </a:pPr>
            <a:endParaRPr lang="en-US" sz="2000" dirty="0"/>
          </a:p>
          <a:p>
            <a:pPr lvl="8">
              <a:buFont typeface="Arial" panose="020B0604020202020204" pitchFamily="34" charset="0"/>
              <a:buChar char="•"/>
              <a:defRPr/>
            </a:pPr>
            <a:r>
              <a:rPr lang="en-US" sz="1800" dirty="0"/>
              <a:t>Source: Authors calculations</a:t>
            </a:r>
          </a:p>
          <a:p>
            <a:pPr lvl="1">
              <a:buFont typeface="Arial" panose="020B0604020202020204" pitchFamily="34" charset="0"/>
              <a:buChar char="•"/>
              <a:defRPr/>
            </a:pPr>
            <a:endParaRPr lang="en-US" sz="2000" b="1" dirty="0"/>
          </a:p>
          <a:p>
            <a:pPr lvl="1">
              <a:buFont typeface="Arial" panose="020B0604020202020204" pitchFamily="34" charset="0"/>
              <a:buChar char="•"/>
              <a:defRPr/>
            </a:pPr>
            <a:endParaRPr lang="en-US" altLang="en-US" sz="2000" b="1" dirty="0"/>
          </a:p>
          <a:p>
            <a:pPr lvl="1">
              <a:buFont typeface="Arial" panose="020B0604020202020204" pitchFamily="34" charset="0"/>
              <a:buChar char="•"/>
              <a:defRPr/>
            </a:pPr>
            <a:endParaRPr lang="en-US" altLang="en-US" sz="2000" b="1" dirty="0"/>
          </a:p>
          <a:p>
            <a:pPr lvl="1">
              <a:buFont typeface="Arial" panose="020B0604020202020204" pitchFamily="34" charset="0"/>
              <a:buChar char="•"/>
              <a:defRPr/>
            </a:pPr>
            <a:endParaRPr lang="en-US" altLang="en-US" sz="2000" b="1" dirty="0"/>
          </a:p>
          <a:p>
            <a:pPr lvl="1">
              <a:buFont typeface="Arial" panose="020B0604020202020204" pitchFamily="34" charset="0"/>
              <a:buChar char="•"/>
              <a:defRPr/>
            </a:pPr>
            <a:endParaRPr lang="en-US" altLang="en-US" sz="2000" b="1" dirty="0"/>
          </a:p>
          <a:p>
            <a:pPr lvl="1">
              <a:buFont typeface="Arial" panose="020B0604020202020204" pitchFamily="34" charset="0"/>
              <a:buChar char="•"/>
              <a:defRPr/>
            </a:pPr>
            <a:endParaRPr lang="en-US" altLang="en-US" sz="2000" b="1" dirty="0"/>
          </a:p>
          <a:p>
            <a:pPr lvl="1">
              <a:buFont typeface="Arial" panose="020B0604020202020204" pitchFamily="34" charset="0"/>
              <a:buChar char="•"/>
              <a:defRPr/>
            </a:pPr>
            <a:endParaRPr lang="en-US" altLang="en-US" sz="2000" b="1" dirty="0"/>
          </a:p>
          <a:p>
            <a:pPr lvl="1">
              <a:buFont typeface="Arial" panose="020B0604020202020204" pitchFamily="34" charset="0"/>
              <a:buChar char="•"/>
              <a:defRPr/>
            </a:pPr>
            <a:endParaRPr lang="en-US" altLang="en-US" sz="2000" b="1" dirty="0"/>
          </a:p>
          <a:p>
            <a:pPr lvl="1">
              <a:buFont typeface="Arial" panose="020B0604020202020204" pitchFamily="34" charset="0"/>
              <a:buChar char="•"/>
              <a:defRPr/>
            </a:pPr>
            <a:endParaRPr lang="en-US" altLang="en-US" sz="2000" b="1" dirty="0"/>
          </a:p>
          <a:p>
            <a:pPr lvl="2">
              <a:buFont typeface="Arial" panose="020B0604020202020204" pitchFamily="34" charset="0"/>
              <a:buChar char="•"/>
              <a:defRPr/>
            </a:pPr>
            <a:endParaRPr lang="en-US" altLang="en-US" sz="1800" dirty="0"/>
          </a:p>
        </p:txBody>
      </p:sp>
      <p:pic>
        <p:nvPicPr>
          <p:cNvPr id="4" name="Picture 3" descr="F:\var_multiline.png">
            <a:extLst>
              <a:ext uri="{FF2B5EF4-FFF2-40B4-BE49-F238E27FC236}">
                <a16:creationId xmlns:a16="http://schemas.microsoft.com/office/drawing/2014/main" id="{D65FE053-FB02-4F5C-A66A-398C34B5803C}"/>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59840" y="2192928"/>
            <a:ext cx="7813040" cy="3638912"/>
          </a:xfrm>
          <a:prstGeom prst="rect">
            <a:avLst/>
          </a:prstGeom>
          <a:noFill/>
          <a:ln>
            <a:noFill/>
          </a:ln>
        </p:spPr>
      </p:pic>
    </p:spTree>
    <p:extLst>
      <p:ext uri="{BB962C8B-B14F-4D97-AF65-F5344CB8AC3E}">
        <p14:creationId xmlns:p14="http://schemas.microsoft.com/office/powerpoint/2010/main" val="8667126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Wood Type</Template>
  <TotalTime>114</TotalTime>
  <Words>2081</Words>
  <Application>Microsoft Office PowerPoint</Application>
  <PresentationFormat>Widescreen</PresentationFormat>
  <Paragraphs>143</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Wood Type</vt:lpstr>
      <vt:lpstr>Cohort risk sharing in Pakistan: relative wage and consumption movements</vt:lpstr>
      <vt:lpstr>Motivation</vt:lpstr>
      <vt:lpstr>Key findings</vt:lpstr>
      <vt:lpstr>A SNAPSHOT OF EXISTING LITERATURE</vt:lpstr>
      <vt:lpstr>A SNAPSHOT OF EXISTING LITERATURE</vt:lpstr>
      <vt:lpstr>Data Source AND SAMPLE SELECTION</vt:lpstr>
      <vt:lpstr>Summary statistics</vt:lpstr>
      <vt:lpstr>Cross sectional facts</vt:lpstr>
      <vt:lpstr>Cross sectional facts</vt:lpstr>
      <vt:lpstr>PowerPoint Presentation</vt:lpstr>
      <vt:lpstr>PowerPoint Presentation</vt:lpstr>
      <vt:lpstr>Theoretical foundations</vt:lpstr>
      <vt:lpstr>Theoretical foundations</vt:lpstr>
      <vt:lpstr>Theoretical foundations</vt:lpstr>
      <vt:lpstr>Theoretical foundations</vt:lpstr>
      <vt:lpstr>Empirical setting</vt:lpstr>
      <vt:lpstr>Results on risk sharing over 10 years</vt:lpstr>
      <vt:lpstr>Results on risk sharing over 8 years</vt:lpstr>
      <vt:lpstr>Results on risk sharing over 6 years</vt:lpstr>
      <vt:lpstr>Results and discussion</vt:lpstr>
      <vt:lpstr>RECOMMENDATIONS</vt:lpstr>
      <vt:lpstr>Thank you so much for listening to 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Cohort risk sharing in Pakistan: relative wage and consumption movements</dc:title>
  <dc:creator>Dr Hassan Raza</dc:creator>
  <cp:lastModifiedBy>hassan raza</cp:lastModifiedBy>
  <cp:revision>11</cp:revision>
  <dcterms:created xsi:type="dcterms:W3CDTF">2021-02-20T10:41:02Z</dcterms:created>
  <dcterms:modified xsi:type="dcterms:W3CDTF">2021-10-11T17:18:06Z</dcterms:modified>
</cp:coreProperties>
</file>