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3" r:id="rId2"/>
    <p:sldId id="274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1" r:id="rId36"/>
    <p:sldId id="312" r:id="rId37"/>
    <p:sldId id="313" r:id="rId38"/>
    <p:sldId id="314" r:id="rId39"/>
    <p:sldId id="31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69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8EB4C-4C1A-4DD2-8833-0990638722E9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F8BA8-A9E3-4D93-BFFB-5BA172C6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7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F9151-D452-406C-BD80-5AF416F188A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878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F5533-A968-4F7A-A529-2A94EA71122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9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E0A75-7260-46D8-A6A9-0865C6FC862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66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75F86A-C28C-4F37-8762-CCC62EF9E3F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390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8DACB-DB4E-4BA8-8E6B-5032518D1D5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358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FD92C-FB32-4358-9BA0-779AEE42FCE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383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4F31B-0183-4159-B345-93C698F0807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455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8AC227-34C1-4299-832D-7774B0DEFE7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572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291A7-F333-42D3-B719-17DDE8414560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410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E0F1E-CF30-4ACC-8A8C-F7F0E4A954B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537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10BB5-CB40-4908-B051-3A722B5D56F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06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AB9B5E-8C8C-4937-A5EA-16303154BD1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757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4E2CD5-EC2D-4AB6-B002-44B59F5CEDFF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331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5C0C99-A114-4D6D-8508-C52C6B137A3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868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9056E3-6C82-4D25-91EC-E54299D1D143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132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087A6B-59C8-4E12-B2E5-41FCBD3B2188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835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82E292-358F-411A-9FEA-D22DFE2A2A9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22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AE01F-765E-429A-A91B-81E0142CF86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275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C59299-8596-4768-9817-24323EB1BBA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494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2CFDD-7B88-47A8-87D3-FF91C19ECAA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957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90D02-9EC4-4324-8956-1A97975E3D5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69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AB849-A8FC-429E-A4C2-07D952FFE3F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972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E742BC-F658-4095-80FD-1E352F06693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41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F8C0-6882-4788-8EB3-903489A18C82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1EB0-D4B2-4BFE-9700-908260B9294D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1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3566-727D-4E42-AF71-D43CE9B2523C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2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989F-8C50-4912-8A0F-C18623EE4362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7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D7C7-D36E-4908-BEEE-D6DCDB0ABA2E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9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C02B-EF33-4FDE-B4AA-BFC6142833D4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3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3787-C53B-4D01-B44C-5A90F2205375}" type="datetime1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9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7555-A8EC-402A-9A64-8C9712280D52}" type="datetime1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3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F7D-938B-4809-8C30-69D1A0A77AAB}" type="datetime1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6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8861-116B-4BDF-8CA2-6DD3927A46C4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9D02-5CF3-4E97-BA0B-A62D27981A10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5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2EC8F-15AA-44E1-BC99-77B006A11954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7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4399"/>
            <a:ext cx="9144000" cy="2966485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Calibri" panose="020F0502020204030204" pitchFamily="34" charset="0"/>
              </a:rPr>
              <a:t/>
            </a:r>
            <a:br>
              <a:rPr lang="en-US" alt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Calibri" panose="020F0502020204030204" pitchFamily="34" charset="0"/>
              </a:rPr>
            </a:br>
            <a:r>
              <a:rPr lang="en-US" altLang="en-US" sz="4000" dirty="0">
                <a:effectLst>
                  <a:outerShdw blurRad="38100" dist="38100" dir="2700000" algn="tl">
                    <a:srgbClr val="000000"/>
                  </a:outerShdw>
                </a:effectLst>
                <a:cs typeface="Calibri" panose="020F0502020204030204" pitchFamily="34" charset="0"/>
              </a:rPr>
              <a:t/>
            </a:r>
            <a:br>
              <a:rPr lang="en-US" altLang="en-US" sz="4000" dirty="0">
                <a:effectLst>
                  <a:outerShdw blurRad="38100" dist="38100" dir="2700000" algn="tl">
                    <a:srgbClr val="000000"/>
                  </a:outerShdw>
                </a:effectLst>
                <a:cs typeface="Calibri" panose="020F0502020204030204" pitchFamily="34" charset="0"/>
              </a:rPr>
            </a:br>
            <a:r>
              <a:rPr lang="en-US" altLang="en-US" sz="4000" baseline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Output and the Exchange Rate in the Short Run</a:t>
            </a:r>
            <a:r>
              <a:rPr lang="en-US" altLang="en-US" sz="4000" baseline="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en-US" sz="4000" baseline="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4000" baseline="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en-US" sz="4000" baseline="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panose="020F0502020204030204" pitchFamily="34" charset="0"/>
              </a:rPr>
              <a:t/>
            </a:r>
            <a:br>
              <a:rPr lang="en-US" altLang="en-US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panose="020F0502020204030204" pitchFamily="34" charset="0"/>
              </a:rPr>
            </a:b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Calibri" panose="020F0502020204030204" pitchFamily="34" charset="0"/>
              </a:rPr>
              <a:t>Chapter 17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3022"/>
            <a:ext cx="9144000" cy="1499191"/>
          </a:xfrm>
        </p:spPr>
        <p:txBody>
          <a:bodyPr/>
          <a:lstStyle/>
          <a:p>
            <a:pPr eaLnBrk="0" hangingPunct="0"/>
            <a:r>
              <a:rPr lang="en-US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International Economics: Theory and Policy</a:t>
            </a:r>
            <a:r>
              <a:rPr lang="en-US" altLang="en-US" b="1" dirty="0" smtClean="0"/>
              <a:t>, </a:t>
            </a:r>
          </a:p>
          <a:p>
            <a:pPr eaLnBrk="0" hangingPunct="0"/>
            <a:endParaRPr lang="en-US" altLang="en-US" b="1" dirty="0" smtClean="0"/>
          </a:p>
          <a:p>
            <a:pPr eaLnBrk="0" hangingPunct="0"/>
            <a:r>
              <a:rPr lang="en-US" altLang="en-US" b="1" dirty="0" smtClean="0"/>
              <a:t> Paul R. Krugman and Maurice Obstfeld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D52B-1CF6-43C1-85F1-270E3325D4A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3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Determinants of Aggregate </a:t>
            </a:r>
            <a:br>
              <a:rPr lang="en-US" altLang="en-US"/>
            </a:br>
            <a:r>
              <a:rPr lang="en-US" altLang="en-US"/>
              <a:t>Demand in an Open Economy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524000" y="1295400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/>
              <a:t>Factors </a:t>
            </a:r>
            <a:r>
              <a:rPr lang="en-US" altLang="en-US" dirty="0"/>
              <a:t>Determining the Current Account</a:t>
            </a:r>
          </a:p>
        </p:txBody>
      </p:sp>
      <p:grpSp>
        <p:nvGrpSpPr>
          <p:cNvPr id="36879" name="Group 15"/>
          <p:cNvGrpSpPr>
            <a:grpSpLocks/>
          </p:cNvGrpSpPr>
          <p:nvPr/>
        </p:nvGrpSpPr>
        <p:grpSpPr bwMode="auto">
          <a:xfrm>
            <a:off x="2286000" y="2733676"/>
            <a:ext cx="7772400" cy="2143125"/>
            <a:chOff x="432" y="1638"/>
            <a:chExt cx="4896" cy="1350"/>
          </a:xfrm>
        </p:grpSpPr>
        <p:pic>
          <p:nvPicPr>
            <p:cNvPr id="36877" name="Picture 13" descr="C:\WINDOWS\Desktop\Sally\T13-2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019" b="23302"/>
            <a:stretch>
              <a:fillRect/>
            </a:stretch>
          </p:blipFill>
          <p:spPr bwMode="auto">
            <a:xfrm>
              <a:off x="432" y="2928"/>
              <a:ext cx="4896" cy="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878" name="Picture 14" descr="C:\WINDOWS\Desktop\Sally\T16-1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638"/>
              <a:ext cx="4896" cy="1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3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5029200"/>
          </a:xfrm>
        </p:spPr>
        <p:txBody>
          <a:bodyPr/>
          <a:lstStyle/>
          <a:p>
            <a:r>
              <a:rPr lang="en-US" altLang="en-US" dirty="0"/>
              <a:t>The four components of aggregate demand are combined to get the total aggregate demand: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i="1" dirty="0"/>
              <a:t>D</a:t>
            </a:r>
            <a:r>
              <a:rPr lang="en-US" altLang="en-US" dirty="0"/>
              <a:t> = </a:t>
            </a:r>
            <a:r>
              <a:rPr lang="en-US" altLang="en-US" i="1" dirty="0"/>
              <a:t>C</a:t>
            </a:r>
            <a:r>
              <a:rPr lang="en-US" altLang="en-US" dirty="0"/>
              <a:t>(</a:t>
            </a:r>
            <a:r>
              <a:rPr lang="en-US" altLang="en-US" i="1" dirty="0"/>
              <a:t>Y</a:t>
            </a:r>
            <a:r>
              <a:rPr lang="en-US" altLang="en-US" dirty="0"/>
              <a:t> – </a:t>
            </a:r>
            <a:r>
              <a:rPr lang="en-US" altLang="en-US" i="1" dirty="0"/>
              <a:t>T</a:t>
            </a:r>
            <a:r>
              <a:rPr lang="en-US" altLang="en-US" dirty="0"/>
              <a:t>) + </a:t>
            </a:r>
            <a:r>
              <a:rPr lang="en-US" altLang="en-US" i="1" dirty="0"/>
              <a:t>I</a:t>
            </a:r>
            <a:r>
              <a:rPr lang="en-US" altLang="en-US" dirty="0"/>
              <a:t> + </a:t>
            </a:r>
            <a:r>
              <a:rPr lang="en-US" altLang="en-US" i="1" dirty="0"/>
              <a:t>G</a:t>
            </a:r>
            <a:r>
              <a:rPr lang="en-US" altLang="en-US" dirty="0"/>
              <a:t> + </a:t>
            </a:r>
            <a:r>
              <a:rPr lang="en-US" altLang="en-US" i="1" dirty="0"/>
              <a:t>CA</a:t>
            </a:r>
            <a:r>
              <a:rPr lang="en-US" altLang="en-US" dirty="0"/>
              <a:t>(</a:t>
            </a:r>
            <a:r>
              <a:rPr lang="en-US" altLang="en-US" i="1" dirty="0"/>
              <a:t>EP</a:t>
            </a:r>
            <a:r>
              <a:rPr lang="en-US" altLang="en-US" dirty="0"/>
              <a:t>*/</a:t>
            </a:r>
            <a:r>
              <a:rPr lang="en-US" altLang="en-US" i="1" dirty="0"/>
              <a:t>P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 – </a:t>
            </a:r>
            <a:r>
              <a:rPr lang="en-US" altLang="en-US" i="1" dirty="0"/>
              <a:t>T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This equation shows that aggregate demand for home output can be written as: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i="1" dirty="0"/>
              <a:t>D</a:t>
            </a:r>
            <a:r>
              <a:rPr lang="en-US" altLang="en-US" dirty="0"/>
              <a:t> = </a:t>
            </a:r>
            <a:r>
              <a:rPr lang="en-US" altLang="en-US" i="1" dirty="0"/>
              <a:t>D</a:t>
            </a:r>
            <a:r>
              <a:rPr lang="en-US" altLang="en-US" dirty="0"/>
              <a:t>(</a:t>
            </a:r>
            <a:r>
              <a:rPr lang="en-US" altLang="en-US" i="1" dirty="0"/>
              <a:t>EP</a:t>
            </a:r>
            <a:r>
              <a:rPr lang="en-US" altLang="en-US" dirty="0"/>
              <a:t>*/</a:t>
            </a:r>
            <a:r>
              <a:rPr lang="en-US" altLang="en-US" i="1" dirty="0"/>
              <a:t>P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 – </a:t>
            </a:r>
            <a:r>
              <a:rPr lang="en-US" altLang="en-US" i="1" dirty="0"/>
              <a:t>T</a:t>
            </a:r>
            <a:r>
              <a:rPr lang="en-US" altLang="en-US" dirty="0"/>
              <a:t>, </a:t>
            </a:r>
            <a:r>
              <a:rPr lang="en-US" altLang="en-US" i="1" dirty="0"/>
              <a:t>I</a:t>
            </a:r>
            <a:r>
              <a:rPr lang="en-US" altLang="en-US" dirty="0"/>
              <a:t>, </a:t>
            </a:r>
            <a:r>
              <a:rPr lang="en-US" altLang="en-US" i="1" dirty="0"/>
              <a:t>G</a:t>
            </a:r>
            <a:r>
              <a:rPr lang="en-US" altLang="en-US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	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Equation of Aggregate Demand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0784" y="1600200"/>
            <a:ext cx="9061704" cy="4495800"/>
          </a:xfrm>
        </p:spPr>
        <p:txBody>
          <a:bodyPr/>
          <a:lstStyle/>
          <a:p>
            <a:r>
              <a:rPr lang="en-US" altLang="en-US" dirty="0"/>
              <a:t>The Real Exchange Rate and Aggregate Demand</a:t>
            </a:r>
          </a:p>
          <a:p>
            <a:pPr lvl="1"/>
            <a:r>
              <a:rPr lang="en-US" altLang="en-US" sz="2800" dirty="0"/>
              <a:t>An increase in </a:t>
            </a:r>
            <a:r>
              <a:rPr lang="en-US" altLang="en-US" sz="2800" i="1" dirty="0"/>
              <a:t>q </a:t>
            </a:r>
            <a:r>
              <a:rPr lang="en-US" altLang="en-US" sz="2800" dirty="0"/>
              <a:t>raises</a:t>
            </a:r>
            <a:r>
              <a:rPr lang="en-US" altLang="en-US" sz="2800" i="1" dirty="0"/>
              <a:t> CA </a:t>
            </a:r>
            <a:r>
              <a:rPr lang="en-US" altLang="en-US" sz="2800" dirty="0"/>
              <a:t>and</a:t>
            </a:r>
            <a:r>
              <a:rPr lang="en-US" altLang="en-US" sz="2800" i="1" dirty="0"/>
              <a:t> D</a:t>
            </a:r>
            <a:r>
              <a:rPr lang="en-US" altLang="en-US" sz="2800" dirty="0"/>
              <a:t>.</a:t>
            </a:r>
          </a:p>
          <a:p>
            <a:pPr lvl="2"/>
            <a:r>
              <a:rPr lang="en-US" altLang="en-US" sz="2800" dirty="0"/>
              <a:t>It makes domestic goods and services cheaper relative to foreign goods and services.</a:t>
            </a:r>
          </a:p>
          <a:p>
            <a:pPr lvl="2"/>
            <a:r>
              <a:rPr lang="en-US" altLang="en-US" sz="2800" dirty="0"/>
              <a:t>It shifts both domestic and foreign spending from foreign goods to domestic goods.</a:t>
            </a:r>
          </a:p>
          <a:p>
            <a:pPr lvl="2"/>
            <a:r>
              <a:rPr lang="en-US" altLang="en-US" sz="2800" b="1" dirty="0"/>
              <a:t>A real depreciation of the home currency raises aggregate demand for home output</a:t>
            </a:r>
            <a:r>
              <a:rPr lang="en-US" altLang="en-US" sz="2800" dirty="0"/>
              <a:t>. </a:t>
            </a:r>
          </a:p>
          <a:p>
            <a:pPr lvl="3"/>
            <a:r>
              <a:rPr lang="en-US" altLang="en-US" sz="2800" dirty="0"/>
              <a:t>A real appreciation lowers aggregate demand for home output.</a:t>
            </a:r>
          </a:p>
          <a:p>
            <a:endParaRPr lang="en-US" altLang="en-US" dirty="0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Equation of Aggregate Demand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4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Real Income and Aggregate Demand</a:t>
            </a:r>
          </a:p>
          <a:p>
            <a:pPr lvl="1"/>
            <a:r>
              <a:rPr lang="en-US" altLang="en-US" sz="2800" dirty="0"/>
              <a:t>A rise in domestic real income raises aggregate demand for home output.</a:t>
            </a:r>
          </a:p>
          <a:p>
            <a:pPr lvl="1"/>
            <a:r>
              <a:rPr lang="en-US" altLang="en-US" sz="2800" dirty="0"/>
              <a:t>A fall in domestic real income lowers aggregate demand for home outpu</a:t>
            </a:r>
            <a:r>
              <a:rPr lang="en-US" altLang="en-US" dirty="0"/>
              <a:t>t.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Equation of Aggregate Demand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8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0" y="1295400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/>
              <a:t>Aggregate </a:t>
            </a:r>
            <a:r>
              <a:rPr lang="en-US" altLang="en-US" dirty="0"/>
              <a:t>Demand as a Function of Output</a:t>
            </a:r>
          </a:p>
        </p:txBody>
      </p:sp>
      <p:grpSp>
        <p:nvGrpSpPr>
          <p:cNvPr id="37899" name="Group 11"/>
          <p:cNvGrpSpPr>
            <a:grpSpLocks/>
          </p:cNvGrpSpPr>
          <p:nvPr/>
        </p:nvGrpSpPr>
        <p:grpSpPr bwMode="auto">
          <a:xfrm>
            <a:off x="2965450" y="1905001"/>
            <a:ext cx="5949950" cy="4481513"/>
            <a:chOff x="908" y="1200"/>
            <a:chExt cx="3748" cy="2823"/>
          </a:xfrm>
        </p:grpSpPr>
        <p:sp>
          <p:nvSpPr>
            <p:cNvPr id="37894" name="Text Box 6"/>
            <p:cNvSpPr txBox="1">
              <a:spLocks noChangeArrowheads="1"/>
            </p:cNvSpPr>
            <p:nvPr/>
          </p:nvSpPr>
          <p:spPr bwMode="auto">
            <a:xfrm>
              <a:off x="2880" y="3792"/>
              <a:ext cx="1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Output (real income),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1344" y="1584"/>
              <a:ext cx="0" cy="216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 flipH="1" flipV="1">
              <a:off x="1344" y="3744"/>
              <a:ext cx="331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Text Box 10"/>
            <p:cNvSpPr txBox="1">
              <a:spLocks noChangeArrowheads="1"/>
            </p:cNvSpPr>
            <p:nvPr/>
          </p:nvSpPr>
          <p:spPr bwMode="auto">
            <a:xfrm>
              <a:off x="908" y="1200"/>
              <a:ext cx="8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Aggregate</a:t>
              </a:r>
            </a:p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demand,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37903" name="Group 15"/>
          <p:cNvGrpSpPr>
            <a:grpSpLocks/>
          </p:cNvGrpSpPr>
          <p:nvPr/>
        </p:nvGrpSpPr>
        <p:grpSpPr bwMode="auto">
          <a:xfrm>
            <a:off x="3657600" y="2743200"/>
            <a:ext cx="6635750" cy="2438400"/>
            <a:chOff x="1344" y="1728"/>
            <a:chExt cx="4180" cy="1536"/>
          </a:xfrm>
        </p:grpSpPr>
        <p:sp>
          <p:nvSpPr>
            <p:cNvPr id="37900" name="Line 12"/>
            <p:cNvSpPr>
              <a:spLocks noChangeShapeType="1"/>
            </p:cNvSpPr>
            <p:nvPr/>
          </p:nvSpPr>
          <p:spPr bwMode="auto">
            <a:xfrm flipV="1">
              <a:off x="1344" y="2160"/>
              <a:ext cx="2448" cy="1104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3456" y="1728"/>
              <a:ext cx="20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>
                  <a:solidFill>
                    <a:srgbClr val="333399"/>
                  </a:solidFill>
                  <a:latin typeface="Arial" panose="020B0604020202020204" pitchFamily="34" charset="0"/>
                </a:rPr>
                <a:t>Aggregate demand function,</a:t>
              </a:r>
            </a:p>
            <a:p>
              <a:r>
                <a:rPr lang="en-US" altLang="en-US" b="1" i="1" dirty="0">
                  <a:solidFill>
                    <a:srgbClr val="333399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en-US" b="1" dirty="0">
                  <a:solidFill>
                    <a:srgbClr val="3333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en-US" b="1" i="1" dirty="0">
                  <a:solidFill>
                    <a:srgbClr val="333399"/>
                  </a:solidFill>
                  <a:latin typeface="Arial" panose="020B0604020202020204" pitchFamily="34" charset="0"/>
                </a:rPr>
                <a:t>EP</a:t>
              </a:r>
              <a:r>
                <a:rPr lang="en-US" altLang="en-US" b="1" dirty="0">
                  <a:solidFill>
                    <a:srgbClr val="333399"/>
                  </a:solidFill>
                  <a:latin typeface="Arial" panose="020B0604020202020204" pitchFamily="34" charset="0"/>
                </a:rPr>
                <a:t>*/</a:t>
              </a:r>
              <a:r>
                <a:rPr lang="en-US" altLang="en-US" b="1" i="1" dirty="0">
                  <a:solidFill>
                    <a:srgbClr val="333399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en-US" b="1" dirty="0">
                  <a:solidFill>
                    <a:srgbClr val="333399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en-US" b="1" i="1" dirty="0">
                  <a:solidFill>
                    <a:srgbClr val="333399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en-US" b="1" dirty="0">
                  <a:solidFill>
                    <a:srgbClr val="333399"/>
                  </a:solidFill>
                  <a:latin typeface="Arial" panose="020B0604020202020204" pitchFamily="34" charset="0"/>
                </a:rPr>
                <a:t> – </a:t>
              </a:r>
              <a:r>
                <a:rPr lang="en-US" altLang="en-US" b="1" i="1" dirty="0">
                  <a:solidFill>
                    <a:srgbClr val="333399"/>
                  </a:solidFill>
                  <a:latin typeface="Arial" panose="020B0604020202020204" pitchFamily="34" charset="0"/>
                </a:rPr>
                <a:t>T</a:t>
              </a:r>
              <a:r>
                <a:rPr lang="en-US" altLang="en-US" b="1" dirty="0">
                  <a:solidFill>
                    <a:srgbClr val="333399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en-US" b="1" i="1" dirty="0">
                  <a:solidFill>
                    <a:srgbClr val="333399"/>
                  </a:solidFill>
                  <a:latin typeface="Arial" panose="020B0604020202020204" pitchFamily="34" charset="0"/>
                </a:rPr>
                <a:t>I</a:t>
              </a:r>
              <a:r>
                <a:rPr lang="en-US" altLang="en-US" b="1" dirty="0">
                  <a:solidFill>
                    <a:srgbClr val="333399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en-US" b="1" i="1" dirty="0">
                  <a:solidFill>
                    <a:srgbClr val="333399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en-US" b="1" dirty="0">
                  <a:solidFill>
                    <a:srgbClr val="333399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7910" name="Group 22"/>
          <p:cNvGrpSpPr>
            <a:grpSpLocks/>
          </p:cNvGrpSpPr>
          <p:nvPr/>
        </p:nvGrpSpPr>
        <p:grpSpPr bwMode="auto">
          <a:xfrm>
            <a:off x="3657600" y="3733800"/>
            <a:ext cx="1981200" cy="1447800"/>
            <a:chOff x="1344" y="2352"/>
            <a:chExt cx="1248" cy="912"/>
          </a:xfrm>
        </p:grpSpPr>
        <p:sp>
          <p:nvSpPr>
            <p:cNvPr id="37904" name="Line 16"/>
            <p:cNvSpPr>
              <a:spLocks noChangeShapeType="1"/>
            </p:cNvSpPr>
            <p:nvPr/>
          </p:nvSpPr>
          <p:spPr bwMode="auto">
            <a:xfrm>
              <a:off x="1344" y="3264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17"/>
            <p:cNvSpPr>
              <a:spLocks noChangeShapeType="1"/>
            </p:cNvSpPr>
            <p:nvPr/>
          </p:nvSpPr>
          <p:spPr bwMode="auto">
            <a:xfrm flipV="1">
              <a:off x="1344" y="2352"/>
              <a:ext cx="816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909" name="Group 21"/>
            <p:cNvGrpSpPr>
              <a:grpSpLocks/>
            </p:cNvGrpSpPr>
            <p:nvPr/>
          </p:nvGrpSpPr>
          <p:grpSpPr bwMode="auto">
            <a:xfrm>
              <a:off x="1728" y="2640"/>
              <a:ext cx="574" cy="624"/>
              <a:chOff x="1728" y="2640"/>
              <a:chExt cx="574" cy="624"/>
            </a:xfrm>
          </p:grpSpPr>
          <p:sp>
            <p:nvSpPr>
              <p:cNvPr id="37906" name="Arc 18"/>
              <p:cNvSpPr>
                <a:spLocks/>
              </p:cNvSpPr>
              <p:nvPr/>
            </p:nvSpPr>
            <p:spPr bwMode="auto">
              <a:xfrm>
                <a:off x="1728" y="2832"/>
                <a:ext cx="384" cy="43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8" name="Text Box 20"/>
              <p:cNvSpPr txBox="1">
                <a:spLocks noChangeArrowheads="1"/>
              </p:cNvSpPr>
              <p:nvPr/>
            </p:nvSpPr>
            <p:spPr bwMode="auto">
              <a:xfrm>
                <a:off x="1968" y="2640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45</a:t>
                </a:r>
                <a:r>
                  <a:rPr lang="en-US" altLang="en-US" b="1">
                    <a:latin typeface="Arial" panose="020B0604020202020204" pitchFamily="34" charset="0"/>
                    <a:cs typeface="Times New Roman" panose="02020603050405020304" pitchFamily="18" charset="0"/>
                  </a:rPr>
                  <a:t>°</a:t>
                </a:r>
                <a:endParaRPr lang="en-US" altLang="en-US" b="1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7912" name="Rectangle 24"/>
          <p:cNvSpPr>
            <a:spLocks noGrp="1" noChangeArrowheads="1"/>
          </p:cNvSpPr>
          <p:nvPr>
            <p:ph type="title"/>
          </p:nvPr>
        </p:nvSpPr>
        <p:spPr>
          <a:xfrm>
            <a:off x="765048" y="374269"/>
            <a:ext cx="10515600" cy="1325563"/>
          </a:xfrm>
          <a:noFill/>
          <a:ln/>
        </p:spPr>
        <p:txBody>
          <a:bodyPr/>
          <a:lstStyle/>
          <a:p>
            <a:r>
              <a:rPr lang="en-US" altLang="en-US" dirty="0"/>
              <a:t>The Equation of Aggregate Demand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7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88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How Output Is </a:t>
            </a:r>
            <a:br>
              <a:rPr lang="en-US" altLang="en-US"/>
            </a:br>
            <a:r>
              <a:rPr lang="en-US" altLang="en-US"/>
              <a:t>Determined in the Short Run</a:t>
            </a:r>
          </a:p>
        </p:txBody>
      </p:sp>
      <p:sp>
        <p:nvSpPr>
          <p:cNvPr id="880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648200"/>
          </a:xfrm>
        </p:spPr>
        <p:txBody>
          <a:bodyPr/>
          <a:lstStyle/>
          <a:p>
            <a:r>
              <a:rPr lang="en-US" altLang="en-US" dirty="0"/>
              <a:t>Output market is in equilibrium in the short-run when real output, </a:t>
            </a:r>
            <a:r>
              <a:rPr lang="en-US" altLang="en-US" i="1" dirty="0"/>
              <a:t>Y</a:t>
            </a:r>
            <a:r>
              <a:rPr lang="en-US" altLang="en-US" dirty="0"/>
              <a:t>, equals the aggregate demand for domestic output: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dirty="0"/>
              <a:t>			    Y</a:t>
            </a:r>
            <a:r>
              <a:rPr lang="en-US" altLang="en-US" dirty="0"/>
              <a:t> = </a:t>
            </a:r>
            <a:r>
              <a:rPr lang="en-US" altLang="en-US" i="1" dirty="0"/>
              <a:t>D</a:t>
            </a:r>
            <a:r>
              <a:rPr lang="en-US" altLang="en-US" dirty="0"/>
              <a:t>(</a:t>
            </a:r>
            <a:r>
              <a:rPr lang="en-US" altLang="en-US" i="1" dirty="0"/>
              <a:t>EP</a:t>
            </a:r>
            <a:r>
              <a:rPr lang="en-US" altLang="en-US" dirty="0"/>
              <a:t>*/</a:t>
            </a:r>
            <a:r>
              <a:rPr lang="en-US" altLang="en-US" i="1" dirty="0"/>
              <a:t>P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 – </a:t>
            </a:r>
            <a:r>
              <a:rPr lang="en-US" altLang="en-US" i="1" dirty="0"/>
              <a:t>T</a:t>
            </a:r>
            <a:r>
              <a:rPr lang="en-US" altLang="en-US" dirty="0"/>
              <a:t>, </a:t>
            </a:r>
            <a:r>
              <a:rPr lang="en-US" altLang="en-US" i="1" dirty="0"/>
              <a:t>I</a:t>
            </a:r>
            <a:r>
              <a:rPr lang="en-US" altLang="en-US" dirty="0"/>
              <a:t>, </a:t>
            </a:r>
            <a:r>
              <a:rPr lang="en-US" altLang="en-US" i="1" dirty="0"/>
              <a:t>G</a:t>
            </a:r>
            <a:r>
              <a:rPr lang="en-US" altLang="en-US" dirty="0"/>
              <a:t>)   	</a:t>
            </a:r>
          </a:p>
          <a:p>
            <a:pPr lvl="1"/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6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524000" y="1295400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/>
              <a:t>The </a:t>
            </a:r>
            <a:r>
              <a:rPr lang="en-US" altLang="en-US" dirty="0"/>
              <a:t>Determination of Output in the Short Run</a:t>
            </a:r>
          </a:p>
        </p:txBody>
      </p:sp>
      <p:grpSp>
        <p:nvGrpSpPr>
          <p:cNvPr id="38918" name="Group 6"/>
          <p:cNvGrpSpPr>
            <a:grpSpLocks/>
          </p:cNvGrpSpPr>
          <p:nvPr/>
        </p:nvGrpSpPr>
        <p:grpSpPr bwMode="auto">
          <a:xfrm>
            <a:off x="2965450" y="1905001"/>
            <a:ext cx="5949950" cy="4481513"/>
            <a:chOff x="908" y="1200"/>
            <a:chExt cx="3748" cy="2823"/>
          </a:xfrm>
        </p:grpSpPr>
        <p:sp>
          <p:nvSpPr>
            <p:cNvPr id="38919" name="Text Box 7"/>
            <p:cNvSpPr txBox="1">
              <a:spLocks noChangeArrowheads="1"/>
            </p:cNvSpPr>
            <p:nvPr/>
          </p:nvSpPr>
          <p:spPr bwMode="auto">
            <a:xfrm>
              <a:off x="2880" y="3792"/>
              <a:ext cx="1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	          Output,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38920" name="Line 8"/>
            <p:cNvSpPr>
              <a:spLocks noChangeShapeType="1"/>
            </p:cNvSpPr>
            <p:nvPr/>
          </p:nvSpPr>
          <p:spPr bwMode="auto">
            <a:xfrm>
              <a:off x="1344" y="1584"/>
              <a:ext cx="0" cy="216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1" name="Line 9"/>
            <p:cNvSpPr>
              <a:spLocks noChangeShapeType="1"/>
            </p:cNvSpPr>
            <p:nvPr/>
          </p:nvSpPr>
          <p:spPr bwMode="auto">
            <a:xfrm flipH="1" flipV="1">
              <a:off x="1344" y="3744"/>
              <a:ext cx="331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908" y="1200"/>
              <a:ext cx="8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Aggregate</a:t>
              </a:r>
            </a:p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demand,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38941" name="Group 29"/>
          <p:cNvGrpSpPr>
            <a:grpSpLocks/>
          </p:cNvGrpSpPr>
          <p:nvPr/>
        </p:nvGrpSpPr>
        <p:grpSpPr bwMode="auto">
          <a:xfrm>
            <a:off x="4419601" y="5105401"/>
            <a:ext cx="911225" cy="841375"/>
            <a:chOff x="1824" y="3216"/>
            <a:chExt cx="574" cy="530"/>
          </a:xfrm>
        </p:grpSpPr>
        <p:sp>
          <p:nvSpPr>
            <p:cNvPr id="38928" name="Arc 16"/>
            <p:cNvSpPr>
              <a:spLocks/>
            </p:cNvSpPr>
            <p:nvPr/>
          </p:nvSpPr>
          <p:spPr bwMode="auto">
            <a:xfrm>
              <a:off x="1824" y="3323"/>
              <a:ext cx="384" cy="423"/>
            </a:xfrm>
            <a:custGeom>
              <a:avLst/>
              <a:gdLst>
                <a:gd name="G0" fmla="+- 0 0 0"/>
                <a:gd name="G1" fmla="+- 21158 0 0"/>
                <a:gd name="G2" fmla="+- 21600 0 0"/>
                <a:gd name="T0" fmla="*/ 4346 w 21600"/>
                <a:gd name="T1" fmla="*/ 0 h 21158"/>
                <a:gd name="T2" fmla="*/ 21600 w 21600"/>
                <a:gd name="T3" fmla="*/ 21158 h 21158"/>
                <a:gd name="T4" fmla="*/ 0 w 21600"/>
                <a:gd name="T5" fmla="*/ 21158 h 2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158" fill="none" extrusionOk="0">
                  <a:moveTo>
                    <a:pt x="4346" y="-1"/>
                  </a:moveTo>
                  <a:cubicBezTo>
                    <a:pt x="14390" y="2062"/>
                    <a:pt x="21600" y="10903"/>
                    <a:pt x="21600" y="21158"/>
                  </a:cubicBezTo>
                </a:path>
                <a:path w="21600" h="21158" stroke="0" extrusionOk="0">
                  <a:moveTo>
                    <a:pt x="4346" y="-1"/>
                  </a:moveTo>
                  <a:cubicBezTo>
                    <a:pt x="14390" y="2062"/>
                    <a:pt x="21600" y="10903"/>
                    <a:pt x="21600" y="21158"/>
                  </a:cubicBezTo>
                  <a:lnTo>
                    <a:pt x="0" y="2115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9" name="Text Box 17"/>
            <p:cNvSpPr txBox="1">
              <a:spLocks noChangeArrowheads="1"/>
            </p:cNvSpPr>
            <p:nvPr/>
          </p:nvSpPr>
          <p:spPr bwMode="auto">
            <a:xfrm>
              <a:off x="2064" y="3216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45</a:t>
              </a:r>
              <a:r>
                <a:rPr lang="en-US" altLang="en-US" b="1">
                  <a:latin typeface="Arial" panose="020B0604020202020204" pitchFamily="34" charset="0"/>
                  <a:cs typeface="Times New Roman" panose="02020603050405020304" pitchFamily="18" charset="0"/>
                </a:rPr>
                <a:t>°</a:t>
              </a:r>
              <a:endParaRPr lang="en-US" altLang="en-US" b="1">
                <a:latin typeface="Arial" panose="020B0604020202020204" pitchFamily="34" charset="0"/>
              </a:endParaRPr>
            </a:p>
          </p:txBody>
        </p:sp>
      </p:grpSp>
      <p:grpSp>
        <p:nvGrpSpPr>
          <p:cNvPr id="38936" name="Group 24"/>
          <p:cNvGrpSpPr>
            <a:grpSpLocks/>
          </p:cNvGrpSpPr>
          <p:nvPr/>
        </p:nvGrpSpPr>
        <p:grpSpPr bwMode="auto">
          <a:xfrm>
            <a:off x="3657600" y="2406650"/>
            <a:ext cx="4660900" cy="3536950"/>
            <a:chOff x="1344" y="1516"/>
            <a:chExt cx="2936" cy="2228"/>
          </a:xfrm>
        </p:grpSpPr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2544" y="1516"/>
              <a:ext cx="17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Aggregate demand = </a:t>
              </a:r>
            </a:p>
            <a:p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aggregate output, </a:t>
              </a:r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 = </a:t>
              </a:r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 flipV="1">
              <a:off x="1344" y="1968"/>
              <a:ext cx="2400" cy="1776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35" name="Group 23"/>
          <p:cNvGrpSpPr>
            <a:grpSpLocks/>
          </p:cNvGrpSpPr>
          <p:nvPr/>
        </p:nvGrpSpPr>
        <p:grpSpPr bwMode="auto">
          <a:xfrm>
            <a:off x="3657600" y="3124200"/>
            <a:ext cx="6597650" cy="1295400"/>
            <a:chOff x="1344" y="1968"/>
            <a:chExt cx="4156" cy="816"/>
          </a:xfrm>
        </p:grpSpPr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 flipV="1">
              <a:off x="1344" y="2256"/>
              <a:ext cx="3264" cy="528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4080" y="1968"/>
              <a:ext cx="1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Aggregate demand</a:t>
              </a:r>
            </a:p>
          </p:txBody>
        </p:sp>
      </p:grpSp>
      <p:grpSp>
        <p:nvGrpSpPr>
          <p:cNvPr id="38961" name="Group 49"/>
          <p:cNvGrpSpPr>
            <a:grpSpLocks/>
          </p:cNvGrpSpPr>
          <p:nvPr/>
        </p:nvGrpSpPr>
        <p:grpSpPr bwMode="auto">
          <a:xfrm>
            <a:off x="5029200" y="4114801"/>
            <a:ext cx="573088" cy="2271713"/>
            <a:chOff x="2208" y="2592"/>
            <a:chExt cx="361" cy="1431"/>
          </a:xfrm>
        </p:grpSpPr>
        <p:grpSp>
          <p:nvGrpSpPr>
            <p:cNvPr id="38946" name="Group 34"/>
            <p:cNvGrpSpPr>
              <a:grpSpLocks/>
            </p:cNvGrpSpPr>
            <p:nvPr/>
          </p:nvGrpSpPr>
          <p:grpSpPr bwMode="auto">
            <a:xfrm>
              <a:off x="2208" y="2592"/>
              <a:ext cx="216" cy="279"/>
              <a:chOff x="2208" y="2592"/>
              <a:chExt cx="216" cy="279"/>
            </a:xfrm>
          </p:grpSpPr>
          <p:sp>
            <p:nvSpPr>
              <p:cNvPr id="38942" name="Oval 30"/>
              <p:cNvSpPr>
                <a:spLocks noChangeArrowheads="1"/>
              </p:cNvSpPr>
              <p:nvPr/>
            </p:nvSpPr>
            <p:spPr bwMode="auto">
              <a:xfrm>
                <a:off x="2372" y="2592"/>
                <a:ext cx="52" cy="52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5" name="Text Box 33"/>
              <p:cNvSpPr txBox="1">
                <a:spLocks noChangeArrowheads="1"/>
              </p:cNvSpPr>
              <p:nvPr/>
            </p:nvSpPr>
            <p:spPr bwMode="auto">
              <a:xfrm>
                <a:off x="2208" y="264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38952" name="Group 40"/>
            <p:cNvGrpSpPr>
              <a:grpSpLocks/>
            </p:cNvGrpSpPr>
            <p:nvPr/>
          </p:nvGrpSpPr>
          <p:grpSpPr bwMode="auto">
            <a:xfrm>
              <a:off x="2304" y="2640"/>
              <a:ext cx="265" cy="1383"/>
              <a:chOff x="2304" y="2640"/>
              <a:chExt cx="265" cy="1383"/>
            </a:xfrm>
          </p:grpSpPr>
          <p:sp>
            <p:nvSpPr>
              <p:cNvPr id="38940" name="Line 28"/>
              <p:cNvSpPr>
                <a:spLocks noChangeShapeType="1"/>
              </p:cNvSpPr>
              <p:nvPr/>
            </p:nvSpPr>
            <p:spPr bwMode="auto">
              <a:xfrm>
                <a:off x="2400" y="2640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1" name="Text Box 39"/>
              <p:cNvSpPr txBox="1">
                <a:spLocks noChangeArrowheads="1"/>
              </p:cNvSpPr>
              <p:nvPr/>
            </p:nvSpPr>
            <p:spPr bwMode="auto">
              <a:xfrm>
                <a:off x="2304" y="3792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38966" name="Group 54"/>
          <p:cNvGrpSpPr>
            <a:grpSpLocks/>
          </p:cNvGrpSpPr>
          <p:nvPr/>
        </p:nvGrpSpPr>
        <p:grpSpPr bwMode="auto">
          <a:xfrm>
            <a:off x="3124200" y="3595689"/>
            <a:ext cx="3316288" cy="2790825"/>
            <a:chOff x="1008" y="2265"/>
            <a:chExt cx="2089" cy="1758"/>
          </a:xfrm>
        </p:grpSpPr>
        <p:grpSp>
          <p:nvGrpSpPr>
            <p:cNvPr id="38958" name="Group 46"/>
            <p:cNvGrpSpPr>
              <a:grpSpLocks/>
            </p:cNvGrpSpPr>
            <p:nvPr/>
          </p:nvGrpSpPr>
          <p:grpSpPr bwMode="auto">
            <a:xfrm>
              <a:off x="1008" y="2400"/>
              <a:ext cx="1994" cy="231"/>
              <a:chOff x="1008" y="2400"/>
              <a:chExt cx="1994" cy="231"/>
            </a:xfrm>
          </p:grpSpPr>
          <p:sp>
            <p:nvSpPr>
              <p:cNvPr id="38937" name="Line 25"/>
              <p:cNvSpPr>
                <a:spLocks noChangeShapeType="1"/>
              </p:cNvSpPr>
              <p:nvPr/>
            </p:nvSpPr>
            <p:spPr bwMode="auto">
              <a:xfrm flipH="1">
                <a:off x="1344" y="2516"/>
                <a:ext cx="16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7" name="Text Box 45"/>
              <p:cNvSpPr txBox="1">
                <a:spLocks noChangeArrowheads="1"/>
              </p:cNvSpPr>
              <p:nvPr/>
            </p:nvSpPr>
            <p:spPr bwMode="auto">
              <a:xfrm>
                <a:off x="1008" y="2400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D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38960" name="Group 48"/>
            <p:cNvGrpSpPr>
              <a:grpSpLocks/>
            </p:cNvGrpSpPr>
            <p:nvPr/>
          </p:nvGrpSpPr>
          <p:grpSpPr bwMode="auto">
            <a:xfrm>
              <a:off x="2832" y="2265"/>
              <a:ext cx="265" cy="1758"/>
              <a:chOff x="2832" y="2265"/>
              <a:chExt cx="265" cy="1758"/>
            </a:xfrm>
          </p:grpSpPr>
          <p:grpSp>
            <p:nvGrpSpPr>
              <p:cNvPr id="38948" name="Group 36"/>
              <p:cNvGrpSpPr>
                <a:grpSpLocks/>
              </p:cNvGrpSpPr>
              <p:nvPr/>
            </p:nvGrpSpPr>
            <p:grpSpPr bwMode="auto">
              <a:xfrm>
                <a:off x="2876" y="2265"/>
                <a:ext cx="196" cy="283"/>
                <a:chOff x="2876" y="2265"/>
                <a:chExt cx="196" cy="283"/>
              </a:xfrm>
            </p:grpSpPr>
            <p:sp>
              <p:nvSpPr>
                <p:cNvPr id="38943" name="Oval 31"/>
                <p:cNvSpPr>
                  <a:spLocks noChangeArrowheads="1"/>
                </p:cNvSpPr>
                <p:nvPr/>
              </p:nvSpPr>
              <p:spPr bwMode="auto">
                <a:xfrm>
                  <a:off x="2948" y="2496"/>
                  <a:ext cx="52" cy="52"/>
                </a:xfrm>
                <a:prstGeom prst="ellipse">
                  <a:avLst/>
                </a:prstGeom>
                <a:solidFill>
                  <a:srgbClr val="333399"/>
                </a:solidFill>
                <a:ln w="9525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876" y="2265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38955" name="Group 43"/>
              <p:cNvGrpSpPr>
                <a:grpSpLocks/>
              </p:cNvGrpSpPr>
              <p:nvPr/>
            </p:nvGrpSpPr>
            <p:grpSpPr bwMode="auto">
              <a:xfrm>
                <a:off x="2832" y="2544"/>
                <a:ext cx="265" cy="1479"/>
                <a:chOff x="2832" y="2544"/>
                <a:chExt cx="265" cy="1479"/>
              </a:xfrm>
            </p:grpSpPr>
            <p:sp>
              <p:nvSpPr>
                <p:cNvPr id="38938" name="Line 26"/>
                <p:cNvSpPr>
                  <a:spLocks noChangeShapeType="1"/>
                </p:cNvSpPr>
                <p:nvPr/>
              </p:nvSpPr>
              <p:spPr bwMode="auto">
                <a:xfrm>
                  <a:off x="2976" y="2544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5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32" y="3792"/>
                  <a:ext cx="26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b="1" i="1">
                      <a:latin typeface="Arial" panose="020B0604020202020204" pitchFamily="34" charset="0"/>
                    </a:rPr>
                    <a:t>Y</a:t>
                  </a:r>
                  <a:r>
                    <a:rPr lang="en-US" altLang="en-US" b="1" baseline="30000">
                      <a:latin typeface="Arial" panose="020B0604020202020204" pitchFamily="34" charset="0"/>
                    </a:rPr>
                    <a:t>1</a:t>
                  </a:r>
                </a:p>
              </p:txBody>
            </p:sp>
          </p:grpSp>
        </p:grpSp>
      </p:grpSp>
      <p:grpSp>
        <p:nvGrpSpPr>
          <p:cNvPr id="38959" name="Group 47"/>
          <p:cNvGrpSpPr>
            <a:grpSpLocks/>
          </p:cNvGrpSpPr>
          <p:nvPr/>
        </p:nvGrpSpPr>
        <p:grpSpPr bwMode="auto">
          <a:xfrm>
            <a:off x="6934200" y="3505201"/>
            <a:ext cx="420688" cy="2881313"/>
            <a:chOff x="3408" y="2208"/>
            <a:chExt cx="265" cy="1815"/>
          </a:xfrm>
        </p:grpSpPr>
        <p:grpSp>
          <p:nvGrpSpPr>
            <p:cNvPr id="38950" name="Group 38"/>
            <p:cNvGrpSpPr>
              <a:grpSpLocks/>
            </p:cNvGrpSpPr>
            <p:nvPr/>
          </p:nvGrpSpPr>
          <p:grpSpPr bwMode="auto">
            <a:xfrm>
              <a:off x="3456" y="2208"/>
              <a:ext cx="196" cy="244"/>
              <a:chOff x="3456" y="2208"/>
              <a:chExt cx="196" cy="244"/>
            </a:xfrm>
          </p:grpSpPr>
          <p:sp>
            <p:nvSpPr>
              <p:cNvPr id="38944" name="Oval 32"/>
              <p:cNvSpPr>
                <a:spLocks noChangeArrowheads="1"/>
              </p:cNvSpPr>
              <p:nvPr/>
            </p:nvSpPr>
            <p:spPr bwMode="auto">
              <a:xfrm>
                <a:off x="3524" y="2400"/>
                <a:ext cx="52" cy="52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9" name="Text Box 37"/>
              <p:cNvSpPr txBox="1">
                <a:spLocks noChangeArrowheads="1"/>
              </p:cNvSpPr>
              <p:nvPr/>
            </p:nvSpPr>
            <p:spPr bwMode="auto">
              <a:xfrm>
                <a:off x="3456" y="220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38956" name="Group 44"/>
            <p:cNvGrpSpPr>
              <a:grpSpLocks/>
            </p:cNvGrpSpPr>
            <p:nvPr/>
          </p:nvGrpSpPr>
          <p:grpSpPr bwMode="auto">
            <a:xfrm>
              <a:off x="3408" y="2448"/>
              <a:ext cx="265" cy="1575"/>
              <a:chOff x="3408" y="2448"/>
              <a:chExt cx="265" cy="1575"/>
            </a:xfrm>
          </p:grpSpPr>
          <p:sp>
            <p:nvSpPr>
              <p:cNvPr id="38939" name="Line 27"/>
              <p:cNvSpPr>
                <a:spLocks noChangeShapeType="1"/>
              </p:cNvSpPr>
              <p:nvPr/>
            </p:nvSpPr>
            <p:spPr bwMode="auto">
              <a:xfrm>
                <a:off x="3552" y="2448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4" name="Text Box 42"/>
              <p:cNvSpPr txBox="1">
                <a:spLocks noChangeArrowheads="1"/>
              </p:cNvSpPr>
              <p:nvPr/>
            </p:nvSpPr>
            <p:spPr bwMode="auto">
              <a:xfrm>
                <a:off x="3408" y="3792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</p:grpSp>
      <p:sp>
        <p:nvSpPr>
          <p:cNvPr id="38965" name="Rectangle 53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How Output Is </a:t>
            </a:r>
            <a:br>
              <a:rPr lang="en-US" altLang="en-US"/>
            </a:br>
            <a:r>
              <a:rPr lang="en-US" altLang="en-US"/>
              <a:t>Determined in the Short Run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1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altLang="en-US" dirty="0"/>
              <a:t>Output, the Exchange Rate, and Output Market Equilibrium</a:t>
            </a:r>
          </a:p>
          <a:p>
            <a:pPr lvl="1"/>
            <a:r>
              <a:rPr lang="en-US" altLang="en-US" sz="2800" dirty="0"/>
              <a:t>With fixed price levels at home and abroad, a rise in the nominal exchange rate makes foreign goods and services more expensive relative to domestic goods and services.</a:t>
            </a:r>
          </a:p>
          <a:p>
            <a:pPr lvl="2"/>
            <a:r>
              <a:rPr lang="en-US" altLang="en-US" sz="2800" dirty="0"/>
              <a:t>Any rise in </a:t>
            </a:r>
            <a:r>
              <a:rPr lang="en-US" altLang="en-US" sz="2800" i="1" dirty="0"/>
              <a:t>q</a:t>
            </a:r>
            <a:r>
              <a:rPr lang="en-US" altLang="en-US" sz="2800" dirty="0"/>
              <a:t> will cause an upward shift in the aggregate demand function and an expansion of output.</a:t>
            </a:r>
          </a:p>
          <a:p>
            <a:pPr lvl="2"/>
            <a:r>
              <a:rPr lang="en-US" altLang="en-US" sz="2800" dirty="0"/>
              <a:t>Any fall in </a:t>
            </a:r>
            <a:r>
              <a:rPr lang="en-US" altLang="en-US" sz="2800" i="1" dirty="0"/>
              <a:t>q</a:t>
            </a:r>
            <a:r>
              <a:rPr lang="en-US" altLang="en-US" sz="2800" dirty="0"/>
              <a:t> will cause output to contract.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Output Market Equilibrium in the Short Run: The </a:t>
            </a:r>
            <a:r>
              <a:rPr lang="en-US" altLang="en-US" i="1"/>
              <a:t>DD </a:t>
            </a:r>
            <a:r>
              <a:rPr lang="en-US" altLang="en-US"/>
              <a:t>Schedule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8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Output Market Equilibrium in the Short Run: The </a:t>
            </a:r>
            <a:r>
              <a:rPr lang="en-US" altLang="en-US" i="1"/>
              <a:t>DD </a:t>
            </a:r>
            <a:r>
              <a:rPr lang="en-US" altLang="en-US"/>
              <a:t>Schedule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0" y="1216025"/>
            <a:ext cx="91440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Output </a:t>
            </a:r>
            <a:r>
              <a:rPr lang="en-US" altLang="en-US" dirty="0"/>
              <a:t>Effect of a Currency Depreciation with Fixed   		                 Output Prices  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2965450" y="2071688"/>
            <a:ext cx="5949950" cy="4481512"/>
            <a:chOff x="908" y="1200"/>
            <a:chExt cx="3748" cy="2823"/>
          </a:xfrm>
        </p:grpSpPr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2880" y="3792"/>
              <a:ext cx="1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	          Output,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40966" name="Line 6"/>
            <p:cNvSpPr>
              <a:spLocks noChangeShapeType="1"/>
            </p:cNvSpPr>
            <p:nvPr/>
          </p:nvSpPr>
          <p:spPr bwMode="auto">
            <a:xfrm>
              <a:off x="1344" y="1584"/>
              <a:ext cx="0" cy="216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 flipH="1" flipV="1">
              <a:off x="1344" y="3744"/>
              <a:ext cx="331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908" y="1200"/>
              <a:ext cx="8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Aggregate</a:t>
              </a:r>
            </a:p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demand,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40969" name="Group 9"/>
          <p:cNvGrpSpPr>
            <a:grpSpLocks/>
          </p:cNvGrpSpPr>
          <p:nvPr/>
        </p:nvGrpSpPr>
        <p:grpSpPr bwMode="auto">
          <a:xfrm>
            <a:off x="4419601" y="5272089"/>
            <a:ext cx="911225" cy="841375"/>
            <a:chOff x="1824" y="3216"/>
            <a:chExt cx="574" cy="530"/>
          </a:xfrm>
        </p:grpSpPr>
        <p:sp>
          <p:nvSpPr>
            <p:cNvPr id="40970" name="Arc 10"/>
            <p:cNvSpPr>
              <a:spLocks/>
            </p:cNvSpPr>
            <p:nvPr/>
          </p:nvSpPr>
          <p:spPr bwMode="auto">
            <a:xfrm>
              <a:off x="1824" y="3323"/>
              <a:ext cx="384" cy="423"/>
            </a:xfrm>
            <a:custGeom>
              <a:avLst/>
              <a:gdLst>
                <a:gd name="G0" fmla="+- 0 0 0"/>
                <a:gd name="G1" fmla="+- 21158 0 0"/>
                <a:gd name="G2" fmla="+- 21600 0 0"/>
                <a:gd name="T0" fmla="*/ 4346 w 21600"/>
                <a:gd name="T1" fmla="*/ 0 h 21158"/>
                <a:gd name="T2" fmla="*/ 21600 w 21600"/>
                <a:gd name="T3" fmla="*/ 21158 h 21158"/>
                <a:gd name="T4" fmla="*/ 0 w 21600"/>
                <a:gd name="T5" fmla="*/ 21158 h 2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158" fill="none" extrusionOk="0">
                  <a:moveTo>
                    <a:pt x="4346" y="-1"/>
                  </a:moveTo>
                  <a:cubicBezTo>
                    <a:pt x="14390" y="2062"/>
                    <a:pt x="21600" y="10903"/>
                    <a:pt x="21600" y="21158"/>
                  </a:cubicBezTo>
                </a:path>
                <a:path w="21600" h="21158" stroke="0" extrusionOk="0">
                  <a:moveTo>
                    <a:pt x="4346" y="-1"/>
                  </a:moveTo>
                  <a:cubicBezTo>
                    <a:pt x="14390" y="2062"/>
                    <a:pt x="21600" y="10903"/>
                    <a:pt x="21600" y="21158"/>
                  </a:cubicBezTo>
                  <a:lnTo>
                    <a:pt x="0" y="2115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2064" y="3216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45</a:t>
              </a:r>
              <a:r>
                <a:rPr lang="en-US" altLang="en-US" b="1">
                  <a:latin typeface="Arial" panose="020B0604020202020204" pitchFamily="34" charset="0"/>
                  <a:cs typeface="Times New Roman" panose="02020603050405020304" pitchFamily="18" charset="0"/>
                </a:rPr>
                <a:t>°</a:t>
              </a:r>
              <a:endParaRPr lang="en-US" altLang="en-US" b="1">
                <a:latin typeface="Arial" panose="020B0604020202020204" pitchFamily="34" charset="0"/>
              </a:endParaRPr>
            </a:p>
          </p:txBody>
        </p:sp>
      </p:grpSp>
      <p:grpSp>
        <p:nvGrpSpPr>
          <p:cNvPr id="41002" name="Group 42"/>
          <p:cNvGrpSpPr>
            <a:grpSpLocks/>
          </p:cNvGrpSpPr>
          <p:nvPr/>
        </p:nvGrpSpPr>
        <p:grpSpPr bwMode="auto">
          <a:xfrm>
            <a:off x="3657600" y="2452688"/>
            <a:ext cx="5334000" cy="3657600"/>
            <a:chOff x="1344" y="1440"/>
            <a:chExt cx="3360" cy="2304"/>
          </a:xfrm>
        </p:grpSpPr>
        <p:sp>
          <p:nvSpPr>
            <p:cNvPr id="40973" name="Text Box 13"/>
            <p:cNvSpPr txBox="1">
              <a:spLocks noChangeArrowheads="1"/>
            </p:cNvSpPr>
            <p:nvPr/>
          </p:nvSpPr>
          <p:spPr bwMode="auto">
            <a:xfrm>
              <a:off x="4224" y="1440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 = </a:t>
              </a:r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 flipV="1">
              <a:off x="1344" y="1632"/>
              <a:ext cx="2832" cy="2112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14" name="Group 54"/>
          <p:cNvGrpSpPr>
            <a:grpSpLocks/>
          </p:cNvGrpSpPr>
          <p:nvPr/>
        </p:nvGrpSpPr>
        <p:grpSpPr bwMode="auto">
          <a:xfrm>
            <a:off x="6056314" y="3762376"/>
            <a:ext cx="420687" cy="2790825"/>
            <a:chOff x="2855" y="2265"/>
            <a:chExt cx="265" cy="1758"/>
          </a:xfrm>
        </p:grpSpPr>
        <p:grpSp>
          <p:nvGrpSpPr>
            <p:cNvPr id="40981" name="Group 21"/>
            <p:cNvGrpSpPr>
              <a:grpSpLocks/>
            </p:cNvGrpSpPr>
            <p:nvPr/>
          </p:nvGrpSpPr>
          <p:grpSpPr bwMode="auto">
            <a:xfrm>
              <a:off x="2899" y="2265"/>
              <a:ext cx="196" cy="283"/>
              <a:chOff x="2876" y="2265"/>
              <a:chExt cx="196" cy="283"/>
            </a:xfrm>
          </p:grpSpPr>
          <p:sp>
            <p:nvSpPr>
              <p:cNvPr id="40982" name="Oval 22"/>
              <p:cNvSpPr>
                <a:spLocks noChangeArrowheads="1"/>
              </p:cNvSpPr>
              <p:nvPr/>
            </p:nvSpPr>
            <p:spPr bwMode="auto">
              <a:xfrm>
                <a:off x="2948" y="2496"/>
                <a:ext cx="52" cy="52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3" name="Text Box 23"/>
              <p:cNvSpPr txBox="1">
                <a:spLocks noChangeArrowheads="1"/>
              </p:cNvSpPr>
              <p:nvPr/>
            </p:nvSpPr>
            <p:spPr bwMode="auto">
              <a:xfrm>
                <a:off x="2876" y="226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40990" name="Group 30"/>
            <p:cNvGrpSpPr>
              <a:grpSpLocks/>
            </p:cNvGrpSpPr>
            <p:nvPr/>
          </p:nvGrpSpPr>
          <p:grpSpPr bwMode="auto">
            <a:xfrm>
              <a:off x="2855" y="2544"/>
              <a:ext cx="265" cy="1479"/>
              <a:chOff x="2832" y="2544"/>
              <a:chExt cx="265" cy="1479"/>
            </a:xfrm>
          </p:grpSpPr>
          <p:sp>
            <p:nvSpPr>
              <p:cNvPr id="40991" name="Line 31"/>
              <p:cNvSpPr>
                <a:spLocks noChangeShapeType="1"/>
              </p:cNvSpPr>
              <p:nvPr/>
            </p:nvSpPr>
            <p:spPr bwMode="auto">
              <a:xfrm>
                <a:off x="2976" y="2544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2" name="Text Box 32"/>
              <p:cNvSpPr txBox="1">
                <a:spLocks noChangeArrowheads="1"/>
              </p:cNvSpPr>
              <p:nvPr/>
            </p:nvSpPr>
            <p:spPr bwMode="auto">
              <a:xfrm>
                <a:off x="2832" y="3792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41019" name="Group 59"/>
          <p:cNvGrpSpPr>
            <a:grpSpLocks/>
          </p:cNvGrpSpPr>
          <p:nvPr/>
        </p:nvGrpSpPr>
        <p:grpSpPr bwMode="auto">
          <a:xfrm>
            <a:off x="3657601" y="2847976"/>
            <a:ext cx="7013575" cy="1204913"/>
            <a:chOff x="1344" y="1689"/>
            <a:chExt cx="4418" cy="759"/>
          </a:xfrm>
        </p:grpSpPr>
        <p:sp>
          <p:nvSpPr>
            <p:cNvPr id="41000" name="Line 40"/>
            <p:cNvSpPr>
              <a:spLocks noChangeShapeType="1"/>
            </p:cNvSpPr>
            <p:nvPr/>
          </p:nvSpPr>
          <p:spPr bwMode="auto">
            <a:xfrm flipV="1">
              <a:off x="1344" y="1920"/>
              <a:ext cx="3264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Text Box 41"/>
            <p:cNvSpPr txBox="1">
              <a:spLocks noChangeArrowheads="1"/>
            </p:cNvSpPr>
            <p:nvPr/>
          </p:nvSpPr>
          <p:spPr bwMode="auto">
            <a:xfrm>
              <a:off x="4057" y="1689"/>
              <a:ext cx="17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  <a:latin typeface="Arial" panose="020B0604020202020204" pitchFamily="34" charset="0"/>
                </a:rPr>
                <a:t>Aggregate demand (</a:t>
              </a:r>
              <a:r>
                <a:rPr lang="en-US" altLang="en-US" b="1" i="1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n-US" altLang="en-US" b="1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b="1">
                  <a:solidFill>
                    <a:srgbClr val="FF0000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41017" name="Group 57"/>
          <p:cNvGrpSpPr>
            <a:grpSpLocks/>
          </p:cNvGrpSpPr>
          <p:nvPr/>
        </p:nvGrpSpPr>
        <p:grpSpPr bwMode="auto">
          <a:xfrm>
            <a:off x="3657600" y="3381376"/>
            <a:ext cx="6973888" cy="1204913"/>
            <a:chOff x="1344" y="2025"/>
            <a:chExt cx="4393" cy="759"/>
          </a:xfrm>
        </p:grpSpPr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 flipV="1">
              <a:off x="1344" y="2256"/>
              <a:ext cx="3264" cy="528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3" name="Text Box 43"/>
            <p:cNvSpPr txBox="1">
              <a:spLocks noChangeArrowheads="1"/>
            </p:cNvSpPr>
            <p:nvPr/>
          </p:nvSpPr>
          <p:spPr bwMode="auto">
            <a:xfrm>
              <a:off x="4032" y="2025"/>
              <a:ext cx="17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Aggregate demand (</a:t>
              </a:r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E</a:t>
              </a:r>
              <a:r>
                <a:rPr lang="en-US" altLang="en-US" b="1" baseline="30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41015" name="Group 55"/>
          <p:cNvGrpSpPr>
            <a:grpSpLocks/>
          </p:cNvGrpSpPr>
          <p:nvPr/>
        </p:nvGrpSpPr>
        <p:grpSpPr bwMode="auto">
          <a:xfrm>
            <a:off x="7010400" y="3000376"/>
            <a:ext cx="457200" cy="3552825"/>
            <a:chOff x="3456" y="1785"/>
            <a:chExt cx="288" cy="2238"/>
          </a:xfrm>
        </p:grpSpPr>
        <p:grpSp>
          <p:nvGrpSpPr>
            <p:cNvPr id="41007" name="Group 47"/>
            <p:cNvGrpSpPr>
              <a:grpSpLocks/>
            </p:cNvGrpSpPr>
            <p:nvPr/>
          </p:nvGrpSpPr>
          <p:grpSpPr bwMode="auto">
            <a:xfrm>
              <a:off x="3479" y="2064"/>
              <a:ext cx="265" cy="1959"/>
              <a:chOff x="3479" y="2064"/>
              <a:chExt cx="265" cy="1959"/>
            </a:xfrm>
          </p:grpSpPr>
          <p:sp>
            <p:nvSpPr>
              <p:cNvPr id="40989" name="Text Box 29"/>
              <p:cNvSpPr txBox="1">
                <a:spLocks noChangeArrowheads="1"/>
              </p:cNvSpPr>
              <p:nvPr/>
            </p:nvSpPr>
            <p:spPr bwMode="auto">
              <a:xfrm>
                <a:off x="3479" y="3792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1004" name="Line 44"/>
              <p:cNvSpPr>
                <a:spLocks noChangeShapeType="1"/>
              </p:cNvSpPr>
              <p:nvPr/>
            </p:nvSpPr>
            <p:spPr bwMode="auto">
              <a:xfrm>
                <a:off x="3575" y="2064"/>
                <a:ext cx="0" cy="16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06" name="Group 46"/>
            <p:cNvGrpSpPr>
              <a:grpSpLocks/>
            </p:cNvGrpSpPr>
            <p:nvPr/>
          </p:nvGrpSpPr>
          <p:grpSpPr bwMode="auto">
            <a:xfrm>
              <a:off x="3456" y="1785"/>
              <a:ext cx="196" cy="331"/>
              <a:chOff x="3456" y="1785"/>
              <a:chExt cx="196" cy="331"/>
            </a:xfrm>
          </p:grpSpPr>
          <p:sp>
            <p:nvSpPr>
              <p:cNvPr id="40979" name="Oval 19"/>
              <p:cNvSpPr>
                <a:spLocks noChangeArrowheads="1"/>
              </p:cNvSpPr>
              <p:nvPr/>
            </p:nvSpPr>
            <p:spPr bwMode="auto">
              <a:xfrm>
                <a:off x="3548" y="2064"/>
                <a:ext cx="52" cy="5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0" name="Text Box 20"/>
              <p:cNvSpPr txBox="1">
                <a:spLocks noChangeArrowheads="1"/>
              </p:cNvSpPr>
              <p:nvPr/>
            </p:nvSpPr>
            <p:spPr bwMode="auto">
              <a:xfrm>
                <a:off x="3456" y="178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41013" name="Group 53"/>
          <p:cNvGrpSpPr>
            <a:grpSpLocks/>
          </p:cNvGrpSpPr>
          <p:nvPr/>
        </p:nvGrpSpPr>
        <p:grpSpPr bwMode="auto">
          <a:xfrm>
            <a:off x="4267200" y="2833688"/>
            <a:ext cx="1454150" cy="1447800"/>
            <a:chOff x="1728" y="1680"/>
            <a:chExt cx="916" cy="912"/>
          </a:xfrm>
        </p:grpSpPr>
        <p:sp>
          <p:nvSpPr>
            <p:cNvPr id="41009" name="Text Box 49"/>
            <p:cNvSpPr txBox="1">
              <a:spLocks noChangeArrowheads="1"/>
            </p:cNvSpPr>
            <p:nvPr/>
          </p:nvSpPr>
          <p:spPr bwMode="auto">
            <a:xfrm>
              <a:off x="1728" y="1680"/>
              <a:ext cx="9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Currency</a:t>
              </a:r>
            </a:p>
            <a:p>
              <a:r>
                <a:rPr lang="en-US" altLang="en-US" b="1">
                  <a:latin typeface="Arial" panose="020B0604020202020204" pitchFamily="34" charset="0"/>
                </a:rPr>
                <a:t>depreciates</a:t>
              </a:r>
            </a:p>
          </p:txBody>
        </p:sp>
        <p:sp>
          <p:nvSpPr>
            <p:cNvPr id="41010" name="Line 50"/>
            <p:cNvSpPr>
              <a:spLocks noChangeShapeType="1"/>
            </p:cNvSpPr>
            <p:nvPr/>
          </p:nvSpPr>
          <p:spPr bwMode="auto">
            <a:xfrm>
              <a:off x="1920" y="20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1" name="Line 51"/>
            <p:cNvSpPr>
              <a:spLocks noChangeShapeType="1"/>
            </p:cNvSpPr>
            <p:nvPr/>
          </p:nvSpPr>
          <p:spPr bwMode="auto">
            <a:xfrm>
              <a:off x="1920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2" name="Line 52"/>
            <p:cNvSpPr>
              <a:spLocks noChangeShapeType="1"/>
            </p:cNvSpPr>
            <p:nvPr/>
          </p:nvSpPr>
          <p:spPr bwMode="auto">
            <a:xfrm flipV="1">
              <a:off x="2160" y="235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3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Deriving the </a:t>
            </a:r>
            <a:r>
              <a:rPr lang="en-US" altLang="en-US" i="1" dirty="0"/>
              <a:t>DD</a:t>
            </a:r>
            <a:r>
              <a:rPr lang="en-US" altLang="en-US" dirty="0"/>
              <a:t> Schedule</a:t>
            </a:r>
          </a:p>
          <a:p>
            <a:pPr lvl="1"/>
            <a:r>
              <a:rPr lang="en-US" altLang="en-US" sz="2800" b="1" i="1" dirty="0"/>
              <a:t>DD</a:t>
            </a:r>
            <a:r>
              <a:rPr lang="en-US" altLang="en-US" sz="2800" b="1" dirty="0"/>
              <a:t> schedule</a:t>
            </a:r>
            <a:r>
              <a:rPr lang="en-US" altLang="en-US" sz="2800" dirty="0"/>
              <a:t> </a:t>
            </a:r>
          </a:p>
          <a:p>
            <a:pPr lvl="2"/>
            <a:r>
              <a:rPr lang="en-US" altLang="en-US" sz="2800" dirty="0"/>
              <a:t>It shows all combinations of output and the exchange rate for which the output market is in short-run equilibrium (aggregate demand = aggregate output).</a:t>
            </a:r>
          </a:p>
          <a:p>
            <a:pPr lvl="2"/>
            <a:r>
              <a:rPr lang="en-US" altLang="en-US" sz="2800" dirty="0"/>
              <a:t>It slopes upward because a rise in the exchange rate causes output to rise.</a:t>
            </a:r>
          </a:p>
          <a:p>
            <a:pPr lvl="1"/>
            <a:endParaRPr lang="en-US" altLang="en-US" dirty="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Output Market Equilibrium in the Short Run: The </a:t>
            </a:r>
            <a:r>
              <a:rPr lang="en-US" altLang="en-US" i="1"/>
              <a:t>DD </a:t>
            </a:r>
            <a:r>
              <a:rPr lang="en-US" altLang="en-US"/>
              <a:t>Schedule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Organization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5257800"/>
          </a:xfrm>
        </p:spPr>
        <p:txBody>
          <a:bodyPr/>
          <a:lstStyle/>
          <a:p>
            <a:r>
              <a:rPr lang="en-US" altLang="en-US" dirty="0"/>
              <a:t>Determinants of Aggregate Demand in an Open Economy</a:t>
            </a:r>
          </a:p>
          <a:p>
            <a:r>
              <a:rPr lang="en-US" altLang="en-US" dirty="0" smtClean="0"/>
              <a:t>Output </a:t>
            </a:r>
            <a:r>
              <a:rPr lang="en-US" altLang="en-US" dirty="0"/>
              <a:t>Market Equilibrium in the Sort </a:t>
            </a:r>
            <a:r>
              <a:rPr lang="en-US" altLang="en-US" dirty="0" smtClean="0"/>
              <a:t>Run</a:t>
            </a:r>
          </a:p>
          <a:p>
            <a:r>
              <a:rPr lang="en-US" altLang="en-US" dirty="0" smtClean="0"/>
              <a:t>Asset Market Equilibrium in the Short Run</a:t>
            </a:r>
          </a:p>
          <a:p>
            <a:r>
              <a:rPr lang="en-US" altLang="en-US" dirty="0" smtClean="0"/>
              <a:t>Short-Run </a:t>
            </a:r>
            <a:r>
              <a:rPr lang="en-US" altLang="en-US" dirty="0"/>
              <a:t>Equilibrium for an Open </a:t>
            </a:r>
            <a:r>
              <a:rPr lang="en-US" altLang="en-US" dirty="0" smtClean="0"/>
              <a:t>Economy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grpSp>
        <p:nvGrpSpPr>
          <p:cNvPr id="43147" name="Group 139"/>
          <p:cNvGrpSpPr>
            <a:grpSpLocks/>
          </p:cNvGrpSpPr>
          <p:nvPr/>
        </p:nvGrpSpPr>
        <p:grpSpPr bwMode="auto">
          <a:xfrm>
            <a:off x="6211889" y="3962400"/>
            <a:ext cx="420687" cy="2789238"/>
            <a:chOff x="2555" y="2487"/>
            <a:chExt cx="265" cy="1757"/>
          </a:xfrm>
        </p:grpSpPr>
        <p:sp>
          <p:nvSpPr>
            <p:cNvPr id="43148" name="Line 140"/>
            <p:cNvSpPr>
              <a:spLocks noChangeShapeType="1"/>
            </p:cNvSpPr>
            <p:nvPr/>
          </p:nvSpPr>
          <p:spPr bwMode="auto">
            <a:xfrm>
              <a:off x="2654" y="2487"/>
              <a:ext cx="0" cy="14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9" name="Text Box 141"/>
            <p:cNvSpPr txBox="1">
              <a:spLocks noChangeArrowheads="1"/>
            </p:cNvSpPr>
            <p:nvPr/>
          </p:nvSpPr>
          <p:spPr bwMode="auto">
            <a:xfrm>
              <a:off x="2555" y="4013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Y</a:t>
              </a:r>
              <a:r>
                <a:rPr lang="en-US" altLang="en-US" b="1" baseline="30000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43138" name="Group 130"/>
          <p:cNvGrpSpPr>
            <a:grpSpLocks/>
          </p:cNvGrpSpPr>
          <p:nvPr/>
        </p:nvGrpSpPr>
        <p:grpSpPr bwMode="auto">
          <a:xfrm>
            <a:off x="4648200" y="4343400"/>
            <a:ext cx="2724150" cy="1447800"/>
            <a:chOff x="1968" y="2736"/>
            <a:chExt cx="1716" cy="912"/>
          </a:xfrm>
        </p:grpSpPr>
        <p:sp>
          <p:nvSpPr>
            <p:cNvPr id="43136" name="Freeform 128"/>
            <p:cNvSpPr>
              <a:spLocks/>
            </p:cNvSpPr>
            <p:nvPr/>
          </p:nvSpPr>
          <p:spPr bwMode="auto">
            <a:xfrm>
              <a:off x="1968" y="2736"/>
              <a:ext cx="1440" cy="912"/>
            </a:xfrm>
            <a:custGeom>
              <a:avLst/>
              <a:gdLst>
                <a:gd name="T0" fmla="*/ 0 w 1440"/>
                <a:gd name="T1" fmla="*/ 912 h 912"/>
                <a:gd name="T2" fmla="*/ 720 w 1440"/>
                <a:gd name="T3" fmla="*/ 528 h 912"/>
                <a:gd name="T4" fmla="*/ 1440 w 1440"/>
                <a:gd name="T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0" h="912">
                  <a:moveTo>
                    <a:pt x="0" y="912"/>
                  </a:moveTo>
                  <a:cubicBezTo>
                    <a:pt x="240" y="796"/>
                    <a:pt x="480" y="680"/>
                    <a:pt x="720" y="528"/>
                  </a:cubicBezTo>
                  <a:cubicBezTo>
                    <a:pt x="960" y="376"/>
                    <a:pt x="1200" y="188"/>
                    <a:pt x="1440" y="0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7" name="Text Box 129"/>
            <p:cNvSpPr txBox="1">
              <a:spLocks noChangeArrowheads="1"/>
            </p:cNvSpPr>
            <p:nvPr/>
          </p:nvSpPr>
          <p:spPr bwMode="auto">
            <a:xfrm>
              <a:off x="3360" y="2784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DD</a:t>
              </a:r>
            </a:p>
          </p:txBody>
        </p:sp>
      </p:grp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/>
              <a:t>Output Market Equilibrium in the Short Run: The </a:t>
            </a:r>
            <a:r>
              <a:rPr lang="en-US" altLang="en-US" sz="3200" b="1" i="1" dirty="0"/>
              <a:t>DD </a:t>
            </a:r>
            <a:r>
              <a:rPr lang="en-US" altLang="en-US" sz="3200" b="1" dirty="0"/>
              <a:t>Schedule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524000" y="1219200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/>
              <a:t>Deriving </a:t>
            </a:r>
            <a:r>
              <a:rPr lang="en-US" altLang="en-US" dirty="0"/>
              <a:t>the </a:t>
            </a:r>
            <a:r>
              <a:rPr lang="en-US" altLang="en-US" i="1" dirty="0"/>
              <a:t>DD</a:t>
            </a:r>
            <a:r>
              <a:rPr lang="en-US" altLang="en-US" dirty="0"/>
              <a:t> Schedule</a:t>
            </a:r>
          </a:p>
        </p:txBody>
      </p:sp>
      <p:grpSp>
        <p:nvGrpSpPr>
          <p:cNvPr id="43133" name="Group 125"/>
          <p:cNvGrpSpPr>
            <a:grpSpLocks/>
          </p:cNvGrpSpPr>
          <p:nvPr/>
        </p:nvGrpSpPr>
        <p:grpSpPr bwMode="auto">
          <a:xfrm>
            <a:off x="2895600" y="1676400"/>
            <a:ext cx="5029200" cy="2654300"/>
            <a:chOff x="864" y="1056"/>
            <a:chExt cx="3168" cy="1672"/>
          </a:xfrm>
        </p:grpSpPr>
        <p:sp>
          <p:nvSpPr>
            <p:cNvPr id="43076" name="Text Box 68"/>
            <p:cNvSpPr txBox="1">
              <a:spLocks noChangeArrowheads="1"/>
            </p:cNvSpPr>
            <p:nvPr/>
          </p:nvSpPr>
          <p:spPr bwMode="auto">
            <a:xfrm>
              <a:off x="3339" y="2516"/>
              <a:ext cx="6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chemeClr val="tx2"/>
                  </a:solidFill>
                  <a:latin typeface="Arial" panose="020B0604020202020204" pitchFamily="34" charset="0"/>
                </a:rPr>
                <a:t>Output, </a:t>
              </a:r>
              <a:r>
                <a:rPr lang="en-US" altLang="en-US" sz="1600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sz="1600" b="1" i="1">
                <a:latin typeface="Arial" panose="020B0604020202020204" pitchFamily="34" charset="0"/>
              </a:endParaRPr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>
              <a:off x="1515" y="1218"/>
              <a:ext cx="0" cy="127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flipH="1" flipV="1">
              <a:off x="1515" y="2496"/>
              <a:ext cx="247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9" name="Text Box 71"/>
            <p:cNvSpPr txBox="1">
              <a:spLocks noChangeArrowheads="1"/>
            </p:cNvSpPr>
            <p:nvPr/>
          </p:nvSpPr>
          <p:spPr bwMode="auto">
            <a:xfrm>
              <a:off x="864" y="1056"/>
              <a:ext cx="16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 i="1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600" b="1">
                  <a:solidFill>
                    <a:schemeClr val="tx2"/>
                  </a:solidFill>
                  <a:latin typeface="Arial" panose="020B0604020202020204" pitchFamily="34" charset="0"/>
                </a:rPr>
                <a:t>Aggregate demand, </a:t>
              </a:r>
              <a:r>
                <a:rPr lang="en-US" altLang="en-US" sz="1600" b="1" i="1">
                  <a:solidFill>
                    <a:schemeClr val="tx2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43109" name="Group 101"/>
          <p:cNvGrpSpPr>
            <a:grpSpLocks/>
          </p:cNvGrpSpPr>
          <p:nvPr/>
        </p:nvGrpSpPr>
        <p:grpSpPr bwMode="auto">
          <a:xfrm>
            <a:off x="3929064" y="1708150"/>
            <a:ext cx="3779837" cy="2255838"/>
            <a:chOff x="1515" y="1152"/>
            <a:chExt cx="2381" cy="1421"/>
          </a:xfrm>
        </p:grpSpPr>
        <p:sp>
          <p:nvSpPr>
            <p:cNvPr id="43084" name="Text Box 76"/>
            <p:cNvSpPr txBox="1">
              <a:spLocks noChangeArrowheads="1"/>
            </p:cNvSpPr>
            <p:nvPr/>
          </p:nvSpPr>
          <p:spPr bwMode="auto">
            <a:xfrm>
              <a:off x="3456" y="1152"/>
              <a:ext cx="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 = 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 flipV="1">
              <a:off x="1515" y="1323"/>
              <a:ext cx="1949" cy="125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158" name="Group 150"/>
          <p:cNvGrpSpPr>
            <a:grpSpLocks/>
          </p:cNvGrpSpPr>
          <p:nvPr/>
        </p:nvGrpSpPr>
        <p:grpSpPr bwMode="auto">
          <a:xfrm>
            <a:off x="5638800" y="2786063"/>
            <a:ext cx="420688" cy="1543050"/>
            <a:chOff x="2592" y="1755"/>
            <a:chExt cx="265" cy="972"/>
          </a:xfrm>
        </p:grpSpPr>
        <p:sp>
          <p:nvSpPr>
            <p:cNvPr id="43088" name="Oval 80"/>
            <p:cNvSpPr>
              <a:spLocks noChangeArrowheads="1"/>
            </p:cNvSpPr>
            <p:nvPr/>
          </p:nvSpPr>
          <p:spPr bwMode="auto">
            <a:xfrm>
              <a:off x="2635" y="1755"/>
              <a:ext cx="40" cy="40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146" name="Group 138"/>
            <p:cNvGrpSpPr>
              <a:grpSpLocks/>
            </p:cNvGrpSpPr>
            <p:nvPr/>
          </p:nvGrpSpPr>
          <p:grpSpPr bwMode="auto">
            <a:xfrm>
              <a:off x="2592" y="1786"/>
              <a:ext cx="265" cy="941"/>
              <a:chOff x="2592" y="1786"/>
              <a:chExt cx="265" cy="941"/>
            </a:xfrm>
          </p:grpSpPr>
          <p:sp>
            <p:nvSpPr>
              <p:cNvPr id="43091" name="Line 83"/>
              <p:cNvSpPr>
                <a:spLocks noChangeShapeType="1"/>
              </p:cNvSpPr>
              <p:nvPr/>
            </p:nvSpPr>
            <p:spPr bwMode="auto">
              <a:xfrm>
                <a:off x="2654" y="1786"/>
                <a:ext cx="0" cy="7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2" name="Text Box 84"/>
              <p:cNvSpPr txBox="1">
                <a:spLocks noChangeArrowheads="1"/>
              </p:cNvSpPr>
              <p:nvPr/>
            </p:nvSpPr>
            <p:spPr bwMode="auto">
              <a:xfrm>
                <a:off x="2592" y="2496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43110" name="Group 102"/>
          <p:cNvGrpSpPr>
            <a:grpSpLocks/>
          </p:cNvGrpSpPr>
          <p:nvPr/>
        </p:nvGrpSpPr>
        <p:grpSpPr bwMode="auto">
          <a:xfrm>
            <a:off x="3962401" y="1905001"/>
            <a:ext cx="5470525" cy="809625"/>
            <a:chOff x="1515" y="1296"/>
            <a:chExt cx="3446" cy="510"/>
          </a:xfrm>
        </p:grpSpPr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 flipV="1">
              <a:off x="1515" y="1493"/>
              <a:ext cx="2246" cy="3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5" name="Text Box 87"/>
            <p:cNvSpPr txBox="1">
              <a:spLocks noChangeArrowheads="1"/>
            </p:cNvSpPr>
            <p:nvPr/>
          </p:nvSpPr>
          <p:spPr bwMode="auto">
            <a:xfrm>
              <a:off x="3431" y="1296"/>
              <a:ext cx="15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Aggregate demand (</a:t>
              </a:r>
              <a:r>
                <a:rPr lang="en-US" altLang="en-US" sz="1600" b="1" i="1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n-US" altLang="en-US" sz="1600" b="1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43111" name="Group 103"/>
          <p:cNvGrpSpPr>
            <a:grpSpLocks/>
          </p:cNvGrpSpPr>
          <p:nvPr/>
        </p:nvGrpSpPr>
        <p:grpSpPr bwMode="auto">
          <a:xfrm>
            <a:off x="3929064" y="2241550"/>
            <a:ext cx="5443537" cy="820738"/>
            <a:chOff x="1515" y="1488"/>
            <a:chExt cx="3429" cy="517"/>
          </a:xfrm>
        </p:grpSpPr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 flipV="1">
              <a:off x="1515" y="1692"/>
              <a:ext cx="2246" cy="313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6" name="Text Box 88"/>
            <p:cNvSpPr txBox="1">
              <a:spLocks noChangeArrowheads="1"/>
            </p:cNvSpPr>
            <p:nvPr/>
          </p:nvSpPr>
          <p:spPr bwMode="auto">
            <a:xfrm>
              <a:off x="3414" y="1488"/>
              <a:ext cx="15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Aggregate demand (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E</a:t>
              </a:r>
              <a:r>
                <a:rPr lang="en-US" altLang="en-US" sz="1600" b="1" baseline="30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43159" name="Group 151"/>
          <p:cNvGrpSpPr>
            <a:grpSpLocks/>
          </p:cNvGrpSpPr>
          <p:nvPr/>
        </p:nvGrpSpPr>
        <p:grpSpPr bwMode="auto">
          <a:xfrm>
            <a:off x="6284914" y="2384425"/>
            <a:ext cx="420687" cy="1944688"/>
            <a:chOff x="2999" y="1502"/>
            <a:chExt cx="265" cy="1225"/>
          </a:xfrm>
        </p:grpSpPr>
        <p:grpSp>
          <p:nvGrpSpPr>
            <p:cNvPr id="43150" name="Group 142"/>
            <p:cNvGrpSpPr>
              <a:grpSpLocks/>
            </p:cNvGrpSpPr>
            <p:nvPr/>
          </p:nvGrpSpPr>
          <p:grpSpPr bwMode="auto">
            <a:xfrm>
              <a:off x="2999" y="1502"/>
              <a:ext cx="265" cy="1225"/>
              <a:chOff x="2999" y="1502"/>
              <a:chExt cx="265" cy="1225"/>
            </a:xfrm>
          </p:grpSpPr>
          <p:sp>
            <p:nvSpPr>
              <p:cNvPr id="43098" name="Text Box 90"/>
              <p:cNvSpPr txBox="1">
                <a:spLocks noChangeArrowheads="1"/>
              </p:cNvSpPr>
              <p:nvPr/>
            </p:nvSpPr>
            <p:spPr bwMode="auto">
              <a:xfrm>
                <a:off x="2999" y="2496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3099" name="Line 91"/>
              <p:cNvSpPr>
                <a:spLocks noChangeShapeType="1"/>
              </p:cNvSpPr>
              <p:nvPr/>
            </p:nvSpPr>
            <p:spPr bwMode="auto">
              <a:xfrm>
                <a:off x="3050" y="1502"/>
                <a:ext cx="0" cy="9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101" name="Oval 93"/>
            <p:cNvSpPr>
              <a:spLocks noChangeArrowheads="1"/>
            </p:cNvSpPr>
            <p:nvPr/>
          </p:nvSpPr>
          <p:spPr bwMode="auto">
            <a:xfrm>
              <a:off x="3031" y="1502"/>
              <a:ext cx="40" cy="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153" name="Group 145"/>
          <p:cNvGrpSpPr>
            <a:grpSpLocks/>
          </p:cNvGrpSpPr>
          <p:nvPr/>
        </p:nvGrpSpPr>
        <p:grpSpPr bwMode="auto">
          <a:xfrm>
            <a:off x="2895600" y="4038600"/>
            <a:ext cx="5029200" cy="2654300"/>
            <a:chOff x="864" y="2544"/>
            <a:chExt cx="3168" cy="1672"/>
          </a:xfrm>
        </p:grpSpPr>
        <p:sp>
          <p:nvSpPr>
            <p:cNvPr id="43113" name="Text Box 105"/>
            <p:cNvSpPr txBox="1">
              <a:spLocks noChangeArrowheads="1"/>
            </p:cNvSpPr>
            <p:nvPr/>
          </p:nvSpPr>
          <p:spPr bwMode="auto">
            <a:xfrm>
              <a:off x="3339" y="4004"/>
              <a:ext cx="6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chemeClr val="tx2"/>
                  </a:solidFill>
                  <a:latin typeface="Arial" panose="020B0604020202020204" pitchFamily="34" charset="0"/>
                </a:rPr>
                <a:t>Output, </a:t>
              </a:r>
              <a:r>
                <a:rPr lang="en-US" altLang="en-US" sz="1600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sz="1600" b="1" i="1">
                <a:latin typeface="Arial" panose="020B0604020202020204" pitchFamily="34" charset="0"/>
              </a:endParaRPr>
            </a:p>
          </p:txBody>
        </p:sp>
        <p:sp>
          <p:nvSpPr>
            <p:cNvPr id="43114" name="Line 106"/>
            <p:cNvSpPr>
              <a:spLocks noChangeShapeType="1"/>
            </p:cNvSpPr>
            <p:nvPr/>
          </p:nvSpPr>
          <p:spPr bwMode="auto">
            <a:xfrm>
              <a:off x="1515" y="2706"/>
              <a:ext cx="0" cy="127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5" name="Line 107"/>
            <p:cNvSpPr>
              <a:spLocks noChangeShapeType="1"/>
            </p:cNvSpPr>
            <p:nvPr/>
          </p:nvSpPr>
          <p:spPr bwMode="auto">
            <a:xfrm flipH="1" flipV="1">
              <a:off x="1515" y="3985"/>
              <a:ext cx="247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6" name="Text Box 108"/>
            <p:cNvSpPr txBox="1">
              <a:spLocks noChangeArrowheads="1"/>
            </p:cNvSpPr>
            <p:nvPr/>
          </p:nvSpPr>
          <p:spPr bwMode="auto">
            <a:xfrm>
              <a:off x="864" y="2544"/>
              <a:ext cx="16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 i="1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600" b="1">
                  <a:solidFill>
                    <a:schemeClr val="tx2"/>
                  </a:solidFill>
                  <a:latin typeface="Arial" panose="020B0604020202020204" pitchFamily="34" charset="0"/>
                </a:rPr>
                <a:t>Exchange rate, </a:t>
              </a:r>
              <a:r>
                <a:rPr lang="en-US" altLang="en-US" sz="1600" b="1" i="1">
                  <a:solidFill>
                    <a:schemeClr val="tx2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43145" name="Group 137"/>
          <p:cNvGrpSpPr>
            <a:grpSpLocks/>
          </p:cNvGrpSpPr>
          <p:nvPr/>
        </p:nvGrpSpPr>
        <p:grpSpPr bwMode="auto">
          <a:xfrm>
            <a:off x="5580064" y="3948114"/>
            <a:ext cx="420687" cy="2789237"/>
            <a:chOff x="2555" y="2487"/>
            <a:chExt cx="265" cy="1757"/>
          </a:xfrm>
        </p:grpSpPr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>
              <a:off x="2654" y="2487"/>
              <a:ext cx="0" cy="14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2" name="Text Box 114"/>
            <p:cNvSpPr txBox="1">
              <a:spLocks noChangeArrowheads="1"/>
            </p:cNvSpPr>
            <p:nvPr/>
          </p:nvSpPr>
          <p:spPr bwMode="auto">
            <a:xfrm>
              <a:off x="2555" y="4013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Y</a:t>
              </a:r>
              <a:r>
                <a:rPr lang="en-US" altLang="en-US" b="1" baseline="30000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3157" name="Group 149"/>
          <p:cNvGrpSpPr>
            <a:grpSpLocks/>
          </p:cNvGrpSpPr>
          <p:nvPr/>
        </p:nvGrpSpPr>
        <p:grpSpPr bwMode="auto">
          <a:xfrm>
            <a:off x="3429000" y="5029201"/>
            <a:ext cx="2597150" cy="519113"/>
            <a:chOff x="1200" y="3168"/>
            <a:chExt cx="1636" cy="327"/>
          </a:xfrm>
        </p:grpSpPr>
        <p:grpSp>
          <p:nvGrpSpPr>
            <p:cNvPr id="43155" name="Group 147"/>
            <p:cNvGrpSpPr>
              <a:grpSpLocks/>
            </p:cNvGrpSpPr>
            <p:nvPr/>
          </p:nvGrpSpPr>
          <p:grpSpPr bwMode="auto">
            <a:xfrm>
              <a:off x="2625" y="3264"/>
              <a:ext cx="211" cy="231"/>
              <a:chOff x="2625" y="3264"/>
              <a:chExt cx="211" cy="231"/>
            </a:xfrm>
          </p:grpSpPr>
          <p:sp>
            <p:nvSpPr>
              <p:cNvPr id="43143" name="Text Box 135"/>
              <p:cNvSpPr txBox="1">
                <a:spLocks noChangeArrowheads="1"/>
              </p:cNvSpPr>
              <p:nvPr/>
            </p:nvSpPr>
            <p:spPr bwMode="auto">
              <a:xfrm>
                <a:off x="2640" y="326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1</a:t>
                </a:r>
                <a:endParaRPr lang="en-US" altLang="en-US" b="1" baseline="30000">
                  <a:latin typeface="Arial" panose="020B0604020202020204" pitchFamily="34" charset="0"/>
                </a:endParaRPr>
              </a:p>
            </p:txBody>
          </p:sp>
          <p:sp>
            <p:nvSpPr>
              <p:cNvPr id="43120" name="Oval 112"/>
              <p:cNvSpPr>
                <a:spLocks noChangeArrowheads="1"/>
              </p:cNvSpPr>
              <p:nvPr/>
            </p:nvSpPr>
            <p:spPr bwMode="auto">
              <a:xfrm>
                <a:off x="2625" y="3264"/>
                <a:ext cx="40" cy="40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151" name="Group 143"/>
            <p:cNvGrpSpPr>
              <a:grpSpLocks/>
            </p:cNvGrpSpPr>
            <p:nvPr/>
          </p:nvGrpSpPr>
          <p:grpSpPr bwMode="auto">
            <a:xfrm>
              <a:off x="1200" y="3168"/>
              <a:ext cx="1418" cy="231"/>
              <a:chOff x="1200" y="3168"/>
              <a:chExt cx="1418" cy="231"/>
            </a:xfrm>
          </p:grpSpPr>
          <p:sp>
            <p:nvSpPr>
              <p:cNvPr id="43140" name="Line 132"/>
              <p:cNvSpPr>
                <a:spLocks noChangeShapeType="1"/>
              </p:cNvSpPr>
              <p:nvPr/>
            </p:nvSpPr>
            <p:spPr bwMode="auto">
              <a:xfrm flipH="1">
                <a:off x="1514" y="3282"/>
                <a:ext cx="11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1" name="Text Box 133"/>
              <p:cNvSpPr txBox="1">
                <a:spLocks noChangeArrowheads="1"/>
              </p:cNvSpPr>
              <p:nvPr/>
            </p:nvSpPr>
            <p:spPr bwMode="auto">
              <a:xfrm>
                <a:off x="1200" y="3168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E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43156" name="Group 148"/>
          <p:cNvGrpSpPr>
            <a:grpSpLocks/>
          </p:cNvGrpSpPr>
          <p:nvPr/>
        </p:nvGrpSpPr>
        <p:grpSpPr bwMode="auto">
          <a:xfrm>
            <a:off x="3429000" y="4572001"/>
            <a:ext cx="3282950" cy="519113"/>
            <a:chOff x="1200" y="2880"/>
            <a:chExt cx="2068" cy="327"/>
          </a:xfrm>
        </p:grpSpPr>
        <p:grpSp>
          <p:nvGrpSpPr>
            <p:cNvPr id="43152" name="Group 144"/>
            <p:cNvGrpSpPr>
              <a:grpSpLocks/>
            </p:cNvGrpSpPr>
            <p:nvPr/>
          </p:nvGrpSpPr>
          <p:grpSpPr bwMode="auto">
            <a:xfrm>
              <a:off x="1200" y="2880"/>
              <a:ext cx="1844" cy="231"/>
              <a:chOff x="1200" y="2880"/>
              <a:chExt cx="1844" cy="231"/>
            </a:xfrm>
          </p:grpSpPr>
          <p:sp>
            <p:nvSpPr>
              <p:cNvPr id="43139" name="Line 131"/>
              <p:cNvSpPr>
                <a:spLocks noChangeShapeType="1"/>
              </p:cNvSpPr>
              <p:nvPr/>
            </p:nvSpPr>
            <p:spPr bwMode="auto">
              <a:xfrm flipH="1">
                <a:off x="1508" y="3011"/>
                <a:ext cx="15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2" name="Text Box 134"/>
              <p:cNvSpPr txBox="1">
                <a:spLocks noChangeArrowheads="1"/>
              </p:cNvSpPr>
              <p:nvPr/>
            </p:nvSpPr>
            <p:spPr bwMode="auto">
              <a:xfrm>
                <a:off x="1200" y="2880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E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43154" name="Group 146"/>
            <p:cNvGrpSpPr>
              <a:grpSpLocks/>
            </p:cNvGrpSpPr>
            <p:nvPr/>
          </p:nvGrpSpPr>
          <p:grpSpPr bwMode="auto">
            <a:xfrm>
              <a:off x="3031" y="2976"/>
              <a:ext cx="237" cy="231"/>
              <a:chOff x="3031" y="2976"/>
              <a:chExt cx="237" cy="231"/>
            </a:xfrm>
          </p:grpSpPr>
          <p:sp>
            <p:nvSpPr>
              <p:cNvPr id="43131" name="Oval 123"/>
              <p:cNvSpPr>
                <a:spLocks noChangeArrowheads="1"/>
              </p:cNvSpPr>
              <p:nvPr/>
            </p:nvSpPr>
            <p:spPr bwMode="auto">
              <a:xfrm>
                <a:off x="3031" y="2990"/>
                <a:ext cx="40" cy="40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44" name="Text Box 136"/>
              <p:cNvSpPr txBox="1">
                <a:spLocks noChangeArrowheads="1"/>
              </p:cNvSpPr>
              <p:nvPr/>
            </p:nvSpPr>
            <p:spPr bwMode="auto">
              <a:xfrm>
                <a:off x="3072" y="297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2</a:t>
                </a:r>
                <a:endParaRPr lang="en-US" altLang="en-US" b="1" baseline="300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3160" name="Line 152"/>
          <p:cNvSpPr>
            <a:spLocks noChangeShapeType="1"/>
          </p:cNvSpPr>
          <p:nvPr/>
        </p:nvSpPr>
        <p:spPr bwMode="auto">
          <a:xfrm flipV="1">
            <a:off x="3581400" y="4843463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5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8915400" cy="5257800"/>
          </a:xfrm>
        </p:spPr>
        <p:txBody>
          <a:bodyPr>
            <a:normAutofit/>
          </a:bodyPr>
          <a:lstStyle/>
          <a:p>
            <a:r>
              <a:rPr lang="en-US" altLang="en-US" dirty="0"/>
              <a:t>Factors that Shift the</a:t>
            </a:r>
            <a:r>
              <a:rPr lang="en-US" altLang="en-US" i="1" dirty="0"/>
              <a:t> DD</a:t>
            </a:r>
            <a:r>
              <a:rPr lang="en-US" altLang="en-US" dirty="0"/>
              <a:t> Schedule</a:t>
            </a:r>
          </a:p>
          <a:p>
            <a:pPr lvl="1"/>
            <a:r>
              <a:rPr lang="en-US" altLang="en-US" sz="2800" dirty="0"/>
              <a:t>Government purchases</a:t>
            </a:r>
          </a:p>
          <a:p>
            <a:pPr lvl="1"/>
            <a:r>
              <a:rPr lang="en-US" altLang="en-US" sz="2800" dirty="0"/>
              <a:t>Taxes</a:t>
            </a:r>
          </a:p>
          <a:p>
            <a:pPr lvl="1"/>
            <a:r>
              <a:rPr lang="en-US" altLang="en-US" sz="2800" dirty="0"/>
              <a:t>Investment</a:t>
            </a:r>
          </a:p>
          <a:p>
            <a:pPr lvl="1"/>
            <a:r>
              <a:rPr lang="en-US" altLang="en-US" sz="2800" dirty="0"/>
              <a:t>Domestic price levels </a:t>
            </a:r>
          </a:p>
          <a:p>
            <a:pPr lvl="1"/>
            <a:r>
              <a:rPr lang="en-US" altLang="en-US" sz="2800" dirty="0"/>
              <a:t>Foreign price levels</a:t>
            </a:r>
          </a:p>
          <a:p>
            <a:pPr lvl="1"/>
            <a:r>
              <a:rPr lang="en-US" altLang="en-US" sz="2800" dirty="0"/>
              <a:t>Domestic consumption</a:t>
            </a:r>
          </a:p>
          <a:p>
            <a:pPr lvl="1"/>
            <a:r>
              <a:rPr lang="en-US" altLang="en-US" sz="2800" dirty="0"/>
              <a:t>Demand shift between foreign and domestic goods</a:t>
            </a:r>
          </a:p>
          <a:p>
            <a:r>
              <a:rPr lang="en-US" altLang="en-US" dirty="0"/>
              <a:t>A disturbance that raises (lowers) aggregate demand for domestic output shifts the </a:t>
            </a:r>
            <a:r>
              <a:rPr lang="en-US" altLang="en-US" i="1" dirty="0"/>
              <a:t>DD </a:t>
            </a:r>
            <a:r>
              <a:rPr lang="en-US" altLang="en-US" dirty="0"/>
              <a:t>schedule to the right (left).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1600200" y="193964"/>
            <a:ext cx="7772400" cy="1025236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Output Market Equilibrium in the Short Run: The </a:t>
            </a:r>
            <a:r>
              <a:rPr lang="en-US" altLang="en-US" i="1" dirty="0"/>
              <a:t>DD </a:t>
            </a:r>
            <a:r>
              <a:rPr lang="en-US" altLang="en-US" dirty="0"/>
              <a:t>Schedule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1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6211889" y="3962400"/>
            <a:ext cx="420687" cy="2789238"/>
            <a:chOff x="2555" y="2487"/>
            <a:chExt cx="265" cy="1757"/>
          </a:xfrm>
        </p:grpSpPr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2654" y="2487"/>
              <a:ext cx="0" cy="14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2555" y="4013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Y</a:t>
              </a:r>
              <a:r>
                <a:rPr lang="en-US" altLang="en-US" b="1" baseline="30000"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45067" name="Rectangle 11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Output Market Equilibrium in the Short Run: The </a:t>
            </a:r>
            <a:r>
              <a:rPr lang="en-US" altLang="en-US" i="1"/>
              <a:t>DD </a:t>
            </a:r>
            <a:r>
              <a:rPr lang="en-US" altLang="en-US"/>
              <a:t>Schedule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1524000" y="1295400"/>
            <a:ext cx="91440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/>
              <a:t>Government </a:t>
            </a:r>
            <a:r>
              <a:rPr lang="en-US" altLang="en-US" dirty="0"/>
              <a:t>Demand and the Position of the </a:t>
            </a:r>
            <a:r>
              <a:rPr lang="en-US" altLang="en-US" i="1" dirty="0"/>
              <a:t>DD</a:t>
            </a:r>
            <a:r>
              <a:rPr lang="en-US" altLang="en-US" dirty="0"/>
              <a:t> Schedule</a:t>
            </a:r>
          </a:p>
        </p:txBody>
      </p:sp>
      <p:grpSp>
        <p:nvGrpSpPr>
          <p:cNvPr id="45074" name="Group 18"/>
          <p:cNvGrpSpPr>
            <a:grpSpLocks/>
          </p:cNvGrpSpPr>
          <p:nvPr/>
        </p:nvGrpSpPr>
        <p:grpSpPr bwMode="auto">
          <a:xfrm>
            <a:off x="3929064" y="1708150"/>
            <a:ext cx="3779837" cy="2255838"/>
            <a:chOff x="1515" y="1152"/>
            <a:chExt cx="2381" cy="1421"/>
          </a:xfrm>
        </p:grpSpPr>
        <p:sp>
          <p:nvSpPr>
            <p:cNvPr id="45075" name="Text Box 19"/>
            <p:cNvSpPr txBox="1">
              <a:spLocks noChangeArrowheads="1"/>
            </p:cNvSpPr>
            <p:nvPr/>
          </p:nvSpPr>
          <p:spPr bwMode="auto">
            <a:xfrm>
              <a:off x="3456" y="1152"/>
              <a:ext cx="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 = 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45076" name="Line 20"/>
            <p:cNvSpPr>
              <a:spLocks noChangeShapeType="1"/>
            </p:cNvSpPr>
            <p:nvPr/>
          </p:nvSpPr>
          <p:spPr bwMode="auto">
            <a:xfrm flipV="1">
              <a:off x="1515" y="1323"/>
              <a:ext cx="1949" cy="125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128" name="Group 72"/>
          <p:cNvGrpSpPr>
            <a:grpSpLocks/>
          </p:cNvGrpSpPr>
          <p:nvPr/>
        </p:nvGrpSpPr>
        <p:grpSpPr bwMode="auto">
          <a:xfrm>
            <a:off x="5638800" y="2809875"/>
            <a:ext cx="484188" cy="1519238"/>
            <a:chOff x="2592" y="1770"/>
            <a:chExt cx="305" cy="957"/>
          </a:xfrm>
        </p:grpSpPr>
        <p:sp>
          <p:nvSpPr>
            <p:cNvPr id="45077" name="Oval 21"/>
            <p:cNvSpPr>
              <a:spLocks noChangeArrowheads="1"/>
            </p:cNvSpPr>
            <p:nvPr/>
          </p:nvSpPr>
          <p:spPr bwMode="auto">
            <a:xfrm>
              <a:off x="2635" y="1770"/>
              <a:ext cx="40" cy="40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078" name="Group 22"/>
            <p:cNvGrpSpPr>
              <a:grpSpLocks/>
            </p:cNvGrpSpPr>
            <p:nvPr/>
          </p:nvGrpSpPr>
          <p:grpSpPr bwMode="auto">
            <a:xfrm>
              <a:off x="2592" y="1786"/>
              <a:ext cx="305" cy="941"/>
              <a:chOff x="2592" y="1786"/>
              <a:chExt cx="305" cy="941"/>
            </a:xfrm>
          </p:grpSpPr>
          <p:sp>
            <p:nvSpPr>
              <p:cNvPr id="45079" name="Line 23"/>
              <p:cNvSpPr>
                <a:spLocks noChangeShapeType="1"/>
              </p:cNvSpPr>
              <p:nvPr/>
            </p:nvSpPr>
            <p:spPr bwMode="auto">
              <a:xfrm>
                <a:off x="2654" y="1786"/>
                <a:ext cx="0" cy="7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0" name="Text Box 24"/>
              <p:cNvSpPr txBox="1">
                <a:spLocks noChangeArrowheads="1"/>
              </p:cNvSpPr>
              <p:nvPr/>
            </p:nvSpPr>
            <p:spPr bwMode="auto">
              <a:xfrm>
                <a:off x="2592" y="2496"/>
                <a:ext cx="3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 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45081" name="Group 25"/>
          <p:cNvGrpSpPr>
            <a:grpSpLocks/>
          </p:cNvGrpSpPr>
          <p:nvPr/>
        </p:nvGrpSpPr>
        <p:grpSpPr bwMode="auto">
          <a:xfrm>
            <a:off x="3929063" y="1936751"/>
            <a:ext cx="5249862" cy="809625"/>
            <a:chOff x="1515" y="1296"/>
            <a:chExt cx="3307" cy="510"/>
          </a:xfrm>
        </p:grpSpPr>
        <p:sp>
          <p:nvSpPr>
            <p:cNvPr id="45082" name="Line 26"/>
            <p:cNvSpPr>
              <a:spLocks noChangeShapeType="1"/>
            </p:cNvSpPr>
            <p:nvPr/>
          </p:nvSpPr>
          <p:spPr bwMode="auto">
            <a:xfrm flipV="1">
              <a:off x="1515" y="1493"/>
              <a:ext cx="2246" cy="3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3" name="Text Box 27"/>
            <p:cNvSpPr txBox="1">
              <a:spLocks noChangeArrowheads="1"/>
            </p:cNvSpPr>
            <p:nvPr/>
          </p:nvSpPr>
          <p:spPr bwMode="auto">
            <a:xfrm>
              <a:off x="3431" y="1296"/>
              <a:ext cx="13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1" dirty="0">
                  <a:solidFill>
                    <a:srgbClr val="FF0000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en-US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en-US" sz="1600" b="1" i="1" dirty="0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n-US" altLang="en-US" sz="1600" b="1" baseline="30000" dirty="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en-US" sz="1600" b="1" i="1" dirty="0">
                  <a:solidFill>
                    <a:srgbClr val="FF000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en-US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*/</a:t>
              </a:r>
              <a:r>
                <a:rPr lang="en-US" altLang="en-US" sz="1600" b="1" i="1" dirty="0">
                  <a:solidFill>
                    <a:srgbClr val="FF000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en-US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en-US" sz="1600" b="1" i="1" dirty="0">
                  <a:solidFill>
                    <a:srgbClr val="FF0000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en-US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 – </a:t>
              </a:r>
              <a:r>
                <a:rPr lang="en-US" altLang="en-US" sz="1600" b="1" i="1" dirty="0">
                  <a:solidFill>
                    <a:srgbClr val="FF0000"/>
                  </a:solidFill>
                  <a:latin typeface="Arial" panose="020B0604020202020204" pitchFamily="34" charset="0"/>
                </a:rPr>
                <a:t>T</a:t>
              </a:r>
              <a:r>
                <a:rPr lang="en-US" altLang="en-US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,</a:t>
              </a:r>
              <a:r>
                <a:rPr lang="en-US" altLang="en-US" sz="1600" b="1" i="1" dirty="0">
                  <a:solidFill>
                    <a:srgbClr val="FF0000"/>
                  </a:solidFill>
                  <a:latin typeface="Arial" panose="020B0604020202020204" pitchFamily="34" charset="0"/>
                </a:rPr>
                <a:t> I</a:t>
              </a:r>
              <a:r>
                <a:rPr lang="en-US" altLang="en-US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en-US" sz="1600" b="1" i="1" dirty="0">
                  <a:solidFill>
                    <a:srgbClr val="FF0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en-US" sz="1600" b="1" baseline="30000" dirty="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45112" name="Group 56"/>
          <p:cNvGrpSpPr>
            <a:grpSpLocks/>
          </p:cNvGrpSpPr>
          <p:nvPr/>
        </p:nvGrpSpPr>
        <p:grpSpPr bwMode="auto">
          <a:xfrm>
            <a:off x="3929064" y="2565400"/>
            <a:ext cx="5138737" cy="496888"/>
            <a:chOff x="1515" y="1616"/>
            <a:chExt cx="3237" cy="313"/>
          </a:xfrm>
        </p:grpSpPr>
        <p:sp>
          <p:nvSpPr>
            <p:cNvPr id="45085" name="Line 29"/>
            <p:cNvSpPr>
              <a:spLocks noChangeShapeType="1"/>
            </p:cNvSpPr>
            <p:nvPr/>
          </p:nvSpPr>
          <p:spPr bwMode="auto">
            <a:xfrm flipV="1">
              <a:off x="1515" y="1616"/>
              <a:ext cx="2246" cy="313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6" name="Text Box 30"/>
            <p:cNvSpPr txBox="1">
              <a:spLocks noChangeArrowheads="1"/>
            </p:cNvSpPr>
            <p:nvPr/>
          </p:nvSpPr>
          <p:spPr bwMode="auto">
            <a:xfrm>
              <a:off x="3361" y="1660"/>
              <a:ext cx="13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E</a:t>
              </a:r>
              <a:r>
                <a:rPr lang="en-US" altLang="en-US" sz="1600" b="1" baseline="30000">
                  <a:solidFill>
                    <a:srgbClr val="333399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*/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 – 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T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,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 I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en-US" sz="1600" b="1" baseline="30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45129" name="Group 73"/>
          <p:cNvGrpSpPr>
            <a:grpSpLocks/>
          </p:cNvGrpSpPr>
          <p:nvPr/>
        </p:nvGrpSpPr>
        <p:grpSpPr bwMode="auto">
          <a:xfrm>
            <a:off x="6284914" y="2384425"/>
            <a:ext cx="484187" cy="1944688"/>
            <a:chOff x="2999" y="1502"/>
            <a:chExt cx="305" cy="1225"/>
          </a:xfrm>
        </p:grpSpPr>
        <p:grpSp>
          <p:nvGrpSpPr>
            <p:cNvPr id="45087" name="Group 31"/>
            <p:cNvGrpSpPr>
              <a:grpSpLocks/>
            </p:cNvGrpSpPr>
            <p:nvPr/>
          </p:nvGrpSpPr>
          <p:grpSpPr bwMode="auto">
            <a:xfrm>
              <a:off x="2999" y="1502"/>
              <a:ext cx="305" cy="1225"/>
              <a:chOff x="2999" y="1502"/>
              <a:chExt cx="305" cy="1225"/>
            </a:xfrm>
          </p:grpSpPr>
          <p:sp>
            <p:nvSpPr>
              <p:cNvPr id="45088" name="Text Box 32"/>
              <p:cNvSpPr txBox="1">
                <a:spLocks noChangeArrowheads="1"/>
              </p:cNvSpPr>
              <p:nvPr/>
            </p:nvSpPr>
            <p:spPr bwMode="auto">
              <a:xfrm>
                <a:off x="2999" y="2496"/>
                <a:ext cx="3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 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5089" name="Line 33"/>
              <p:cNvSpPr>
                <a:spLocks noChangeShapeType="1"/>
              </p:cNvSpPr>
              <p:nvPr/>
            </p:nvSpPr>
            <p:spPr bwMode="auto">
              <a:xfrm>
                <a:off x="3050" y="1502"/>
                <a:ext cx="0" cy="9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3031" y="1502"/>
              <a:ext cx="40" cy="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91" name="Group 35"/>
          <p:cNvGrpSpPr>
            <a:grpSpLocks/>
          </p:cNvGrpSpPr>
          <p:nvPr/>
        </p:nvGrpSpPr>
        <p:grpSpPr bwMode="auto">
          <a:xfrm>
            <a:off x="2895600" y="4038600"/>
            <a:ext cx="5029200" cy="2654300"/>
            <a:chOff x="864" y="2544"/>
            <a:chExt cx="3168" cy="1672"/>
          </a:xfrm>
        </p:grpSpPr>
        <p:sp>
          <p:nvSpPr>
            <p:cNvPr id="45092" name="Text Box 36"/>
            <p:cNvSpPr txBox="1">
              <a:spLocks noChangeArrowheads="1"/>
            </p:cNvSpPr>
            <p:nvPr/>
          </p:nvSpPr>
          <p:spPr bwMode="auto">
            <a:xfrm>
              <a:off x="3339" y="4004"/>
              <a:ext cx="6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chemeClr val="tx2"/>
                  </a:solidFill>
                  <a:latin typeface="Arial" panose="020B0604020202020204" pitchFamily="34" charset="0"/>
                </a:rPr>
                <a:t>Output, </a:t>
              </a:r>
              <a:r>
                <a:rPr lang="en-US" altLang="en-US" sz="1600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sz="1600" b="1" i="1">
                <a:latin typeface="Arial" panose="020B0604020202020204" pitchFamily="34" charset="0"/>
              </a:endParaRPr>
            </a:p>
          </p:txBody>
        </p:sp>
        <p:sp>
          <p:nvSpPr>
            <p:cNvPr id="45093" name="Line 37"/>
            <p:cNvSpPr>
              <a:spLocks noChangeShapeType="1"/>
            </p:cNvSpPr>
            <p:nvPr/>
          </p:nvSpPr>
          <p:spPr bwMode="auto">
            <a:xfrm>
              <a:off x="1515" y="2706"/>
              <a:ext cx="0" cy="127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Line 38"/>
            <p:cNvSpPr>
              <a:spLocks noChangeShapeType="1"/>
            </p:cNvSpPr>
            <p:nvPr/>
          </p:nvSpPr>
          <p:spPr bwMode="auto">
            <a:xfrm flipH="1" flipV="1">
              <a:off x="1515" y="3985"/>
              <a:ext cx="247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5" name="Text Box 39"/>
            <p:cNvSpPr txBox="1">
              <a:spLocks noChangeArrowheads="1"/>
            </p:cNvSpPr>
            <p:nvPr/>
          </p:nvSpPr>
          <p:spPr bwMode="auto">
            <a:xfrm>
              <a:off x="864" y="2544"/>
              <a:ext cx="16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 i="1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600" b="1">
                  <a:solidFill>
                    <a:schemeClr val="tx2"/>
                  </a:solidFill>
                  <a:latin typeface="Arial" panose="020B0604020202020204" pitchFamily="34" charset="0"/>
                </a:rPr>
                <a:t>Exchange rate, </a:t>
              </a:r>
              <a:r>
                <a:rPr lang="en-US" altLang="en-US" sz="1600" b="1" i="1">
                  <a:solidFill>
                    <a:schemeClr val="tx2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45099" name="Group 43"/>
          <p:cNvGrpSpPr>
            <a:grpSpLocks/>
          </p:cNvGrpSpPr>
          <p:nvPr/>
        </p:nvGrpSpPr>
        <p:grpSpPr bwMode="auto">
          <a:xfrm>
            <a:off x="5580064" y="3948114"/>
            <a:ext cx="420687" cy="2789237"/>
            <a:chOff x="2555" y="2487"/>
            <a:chExt cx="265" cy="1757"/>
          </a:xfrm>
        </p:grpSpPr>
        <p:sp>
          <p:nvSpPr>
            <p:cNvPr id="45100" name="Line 44"/>
            <p:cNvSpPr>
              <a:spLocks noChangeShapeType="1"/>
            </p:cNvSpPr>
            <p:nvPr/>
          </p:nvSpPr>
          <p:spPr bwMode="auto">
            <a:xfrm>
              <a:off x="2654" y="2487"/>
              <a:ext cx="0" cy="14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1" name="Text Box 45"/>
            <p:cNvSpPr txBox="1">
              <a:spLocks noChangeArrowheads="1"/>
            </p:cNvSpPr>
            <p:nvPr/>
          </p:nvSpPr>
          <p:spPr bwMode="auto">
            <a:xfrm>
              <a:off x="2555" y="4013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Y</a:t>
              </a:r>
              <a:r>
                <a:rPr lang="en-US" altLang="en-US" b="1" baseline="30000"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45111" name="Text Box 55"/>
          <p:cNvSpPr txBox="1">
            <a:spLocks noChangeArrowheads="1"/>
          </p:cNvSpPr>
          <p:nvPr/>
        </p:nvSpPr>
        <p:spPr bwMode="auto">
          <a:xfrm>
            <a:off x="7391401" y="2209800"/>
            <a:ext cx="2733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333399"/>
                </a:solidFill>
                <a:latin typeface="Arial" panose="020B0604020202020204" pitchFamily="34" charset="0"/>
              </a:rPr>
              <a:t>Aggregate demand curves</a:t>
            </a:r>
          </a:p>
        </p:txBody>
      </p:sp>
      <p:grpSp>
        <p:nvGrpSpPr>
          <p:cNvPr id="45136" name="Group 80"/>
          <p:cNvGrpSpPr>
            <a:grpSpLocks/>
          </p:cNvGrpSpPr>
          <p:nvPr/>
        </p:nvGrpSpPr>
        <p:grpSpPr bwMode="auto">
          <a:xfrm>
            <a:off x="5638800" y="4876801"/>
            <a:ext cx="768350" cy="366713"/>
            <a:chOff x="2592" y="3072"/>
            <a:chExt cx="484" cy="231"/>
          </a:xfrm>
        </p:grpSpPr>
        <p:sp>
          <p:nvSpPr>
            <p:cNvPr id="45134" name="Line 78"/>
            <p:cNvSpPr>
              <a:spLocks noChangeShapeType="1"/>
            </p:cNvSpPr>
            <p:nvPr/>
          </p:nvSpPr>
          <p:spPr bwMode="auto">
            <a:xfrm>
              <a:off x="2592" y="3287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116" name="Group 60"/>
            <p:cNvGrpSpPr>
              <a:grpSpLocks/>
            </p:cNvGrpSpPr>
            <p:nvPr/>
          </p:nvGrpSpPr>
          <p:grpSpPr bwMode="auto">
            <a:xfrm>
              <a:off x="2880" y="3072"/>
              <a:ext cx="196" cy="231"/>
              <a:chOff x="2880" y="3072"/>
              <a:chExt cx="196" cy="231"/>
            </a:xfrm>
          </p:grpSpPr>
          <p:sp>
            <p:nvSpPr>
              <p:cNvPr id="45114" name="Text Box 58"/>
              <p:cNvSpPr txBox="1">
                <a:spLocks noChangeArrowheads="1"/>
              </p:cNvSpPr>
              <p:nvPr/>
            </p:nvSpPr>
            <p:spPr bwMode="auto">
              <a:xfrm>
                <a:off x="2880" y="307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2</a:t>
                </a:r>
                <a:endParaRPr lang="en-US" altLang="en-US" b="1" baseline="30000">
                  <a:latin typeface="Arial" panose="020B0604020202020204" pitchFamily="34" charset="0"/>
                </a:endParaRPr>
              </a:p>
            </p:txBody>
          </p:sp>
          <p:sp>
            <p:nvSpPr>
              <p:cNvPr id="45115" name="Oval 59"/>
              <p:cNvSpPr>
                <a:spLocks noChangeArrowheads="1"/>
              </p:cNvSpPr>
              <p:nvPr/>
            </p:nvSpPr>
            <p:spPr bwMode="auto">
              <a:xfrm>
                <a:off x="3028" y="3259"/>
                <a:ext cx="40" cy="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5118" name="Line 62"/>
          <p:cNvSpPr>
            <a:spLocks noChangeShapeType="1"/>
          </p:cNvSpPr>
          <p:nvPr/>
        </p:nvSpPr>
        <p:spPr bwMode="auto">
          <a:xfrm>
            <a:off x="6553200" y="4724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127" name="Group 71"/>
          <p:cNvGrpSpPr>
            <a:grpSpLocks/>
          </p:cNvGrpSpPr>
          <p:nvPr/>
        </p:nvGrpSpPr>
        <p:grpSpPr bwMode="auto">
          <a:xfrm>
            <a:off x="4267201" y="1905000"/>
            <a:ext cx="1617663" cy="1062038"/>
            <a:chOff x="1728" y="1200"/>
            <a:chExt cx="1019" cy="669"/>
          </a:xfrm>
        </p:grpSpPr>
        <p:grpSp>
          <p:nvGrpSpPr>
            <p:cNvPr id="45126" name="Group 70"/>
            <p:cNvGrpSpPr>
              <a:grpSpLocks/>
            </p:cNvGrpSpPr>
            <p:nvPr/>
          </p:nvGrpSpPr>
          <p:grpSpPr bwMode="auto">
            <a:xfrm>
              <a:off x="1728" y="1200"/>
              <a:ext cx="1019" cy="576"/>
              <a:chOff x="1728" y="1200"/>
              <a:chExt cx="1019" cy="576"/>
            </a:xfrm>
          </p:grpSpPr>
          <p:sp>
            <p:nvSpPr>
              <p:cNvPr id="45122" name="Text Box 66"/>
              <p:cNvSpPr txBox="1">
                <a:spLocks noChangeArrowheads="1"/>
              </p:cNvSpPr>
              <p:nvPr/>
            </p:nvSpPr>
            <p:spPr bwMode="auto">
              <a:xfrm>
                <a:off x="1728" y="1200"/>
                <a:ext cx="1019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>
                    <a:latin typeface="Arial" panose="020B0604020202020204" pitchFamily="34" charset="0"/>
                  </a:rPr>
                  <a:t>Government </a:t>
                </a:r>
              </a:p>
              <a:p>
                <a:r>
                  <a:rPr lang="en-US" altLang="en-US" sz="1600" b="1">
                    <a:latin typeface="Arial" panose="020B0604020202020204" pitchFamily="34" charset="0"/>
                  </a:rPr>
                  <a:t>spending rises</a:t>
                </a:r>
              </a:p>
            </p:txBody>
          </p:sp>
          <p:sp>
            <p:nvSpPr>
              <p:cNvPr id="45123" name="Line 67"/>
              <p:cNvSpPr>
                <a:spLocks noChangeShapeType="1"/>
              </p:cNvSpPr>
              <p:nvPr/>
            </p:nvSpPr>
            <p:spPr bwMode="auto">
              <a:xfrm>
                <a:off x="1968" y="15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4" name="Line 68"/>
              <p:cNvSpPr>
                <a:spLocks noChangeShapeType="1"/>
              </p:cNvSpPr>
              <p:nvPr/>
            </p:nvSpPr>
            <p:spPr bwMode="auto">
              <a:xfrm>
                <a:off x="1920" y="177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125" name="Line 69"/>
            <p:cNvSpPr>
              <a:spLocks noChangeShapeType="1"/>
            </p:cNvSpPr>
            <p:nvPr/>
          </p:nvSpPr>
          <p:spPr bwMode="auto">
            <a:xfrm flipV="1">
              <a:off x="1824" y="1692"/>
              <a:ext cx="0" cy="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69" name="Group 13"/>
          <p:cNvGrpSpPr>
            <a:grpSpLocks/>
          </p:cNvGrpSpPr>
          <p:nvPr/>
        </p:nvGrpSpPr>
        <p:grpSpPr bwMode="auto">
          <a:xfrm>
            <a:off x="2895600" y="1676400"/>
            <a:ext cx="5029200" cy="2654300"/>
            <a:chOff x="864" y="1056"/>
            <a:chExt cx="3168" cy="1672"/>
          </a:xfrm>
        </p:grpSpPr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3339" y="2516"/>
              <a:ext cx="6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chemeClr val="tx2"/>
                  </a:solidFill>
                  <a:latin typeface="Arial" panose="020B0604020202020204" pitchFamily="34" charset="0"/>
                </a:rPr>
                <a:t>Output, </a:t>
              </a:r>
              <a:r>
                <a:rPr lang="en-US" altLang="en-US" sz="1600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sz="1600" b="1" i="1">
                <a:latin typeface="Arial" panose="020B0604020202020204" pitchFamily="34" charset="0"/>
              </a:endParaRPr>
            </a:p>
          </p:txBody>
        </p: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>
              <a:off x="1515" y="1218"/>
              <a:ext cx="0" cy="127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2" name="Line 16"/>
            <p:cNvSpPr>
              <a:spLocks noChangeShapeType="1"/>
            </p:cNvSpPr>
            <p:nvPr/>
          </p:nvSpPr>
          <p:spPr bwMode="auto">
            <a:xfrm flipH="1" flipV="1">
              <a:off x="1515" y="2496"/>
              <a:ext cx="247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3" name="Text Box 17"/>
            <p:cNvSpPr txBox="1">
              <a:spLocks noChangeArrowheads="1"/>
            </p:cNvSpPr>
            <p:nvPr/>
          </p:nvSpPr>
          <p:spPr bwMode="auto">
            <a:xfrm>
              <a:off x="864" y="1056"/>
              <a:ext cx="16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 i="1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600" b="1">
                  <a:solidFill>
                    <a:schemeClr val="tx2"/>
                  </a:solidFill>
                  <a:latin typeface="Arial" panose="020B0604020202020204" pitchFamily="34" charset="0"/>
                </a:rPr>
                <a:t>Aggregate demand, </a:t>
              </a:r>
              <a:r>
                <a:rPr lang="en-US" altLang="en-US" sz="1600" b="1" i="1">
                  <a:solidFill>
                    <a:schemeClr val="tx2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45119" name="Group 63"/>
          <p:cNvGrpSpPr>
            <a:grpSpLocks/>
          </p:cNvGrpSpPr>
          <p:nvPr/>
        </p:nvGrpSpPr>
        <p:grpSpPr bwMode="auto">
          <a:xfrm>
            <a:off x="4648200" y="4191000"/>
            <a:ext cx="2827338" cy="1600200"/>
            <a:chOff x="1968" y="2640"/>
            <a:chExt cx="1781" cy="1008"/>
          </a:xfrm>
        </p:grpSpPr>
        <p:sp>
          <p:nvSpPr>
            <p:cNvPr id="45065" name="Freeform 9"/>
            <p:cNvSpPr>
              <a:spLocks/>
            </p:cNvSpPr>
            <p:nvPr/>
          </p:nvSpPr>
          <p:spPr bwMode="auto">
            <a:xfrm>
              <a:off x="1968" y="2736"/>
              <a:ext cx="1440" cy="912"/>
            </a:xfrm>
            <a:custGeom>
              <a:avLst/>
              <a:gdLst>
                <a:gd name="T0" fmla="*/ 0 w 1440"/>
                <a:gd name="T1" fmla="*/ 912 h 912"/>
                <a:gd name="T2" fmla="*/ 720 w 1440"/>
                <a:gd name="T3" fmla="*/ 528 h 912"/>
                <a:gd name="T4" fmla="*/ 1440 w 1440"/>
                <a:gd name="T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0" h="912">
                  <a:moveTo>
                    <a:pt x="0" y="912"/>
                  </a:moveTo>
                  <a:cubicBezTo>
                    <a:pt x="240" y="796"/>
                    <a:pt x="480" y="680"/>
                    <a:pt x="720" y="528"/>
                  </a:cubicBezTo>
                  <a:cubicBezTo>
                    <a:pt x="960" y="376"/>
                    <a:pt x="1200" y="188"/>
                    <a:pt x="1440" y="0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Text Box 10"/>
            <p:cNvSpPr txBox="1">
              <a:spLocks noChangeArrowheads="1"/>
            </p:cNvSpPr>
            <p:nvPr/>
          </p:nvSpPr>
          <p:spPr bwMode="auto">
            <a:xfrm>
              <a:off x="3372" y="2640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DD</a:t>
              </a:r>
              <a:r>
                <a:rPr lang="en-US" altLang="en-US" b="1" baseline="30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endParaRPr lang="en-US" altLang="en-US" b="1" i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5137" name="Group 81"/>
          <p:cNvGrpSpPr>
            <a:grpSpLocks/>
          </p:cNvGrpSpPr>
          <p:nvPr/>
        </p:nvGrpSpPr>
        <p:grpSpPr bwMode="auto">
          <a:xfrm>
            <a:off x="3465514" y="4876801"/>
            <a:ext cx="2308225" cy="519113"/>
            <a:chOff x="1223" y="3072"/>
            <a:chExt cx="1454" cy="327"/>
          </a:xfrm>
        </p:grpSpPr>
        <p:sp>
          <p:nvSpPr>
            <p:cNvPr id="45104" name="Text Box 48"/>
            <p:cNvSpPr txBox="1">
              <a:spLocks noChangeArrowheads="1"/>
            </p:cNvSpPr>
            <p:nvPr/>
          </p:nvSpPr>
          <p:spPr bwMode="auto">
            <a:xfrm>
              <a:off x="1223" y="3168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E</a:t>
              </a:r>
              <a:r>
                <a:rPr lang="en-US" altLang="en-US" b="1" baseline="30000">
                  <a:latin typeface="Arial" panose="020B0604020202020204" pitchFamily="34" charset="0"/>
                </a:rPr>
                <a:t>0</a:t>
              </a:r>
            </a:p>
          </p:txBody>
        </p:sp>
        <p:grpSp>
          <p:nvGrpSpPr>
            <p:cNvPr id="45135" name="Group 79"/>
            <p:cNvGrpSpPr>
              <a:grpSpLocks/>
            </p:cNvGrpSpPr>
            <p:nvPr/>
          </p:nvGrpSpPr>
          <p:grpSpPr bwMode="auto">
            <a:xfrm>
              <a:off x="1536" y="3072"/>
              <a:ext cx="1141" cy="238"/>
              <a:chOff x="1536" y="3072"/>
              <a:chExt cx="1141" cy="238"/>
            </a:xfrm>
          </p:grpSpPr>
          <p:sp>
            <p:nvSpPr>
              <p:cNvPr id="45133" name="Line 77"/>
              <p:cNvSpPr>
                <a:spLocks noChangeShapeType="1"/>
              </p:cNvSpPr>
              <p:nvPr/>
            </p:nvSpPr>
            <p:spPr bwMode="auto">
              <a:xfrm flipH="1">
                <a:off x="1536" y="3287"/>
                <a:ext cx="11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117" name="Group 61"/>
              <p:cNvGrpSpPr>
                <a:grpSpLocks/>
              </p:cNvGrpSpPr>
              <p:nvPr/>
            </p:nvGrpSpPr>
            <p:grpSpPr bwMode="auto">
              <a:xfrm>
                <a:off x="2444" y="3072"/>
                <a:ext cx="233" cy="238"/>
                <a:chOff x="2444" y="3072"/>
                <a:chExt cx="233" cy="238"/>
              </a:xfrm>
            </p:grpSpPr>
            <p:sp>
              <p:nvSpPr>
                <p:cNvPr id="4509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444" y="3072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b="1">
                      <a:latin typeface="Arial" panose="020B0604020202020204" pitchFamily="34" charset="0"/>
                    </a:rPr>
                    <a:t>1</a:t>
                  </a:r>
                  <a:endParaRPr lang="en-US" altLang="en-US" b="1" baseline="30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098" name="Oval 42"/>
                <p:cNvSpPr>
                  <a:spLocks noChangeArrowheads="1"/>
                </p:cNvSpPr>
                <p:nvPr/>
              </p:nvSpPr>
              <p:spPr bwMode="auto">
                <a:xfrm>
                  <a:off x="2637" y="3270"/>
                  <a:ext cx="40" cy="40"/>
                </a:xfrm>
                <a:prstGeom prst="ellipse">
                  <a:avLst/>
                </a:prstGeom>
                <a:solidFill>
                  <a:srgbClr val="333399"/>
                </a:solidFill>
                <a:ln w="9525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120" name="Group 64"/>
          <p:cNvGrpSpPr>
            <a:grpSpLocks/>
          </p:cNvGrpSpPr>
          <p:nvPr/>
        </p:nvGrpSpPr>
        <p:grpSpPr bwMode="auto">
          <a:xfrm>
            <a:off x="5124450" y="4419600"/>
            <a:ext cx="2808288" cy="1447800"/>
            <a:chOff x="2268" y="2784"/>
            <a:chExt cx="1769" cy="912"/>
          </a:xfrm>
        </p:grpSpPr>
        <p:sp>
          <p:nvSpPr>
            <p:cNvPr id="45109" name="Freeform 53"/>
            <p:cNvSpPr>
              <a:spLocks/>
            </p:cNvSpPr>
            <p:nvPr/>
          </p:nvSpPr>
          <p:spPr bwMode="auto">
            <a:xfrm>
              <a:off x="2268" y="2784"/>
              <a:ext cx="1440" cy="912"/>
            </a:xfrm>
            <a:custGeom>
              <a:avLst/>
              <a:gdLst>
                <a:gd name="T0" fmla="*/ 0 w 1440"/>
                <a:gd name="T1" fmla="*/ 912 h 912"/>
                <a:gd name="T2" fmla="*/ 720 w 1440"/>
                <a:gd name="T3" fmla="*/ 528 h 912"/>
                <a:gd name="T4" fmla="*/ 1440 w 1440"/>
                <a:gd name="T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0" h="912">
                  <a:moveTo>
                    <a:pt x="0" y="912"/>
                  </a:moveTo>
                  <a:cubicBezTo>
                    <a:pt x="240" y="796"/>
                    <a:pt x="480" y="680"/>
                    <a:pt x="720" y="528"/>
                  </a:cubicBezTo>
                  <a:cubicBezTo>
                    <a:pt x="960" y="376"/>
                    <a:pt x="1200" y="188"/>
                    <a:pt x="1440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10" name="Text Box 54"/>
            <p:cNvSpPr txBox="1">
              <a:spLocks noChangeArrowheads="1"/>
            </p:cNvSpPr>
            <p:nvPr/>
          </p:nvSpPr>
          <p:spPr bwMode="auto">
            <a:xfrm>
              <a:off x="3660" y="2880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FF0000"/>
                  </a:solidFill>
                  <a:latin typeface="Arial" panose="020B0604020202020204" pitchFamily="34" charset="0"/>
                </a:rPr>
                <a:t>DD</a:t>
              </a:r>
              <a:r>
                <a:rPr lang="en-US" altLang="en-US" b="1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b="1" i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8" grpId="0" autoUpdateAnimBg="0"/>
      <p:bldP spid="4511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199"/>
            <a:ext cx="8229600" cy="4181765"/>
          </a:xfrm>
        </p:spPr>
        <p:txBody>
          <a:bodyPr>
            <a:normAutofit/>
          </a:bodyPr>
          <a:lstStyle/>
          <a:p>
            <a:pPr algn="just"/>
            <a:r>
              <a:rPr lang="en-US" altLang="en-US" sz="3200" b="1" i="1" dirty="0"/>
              <a:t>AA</a:t>
            </a:r>
            <a:r>
              <a:rPr lang="en-US" altLang="en-US" sz="3200" b="1" dirty="0"/>
              <a:t> Schedule</a:t>
            </a:r>
          </a:p>
          <a:p>
            <a:pPr lvl="1" algn="just"/>
            <a:r>
              <a:rPr lang="en-US" altLang="en-US" sz="3200" dirty="0"/>
              <a:t>It shows all combinations of exchange rate and output that are consistent with equilibrium in the domestic money market and the foreign exchange market.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title"/>
          </p:nvPr>
        </p:nvSpPr>
        <p:spPr>
          <a:xfrm>
            <a:off x="1600200" y="277090"/>
            <a:ext cx="7772400" cy="942109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Asset Market Equilibrium in the Short Run: The </a:t>
            </a:r>
            <a:r>
              <a:rPr lang="en-US" altLang="en-US" i="1" dirty="0"/>
              <a:t>AA</a:t>
            </a:r>
            <a:r>
              <a:rPr lang="en-US" altLang="en-US" dirty="0"/>
              <a:t> Schedule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03426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969818" y="1477818"/>
            <a:ext cx="9892146" cy="4978400"/>
          </a:xfrm>
        </p:spPr>
        <p:txBody>
          <a:bodyPr>
            <a:normAutofit/>
          </a:bodyPr>
          <a:lstStyle/>
          <a:p>
            <a:r>
              <a:rPr lang="en-US" altLang="en-US" dirty="0"/>
              <a:t>Output, the Exchange Rate, and Asset Market Equilibrium</a:t>
            </a:r>
          </a:p>
          <a:p>
            <a:pPr lvl="1"/>
            <a:r>
              <a:rPr lang="en-US" altLang="en-US" sz="2800" dirty="0"/>
              <a:t>We will combine the interest parity condition with the money market to derive the asset market equilibrium in the short-run.</a:t>
            </a:r>
          </a:p>
          <a:p>
            <a:pPr lvl="1"/>
            <a:r>
              <a:rPr lang="en-US" altLang="en-US" sz="2800" dirty="0"/>
              <a:t>The interest parity condition describing foreign exchange market equilibrium is:</a:t>
            </a:r>
          </a:p>
          <a:p>
            <a:pPr lvl="1" algn="ctr">
              <a:buFontTx/>
              <a:buNone/>
            </a:pPr>
            <a:r>
              <a:rPr lang="en-US" altLang="en-US" sz="2800" i="1" dirty="0"/>
              <a:t>R</a:t>
            </a:r>
            <a:r>
              <a:rPr lang="en-US" altLang="en-US" sz="2800" dirty="0"/>
              <a:t> = </a:t>
            </a:r>
            <a:r>
              <a:rPr lang="en-US" altLang="en-US" sz="2800" i="1" dirty="0"/>
              <a:t>R</a:t>
            </a:r>
            <a:r>
              <a:rPr lang="en-US" altLang="en-US" sz="2800" dirty="0"/>
              <a:t>* + (</a:t>
            </a:r>
            <a:r>
              <a:rPr lang="en-US" altLang="en-US" sz="2800" i="1" dirty="0" err="1"/>
              <a:t>E</a:t>
            </a:r>
            <a:r>
              <a:rPr lang="en-US" altLang="en-US" sz="2800" i="1" baseline="30000" dirty="0" err="1"/>
              <a:t>e</a:t>
            </a:r>
            <a:r>
              <a:rPr lang="en-US" altLang="en-US" sz="2800" dirty="0"/>
              <a:t> – </a:t>
            </a:r>
            <a:r>
              <a:rPr lang="en-US" altLang="en-US" sz="2800" i="1" dirty="0"/>
              <a:t>E</a:t>
            </a:r>
            <a:r>
              <a:rPr lang="en-US" altLang="en-US" sz="2800" dirty="0"/>
              <a:t>)/</a:t>
            </a:r>
            <a:r>
              <a:rPr lang="en-US" altLang="en-US" sz="2800" i="1" dirty="0"/>
              <a:t>E</a:t>
            </a:r>
          </a:p>
          <a:p>
            <a:pPr lvl="1">
              <a:buFontTx/>
              <a:buNone/>
            </a:pPr>
            <a:r>
              <a:rPr lang="en-US" altLang="en-US" sz="2800" i="1" dirty="0"/>
              <a:t>		</a:t>
            </a:r>
            <a:r>
              <a:rPr lang="en-US" altLang="en-US" sz="2800" dirty="0"/>
              <a:t>where: </a:t>
            </a:r>
            <a:r>
              <a:rPr lang="en-US" altLang="en-US" sz="2800" i="1" dirty="0" err="1"/>
              <a:t>E</a:t>
            </a:r>
            <a:r>
              <a:rPr lang="en-US" altLang="en-US" sz="2800" i="1" baseline="30000" dirty="0" err="1"/>
              <a:t>e</a:t>
            </a:r>
            <a:r>
              <a:rPr lang="en-US" altLang="en-US" sz="2800" dirty="0"/>
              <a:t> is the expected future exchange rate</a:t>
            </a:r>
          </a:p>
          <a:p>
            <a:pPr lvl="1">
              <a:buFontTx/>
              <a:buNone/>
            </a:pPr>
            <a:r>
              <a:rPr lang="en-US" altLang="en-US" sz="2800" dirty="0"/>
              <a:t>			</a:t>
            </a:r>
            <a:r>
              <a:rPr lang="en-US" altLang="en-US" sz="2800" i="1" dirty="0"/>
              <a:t>R</a:t>
            </a:r>
            <a:r>
              <a:rPr lang="en-US" altLang="en-US" sz="2800" dirty="0"/>
              <a:t> is the interest rate on domestic currency deposits</a:t>
            </a:r>
          </a:p>
          <a:p>
            <a:pPr lvl="1">
              <a:buFontTx/>
              <a:buNone/>
            </a:pPr>
            <a:r>
              <a:rPr lang="en-US" altLang="en-US" sz="2800" dirty="0"/>
              <a:t>			</a:t>
            </a:r>
            <a:r>
              <a:rPr lang="en-US" altLang="en-US" sz="2800" i="1" dirty="0"/>
              <a:t>R</a:t>
            </a:r>
            <a:r>
              <a:rPr lang="en-US" altLang="en-US" sz="2800" baseline="30000" dirty="0"/>
              <a:t>*</a:t>
            </a:r>
            <a:r>
              <a:rPr lang="en-US" altLang="en-US" sz="2800" dirty="0"/>
              <a:t> is the interest rate on foreign currency deposits</a:t>
            </a:r>
            <a:endParaRPr lang="en-US" altLang="en-US" sz="2800" i="1" dirty="0"/>
          </a:p>
          <a:p>
            <a:endParaRPr lang="en-US" altLang="en-US" sz="2600" dirty="0"/>
          </a:p>
        </p:txBody>
      </p:sp>
      <p:sp>
        <p:nvSpPr>
          <p:cNvPr id="103427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600200" y="332508"/>
            <a:ext cx="7772400" cy="886691"/>
          </a:xfrm>
          <a:noFill/>
          <a:ln/>
        </p:spPr>
        <p:txBody>
          <a:bodyPr>
            <a:noAutofit/>
          </a:bodyPr>
          <a:lstStyle/>
          <a:p>
            <a:pPr algn="ctr"/>
            <a:r>
              <a:rPr lang="en-US" altLang="en-US" sz="3600" b="1" dirty="0"/>
              <a:t>Asset Market Equilibrium in the Short Run: The </a:t>
            </a:r>
            <a:r>
              <a:rPr lang="en-US" altLang="en-US" sz="3600" b="1" i="1" dirty="0"/>
              <a:t>AA</a:t>
            </a:r>
            <a:r>
              <a:rPr lang="en-US" altLang="en-US" sz="3600" b="1" dirty="0"/>
              <a:t> Schedule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6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10445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876800"/>
          </a:xfrm>
        </p:spPr>
        <p:txBody>
          <a:bodyPr/>
          <a:lstStyle/>
          <a:p>
            <a:pPr lvl="1"/>
            <a:r>
              <a:rPr lang="en-US" altLang="en-US" sz="2800" dirty="0"/>
              <a:t>The </a:t>
            </a:r>
            <a:r>
              <a:rPr lang="en-US" altLang="en-US" sz="2800" i="1" dirty="0"/>
              <a:t>R</a:t>
            </a:r>
            <a:r>
              <a:rPr lang="en-US" altLang="en-US" sz="2800" dirty="0"/>
              <a:t> satisfying the interest parity condition must also equate the real domestic money supply to aggregate real money demand: </a:t>
            </a:r>
          </a:p>
          <a:p>
            <a:pPr lvl="1" algn="ctr">
              <a:buFontTx/>
              <a:buNone/>
            </a:pPr>
            <a:r>
              <a:rPr lang="en-US" altLang="en-US" sz="2800" i="1" dirty="0" err="1"/>
              <a:t>M</a:t>
            </a:r>
            <a:r>
              <a:rPr lang="en-US" altLang="en-US" sz="2800" i="1" baseline="30000" dirty="0" err="1"/>
              <a:t>s</a:t>
            </a:r>
            <a:r>
              <a:rPr lang="en-US" altLang="en-US" sz="2800" dirty="0"/>
              <a:t>/</a:t>
            </a:r>
            <a:r>
              <a:rPr lang="en-US" altLang="en-US" sz="2800" i="1" dirty="0"/>
              <a:t>P</a:t>
            </a:r>
            <a:r>
              <a:rPr lang="en-US" altLang="en-US" sz="2800" dirty="0"/>
              <a:t> =</a:t>
            </a:r>
            <a:r>
              <a:rPr lang="en-US" altLang="en-US" sz="2800" i="1" dirty="0"/>
              <a:t> L</a:t>
            </a:r>
            <a:r>
              <a:rPr lang="en-US" altLang="en-US" sz="2800" dirty="0"/>
              <a:t>(</a:t>
            </a:r>
            <a:r>
              <a:rPr lang="en-US" altLang="en-US" sz="2800" i="1" dirty="0"/>
              <a:t>R</a:t>
            </a:r>
            <a:r>
              <a:rPr lang="en-US" altLang="en-US" sz="2800" dirty="0"/>
              <a:t>, </a:t>
            </a:r>
            <a:r>
              <a:rPr lang="en-US" altLang="en-US" sz="2800" i="1" dirty="0"/>
              <a:t>Y</a:t>
            </a:r>
            <a:r>
              <a:rPr lang="en-US" altLang="en-US" sz="2800" dirty="0"/>
              <a:t>)</a:t>
            </a:r>
          </a:p>
          <a:p>
            <a:pPr lvl="1"/>
            <a:r>
              <a:rPr lang="en-US" altLang="en-US" sz="2800" dirty="0"/>
              <a:t>Aggregate real money demand </a:t>
            </a:r>
            <a:r>
              <a:rPr lang="en-US" altLang="en-US" sz="2800" i="1" dirty="0"/>
              <a:t>L</a:t>
            </a:r>
            <a:r>
              <a:rPr lang="en-US" altLang="en-US" sz="2800" dirty="0"/>
              <a:t>(</a:t>
            </a:r>
            <a:r>
              <a:rPr lang="en-US" altLang="en-US" sz="2800" i="1" dirty="0"/>
              <a:t>R</a:t>
            </a:r>
            <a:r>
              <a:rPr lang="en-US" altLang="en-US" sz="2800" dirty="0"/>
              <a:t>, </a:t>
            </a:r>
            <a:r>
              <a:rPr lang="en-US" altLang="en-US" sz="2800" i="1" dirty="0"/>
              <a:t>Y</a:t>
            </a:r>
            <a:r>
              <a:rPr lang="en-US" altLang="en-US" sz="2800" dirty="0"/>
              <a:t>) rises when the interest rate falls because a fall in </a:t>
            </a:r>
            <a:r>
              <a:rPr lang="en-US" altLang="en-US" sz="2800" i="1" dirty="0"/>
              <a:t>R</a:t>
            </a:r>
            <a:r>
              <a:rPr lang="en-US" altLang="en-US" sz="2800" dirty="0"/>
              <a:t> makes interest-bearing </a:t>
            </a:r>
            <a:r>
              <a:rPr lang="en-US" altLang="en-US" sz="2800" dirty="0" err="1"/>
              <a:t>nonmoney</a:t>
            </a:r>
            <a:r>
              <a:rPr lang="en-US" altLang="en-US" sz="2800" dirty="0"/>
              <a:t> assets less attractive to hold.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sz="2600" dirty="0"/>
          </a:p>
        </p:txBody>
      </p:sp>
      <p:sp>
        <p:nvSpPr>
          <p:cNvPr id="104451" name="Rectangle 1027"/>
          <p:cNvSpPr>
            <a:spLocks noGrp="1" noChangeArrowheads="1"/>
          </p:cNvSpPr>
          <p:nvPr>
            <p:ph type="title"/>
          </p:nvPr>
        </p:nvSpPr>
        <p:spPr>
          <a:xfrm>
            <a:off x="942109" y="415636"/>
            <a:ext cx="10104582" cy="803564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3600" b="1" dirty="0"/>
              <a:t>Asset Market Equilibrium in the Short Run: The </a:t>
            </a:r>
            <a:r>
              <a:rPr lang="en-US" altLang="en-US" sz="3600" b="1" i="1" dirty="0"/>
              <a:t>AA</a:t>
            </a:r>
            <a:r>
              <a:rPr lang="en-US" altLang="en-US" sz="3600" b="1" dirty="0"/>
              <a:t> Schedule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9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6002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000">
                <a:solidFill>
                  <a:srgbClr val="663300"/>
                </a:solidFill>
              </a:rPr>
              <a:t>Asset Market Equilibrium in the Short Run: The </a:t>
            </a:r>
            <a:r>
              <a:rPr lang="en-US" altLang="en-US" sz="4000" i="1">
                <a:solidFill>
                  <a:srgbClr val="663300"/>
                </a:solidFill>
              </a:rPr>
              <a:t>AA</a:t>
            </a:r>
            <a:r>
              <a:rPr lang="en-US" altLang="en-US" sz="4000">
                <a:solidFill>
                  <a:srgbClr val="663300"/>
                </a:solidFill>
              </a:rPr>
              <a:t> Schedule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524000" y="1219200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>
                <a:solidFill>
                  <a:srgbClr val="336699"/>
                </a:solidFill>
              </a:rPr>
              <a:t>Output </a:t>
            </a:r>
            <a:r>
              <a:rPr lang="en-US" altLang="en-US" dirty="0">
                <a:solidFill>
                  <a:srgbClr val="336699"/>
                </a:solidFill>
              </a:rPr>
              <a:t>and the Exchange Rate in Asset Market Equilibrium</a:t>
            </a:r>
          </a:p>
        </p:txBody>
      </p:sp>
      <p:sp>
        <p:nvSpPr>
          <p:cNvPr id="47112" name="Arc 8"/>
          <p:cNvSpPr>
            <a:spLocks/>
          </p:cNvSpPr>
          <p:nvPr/>
        </p:nvSpPr>
        <p:spPr bwMode="auto">
          <a:xfrm rot="11077321">
            <a:off x="4579938" y="2409825"/>
            <a:ext cx="2659062" cy="1371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38"/>
              <a:gd name="T1" fmla="*/ 0 h 21600"/>
              <a:gd name="T2" fmla="*/ 21538 w 21538"/>
              <a:gd name="T3" fmla="*/ 19962 h 21600"/>
              <a:gd name="T4" fmla="*/ 0 w 2153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38" h="21600" fill="none" extrusionOk="0">
                <a:moveTo>
                  <a:pt x="0" y="0"/>
                </a:moveTo>
                <a:cubicBezTo>
                  <a:pt x="11293" y="0"/>
                  <a:pt x="20681" y="8700"/>
                  <a:pt x="21537" y="19962"/>
                </a:cubicBezTo>
              </a:path>
              <a:path w="21538" h="21600" stroke="0" extrusionOk="0">
                <a:moveTo>
                  <a:pt x="0" y="0"/>
                </a:moveTo>
                <a:cubicBezTo>
                  <a:pt x="11293" y="0"/>
                  <a:pt x="20681" y="8700"/>
                  <a:pt x="21537" y="19962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7224713" y="3168650"/>
            <a:ext cx="23177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Domestic-currency </a:t>
            </a:r>
          </a:p>
          <a:p>
            <a:pPr eaLnBrk="0" hangingPunct="0"/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return on foreign-</a:t>
            </a:r>
          </a:p>
          <a:p>
            <a:pPr eaLnBrk="0" hangingPunct="0"/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currency deposits</a:t>
            </a:r>
            <a:endParaRPr lang="en-US" altLang="en-US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grpSp>
        <p:nvGrpSpPr>
          <p:cNvPr id="47131" name="Group 27"/>
          <p:cNvGrpSpPr>
            <a:grpSpLocks/>
          </p:cNvGrpSpPr>
          <p:nvPr/>
        </p:nvGrpSpPr>
        <p:grpSpPr bwMode="auto">
          <a:xfrm>
            <a:off x="1524000" y="2408238"/>
            <a:ext cx="1295400" cy="1752600"/>
            <a:chOff x="97" y="1641"/>
            <a:chExt cx="816" cy="1104"/>
          </a:xfrm>
        </p:grpSpPr>
        <p:sp>
          <p:nvSpPr>
            <p:cNvPr id="47132" name="AutoShape 28"/>
            <p:cNvSpPr>
              <a:spLocks/>
            </p:cNvSpPr>
            <p:nvPr/>
          </p:nvSpPr>
          <p:spPr bwMode="auto">
            <a:xfrm>
              <a:off x="817" y="1641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Text Box 29"/>
            <p:cNvSpPr txBox="1">
              <a:spLocks noChangeArrowheads="1"/>
            </p:cNvSpPr>
            <p:nvPr/>
          </p:nvSpPr>
          <p:spPr bwMode="auto">
            <a:xfrm>
              <a:off x="97" y="1879"/>
              <a:ext cx="74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Arial" panose="020B0604020202020204" pitchFamily="34" charset="0"/>
                </a:rPr>
                <a:t>Foreign</a:t>
              </a:r>
            </a:p>
            <a:p>
              <a:pPr eaLnBrk="0" hangingPunct="0"/>
              <a:r>
                <a:rPr lang="en-US" altLang="en-US">
                  <a:latin typeface="Arial" panose="020B0604020202020204" pitchFamily="34" charset="0"/>
                </a:rPr>
                <a:t>exchange</a:t>
              </a:r>
            </a:p>
            <a:p>
              <a:pPr eaLnBrk="0" hangingPunct="0"/>
              <a:r>
                <a:rPr lang="en-US" altLang="en-US">
                  <a:latin typeface="Arial" panose="020B0604020202020204" pitchFamily="34" charset="0"/>
                </a:rPr>
                <a:t>market</a:t>
              </a:r>
            </a:p>
          </p:txBody>
        </p:sp>
      </p:grpSp>
      <p:grpSp>
        <p:nvGrpSpPr>
          <p:cNvPr id="47134" name="Group 30"/>
          <p:cNvGrpSpPr>
            <a:grpSpLocks/>
          </p:cNvGrpSpPr>
          <p:nvPr/>
        </p:nvGrpSpPr>
        <p:grpSpPr bwMode="auto">
          <a:xfrm>
            <a:off x="1676400" y="4160838"/>
            <a:ext cx="1143000" cy="1752600"/>
            <a:chOff x="193" y="2745"/>
            <a:chExt cx="720" cy="1104"/>
          </a:xfrm>
        </p:grpSpPr>
        <p:sp>
          <p:nvSpPr>
            <p:cNvPr id="47135" name="AutoShape 31"/>
            <p:cNvSpPr>
              <a:spLocks/>
            </p:cNvSpPr>
            <p:nvPr/>
          </p:nvSpPr>
          <p:spPr bwMode="auto">
            <a:xfrm>
              <a:off x="817" y="2745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Text Box 32"/>
            <p:cNvSpPr txBox="1">
              <a:spLocks noChangeArrowheads="1"/>
            </p:cNvSpPr>
            <p:nvPr/>
          </p:nvSpPr>
          <p:spPr bwMode="auto">
            <a:xfrm>
              <a:off x="193" y="3056"/>
              <a:ext cx="5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latin typeface="Arial" panose="020B0604020202020204" pitchFamily="34" charset="0"/>
                </a:rPr>
                <a:t>Money</a:t>
              </a:r>
            </a:p>
            <a:p>
              <a:pPr eaLnBrk="0" hangingPunct="0"/>
              <a:r>
                <a:rPr lang="en-US" altLang="en-US">
                  <a:latin typeface="Arial" panose="020B0604020202020204" pitchFamily="34" charset="0"/>
                </a:rPr>
                <a:t>market</a:t>
              </a:r>
            </a:p>
          </p:txBody>
        </p:sp>
      </p:grpSp>
      <p:sp>
        <p:nvSpPr>
          <p:cNvPr id="47138" name="Line 34"/>
          <p:cNvSpPr>
            <a:spLocks noChangeShapeType="1"/>
          </p:cNvSpPr>
          <p:nvPr/>
        </p:nvSpPr>
        <p:spPr bwMode="auto">
          <a:xfrm flipH="1">
            <a:off x="3811588" y="3421063"/>
            <a:ext cx="16764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206" name="Group 102"/>
          <p:cNvGrpSpPr>
            <a:grpSpLocks/>
          </p:cNvGrpSpPr>
          <p:nvPr/>
        </p:nvGrpSpPr>
        <p:grpSpPr bwMode="auto">
          <a:xfrm>
            <a:off x="3140076" y="3054351"/>
            <a:ext cx="2773363" cy="504825"/>
            <a:chOff x="1018" y="2048"/>
            <a:chExt cx="1747" cy="318"/>
          </a:xfrm>
        </p:grpSpPr>
        <p:sp>
          <p:nvSpPr>
            <p:cNvPr id="47139" name="Text Box 35"/>
            <p:cNvSpPr txBox="1">
              <a:spLocks noChangeArrowheads="1"/>
            </p:cNvSpPr>
            <p:nvPr/>
          </p:nvSpPr>
          <p:spPr bwMode="auto">
            <a:xfrm>
              <a:off x="1018" y="2135"/>
              <a:ext cx="4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b="1" i="1">
                  <a:latin typeface="Arial" panose="020B0604020202020204" pitchFamily="34" charset="0"/>
                </a:rPr>
                <a:t>   E</a:t>
              </a:r>
              <a:r>
                <a:rPr lang="en-US" altLang="en-US" b="1" baseline="30000">
                  <a:latin typeface="Arial" panose="020B0604020202020204" pitchFamily="34" charset="0"/>
                </a:rPr>
                <a:t>2</a:t>
              </a:r>
              <a:endParaRPr lang="en-US" altLang="en-US" b="1">
                <a:latin typeface="Arial" panose="020B0604020202020204" pitchFamily="34" charset="0"/>
              </a:endParaRPr>
            </a:p>
          </p:txBody>
        </p:sp>
        <p:grpSp>
          <p:nvGrpSpPr>
            <p:cNvPr id="47193" name="Group 89"/>
            <p:cNvGrpSpPr>
              <a:grpSpLocks/>
            </p:cNvGrpSpPr>
            <p:nvPr/>
          </p:nvGrpSpPr>
          <p:grpSpPr bwMode="auto">
            <a:xfrm>
              <a:off x="2465" y="2048"/>
              <a:ext cx="300" cy="249"/>
              <a:chOff x="2465" y="2048"/>
              <a:chExt cx="300" cy="249"/>
            </a:xfrm>
          </p:grpSpPr>
          <p:sp>
            <p:nvSpPr>
              <p:cNvPr id="47140" name="Oval 36"/>
              <p:cNvSpPr>
                <a:spLocks noChangeArrowheads="1"/>
              </p:cNvSpPr>
              <p:nvPr/>
            </p:nvSpPr>
            <p:spPr bwMode="auto">
              <a:xfrm>
                <a:off x="2465" y="2245"/>
                <a:ext cx="52" cy="52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41" name="Text Box 37"/>
              <p:cNvSpPr txBox="1">
                <a:spLocks noChangeArrowheads="1"/>
              </p:cNvSpPr>
              <p:nvPr/>
            </p:nvSpPr>
            <p:spPr bwMode="auto">
              <a:xfrm>
                <a:off x="2535" y="2048"/>
                <a:ext cx="2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b="1">
                    <a:latin typeface="Arial" panose="020B0604020202020204" pitchFamily="34" charset="0"/>
                  </a:rPr>
                  <a:t>2</a:t>
                </a:r>
                <a:r>
                  <a:rPr lang="en-US" altLang="en-US" b="1">
                    <a:latin typeface="Arial" panose="020B0604020202020204" pitchFamily="34" charset="0"/>
                    <a:cs typeface="Times New Roman" panose="02020603050405020304" pitchFamily="18" charset="0"/>
                  </a:rPr>
                  <a:t>'</a:t>
                </a:r>
                <a:endParaRPr lang="en-US" altLang="en-US" b="1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7199" name="Group 95"/>
          <p:cNvGrpSpPr>
            <a:grpSpLocks/>
          </p:cNvGrpSpPr>
          <p:nvPr/>
        </p:nvGrpSpPr>
        <p:grpSpPr bwMode="auto">
          <a:xfrm>
            <a:off x="5486401" y="2393951"/>
            <a:ext cx="684213" cy="2119313"/>
            <a:chOff x="2497" y="1641"/>
            <a:chExt cx="431" cy="1335"/>
          </a:xfrm>
        </p:grpSpPr>
        <p:sp>
          <p:nvSpPr>
            <p:cNvPr id="47109" name="Line 5"/>
            <p:cNvSpPr>
              <a:spLocks noChangeShapeType="1"/>
            </p:cNvSpPr>
            <p:nvPr/>
          </p:nvSpPr>
          <p:spPr bwMode="auto">
            <a:xfrm>
              <a:off x="2497" y="1641"/>
              <a:ext cx="0" cy="11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3" name="Text Box 39"/>
            <p:cNvSpPr txBox="1">
              <a:spLocks noChangeArrowheads="1"/>
            </p:cNvSpPr>
            <p:nvPr/>
          </p:nvSpPr>
          <p:spPr bwMode="auto">
            <a:xfrm>
              <a:off x="2497" y="2745"/>
              <a:ext cx="4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b="1" i="1">
                  <a:latin typeface="Arial" panose="020B0604020202020204" pitchFamily="34" charset="0"/>
                </a:rPr>
                <a:t>R</a:t>
              </a:r>
              <a:r>
                <a:rPr lang="en-US" altLang="en-US" b="1" baseline="30000">
                  <a:latin typeface="Arial" panose="020B0604020202020204" pitchFamily="34" charset="0"/>
                </a:rPr>
                <a:t>2</a:t>
              </a:r>
              <a:endParaRPr lang="en-US" altLang="en-US" b="1">
                <a:latin typeface="Arial" panose="020B0604020202020204" pitchFamily="34" charset="0"/>
              </a:endParaRPr>
            </a:p>
          </p:txBody>
        </p:sp>
      </p:grpSp>
      <p:sp>
        <p:nvSpPr>
          <p:cNvPr id="47156" name="Line 52"/>
          <p:cNvSpPr>
            <a:spLocks noChangeShapeType="1"/>
          </p:cNvSpPr>
          <p:nvPr/>
        </p:nvSpPr>
        <p:spPr bwMode="auto">
          <a:xfrm flipH="1">
            <a:off x="3832226" y="3175001"/>
            <a:ext cx="1273175" cy="15875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7" name="Text Box 53"/>
          <p:cNvSpPr txBox="1">
            <a:spLocks noChangeArrowheads="1"/>
          </p:cNvSpPr>
          <p:nvPr/>
        </p:nvSpPr>
        <p:spPr bwMode="auto">
          <a:xfrm>
            <a:off x="3124200" y="2865438"/>
            <a:ext cx="990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b="1" i="1">
                <a:latin typeface="Arial" panose="020B0604020202020204" pitchFamily="34" charset="0"/>
              </a:rPr>
              <a:t>    E</a:t>
            </a:r>
            <a:r>
              <a:rPr lang="en-US" altLang="en-US" b="1" baseline="30000">
                <a:latin typeface="Arial" panose="020B0604020202020204" pitchFamily="34" charset="0"/>
              </a:rPr>
              <a:t>1</a:t>
            </a:r>
            <a:endParaRPr lang="en-US" altLang="en-US" b="1">
              <a:latin typeface="Arial" panose="020B0604020202020204" pitchFamily="34" charset="0"/>
            </a:endParaRPr>
          </a:p>
        </p:txBody>
      </p:sp>
      <p:sp>
        <p:nvSpPr>
          <p:cNvPr id="47158" name="Oval 54"/>
          <p:cNvSpPr>
            <a:spLocks noChangeArrowheads="1"/>
          </p:cNvSpPr>
          <p:nvPr/>
        </p:nvSpPr>
        <p:spPr bwMode="auto">
          <a:xfrm>
            <a:off x="5064125" y="3121025"/>
            <a:ext cx="82550" cy="8255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9" name="Text Box 55"/>
          <p:cNvSpPr txBox="1">
            <a:spLocks noChangeArrowheads="1"/>
          </p:cNvSpPr>
          <p:nvPr/>
        </p:nvSpPr>
        <p:spPr bwMode="auto">
          <a:xfrm>
            <a:off x="5105401" y="2863851"/>
            <a:ext cx="36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1</a:t>
            </a:r>
            <a:r>
              <a:rPr lang="en-US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'</a:t>
            </a:r>
            <a:endParaRPr lang="en-US" altLang="en-US" b="1">
              <a:latin typeface="Arial" panose="020B0604020202020204" pitchFamily="34" charset="0"/>
            </a:endParaRPr>
          </a:p>
        </p:txBody>
      </p:sp>
      <p:sp>
        <p:nvSpPr>
          <p:cNvPr id="47153" name="Line 49"/>
          <p:cNvSpPr>
            <a:spLocks noChangeShapeType="1"/>
          </p:cNvSpPr>
          <p:nvPr/>
        </p:nvSpPr>
        <p:spPr bwMode="auto">
          <a:xfrm>
            <a:off x="5105400" y="2411413"/>
            <a:ext cx="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2" name="Text Box 58"/>
          <p:cNvSpPr txBox="1">
            <a:spLocks noChangeArrowheads="1"/>
          </p:cNvSpPr>
          <p:nvPr/>
        </p:nvSpPr>
        <p:spPr bwMode="auto">
          <a:xfrm>
            <a:off x="5029200" y="413226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b="1" i="1">
                <a:latin typeface="Arial" panose="020B0604020202020204" pitchFamily="34" charset="0"/>
              </a:rPr>
              <a:t>R</a:t>
            </a:r>
            <a:r>
              <a:rPr lang="en-US" altLang="en-US" b="1" baseline="30000">
                <a:latin typeface="Arial" panose="020B0604020202020204" pitchFamily="34" charset="0"/>
              </a:rPr>
              <a:t>1</a:t>
            </a:r>
            <a:endParaRPr lang="en-US" altLang="en-US" b="1">
              <a:latin typeface="Arial" panose="020B0604020202020204" pitchFamily="34" charset="0"/>
            </a:endParaRPr>
          </a:p>
        </p:txBody>
      </p:sp>
      <p:grpSp>
        <p:nvGrpSpPr>
          <p:cNvPr id="47195" name="Group 91"/>
          <p:cNvGrpSpPr>
            <a:grpSpLocks/>
          </p:cNvGrpSpPr>
          <p:nvPr/>
        </p:nvGrpSpPr>
        <p:grpSpPr bwMode="auto">
          <a:xfrm>
            <a:off x="3201989" y="4984750"/>
            <a:ext cx="6397625" cy="793750"/>
            <a:chOff x="1057" y="3264"/>
            <a:chExt cx="4030" cy="500"/>
          </a:xfrm>
        </p:grpSpPr>
        <p:sp>
          <p:nvSpPr>
            <p:cNvPr id="47119" name="Text Box 15"/>
            <p:cNvSpPr txBox="1">
              <a:spLocks noChangeArrowheads="1"/>
            </p:cNvSpPr>
            <p:nvPr/>
          </p:nvSpPr>
          <p:spPr bwMode="auto">
            <a:xfrm>
              <a:off x="3936" y="3360"/>
              <a:ext cx="115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Real money</a:t>
              </a:r>
            </a:p>
            <a:p>
              <a:pPr eaLnBrk="0" hangingPunct="0"/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supply</a:t>
              </a:r>
            </a:p>
          </p:txBody>
        </p:sp>
        <p:grpSp>
          <p:nvGrpSpPr>
            <p:cNvPr id="47149" name="Group 45"/>
            <p:cNvGrpSpPr>
              <a:grpSpLocks/>
            </p:cNvGrpSpPr>
            <p:nvPr/>
          </p:nvGrpSpPr>
          <p:grpSpPr bwMode="auto">
            <a:xfrm>
              <a:off x="1057" y="3264"/>
              <a:ext cx="527" cy="404"/>
              <a:chOff x="864" y="2880"/>
              <a:chExt cx="674" cy="404"/>
            </a:xfrm>
          </p:grpSpPr>
          <p:sp>
            <p:nvSpPr>
              <p:cNvPr id="47150" name="Text Box 46"/>
              <p:cNvSpPr txBox="1">
                <a:spLocks noChangeArrowheads="1"/>
              </p:cNvSpPr>
              <p:nvPr/>
            </p:nvSpPr>
            <p:spPr bwMode="auto">
              <a:xfrm>
                <a:off x="864" y="2880"/>
                <a:ext cx="67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en-US" b="1" i="1">
                    <a:latin typeface="Arial" panose="020B0604020202020204" pitchFamily="34" charset="0"/>
                  </a:rPr>
                  <a:t>M</a:t>
                </a:r>
                <a:r>
                  <a:rPr lang="en-US" altLang="en-US" b="1" i="1" baseline="30000">
                    <a:latin typeface="Arial" panose="020B0604020202020204" pitchFamily="34" charset="0"/>
                  </a:rPr>
                  <a:t>S</a:t>
                </a:r>
                <a:endParaRPr lang="en-US" altLang="en-US" b="1">
                  <a:latin typeface="Arial" panose="020B0604020202020204" pitchFamily="34" charset="0"/>
                </a:endParaRPr>
              </a:p>
              <a:p>
                <a:pPr eaLnBrk="0" hangingPunct="0"/>
                <a:r>
                  <a:rPr lang="en-US" altLang="en-US" b="1" i="1">
                    <a:latin typeface="Arial" panose="020B0604020202020204" pitchFamily="34" charset="0"/>
                  </a:rPr>
                  <a:t>  P</a:t>
                </a:r>
                <a:endParaRPr lang="en-US" altLang="en-US" b="1" u="sng">
                  <a:latin typeface="Arial" panose="020B0604020202020204" pitchFamily="34" charset="0"/>
                </a:endParaRPr>
              </a:p>
            </p:txBody>
          </p:sp>
          <p:sp>
            <p:nvSpPr>
              <p:cNvPr id="47151" name="Line 47"/>
              <p:cNvSpPr>
                <a:spLocks noChangeShapeType="1"/>
              </p:cNvSpPr>
              <p:nvPr/>
            </p:nvSpPr>
            <p:spPr bwMode="auto">
              <a:xfrm>
                <a:off x="944" y="3097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>
              <a:off x="1440" y="3504"/>
              <a:ext cx="2448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209" name="Group 105"/>
          <p:cNvGrpSpPr>
            <a:grpSpLocks/>
          </p:cNvGrpSpPr>
          <p:nvPr/>
        </p:nvGrpSpPr>
        <p:grpSpPr bwMode="auto">
          <a:xfrm>
            <a:off x="4953000" y="4146550"/>
            <a:ext cx="311150" cy="1600200"/>
            <a:chOff x="2160" y="2736"/>
            <a:chExt cx="196" cy="1008"/>
          </a:xfrm>
        </p:grpSpPr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>
              <a:off x="2256" y="2736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208" name="Group 104"/>
            <p:cNvGrpSpPr>
              <a:grpSpLocks/>
            </p:cNvGrpSpPr>
            <p:nvPr/>
          </p:nvGrpSpPr>
          <p:grpSpPr bwMode="auto">
            <a:xfrm>
              <a:off x="2160" y="3472"/>
              <a:ext cx="196" cy="272"/>
              <a:chOff x="2160" y="3472"/>
              <a:chExt cx="196" cy="272"/>
            </a:xfrm>
          </p:grpSpPr>
          <p:sp>
            <p:nvSpPr>
              <p:cNvPr id="47177" name="Oval 73"/>
              <p:cNvSpPr>
                <a:spLocks noChangeArrowheads="1"/>
              </p:cNvSpPr>
              <p:nvPr/>
            </p:nvSpPr>
            <p:spPr bwMode="auto">
              <a:xfrm>
                <a:off x="2230" y="3472"/>
                <a:ext cx="52" cy="52"/>
              </a:xfrm>
              <a:prstGeom prst="ellipse">
                <a:avLst/>
              </a:prstGeom>
              <a:solidFill>
                <a:srgbClr val="333399"/>
              </a:solidFill>
              <a:ln w="381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78" name="Text Box 74"/>
              <p:cNvSpPr txBox="1">
                <a:spLocks noChangeArrowheads="1"/>
              </p:cNvSpPr>
              <p:nvPr/>
            </p:nvSpPr>
            <p:spPr bwMode="auto">
              <a:xfrm>
                <a:off x="2160" y="351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3399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3399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b="1">
                    <a:latin typeface="Arial" panose="020B0604020202020204" pitchFamily="34" charset="0"/>
                  </a:rPr>
                  <a:t>1</a:t>
                </a:r>
              </a:p>
            </p:txBody>
          </p:sp>
        </p:grpSp>
      </p:grpSp>
      <p:sp>
        <p:nvSpPr>
          <p:cNvPr id="47182" name="Arc 78"/>
          <p:cNvSpPr>
            <a:spLocks/>
          </p:cNvSpPr>
          <p:nvPr/>
        </p:nvSpPr>
        <p:spPr bwMode="auto">
          <a:xfrm rot="10522679" flipV="1">
            <a:off x="5143500" y="4832351"/>
            <a:ext cx="2667000" cy="912813"/>
          </a:xfrm>
          <a:custGeom>
            <a:avLst/>
            <a:gdLst>
              <a:gd name="G0" fmla="+- 0 0 0"/>
              <a:gd name="G1" fmla="+- 21333 0 0"/>
              <a:gd name="G2" fmla="+- 21600 0 0"/>
              <a:gd name="T0" fmla="*/ 3387 w 21600"/>
              <a:gd name="T1" fmla="*/ 0 h 21333"/>
              <a:gd name="T2" fmla="*/ 21600 w 21600"/>
              <a:gd name="T3" fmla="*/ 21333 h 21333"/>
              <a:gd name="T4" fmla="*/ 0 w 21600"/>
              <a:gd name="T5" fmla="*/ 21333 h 2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333" fill="none" extrusionOk="0">
                <a:moveTo>
                  <a:pt x="3386" y="0"/>
                </a:moveTo>
                <a:cubicBezTo>
                  <a:pt x="13877" y="1665"/>
                  <a:pt x="21600" y="10711"/>
                  <a:pt x="21600" y="21333"/>
                </a:cubicBezTo>
              </a:path>
              <a:path w="21600" h="21333" stroke="0" extrusionOk="0">
                <a:moveTo>
                  <a:pt x="3386" y="0"/>
                </a:moveTo>
                <a:cubicBezTo>
                  <a:pt x="13877" y="1665"/>
                  <a:pt x="21600" y="10711"/>
                  <a:pt x="21600" y="21333"/>
                </a:cubicBezTo>
                <a:lnTo>
                  <a:pt x="0" y="21333"/>
                </a:lnTo>
                <a:close/>
              </a:path>
            </a:pathLst>
          </a:custGeom>
          <a:noFill/>
          <a:ln w="38100">
            <a:solidFill>
              <a:srgbClr val="333399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83" name="Text Box 79"/>
          <p:cNvSpPr txBox="1">
            <a:spLocks noChangeArrowheads="1"/>
          </p:cNvSpPr>
          <p:nvPr/>
        </p:nvSpPr>
        <p:spPr bwMode="auto">
          <a:xfrm>
            <a:off x="7391400" y="4679951"/>
            <a:ext cx="1004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 i="1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en-US" b="1">
                <a:solidFill>
                  <a:srgbClr val="333399"/>
                </a:solidFill>
                <a:latin typeface="Arial" panose="020B0604020202020204" pitchFamily="34" charset="0"/>
              </a:rPr>
              <a:t>(</a:t>
            </a:r>
            <a:r>
              <a:rPr lang="en-US" altLang="en-US" b="1" i="1">
                <a:solidFill>
                  <a:srgbClr val="333399"/>
                </a:solidFill>
                <a:latin typeface="Arial" panose="020B0604020202020204" pitchFamily="34" charset="0"/>
              </a:rPr>
              <a:t>R</a:t>
            </a:r>
            <a:r>
              <a:rPr lang="en-US" altLang="en-US" b="1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en-US" b="1" i="1">
                <a:solidFill>
                  <a:srgbClr val="333399"/>
                </a:solidFill>
                <a:latin typeface="Arial" panose="020B0604020202020204" pitchFamily="34" charset="0"/>
              </a:rPr>
              <a:t>Y</a:t>
            </a:r>
            <a:r>
              <a:rPr lang="en-US" altLang="en-US" b="1" baseline="3000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en-US" altLang="en-US" b="1">
                <a:solidFill>
                  <a:srgbClr val="333399"/>
                </a:solidFill>
                <a:latin typeface="Arial" panose="020B0604020202020204" pitchFamily="34" charset="0"/>
              </a:rPr>
              <a:t>)</a:t>
            </a:r>
            <a:endParaRPr lang="en-US" altLang="en-US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7377114" y="4273551"/>
            <a:ext cx="1004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 i="1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en-US" b="1">
                <a:solidFill>
                  <a:srgbClr val="333399"/>
                </a:solidFill>
                <a:latin typeface="Arial" panose="020B0604020202020204" pitchFamily="34" charset="0"/>
              </a:rPr>
              <a:t>(</a:t>
            </a:r>
            <a:r>
              <a:rPr lang="en-US" altLang="en-US" b="1" i="1">
                <a:solidFill>
                  <a:srgbClr val="333399"/>
                </a:solidFill>
                <a:latin typeface="Arial" panose="020B0604020202020204" pitchFamily="34" charset="0"/>
              </a:rPr>
              <a:t>R</a:t>
            </a:r>
            <a:r>
              <a:rPr lang="en-US" altLang="en-US" b="1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en-US" b="1" i="1">
                <a:solidFill>
                  <a:srgbClr val="333399"/>
                </a:solidFill>
                <a:latin typeface="Arial" panose="020B0604020202020204" pitchFamily="34" charset="0"/>
              </a:rPr>
              <a:t>Y</a:t>
            </a:r>
            <a:r>
              <a:rPr lang="en-US" altLang="en-US" b="1" baseline="30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en-US" b="1">
                <a:solidFill>
                  <a:srgbClr val="333399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7115" name="Arc 11"/>
          <p:cNvSpPr>
            <a:spLocks/>
          </p:cNvSpPr>
          <p:nvPr/>
        </p:nvSpPr>
        <p:spPr bwMode="auto">
          <a:xfrm rot="10522679" flipV="1">
            <a:off x="4764088" y="4583113"/>
            <a:ext cx="2628900" cy="1371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288"/>
              <a:gd name="T1" fmla="*/ 0 h 21600"/>
              <a:gd name="T2" fmla="*/ 21288 w 21288"/>
              <a:gd name="T3" fmla="*/ 17940 h 21600"/>
              <a:gd name="T4" fmla="*/ 0 w 212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88" h="21600" fill="none" extrusionOk="0">
                <a:moveTo>
                  <a:pt x="0" y="0"/>
                </a:moveTo>
                <a:cubicBezTo>
                  <a:pt x="10517" y="0"/>
                  <a:pt x="19505" y="7574"/>
                  <a:pt x="21287" y="17940"/>
                </a:cubicBezTo>
              </a:path>
              <a:path w="21288" h="21600" stroke="0" extrusionOk="0">
                <a:moveTo>
                  <a:pt x="0" y="0"/>
                </a:moveTo>
                <a:cubicBezTo>
                  <a:pt x="10517" y="0"/>
                  <a:pt x="19505" y="7574"/>
                  <a:pt x="21287" y="1794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52" name="Group 48"/>
          <p:cNvGrpSpPr>
            <a:grpSpLocks/>
          </p:cNvGrpSpPr>
          <p:nvPr/>
        </p:nvGrpSpPr>
        <p:grpSpPr bwMode="auto">
          <a:xfrm>
            <a:off x="2668588" y="1752600"/>
            <a:ext cx="8304212" cy="4603750"/>
            <a:chOff x="721" y="1228"/>
            <a:chExt cx="5231" cy="2900"/>
          </a:xfrm>
        </p:grpSpPr>
        <p:sp>
          <p:nvSpPr>
            <p:cNvPr id="47121" name="Text Box 17"/>
            <p:cNvSpPr txBox="1">
              <a:spLocks noChangeArrowheads="1"/>
            </p:cNvSpPr>
            <p:nvPr/>
          </p:nvSpPr>
          <p:spPr bwMode="auto">
            <a:xfrm>
              <a:off x="871" y="3897"/>
              <a:ext cx="23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b="1">
                  <a:latin typeface="Arial" panose="020B0604020202020204" pitchFamily="34" charset="0"/>
                </a:rPr>
                <a:t>Real domestic money holdings</a:t>
              </a:r>
            </a:p>
          </p:txBody>
        </p:sp>
        <p:grpSp>
          <p:nvGrpSpPr>
            <p:cNvPr id="47122" name="Group 18"/>
            <p:cNvGrpSpPr>
              <a:grpSpLocks/>
            </p:cNvGrpSpPr>
            <p:nvPr/>
          </p:nvGrpSpPr>
          <p:grpSpPr bwMode="auto">
            <a:xfrm>
              <a:off x="721" y="1228"/>
              <a:ext cx="5231" cy="2669"/>
              <a:chOff x="721" y="1228"/>
              <a:chExt cx="5231" cy="2669"/>
            </a:xfrm>
          </p:grpSpPr>
          <p:sp>
            <p:nvSpPr>
              <p:cNvPr id="47123" name="Text Box 19"/>
              <p:cNvSpPr txBox="1">
                <a:spLocks noChangeArrowheads="1"/>
              </p:cNvSpPr>
              <p:nvPr/>
            </p:nvSpPr>
            <p:spPr bwMode="auto">
              <a:xfrm>
                <a:off x="4900" y="2400"/>
                <a:ext cx="105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en-US" b="1">
                    <a:latin typeface="Arial" panose="020B0604020202020204" pitchFamily="34" charset="0"/>
                  </a:rPr>
                  <a:t>Domestic interest</a:t>
                </a:r>
              </a:p>
              <a:p>
                <a:pPr eaLnBrk="0" hangingPunct="0"/>
                <a:r>
                  <a:rPr lang="en-US" altLang="en-US" b="1">
                    <a:latin typeface="Arial" panose="020B0604020202020204" pitchFamily="34" charset="0"/>
                  </a:rPr>
                  <a:t>rate, </a:t>
                </a:r>
                <a:r>
                  <a:rPr lang="en-US" altLang="en-US" b="1" i="1">
                    <a:latin typeface="Arial" panose="020B0604020202020204" pitchFamily="34" charset="0"/>
                  </a:rPr>
                  <a:t>R</a:t>
                </a:r>
              </a:p>
            </p:txBody>
          </p:sp>
          <p:sp>
            <p:nvSpPr>
              <p:cNvPr id="47124" name="Line 20"/>
              <p:cNvSpPr>
                <a:spLocks noChangeShapeType="1"/>
              </p:cNvSpPr>
              <p:nvPr/>
            </p:nvSpPr>
            <p:spPr bwMode="auto">
              <a:xfrm>
                <a:off x="1441" y="1593"/>
                <a:ext cx="0" cy="23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5" name="Line 21"/>
              <p:cNvSpPr>
                <a:spLocks noChangeShapeType="1"/>
              </p:cNvSpPr>
              <p:nvPr/>
            </p:nvSpPr>
            <p:spPr bwMode="auto">
              <a:xfrm>
                <a:off x="1441" y="2745"/>
                <a:ext cx="34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6" name="Text Box 22"/>
              <p:cNvSpPr txBox="1">
                <a:spLocks noChangeArrowheads="1"/>
              </p:cNvSpPr>
              <p:nvPr/>
            </p:nvSpPr>
            <p:spPr bwMode="auto">
              <a:xfrm>
                <a:off x="721" y="1228"/>
                <a:ext cx="148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endParaRPr lang="en-US" altLang="en-US" b="1">
                  <a:latin typeface="Arial" panose="020B0604020202020204" pitchFamily="34" charset="0"/>
                </a:endParaRPr>
              </a:p>
              <a:p>
                <a:pPr eaLnBrk="0" hangingPunct="0"/>
                <a:r>
                  <a:rPr lang="en-US" altLang="en-US" b="1">
                    <a:latin typeface="Arial" panose="020B0604020202020204" pitchFamily="34" charset="0"/>
                  </a:rPr>
                  <a:t>Exchange Rate, </a:t>
                </a:r>
                <a:r>
                  <a:rPr lang="en-US" altLang="en-US" b="1" i="1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47127" name="Text Box 23"/>
              <p:cNvSpPr txBox="1">
                <a:spLocks noChangeArrowheads="1"/>
              </p:cNvSpPr>
              <p:nvPr/>
            </p:nvSpPr>
            <p:spPr bwMode="auto">
              <a:xfrm>
                <a:off x="1205" y="264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b="1">
                    <a:latin typeface="Arial" panose="020B0604020202020204" pitchFamily="34" charset="0"/>
                  </a:rPr>
                  <a:t>0</a:t>
                </a:r>
              </a:p>
            </p:txBody>
          </p:sp>
        </p:grpSp>
      </p:grpSp>
      <p:sp>
        <p:nvSpPr>
          <p:cNvPr id="47145" name="Line 41"/>
          <p:cNvSpPr>
            <a:spLocks noChangeShapeType="1"/>
          </p:cNvSpPr>
          <p:nvPr/>
        </p:nvSpPr>
        <p:spPr bwMode="auto">
          <a:xfrm flipH="1">
            <a:off x="5486400" y="4160838"/>
            <a:ext cx="1588" cy="120491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8" name="Text Box 44"/>
          <p:cNvSpPr txBox="1">
            <a:spLocks noChangeArrowheads="1"/>
          </p:cNvSpPr>
          <p:nvPr/>
        </p:nvSpPr>
        <p:spPr bwMode="auto">
          <a:xfrm>
            <a:off x="5486400" y="536575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7147" name="Oval 43"/>
          <p:cNvSpPr>
            <a:spLocks noChangeArrowheads="1"/>
          </p:cNvSpPr>
          <p:nvPr/>
        </p:nvSpPr>
        <p:spPr bwMode="auto">
          <a:xfrm>
            <a:off x="5454650" y="5314950"/>
            <a:ext cx="82550" cy="82550"/>
          </a:xfrm>
          <a:prstGeom prst="ellipse">
            <a:avLst/>
          </a:prstGeom>
          <a:solidFill>
            <a:srgbClr val="333399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92" name="Group 88"/>
          <p:cNvGrpSpPr>
            <a:grpSpLocks/>
          </p:cNvGrpSpPr>
          <p:nvPr/>
        </p:nvGrpSpPr>
        <p:grpSpPr bwMode="auto">
          <a:xfrm>
            <a:off x="6324601" y="4679950"/>
            <a:ext cx="1382713" cy="685800"/>
            <a:chOff x="3024" y="3072"/>
            <a:chExt cx="871" cy="432"/>
          </a:xfrm>
        </p:grpSpPr>
        <p:sp>
          <p:nvSpPr>
            <p:cNvPr id="47188" name="Text Box 84"/>
            <p:cNvSpPr txBox="1">
              <a:spLocks noChangeArrowheads="1"/>
            </p:cNvSpPr>
            <p:nvPr/>
          </p:nvSpPr>
          <p:spPr bwMode="auto">
            <a:xfrm>
              <a:off x="3024" y="3292"/>
              <a:ext cx="8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latin typeface="Arial" panose="020B0604020202020204" pitchFamily="34" charset="0"/>
                </a:rPr>
                <a:t>Output rises</a:t>
              </a:r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>
              <a:off x="3120" y="307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0" name="Line 86"/>
            <p:cNvSpPr>
              <a:spLocks noChangeShapeType="1"/>
            </p:cNvSpPr>
            <p:nvPr/>
          </p:nvSpPr>
          <p:spPr bwMode="auto">
            <a:xfrm flipV="1">
              <a:off x="3408" y="30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91" name="Line 87"/>
            <p:cNvSpPr>
              <a:spLocks noChangeShapeType="1"/>
            </p:cNvSpPr>
            <p:nvPr/>
          </p:nvSpPr>
          <p:spPr bwMode="auto">
            <a:xfrm flipH="1">
              <a:off x="3216" y="30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911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For asset markets to remain in equilibrium:</a:t>
            </a:r>
          </a:p>
          <a:p>
            <a:pPr lvl="1"/>
            <a:r>
              <a:rPr lang="en-US" altLang="en-US" sz="2800" dirty="0"/>
              <a:t>A rise in domestic output must be accompanied by an appreciation of the domestic currency.</a:t>
            </a:r>
          </a:p>
          <a:p>
            <a:pPr lvl="1"/>
            <a:r>
              <a:rPr lang="en-US" altLang="en-US" sz="2800" dirty="0"/>
              <a:t>A fall in domestic output must be accompanied by a depreciation of the domestic currency.</a:t>
            </a:r>
          </a:p>
        </p:txBody>
      </p:sp>
      <p:sp>
        <p:nvSpPr>
          <p:cNvPr id="91140" name="Rectangle 1028"/>
          <p:cNvSpPr>
            <a:spLocks noChangeArrowheads="1"/>
          </p:cNvSpPr>
          <p:nvPr/>
        </p:nvSpPr>
        <p:spPr bwMode="auto">
          <a:xfrm>
            <a:off x="16002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000">
                <a:solidFill>
                  <a:srgbClr val="663300"/>
                </a:solidFill>
              </a:rPr>
              <a:t>Asset Market Equilibrium in the Short Run: The </a:t>
            </a:r>
            <a:r>
              <a:rPr lang="en-US" altLang="en-US" sz="4000" i="1">
                <a:solidFill>
                  <a:srgbClr val="663300"/>
                </a:solidFill>
              </a:rPr>
              <a:t>AA</a:t>
            </a:r>
            <a:r>
              <a:rPr lang="en-US" altLang="en-US" sz="4000">
                <a:solidFill>
                  <a:srgbClr val="663300"/>
                </a:solidFill>
              </a:rPr>
              <a:t> Schedule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4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648200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/>
              <a:t>Deriving the </a:t>
            </a:r>
            <a:r>
              <a:rPr lang="en-US" altLang="en-US" i="1" dirty="0"/>
              <a:t>AA</a:t>
            </a:r>
            <a:r>
              <a:rPr lang="en-US" altLang="en-US" dirty="0"/>
              <a:t> Schedule</a:t>
            </a:r>
          </a:p>
          <a:p>
            <a:pPr lvl="1" algn="just"/>
            <a:r>
              <a:rPr lang="en-US" altLang="en-US" sz="2800" dirty="0"/>
              <a:t>It relates exchange rates and output levels that keep the money and foreign exchange markets in equilibrium.</a:t>
            </a:r>
          </a:p>
          <a:p>
            <a:pPr lvl="1" algn="just"/>
            <a:r>
              <a:rPr lang="en-US" altLang="en-US" sz="2800" dirty="0"/>
              <a:t>It slopes downward because a rise in output causes a rise in the home interest rate and a domestic currency appreciation.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6002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000">
                <a:solidFill>
                  <a:srgbClr val="663300"/>
                </a:solidFill>
              </a:rPr>
              <a:t>Asset Market Equilibrium in the Short Run: The </a:t>
            </a:r>
            <a:r>
              <a:rPr lang="en-US" altLang="en-US" sz="4000" i="1">
                <a:solidFill>
                  <a:srgbClr val="663300"/>
                </a:solidFill>
              </a:rPr>
              <a:t>AA</a:t>
            </a:r>
            <a:r>
              <a:rPr lang="en-US" altLang="en-US" sz="4000">
                <a:solidFill>
                  <a:srgbClr val="663300"/>
                </a:solidFill>
              </a:rPr>
              <a:t> Schedule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24000" y="1295400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>
                <a:solidFill>
                  <a:srgbClr val="336699"/>
                </a:solidFill>
              </a:rPr>
              <a:t>The </a:t>
            </a:r>
            <a:r>
              <a:rPr lang="en-US" altLang="en-US" i="1" dirty="0">
                <a:solidFill>
                  <a:srgbClr val="336699"/>
                </a:solidFill>
              </a:rPr>
              <a:t>AA</a:t>
            </a:r>
            <a:r>
              <a:rPr lang="en-US" altLang="en-US" dirty="0">
                <a:solidFill>
                  <a:srgbClr val="336699"/>
                </a:solidFill>
              </a:rPr>
              <a:t> Schedule</a:t>
            </a:r>
          </a:p>
        </p:txBody>
      </p:sp>
      <p:grpSp>
        <p:nvGrpSpPr>
          <p:cNvPr id="53253" name="Group 5"/>
          <p:cNvGrpSpPr>
            <a:grpSpLocks/>
          </p:cNvGrpSpPr>
          <p:nvPr/>
        </p:nvGrpSpPr>
        <p:grpSpPr bwMode="auto">
          <a:xfrm>
            <a:off x="2965450" y="1905001"/>
            <a:ext cx="5949950" cy="4481513"/>
            <a:chOff x="908" y="1200"/>
            <a:chExt cx="3748" cy="2823"/>
          </a:xfrm>
        </p:grpSpPr>
        <p:sp>
          <p:nvSpPr>
            <p:cNvPr id="53254" name="Text Box 6"/>
            <p:cNvSpPr txBox="1">
              <a:spLocks noChangeArrowheads="1"/>
            </p:cNvSpPr>
            <p:nvPr/>
          </p:nvSpPr>
          <p:spPr bwMode="auto">
            <a:xfrm>
              <a:off x="2880" y="3792"/>
              <a:ext cx="1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	         Output,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53255" name="Line 7"/>
            <p:cNvSpPr>
              <a:spLocks noChangeShapeType="1"/>
            </p:cNvSpPr>
            <p:nvPr/>
          </p:nvSpPr>
          <p:spPr bwMode="auto">
            <a:xfrm>
              <a:off x="1344" y="1584"/>
              <a:ext cx="0" cy="216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6" name="Line 8"/>
            <p:cNvSpPr>
              <a:spLocks noChangeShapeType="1"/>
            </p:cNvSpPr>
            <p:nvPr/>
          </p:nvSpPr>
          <p:spPr bwMode="auto">
            <a:xfrm flipH="1" flipV="1">
              <a:off x="1344" y="3744"/>
              <a:ext cx="331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7" name="Text Box 9"/>
            <p:cNvSpPr txBox="1">
              <a:spLocks noChangeArrowheads="1"/>
            </p:cNvSpPr>
            <p:nvPr/>
          </p:nvSpPr>
          <p:spPr bwMode="auto">
            <a:xfrm>
              <a:off x="908" y="1200"/>
              <a:ext cx="8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Exchange</a:t>
              </a:r>
            </a:p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Rate,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16002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000">
                <a:solidFill>
                  <a:srgbClr val="663300"/>
                </a:solidFill>
              </a:rPr>
              <a:t>Asset Market Equilibrium in the Short Run: The </a:t>
            </a:r>
            <a:r>
              <a:rPr lang="en-US" altLang="en-US" sz="4000" i="1">
                <a:solidFill>
                  <a:srgbClr val="663300"/>
                </a:solidFill>
              </a:rPr>
              <a:t>AA</a:t>
            </a:r>
            <a:r>
              <a:rPr lang="en-US" altLang="en-US" sz="4000">
                <a:solidFill>
                  <a:srgbClr val="663300"/>
                </a:solidFill>
              </a:rPr>
              <a:t> Schedule</a:t>
            </a:r>
          </a:p>
        </p:txBody>
      </p:sp>
      <p:grpSp>
        <p:nvGrpSpPr>
          <p:cNvPr id="53279" name="Group 31"/>
          <p:cNvGrpSpPr>
            <a:grpSpLocks/>
          </p:cNvGrpSpPr>
          <p:nvPr/>
        </p:nvGrpSpPr>
        <p:grpSpPr bwMode="auto">
          <a:xfrm>
            <a:off x="4648200" y="2895601"/>
            <a:ext cx="3943350" cy="2424113"/>
            <a:chOff x="1968" y="1824"/>
            <a:chExt cx="2484" cy="1527"/>
          </a:xfrm>
        </p:grpSpPr>
        <p:sp>
          <p:nvSpPr>
            <p:cNvPr id="53267" name="Freeform 19"/>
            <p:cNvSpPr>
              <a:spLocks/>
            </p:cNvSpPr>
            <p:nvPr/>
          </p:nvSpPr>
          <p:spPr bwMode="auto">
            <a:xfrm>
              <a:off x="1968" y="1824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8" name="Text Box 30"/>
            <p:cNvSpPr txBox="1">
              <a:spLocks noChangeArrowheads="1"/>
            </p:cNvSpPr>
            <p:nvPr/>
          </p:nvSpPr>
          <p:spPr bwMode="auto">
            <a:xfrm>
              <a:off x="4128" y="3120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AA</a:t>
              </a:r>
            </a:p>
          </p:txBody>
        </p:sp>
      </p:grpSp>
      <p:grpSp>
        <p:nvGrpSpPr>
          <p:cNvPr id="53284" name="Group 36"/>
          <p:cNvGrpSpPr>
            <a:grpSpLocks/>
          </p:cNvGrpSpPr>
          <p:nvPr/>
        </p:nvGrpSpPr>
        <p:grpSpPr bwMode="auto">
          <a:xfrm>
            <a:off x="3160714" y="3200401"/>
            <a:ext cx="2560637" cy="3186113"/>
            <a:chOff x="1031" y="2016"/>
            <a:chExt cx="1613" cy="2007"/>
          </a:xfrm>
        </p:grpSpPr>
        <p:grpSp>
          <p:nvGrpSpPr>
            <p:cNvPr id="53276" name="Group 28"/>
            <p:cNvGrpSpPr>
              <a:grpSpLocks/>
            </p:cNvGrpSpPr>
            <p:nvPr/>
          </p:nvGrpSpPr>
          <p:grpSpPr bwMode="auto">
            <a:xfrm>
              <a:off x="1031" y="2160"/>
              <a:ext cx="1538" cy="1863"/>
              <a:chOff x="1031" y="2160"/>
              <a:chExt cx="1538" cy="1863"/>
            </a:xfrm>
          </p:grpSpPr>
          <p:sp>
            <p:nvSpPr>
              <p:cNvPr id="53268" name="Line 20"/>
              <p:cNvSpPr>
                <a:spLocks noChangeShapeType="1"/>
              </p:cNvSpPr>
              <p:nvPr/>
            </p:nvSpPr>
            <p:spPr bwMode="auto">
              <a:xfrm flipH="1">
                <a:off x="1344" y="2256"/>
                <a:ext cx="11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69" name="Line 21"/>
              <p:cNvSpPr>
                <a:spLocks noChangeShapeType="1"/>
              </p:cNvSpPr>
              <p:nvPr/>
            </p:nvSpPr>
            <p:spPr bwMode="auto">
              <a:xfrm>
                <a:off x="2448" y="2256"/>
                <a:ext cx="0" cy="14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3" name="Text Box 25"/>
              <p:cNvSpPr txBox="1">
                <a:spLocks noChangeArrowheads="1"/>
              </p:cNvSpPr>
              <p:nvPr/>
            </p:nvSpPr>
            <p:spPr bwMode="auto">
              <a:xfrm>
                <a:off x="2304" y="3792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1</a:t>
                </a:r>
                <a:endParaRPr lang="en-US" altLang="en-US" b="1" i="1">
                  <a:latin typeface="Arial" panose="020B0604020202020204" pitchFamily="34" charset="0"/>
                </a:endParaRPr>
              </a:p>
            </p:txBody>
          </p:sp>
          <p:sp>
            <p:nvSpPr>
              <p:cNvPr id="53275" name="Text Box 27"/>
              <p:cNvSpPr txBox="1">
                <a:spLocks noChangeArrowheads="1"/>
              </p:cNvSpPr>
              <p:nvPr/>
            </p:nvSpPr>
            <p:spPr bwMode="auto">
              <a:xfrm>
                <a:off x="1031" y="2160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E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1</a:t>
                </a:r>
                <a:endParaRPr lang="en-US" altLang="en-US" b="1" i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283" name="Group 35"/>
            <p:cNvGrpSpPr>
              <a:grpSpLocks/>
            </p:cNvGrpSpPr>
            <p:nvPr/>
          </p:nvGrpSpPr>
          <p:grpSpPr bwMode="auto">
            <a:xfrm>
              <a:off x="2424" y="2016"/>
              <a:ext cx="220" cy="264"/>
              <a:chOff x="2424" y="2016"/>
              <a:chExt cx="220" cy="264"/>
            </a:xfrm>
          </p:grpSpPr>
          <p:sp>
            <p:nvSpPr>
              <p:cNvPr id="53280" name="Oval 32"/>
              <p:cNvSpPr>
                <a:spLocks noChangeArrowheads="1"/>
              </p:cNvSpPr>
              <p:nvPr/>
            </p:nvSpPr>
            <p:spPr bwMode="auto">
              <a:xfrm>
                <a:off x="2424" y="2228"/>
                <a:ext cx="52" cy="52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2" name="Text Box 34"/>
              <p:cNvSpPr txBox="1">
                <a:spLocks noChangeArrowheads="1"/>
              </p:cNvSpPr>
              <p:nvPr/>
            </p:nvSpPr>
            <p:spPr bwMode="auto">
              <a:xfrm>
                <a:off x="2448" y="201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53286" name="Group 38"/>
          <p:cNvGrpSpPr>
            <a:grpSpLocks/>
          </p:cNvGrpSpPr>
          <p:nvPr/>
        </p:nvGrpSpPr>
        <p:grpSpPr bwMode="auto">
          <a:xfrm>
            <a:off x="3160714" y="4267201"/>
            <a:ext cx="3932237" cy="2119313"/>
            <a:chOff x="1031" y="2688"/>
            <a:chExt cx="2477" cy="1335"/>
          </a:xfrm>
        </p:grpSpPr>
        <p:grpSp>
          <p:nvGrpSpPr>
            <p:cNvPr id="53277" name="Group 29"/>
            <p:cNvGrpSpPr>
              <a:grpSpLocks/>
            </p:cNvGrpSpPr>
            <p:nvPr/>
          </p:nvGrpSpPr>
          <p:grpSpPr bwMode="auto">
            <a:xfrm>
              <a:off x="1031" y="2832"/>
              <a:ext cx="2425" cy="1191"/>
              <a:chOff x="1031" y="2832"/>
              <a:chExt cx="2425" cy="1191"/>
            </a:xfrm>
          </p:grpSpPr>
          <p:sp>
            <p:nvSpPr>
              <p:cNvPr id="53270" name="Line 22"/>
              <p:cNvSpPr>
                <a:spLocks noChangeShapeType="1"/>
              </p:cNvSpPr>
              <p:nvPr/>
            </p:nvSpPr>
            <p:spPr bwMode="auto">
              <a:xfrm flipH="1">
                <a:off x="1344" y="2928"/>
                <a:ext cx="19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1" name="Line 23"/>
              <p:cNvSpPr>
                <a:spLocks noChangeShapeType="1"/>
              </p:cNvSpPr>
              <p:nvPr/>
            </p:nvSpPr>
            <p:spPr bwMode="auto">
              <a:xfrm>
                <a:off x="3312" y="2928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2" name="Text Box 24"/>
              <p:cNvSpPr txBox="1">
                <a:spLocks noChangeArrowheads="1"/>
              </p:cNvSpPr>
              <p:nvPr/>
            </p:nvSpPr>
            <p:spPr bwMode="auto">
              <a:xfrm>
                <a:off x="3191" y="3792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2</a:t>
                </a:r>
                <a:endParaRPr lang="en-US" altLang="en-US" b="1" i="1">
                  <a:latin typeface="Arial" panose="020B0604020202020204" pitchFamily="34" charset="0"/>
                </a:endParaRPr>
              </a:p>
            </p:txBody>
          </p:sp>
          <p:sp>
            <p:nvSpPr>
              <p:cNvPr id="53274" name="Text Box 26"/>
              <p:cNvSpPr txBox="1">
                <a:spLocks noChangeArrowheads="1"/>
              </p:cNvSpPr>
              <p:nvPr/>
            </p:nvSpPr>
            <p:spPr bwMode="auto">
              <a:xfrm>
                <a:off x="1031" y="2832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E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2</a:t>
                </a:r>
                <a:endParaRPr lang="en-US" altLang="en-US" b="1" i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3281" name="Oval 33"/>
            <p:cNvSpPr>
              <a:spLocks noChangeArrowheads="1"/>
            </p:cNvSpPr>
            <p:nvPr/>
          </p:nvSpPr>
          <p:spPr bwMode="auto">
            <a:xfrm>
              <a:off x="3287" y="2896"/>
              <a:ext cx="52" cy="52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5" name="Text Box 37"/>
            <p:cNvSpPr txBox="1">
              <a:spLocks noChangeArrowheads="1"/>
            </p:cNvSpPr>
            <p:nvPr/>
          </p:nvSpPr>
          <p:spPr bwMode="auto">
            <a:xfrm>
              <a:off x="3312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0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928616"/>
          </a:xfrm>
        </p:spPr>
        <p:txBody>
          <a:bodyPr/>
          <a:lstStyle/>
          <a:p>
            <a:pPr algn="just"/>
            <a:r>
              <a:rPr lang="en-US" altLang="en-US" b="1" dirty="0"/>
              <a:t>Macroeconomic changes that affect exchange rates, interest rates, and price levels may also affect output</a:t>
            </a:r>
            <a:r>
              <a:rPr lang="en-US" altLang="en-US" dirty="0"/>
              <a:t>.</a:t>
            </a:r>
          </a:p>
          <a:p>
            <a:r>
              <a:rPr lang="en-US" altLang="en-US" dirty="0" smtClean="0"/>
              <a:t>A </a:t>
            </a:r>
            <a:r>
              <a:rPr lang="en-US" altLang="en-US" dirty="0"/>
              <a:t>short-run model of the output market in an open economy will be utilized to analyze:</a:t>
            </a:r>
          </a:p>
          <a:p>
            <a:pPr lvl="1"/>
            <a:r>
              <a:rPr lang="en-US" altLang="en-US" dirty="0"/>
              <a:t>The effects of macroeconomic policy tools on output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/>
              <a:t>use of macroeconomic policy tools to maintain full employment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altLang="en-US" dirty="0"/>
              <a:t>Factors that Shift the </a:t>
            </a:r>
            <a:r>
              <a:rPr lang="en-US" altLang="en-US" i="1" dirty="0"/>
              <a:t>AA</a:t>
            </a:r>
            <a:r>
              <a:rPr lang="en-US" altLang="en-US" dirty="0"/>
              <a:t> Schedule</a:t>
            </a:r>
          </a:p>
          <a:p>
            <a:pPr lvl="1"/>
            <a:r>
              <a:rPr lang="en-US" altLang="en-US" sz="2800" dirty="0"/>
              <a:t>Domestic money supply</a:t>
            </a:r>
          </a:p>
          <a:p>
            <a:pPr lvl="1"/>
            <a:r>
              <a:rPr lang="en-US" altLang="en-US" sz="2800" dirty="0"/>
              <a:t>Domestic price level</a:t>
            </a:r>
          </a:p>
          <a:p>
            <a:pPr lvl="1"/>
            <a:r>
              <a:rPr lang="en-US" altLang="en-US" sz="2800" dirty="0"/>
              <a:t>Expected future exchange rate</a:t>
            </a:r>
          </a:p>
          <a:p>
            <a:pPr lvl="1"/>
            <a:r>
              <a:rPr lang="en-US" altLang="en-US" sz="2800" dirty="0"/>
              <a:t>Foreign interest rate</a:t>
            </a:r>
          </a:p>
          <a:p>
            <a:pPr lvl="1"/>
            <a:r>
              <a:rPr lang="en-US" altLang="en-US" sz="2800" dirty="0"/>
              <a:t>Shifts in the aggregate real money demand schedule</a:t>
            </a:r>
          </a:p>
          <a:p>
            <a:pPr lvl="1"/>
            <a:endParaRPr lang="en-US" altLang="en-US" sz="2800" dirty="0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6002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4000">
                <a:solidFill>
                  <a:srgbClr val="663300"/>
                </a:solidFill>
              </a:rPr>
              <a:t>Asset Market Equilibrium in the Short Run: The </a:t>
            </a:r>
            <a:r>
              <a:rPr lang="en-US" altLang="en-US" sz="4000" i="1">
                <a:solidFill>
                  <a:srgbClr val="663300"/>
                </a:solidFill>
              </a:rPr>
              <a:t>AA</a:t>
            </a:r>
            <a:r>
              <a:rPr lang="en-US" altLang="en-US" sz="4000">
                <a:solidFill>
                  <a:srgbClr val="663300"/>
                </a:solidFill>
              </a:rPr>
              <a:t> Schedule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9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848600" cy="1143000"/>
          </a:xfrm>
        </p:spPr>
        <p:txBody>
          <a:bodyPr/>
          <a:lstStyle/>
          <a:p>
            <a:r>
              <a:rPr lang="en-US" altLang="en-US" sz="3200" b="1" dirty="0"/>
              <a:t>Short-Run Equilibrium for an Open Economy: Putting the </a:t>
            </a:r>
            <a:r>
              <a:rPr lang="en-US" altLang="en-US" sz="3200" b="1" i="1" dirty="0"/>
              <a:t>DD</a:t>
            </a:r>
            <a:r>
              <a:rPr lang="en-US" altLang="en-US" sz="3200" b="1" dirty="0"/>
              <a:t> and </a:t>
            </a:r>
            <a:r>
              <a:rPr lang="en-US" altLang="en-US" sz="3200" b="1" i="1" dirty="0"/>
              <a:t>AA </a:t>
            </a:r>
            <a:r>
              <a:rPr lang="en-US" altLang="en-US" sz="3200" b="1" dirty="0"/>
              <a:t>Schedules Together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876800"/>
          </a:xfrm>
        </p:spPr>
        <p:txBody>
          <a:bodyPr/>
          <a:lstStyle/>
          <a:p>
            <a:pPr algn="just"/>
            <a:r>
              <a:rPr lang="en-US" altLang="en-US" dirty="0"/>
              <a:t>A short-run equilibrium for the economy as a whole must bring equilibrium simultaneously in the output and asset markets.</a:t>
            </a:r>
          </a:p>
          <a:p>
            <a:pPr lvl="1" algn="just"/>
            <a:r>
              <a:rPr lang="en-US" altLang="en-US" sz="2800" dirty="0"/>
              <a:t>That is, it must lie on both </a:t>
            </a:r>
            <a:r>
              <a:rPr lang="en-US" altLang="en-US" sz="2800" i="1" dirty="0"/>
              <a:t>DD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AA</a:t>
            </a:r>
            <a:r>
              <a:rPr lang="en-US" altLang="en-US" sz="2800" dirty="0"/>
              <a:t> schedules</a:t>
            </a:r>
            <a:r>
              <a:rPr lang="en-US" alt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1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524000" y="1295400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>
                <a:solidFill>
                  <a:srgbClr val="336699"/>
                </a:solidFill>
              </a:rPr>
              <a:t>Short-Run </a:t>
            </a:r>
            <a:r>
              <a:rPr lang="en-US" altLang="en-US" dirty="0">
                <a:solidFill>
                  <a:srgbClr val="336699"/>
                </a:solidFill>
              </a:rPr>
              <a:t>Equilibrium: The Intersection of </a:t>
            </a:r>
            <a:r>
              <a:rPr lang="en-US" altLang="en-US" i="1" dirty="0">
                <a:solidFill>
                  <a:srgbClr val="336699"/>
                </a:solidFill>
              </a:rPr>
              <a:t>DD</a:t>
            </a:r>
            <a:r>
              <a:rPr lang="en-US" altLang="en-US" dirty="0">
                <a:solidFill>
                  <a:srgbClr val="336699"/>
                </a:solidFill>
              </a:rPr>
              <a:t> and </a:t>
            </a:r>
            <a:r>
              <a:rPr lang="en-US" altLang="en-US" i="1" dirty="0">
                <a:solidFill>
                  <a:srgbClr val="336699"/>
                </a:solidFill>
              </a:rPr>
              <a:t>AA</a:t>
            </a:r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2965450" y="1905001"/>
            <a:ext cx="5949950" cy="4481513"/>
            <a:chOff x="908" y="1200"/>
            <a:chExt cx="3748" cy="2823"/>
          </a:xfrm>
        </p:grpSpPr>
        <p:sp>
          <p:nvSpPr>
            <p:cNvPr id="56324" name="Text Box 4"/>
            <p:cNvSpPr txBox="1">
              <a:spLocks noChangeArrowheads="1"/>
            </p:cNvSpPr>
            <p:nvPr/>
          </p:nvSpPr>
          <p:spPr bwMode="auto">
            <a:xfrm>
              <a:off x="2880" y="3792"/>
              <a:ext cx="1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	         Output,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56325" name="Line 5"/>
            <p:cNvSpPr>
              <a:spLocks noChangeShapeType="1"/>
            </p:cNvSpPr>
            <p:nvPr/>
          </p:nvSpPr>
          <p:spPr bwMode="auto">
            <a:xfrm>
              <a:off x="1344" y="1584"/>
              <a:ext cx="0" cy="216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 flipH="1" flipV="1">
              <a:off x="1344" y="3744"/>
              <a:ext cx="331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908" y="1200"/>
              <a:ext cx="8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Exchange</a:t>
              </a:r>
            </a:p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Rate,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56329" name="Group 9"/>
          <p:cNvGrpSpPr>
            <a:grpSpLocks/>
          </p:cNvGrpSpPr>
          <p:nvPr/>
        </p:nvGrpSpPr>
        <p:grpSpPr bwMode="auto">
          <a:xfrm rot="96168">
            <a:off x="4648200" y="2895601"/>
            <a:ext cx="3943350" cy="2424113"/>
            <a:chOff x="1968" y="1824"/>
            <a:chExt cx="2484" cy="1527"/>
          </a:xfrm>
        </p:grpSpPr>
        <p:sp>
          <p:nvSpPr>
            <p:cNvPr id="56330" name="Freeform 10"/>
            <p:cNvSpPr>
              <a:spLocks/>
            </p:cNvSpPr>
            <p:nvPr/>
          </p:nvSpPr>
          <p:spPr bwMode="auto">
            <a:xfrm>
              <a:off x="1968" y="1824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1" name="Text Box 11"/>
            <p:cNvSpPr txBox="1">
              <a:spLocks noChangeArrowheads="1"/>
            </p:cNvSpPr>
            <p:nvPr/>
          </p:nvSpPr>
          <p:spPr bwMode="auto">
            <a:xfrm>
              <a:off x="4128" y="3120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AA</a:t>
              </a:r>
            </a:p>
          </p:txBody>
        </p:sp>
      </p:grpSp>
      <p:grpSp>
        <p:nvGrpSpPr>
          <p:cNvPr id="56357" name="Group 37"/>
          <p:cNvGrpSpPr>
            <a:grpSpLocks/>
          </p:cNvGrpSpPr>
          <p:nvPr/>
        </p:nvGrpSpPr>
        <p:grpSpPr bwMode="auto">
          <a:xfrm>
            <a:off x="3236914" y="3671889"/>
            <a:ext cx="3011487" cy="2714625"/>
            <a:chOff x="1079" y="2313"/>
            <a:chExt cx="1897" cy="1710"/>
          </a:xfrm>
        </p:grpSpPr>
        <p:sp>
          <p:nvSpPr>
            <p:cNvPr id="56336" name="Text Box 16"/>
            <p:cNvSpPr txBox="1">
              <a:spLocks noChangeArrowheads="1"/>
            </p:cNvSpPr>
            <p:nvPr/>
          </p:nvSpPr>
          <p:spPr bwMode="auto">
            <a:xfrm>
              <a:off x="2711" y="3792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Y</a:t>
              </a:r>
              <a:r>
                <a:rPr lang="en-US" altLang="en-US" b="1" baseline="30000">
                  <a:latin typeface="Arial" panose="020B0604020202020204" pitchFamily="34" charset="0"/>
                </a:rPr>
                <a:t>1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grpSp>
          <p:nvGrpSpPr>
            <p:cNvPr id="56356" name="Group 36"/>
            <p:cNvGrpSpPr>
              <a:grpSpLocks/>
            </p:cNvGrpSpPr>
            <p:nvPr/>
          </p:nvGrpSpPr>
          <p:grpSpPr bwMode="auto">
            <a:xfrm>
              <a:off x="1079" y="2313"/>
              <a:ext cx="1849" cy="1431"/>
              <a:chOff x="1079" y="2313"/>
              <a:chExt cx="1849" cy="1431"/>
            </a:xfrm>
          </p:grpSpPr>
          <p:sp>
            <p:nvSpPr>
              <p:cNvPr id="56334" name="Line 14"/>
              <p:cNvSpPr>
                <a:spLocks noChangeShapeType="1"/>
              </p:cNvSpPr>
              <p:nvPr/>
            </p:nvSpPr>
            <p:spPr bwMode="auto">
              <a:xfrm flipH="1">
                <a:off x="1344" y="2592"/>
                <a:ext cx="1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35" name="Line 15"/>
              <p:cNvSpPr>
                <a:spLocks noChangeShapeType="1"/>
              </p:cNvSpPr>
              <p:nvPr/>
            </p:nvSpPr>
            <p:spPr bwMode="auto">
              <a:xfrm>
                <a:off x="2832" y="2592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37" name="Text Box 17"/>
              <p:cNvSpPr txBox="1">
                <a:spLocks noChangeArrowheads="1"/>
              </p:cNvSpPr>
              <p:nvPr/>
            </p:nvSpPr>
            <p:spPr bwMode="auto">
              <a:xfrm>
                <a:off x="1079" y="2457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E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1</a:t>
                </a:r>
                <a:endParaRPr lang="en-US" altLang="en-US" b="1" i="1">
                  <a:latin typeface="Arial" panose="020B0604020202020204" pitchFamily="34" charset="0"/>
                </a:endParaRPr>
              </a:p>
            </p:txBody>
          </p:sp>
          <p:grpSp>
            <p:nvGrpSpPr>
              <p:cNvPr id="56355" name="Group 35"/>
              <p:cNvGrpSpPr>
                <a:grpSpLocks/>
              </p:cNvGrpSpPr>
              <p:nvPr/>
            </p:nvGrpSpPr>
            <p:grpSpPr bwMode="auto">
              <a:xfrm>
                <a:off x="2732" y="2313"/>
                <a:ext cx="196" cy="295"/>
                <a:chOff x="2732" y="2313"/>
                <a:chExt cx="196" cy="295"/>
              </a:xfrm>
            </p:grpSpPr>
            <p:sp>
              <p:nvSpPr>
                <p:cNvPr id="56339" name="Oval 19"/>
                <p:cNvSpPr>
                  <a:spLocks noChangeArrowheads="1"/>
                </p:cNvSpPr>
                <p:nvPr/>
              </p:nvSpPr>
              <p:spPr bwMode="auto">
                <a:xfrm>
                  <a:off x="2804" y="2556"/>
                  <a:ext cx="52" cy="52"/>
                </a:xfrm>
                <a:prstGeom prst="ellipse">
                  <a:avLst/>
                </a:prstGeom>
                <a:solidFill>
                  <a:srgbClr val="333399"/>
                </a:solidFill>
                <a:ln w="9525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4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732" y="2313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</p:grpSp>
        </p:grpSp>
      </p:grpSp>
      <p:sp>
        <p:nvSpPr>
          <p:cNvPr id="56349" name="Rectangle 29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848600" cy="1143000"/>
          </a:xfrm>
          <a:noFill/>
          <a:ln/>
        </p:spPr>
        <p:txBody>
          <a:bodyPr/>
          <a:lstStyle/>
          <a:p>
            <a:r>
              <a:rPr lang="en-US" altLang="en-US" sz="3200"/>
              <a:t>Short-Run Equilibrium for an Open Economy: Putting the </a:t>
            </a:r>
            <a:r>
              <a:rPr lang="en-US" altLang="en-US" sz="3200" i="1"/>
              <a:t>DD</a:t>
            </a:r>
            <a:r>
              <a:rPr lang="en-US" altLang="en-US" sz="3200"/>
              <a:t> and </a:t>
            </a:r>
            <a:r>
              <a:rPr lang="en-US" altLang="en-US" sz="3200" i="1"/>
              <a:t>AA </a:t>
            </a:r>
            <a:r>
              <a:rPr lang="en-US" altLang="en-US" sz="3200"/>
              <a:t>Schedules Together</a:t>
            </a:r>
          </a:p>
        </p:txBody>
      </p:sp>
      <p:grpSp>
        <p:nvGrpSpPr>
          <p:cNvPr id="56354" name="Group 34"/>
          <p:cNvGrpSpPr>
            <a:grpSpLocks/>
          </p:cNvGrpSpPr>
          <p:nvPr/>
        </p:nvGrpSpPr>
        <p:grpSpPr bwMode="auto">
          <a:xfrm>
            <a:off x="4648200" y="2209800"/>
            <a:ext cx="3105150" cy="3429000"/>
            <a:chOff x="1968" y="1392"/>
            <a:chExt cx="1956" cy="2160"/>
          </a:xfrm>
        </p:grpSpPr>
        <p:sp>
          <p:nvSpPr>
            <p:cNvPr id="56352" name="Freeform 32"/>
            <p:cNvSpPr>
              <a:spLocks/>
            </p:cNvSpPr>
            <p:nvPr/>
          </p:nvSpPr>
          <p:spPr bwMode="auto">
            <a:xfrm rot="16723601">
              <a:off x="1608" y="1800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Text Box 33"/>
            <p:cNvSpPr txBox="1">
              <a:spLocks noChangeArrowheads="1"/>
            </p:cNvSpPr>
            <p:nvPr/>
          </p:nvSpPr>
          <p:spPr bwMode="auto">
            <a:xfrm>
              <a:off x="3600" y="1392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DD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0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grpSp>
        <p:nvGrpSpPr>
          <p:cNvPr id="57399" name="Group 55"/>
          <p:cNvGrpSpPr>
            <a:grpSpLocks/>
          </p:cNvGrpSpPr>
          <p:nvPr/>
        </p:nvGrpSpPr>
        <p:grpSpPr bwMode="auto">
          <a:xfrm>
            <a:off x="5410200" y="3581400"/>
            <a:ext cx="533400" cy="457200"/>
            <a:chOff x="2448" y="2256"/>
            <a:chExt cx="336" cy="288"/>
          </a:xfrm>
        </p:grpSpPr>
        <p:grpSp>
          <p:nvGrpSpPr>
            <p:cNvPr id="57386" name="Group 42"/>
            <p:cNvGrpSpPr>
              <a:grpSpLocks/>
            </p:cNvGrpSpPr>
            <p:nvPr/>
          </p:nvGrpSpPr>
          <p:grpSpPr bwMode="auto">
            <a:xfrm>
              <a:off x="2448" y="2256"/>
              <a:ext cx="96" cy="96"/>
              <a:chOff x="2448" y="2256"/>
              <a:chExt cx="96" cy="96"/>
            </a:xfrm>
          </p:grpSpPr>
          <p:sp>
            <p:nvSpPr>
              <p:cNvPr id="57384" name="Line 40"/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85" name="Line 41"/>
              <p:cNvSpPr>
                <a:spLocks noChangeShapeType="1"/>
              </p:cNvSpPr>
              <p:nvPr/>
            </p:nvSpPr>
            <p:spPr bwMode="auto">
              <a:xfrm flipV="1">
                <a:off x="2544" y="225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387" name="Group 43"/>
            <p:cNvGrpSpPr>
              <a:grpSpLocks/>
            </p:cNvGrpSpPr>
            <p:nvPr/>
          </p:nvGrpSpPr>
          <p:grpSpPr bwMode="auto">
            <a:xfrm>
              <a:off x="2504" y="2304"/>
              <a:ext cx="96" cy="96"/>
              <a:chOff x="2448" y="2256"/>
              <a:chExt cx="96" cy="96"/>
            </a:xfrm>
          </p:grpSpPr>
          <p:sp>
            <p:nvSpPr>
              <p:cNvPr id="57388" name="Line 44"/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89" name="Line 45"/>
              <p:cNvSpPr>
                <a:spLocks noChangeShapeType="1"/>
              </p:cNvSpPr>
              <p:nvPr/>
            </p:nvSpPr>
            <p:spPr bwMode="auto">
              <a:xfrm flipV="1">
                <a:off x="2544" y="225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390" name="Group 46"/>
            <p:cNvGrpSpPr>
              <a:grpSpLocks/>
            </p:cNvGrpSpPr>
            <p:nvPr/>
          </p:nvGrpSpPr>
          <p:grpSpPr bwMode="auto">
            <a:xfrm>
              <a:off x="2562" y="2352"/>
              <a:ext cx="96" cy="96"/>
              <a:chOff x="2448" y="2256"/>
              <a:chExt cx="96" cy="96"/>
            </a:xfrm>
          </p:grpSpPr>
          <p:sp>
            <p:nvSpPr>
              <p:cNvPr id="57391" name="Line 47"/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92" name="Line 48"/>
              <p:cNvSpPr>
                <a:spLocks noChangeShapeType="1"/>
              </p:cNvSpPr>
              <p:nvPr/>
            </p:nvSpPr>
            <p:spPr bwMode="auto">
              <a:xfrm flipV="1">
                <a:off x="2544" y="225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393" name="Group 49"/>
            <p:cNvGrpSpPr>
              <a:grpSpLocks/>
            </p:cNvGrpSpPr>
            <p:nvPr/>
          </p:nvGrpSpPr>
          <p:grpSpPr bwMode="auto">
            <a:xfrm>
              <a:off x="2619" y="2400"/>
              <a:ext cx="96" cy="96"/>
              <a:chOff x="2448" y="2256"/>
              <a:chExt cx="96" cy="96"/>
            </a:xfrm>
          </p:grpSpPr>
          <p:sp>
            <p:nvSpPr>
              <p:cNvPr id="57394" name="Line 50"/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95" name="Line 51"/>
              <p:cNvSpPr>
                <a:spLocks noChangeShapeType="1"/>
              </p:cNvSpPr>
              <p:nvPr/>
            </p:nvSpPr>
            <p:spPr bwMode="auto">
              <a:xfrm flipV="1">
                <a:off x="2544" y="225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7396" name="Group 52"/>
            <p:cNvGrpSpPr>
              <a:grpSpLocks/>
            </p:cNvGrpSpPr>
            <p:nvPr/>
          </p:nvGrpSpPr>
          <p:grpSpPr bwMode="auto">
            <a:xfrm>
              <a:off x="2688" y="2448"/>
              <a:ext cx="96" cy="96"/>
              <a:chOff x="2448" y="2256"/>
              <a:chExt cx="96" cy="96"/>
            </a:xfrm>
          </p:grpSpPr>
          <p:sp>
            <p:nvSpPr>
              <p:cNvPr id="57397" name="Line 53"/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98" name="Line 54"/>
              <p:cNvSpPr>
                <a:spLocks noChangeShapeType="1"/>
              </p:cNvSpPr>
              <p:nvPr/>
            </p:nvSpPr>
            <p:spPr bwMode="auto">
              <a:xfrm flipV="1">
                <a:off x="2544" y="225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524000" y="1295400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>
                <a:solidFill>
                  <a:srgbClr val="336699"/>
                </a:solidFill>
              </a:rPr>
              <a:t>How </a:t>
            </a:r>
            <a:r>
              <a:rPr lang="en-US" altLang="en-US" dirty="0">
                <a:solidFill>
                  <a:srgbClr val="336699"/>
                </a:solidFill>
              </a:rPr>
              <a:t>the Economy Reaches Its Short-Run Equilibrium</a:t>
            </a:r>
            <a:endParaRPr lang="en-US" altLang="en-US" i="1" dirty="0">
              <a:solidFill>
                <a:srgbClr val="336699"/>
              </a:solidFill>
            </a:endParaRPr>
          </a:p>
        </p:txBody>
      </p:sp>
      <p:grpSp>
        <p:nvGrpSpPr>
          <p:cNvPr id="57352" name="Group 8"/>
          <p:cNvGrpSpPr>
            <a:grpSpLocks/>
          </p:cNvGrpSpPr>
          <p:nvPr/>
        </p:nvGrpSpPr>
        <p:grpSpPr bwMode="auto">
          <a:xfrm>
            <a:off x="4648200" y="2895601"/>
            <a:ext cx="3943350" cy="2424113"/>
            <a:chOff x="1968" y="1824"/>
            <a:chExt cx="2484" cy="1527"/>
          </a:xfrm>
        </p:grpSpPr>
        <p:sp>
          <p:nvSpPr>
            <p:cNvPr id="57353" name="Freeform 9"/>
            <p:cNvSpPr>
              <a:spLocks/>
            </p:cNvSpPr>
            <p:nvPr/>
          </p:nvSpPr>
          <p:spPr bwMode="auto">
            <a:xfrm>
              <a:off x="1968" y="1824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4" name="Text Box 10"/>
            <p:cNvSpPr txBox="1">
              <a:spLocks noChangeArrowheads="1"/>
            </p:cNvSpPr>
            <p:nvPr/>
          </p:nvSpPr>
          <p:spPr bwMode="auto">
            <a:xfrm>
              <a:off x="4128" y="3120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AA</a:t>
              </a:r>
            </a:p>
          </p:txBody>
        </p:sp>
      </p:grpSp>
      <p:grpSp>
        <p:nvGrpSpPr>
          <p:cNvPr id="57355" name="Group 11"/>
          <p:cNvGrpSpPr>
            <a:grpSpLocks/>
          </p:cNvGrpSpPr>
          <p:nvPr/>
        </p:nvGrpSpPr>
        <p:grpSpPr bwMode="auto">
          <a:xfrm>
            <a:off x="3236914" y="3671889"/>
            <a:ext cx="3011487" cy="2714625"/>
            <a:chOff x="1079" y="2313"/>
            <a:chExt cx="1897" cy="1710"/>
          </a:xfrm>
        </p:grpSpPr>
        <p:sp>
          <p:nvSpPr>
            <p:cNvPr id="57356" name="Text Box 12"/>
            <p:cNvSpPr txBox="1">
              <a:spLocks noChangeArrowheads="1"/>
            </p:cNvSpPr>
            <p:nvPr/>
          </p:nvSpPr>
          <p:spPr bwMode="auto">
            <a:xfrm>
              <a:off x="2711" y="3792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Y</a:t>
              </a:r>
              <a:r>
                <a:rPr lang="en-US" altLang="en-US" b="1" baseline="30000">
                  <a:latin typeface="Arial" panose="020B0604020202020204" pitchFamily="34" charset="0"/>
                </a:rPr>
                <a:t>1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grpSp>
          <p:nvGrpSpPr>
            <p:cNvPr id="57357" name="Group 13"/>
            <p:cNvGrpSpPr>
              <a:grpSpLocks/>
            </p:cNvGrpSpPr>
            <p:nvPr/>
          </p:nvGrpSpPr>
          <p:grpSpPr bwMode="auto">
            <a:xfrm>
              <a:off x="1079" y="2313"/>
              <a:ext cx="1849" cy="1431"/>
              <a:chOff x="1079" y="2313"/>
              <a:chExt cx="1849" cy="1431"/>
            </a:xfrm>
          </p:grpSpPr>
          <p:sp>
            <p:nvSpPr>
              <p:cNvPr id="57358" name="Line 14"/>
              <p:cNvSpPr>
                <a:spLocks noChangeShapeType="1"/>
              </p:cNvSpPr>
              <p:nvPr/>
            </p:nvSpPr>
            <p:spPr bwMode="auto">
              <a:xfrm flipH="1">
                <a:off x="1344" y="2592"/>
                <a:ext cx="1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9" name="Line 15"/>
              <p:cNvSpPr>
                <a:spLocks noChangeShapeType="1"/>
              </p:cNvSpPr>
              <p:nvPr/>
            </p:nvSpPr>
            <p:spPr bwMode="auto">
              <a:xfrm>
                <a:off x="2832" y="2592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0" name="Text Box 16"/>
              <p:cNvSpPr txBox="1">
                <a:spLocks noChangeArrowheads="1"/>
              </p:cNvSpPr>
              <p:nvPr/>
            </p:nvSpPr>
            <p:spPr bwMode="auto">
              <a:xfrm>
                <a:off x="1079" y="2457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E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1</a:t>
                </a:r>
                <a:endParaRPr lang="en-US" altLang="en-US" b="1" i="1">
                  <a:latin typeface="Arial" panose="020B0604020202020204" pitchFamily="34" charset="0"/>
                </a:endParaRPr>
              </a:p>
            </p:txBody>
          </p:sp>
          <p:grpSp>
            <p:nvGrpSpPr>
              <p:cNvPr id="57361" name="Group 17"/>
              <p:cNvGrpSpPr>
                <a:grpSpLocks/>
              </p:cNvGrpSpPr>
              <p:nvPr/>
            </p:nvGrpSpPr>
            <p:grpSpPr bwMode="auto">
              <a:xfrm>
                <a:off x="2732" y="2313"/>
                <a:ext cx="196" cy="295"/>
                <a:chOff x="2732" y="2313"/>
                <a:chExt cx="196" cy="295"/>
              </a:xfrm>
            </p:grpSpPr>
            <p:sp>
              <p:nvSpPr>
                <p:cNvPr id="57362" name="Oval 18"/>
                <p:cNvSpPr>
                  <a:spLocks noChangeArrowheads="1"/>
                </p:cNvSpPr>
                <p:nvPr/>
              </p:nvSpPr>
              <p:spPr bwMode="auto">
                <a:xfrm>
                  <a:off x="2804" y="2556"/>
                  <a:ext cx="52" cy="52"/>
                </a:xfrm>
                <a:prstGeom prst="ellipse">
                  <a:avLst/>
                </a:prstGeom>
                <a:solidFill>
                  <a:srgbClr val="333399"/>
                </a:solidFill>
                <a:ln w="9525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36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732" y="2313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</p:grpSp>
        </p:grpSp>
      </p:grpSp>
      <p:sp>
        <p:nvSpPr>
          <p:cNvPr id="57364" name="Rectangle 20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848600" cy="1143000"/>
          </a:xfrm>
          <a:noFill/>
          <a:ln/>
        </p:spPr>
        <p:txBody>
          <a:bodyPr/>
          <a:lstStyle/>
          <a:p>
            <a:r>
              <a:rPr lang="en-US" altLang="en-US" sz="3200"/>
              <a:t>Short-Run Equilibrium for an Open Economy: Putting the </a:t>
            </a:r>
            <a:r>
              <a:rPr lang="en-US" altLang="en-US" sz="3200" i="1"/>
              <a:t>DD</a:t>
            </a:r>
            <a:r>
              <a:rPr lang="en-US" altLang="en-US" sz="3200"/>
              <a:t> and </a:t>
            </a:r>
            <a:r>
              <a:rPr lang="en-US" altLang="en-US" sz="3200" i="1"/>
              <a:t>AA </a:t>
            </a:r>
            <a:r>
              <a:rPr lang="en-US" altLang="en-US" sz="3200"/>
              <a:t>Schedules Together</a:t>
            </a:r>
          </a:p>
        </p:txBody>
      </p:sp>
      <p:grpSp>
        <p:nvGrpSpPr>
          <p:cNvPr id="57365" name="Group 21"/>
          <p:cNvGrpSpPr>
            <a:grpSpLocks/>
          </p:cNvGrpSpPr>
          <p:nvPr/>
        </p:nvGrpSpPr>
        <p:grpSpPr bwMode="auto">
          <a:xfrm>
            <a:off x="4648200" y="2209800"/>
            <a:ext cx="3105150" cy="3429000"/>
            <a:chOff x="1968" y="1392"/>
            <a:chExt cx="1956" cy="2160"/>
          </a:xfrm>
        </p:grpSpPr>
        <p:sp>
          <p:nvSpPr>
            <p:cNvPr id="57366" name="Freeform 22"/>
            <p:cNvSpPr>
              <a:spLocks/>
            </p:cNvSpPr>
            <p:nvPr/>
          </p:nvSpPr>
          <p:spPr bwMode="auto">
            <a:xfrm rot="16723601">
              <a:off x="1608" y="1800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7" name="Text Box 23"/>
            <p:cNvSpPr txBox="1">
              <a:spLocks noChangeArrowheads="1"/>
            </p:cNvSpPr>
            <p:nvPr/>
          </p:nvSpPr>
          <p:spPr bwMode="auto">
            <a:xfrm>
              <a:off x="3600" y="1392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DD</a:t>
              </a:r>
            </a:p>
          </p:txBody>
        </p:sp>
      </p:grpSp>
      <p:grpSp>
        <p:nvGrpSpPr>
          <p:cNvPr id="57446" name="Group 102"/>
          <p:cNvGrpSpPr>
            <a:grpSpLocks/>
          </p:cNvGrpSpPr>
          <p:nvPr/>
        </p:nvGrpSpPr>
        <p:grpSpPr bwMode="auto">
          <a:xfrm>
            <a:off x="3236914" y="3389313"/>
            <a:ext cx="2255837" cy="558800"/>
            <a:chOff x="1079" y="2135"/>
            <a:chExt cx="1421" cy="352"/>
          </a:xfrm>
        </p:grpSpPr>
        <p:sp>
          <p:nvSpPr>
            <p:cNvPr id="57378" name="Text Box 34"/>
            <p:cNvSpPr txBox="1">
              <a:spLocks noChangeArrowheads="1"/>
            </p:cNvSpPr>
            <p:nvPr/>
          </p:nvSpPr>
          <p:spPr bwMode="auto">
            <a:xfrm>
              <a:off x="2304" y="225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3</a:t>
              </a:r>
            </a:p>
          </p:txBody>
        </p:sp>
        <p:grpSp>
          <p:nvGrpSpPr>
            <p:cNvPr id="57383" name="Group 39"/>
            <p:cNvGrpSpPr>
              <a:grpSpLocks/>
            </p:cNvGrpSpPr>
            <p:nvPr/>
          </p:nvGrpSpPr>
          <p:grpSpPr bwMode="auto">
            <a:xfrm>
              <a:off x="1079" y="2135"/>
              <a:ext cx="1385" cy="231"/>
              <a:chOff x="1079" y="2135"/>
              <a:chExt cx="1385" cy="231"/>
            </a:xfrm>
          </p:grpSpPr>
          <p:grpSp>
            <p:nvGrpSpPr>
              <p:cNvPr id="57374" name="Group 30"/>
              <p:cNvGrpSpPr>
                <a:grpSpLocks/>
              </p:cNvGrpSpPr>
              <p:nvPr/>
            </p:nvGrpSpPr>
            <p:grpSpPr bwMode="auto">
              <a:xfrm>
                <a:off x="1344" y="2228"/>
                <a:ext cx="1120" cy="52"/>
                <a:chOff x="1344" y="2228"/>
                <a:chExt cx="1120" cy="52"/>
              </a:xfrm>
            </p:grpSpPr>
            <p:sp>
              <p:nvSpPr>
                <p:cNvPr id="57368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344" y="2256"/>
                  <a:ext cx="11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73" name="Oval 29"/>
                <p:cNvSpPr>
                  <a:spLocks noChangeArrowheads="1"/>
                </p:cNvSpPr>
                <p:nvPr/>
              </p:nvSpPr>
              <p:spPr bwMode="auto">
                <a:xfrm>
                  <a:off x="2412" y="2228"/>
                  <a:ext cx="52" cy="52"/>
                </a:xfrm>
                <a:prstGeom prst="ellipse">
                  <a:avLst/>
                </a:prstGeom>
                <a:solidFill>
                  <a:srgbClr val="333399"/>
                </a:solidFill>
                <a:ln w="9525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380" name="Text Box 36"/>
              <p:cNvSpPr txBox="1">
                <a:spLocks noChangeArrowheads="1"/>
              </p:cNvSpPr>
              <p:nvPr/>
            </p:nvSpPr>
            <p:spPr bwMode="auto">
              <a:xfrm>
                <a:off x="1079" y="2135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E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</p:grpSp>
      <p:sp>
        <p:nvSpPr>
          <p:cNvPr id="57400" name="Line 56"/>
          <p:cNvSpPr>
            <a:spLocks noChangeShapeType="1"/>
          </p:cNvSpPr>
          <p:nvPr/>
        </p:nvSpPr>
        <p:spPr bwMode="auto">
          <a:xfrm>
            <a:off x="5399088" y="3124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7441" name="Group 97"/>
          <p:cNvGrpSpPr>
            <a:grpSpLocks/>
          </p:cNvGrpSpPr>
          <p:nvPr/>
        </p:nvGrpSpPr>
        <p:grpSpPr bwMode="auto">
          <a:xfrm>
            <a:off x="2965450" y="1905001"/>
            <a:ext cx="5949950" cy="4481513"/>
            <a:chOff x="908" y="1200"/>
            <a:chExt cx="3748" cy="2823"/>
          </a:xfrm>
        </p:grpSpPr>
        <p:sp>
          <p:nvSpPr>
            <p:cNvPr id="57442" name="Text Box 98"/>
            <p:cNvSpPr txBox="1">
              <a:spLocks noChangeArrowheads="1"/>
            </p:cNvSpPr>
            <p:nvPr/>
          </p:nvSpPr>
          <p:spPr bwMode="auto">
            <a:xfrm>
              <a:off x="2880" y="3792"/>
              <a:ext cx="1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	         Output,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57443" name="Line 99"/>
            <p:cNvSpPr>
              <a:spLocks noChangeShapeType="1"/>
            </p:cNvSpPr>
            <p:nvPr/>
          </p:nvSpPr>
          <p:spPr bwMode="auto">
            <a:xfrm>
              <a:off x="1344" y="1584"/>
              <a:ext cx="0" cy="216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4" name="Line 100"/>
            <p:cNvSpPr>
              <a:spLocks noChangeShapeType="1"/>
            </p:cNvSpPr>
            <p:nvPr/>
          </p:nvSpPr>
          <p:spPr bwMode="auto">
            <a:xfrm flipH="1" flipV="1">
              <a:off x="1344" y="3744"/>
              <a:ext cx="331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5" name="Text Box 101"/>
            <p:cNvSpPr txBox="1">
              <a:spLocks noChangeArrowheads="1"/>
            </p:cNvSpPr>
            <p:nvPr/>
          </p:nvSpPr>
          <p:spPr bwMode="auto">
            <a:xfrm>
              <a:off x="908" y="1200"/>
              <a:ext cx="8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Exchange</a:t>
              </a:r>
            </a:p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Rate,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0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32508"/>
            <a:ext cx="7772400" cy="81049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600" b="1" dirty="0"/>
              <a:t>Temporary Changes </a:t>
            </a:r>
            <a:br>
              <a:rPr lang="en-US" altLang="en-US" sz="3600" b="1" dirty="0"/>
            </a:br>
            <a:r>
              <a:rPr lang="en-US" altLang="en-US" sz="3600" b="1" dirty="0"/>
              <a:t>in Monetary and Fiscal Policy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572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dirty="0"/>
              <a:t>Two types of government policy: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 dirty="0"/>
              <a:t>Monetary policy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400" dirty="0"/>
              <a:t>It works through changes in the money supply.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 dirty="0"/>
              <a:t>Fiscal policy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400" dirty="0"/>
              <a:t>It works through changes in government spending or taxes.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Temporary policy shifts are those that the public expects to be reversed in the near future and do not affect the long-run expected exchange rate.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Assume that policy shifts do not influence the foreign interest rate and the foreign price level.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9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709" y="1600200"/>
            <a:ext cx="9167091" cy="4419600"/>
          </a:xfrm>
        </p:spPr>
        <p:txBody>
          <a:bodyPr/>
          <a:lstStyle/>
          <a:p>
            <a:pPr algn="just"/>
            <a:r>
              <a:rPr lang="en-US" altLang="en-US" dirty="0"/>
              <a:t>Monetary Policy</a:t>
            </a:r>
          </a:p>
          <a:p>
            <a:pPr lvl="1" algn="just"/>
            <a:r>
              <a:rPr lang="en-US" altLang="en-US" sz="2800" dirty="0"/>
              <a:t>An increase in money supply (i.e., expansionary monetary policy) raises the economy’s output.</a:t>
            </a:r>
          </a:p>
          <a:p>
            <a:pPr lvl="2" algn="just"/>
            <a:r>
              <a:rPr lang="en-US" altLang="en-US" sz="2800" dirty="0"/>
              <a:t>The increase in money supply creates an excess supply of money, which lowers the home interest rate.</a:t>
            </a:r>
          </a:p>
          <a:p>
            <a:pPr lvl="3" algn="just"/>
            <a:r>
              <a:rPr lang="en-US" altLang="en-US" sz="2800" dirty="0"/>
              <a:t>As a result, the domestic currency must depreciate (i.e., home products become cheaper relative to foreign products) and aggregate demand increases.</a:t>
            </a:r>
          </a:p>
          <a:p>
            <a:pPr lvl="2"/>
            <a:endParaRPr lang="en-US" altLang="en-US" dirty="0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title"/>
          </p:nvPr>
        </p:nvSpPr>
        <p:spPr>
          <a:xfrm>
            <a:off x="1600200" y="240144"/>
            <a:ext cx="7772400" cy="1163783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Temporary Changes </a:t>
            </a:r>
            <a:br>
              <a:rPr lang="en-US" altLang="en-US" dirty="0"/>
            </a:br>
            <a:r>
              <a:rPr lang="en-US" altLang="en-US" dirty="0"/>
              <a:t>in Monetary and Fiscal Policy</a:t>
            </a:r>
          </a:p>
        </p:txBody>
      </p:sp>
    </p:spTree>
    <p:extLst>
      <p:ext uri="{BB962C8B-B14F-4D97-AF65-F5344CB8AC3E}">
        <p14:creationId xmlns:p14="http://schemas.microsoft.com/office/powerpoint/2010/main" val="7451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grpSp>
        <p:nvGrpSpPr>
          <p:cNvPr id="60458" name="Group 42"/>
          <p:cNvGrpSpPr>
            <a:grpSpLocks/>
          </p:cNvGrpSpPr>
          <p:nvPr/>
        </p:nvGrpSpPr>
        <p:grpSpPr bwMode="auto">
          <a:xfrm>
            <a:off x="4648200" y="2209800"/>
            <a:ext cx="3105150" cy="3429000"/>
            <a:chOff x="1968" y="1392"/>
            <a:chExt cx="1956" cy="2160"/>
          </a:xfrm>
        </p:grpSpPr>
        <p:sp>
          <p:nvSpPr>
            <p:cNvPr id="60438" name="Freeform 22"/>
            <p:cNvSpPr>
              <a:spLocks/>
            </p:cNvSpPr>
            <p:nvPr/>
          </p:nvSpPr>
          <p:spPr bwMode="auto">
            <a:xfrm rot="16723601">
              <a:off x="1608" y="1800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9" name="Text Box 23"/>
            <p:cNvSpPr txBox="1">
              <a:spLocks noChangeArrowheads="1"/>
            </p:cNvSpPr>
            <p:nvPr/>
          </p:nvSpPr>
          <p:spPr bwMode="auto">
            <a:xfrm>
              <a:off x="3600" y="1392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DD</a:t>
              </a:r>
            </a:p>
          </p:txBody>
        </p:sp>
      </p:grp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524000" y="1295400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>
                <a:solidFill>
                  <a:srgbClr val="336699"/>
                </a:solidFill>
              </a:rPr>
              <a:t>Effects </a:t>
            </a:r>
            <a:r>
              <a:rPr lang="en-US" altLang="en-US" dirty="0">
                <a:solidFill>
                  <a:srgbClr val="336699"/>
                </a:solidFill>
              </a:rPr>
              <a:t>of a Temporary Increase in the Money Supply</a:t>
            </a:r>
            <a:endParaRPr lang="en-US" altLang="en-US" i="1" dirty="0">
              <a:solidFill>
                <a:srgbClr val="336699"/>
              </a:solidFill>
            </a:endParaRP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2965450" y="1905001"/>
            <a:ext cx="5949950" cy="4481513"/>
            <a:chOff x="908" y="1200"/>
            <a:chExt cx="3748" cy="2823"/>
          </a:xfrm>
        </p:grpSpPr>
        <p:sp>
          <p:nvSpPr>
            <p:cNvPr id="60420" name="Text Box 4"/>
            <p:cNvSpPr txBox="1">
              <a:spLocks noChangeArrowheads="1"/>
            </p:cNvSpPr>
            <p:nvPr/>
          </p:nvSpPr>
          <p:spPr bwMode="auto">
            <a:xfrm>
              <a:off x="2880" y="3792"/>
              <a:ext cx="1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	         Output,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60421" name="Line 5"/>
            <p:cNvSpPr>
              <a:spLocks noChangeShapeType="1"/>
            </p:cNvSpPr>
            <p:nvPr/>
          </p:nvSpPr>
          <p:spPr bwMode="auto">
            <a:xfrm>
              <a:off x="1344" y="1584"/>
              <a:ext cx="0" cy="216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2" name="Line 6"/>
            <p:cNvSpPr>
              <a:spLocks noChangeShapeType="1"/>
            </p:cNvSpPr>
            <p:nvPr/>
          </p:nvSpPr>
          <p:spPr bwMode="auto">
            <a:xfrm flipH="1" flipV="1">
              <a:off x="1344" y="3744"/>
              <a:ext cx="331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3" name="Text Box 7"/>
            <p:cNvSpPr txBox="1">
              <a:spLocks noChangeArrowheads="1"/>
            </p:cNvSpPr>
            <p:nvPr/>
          </p:nvSpPr>
          <p:spPr bwMode="auto">
            <a:xfrm>
              <a:off x="908" y="1200"/>
              <a:ext cx="8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Exchange</a:t>
              </a:r>
            </a:p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Rate,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60445" name="Group 29"/>
          <p:cNvGrpSpPr>
            <a:grpSpLocks/>
          </p:cNvGrpSpPr>
          <p:nvPr/>
        </p:nvGrpSpPr>
        <p:grpSpPr bwMode="auto">
          <a:xfrm>
            <a:off x="4648200" y="2895601"/>
            <a:ext cx="4027488" cy="2424113"/>
            <a:chOff x="1968" y="1824"/>
            <a:chExt cx="2537" cy="1527"/>
          </a:xfrm>
        </p:grpSpPr>
        <p:sp>
          <p:nvSpPr>
            <p:cNvPr id="60425" name="Freeform 9"/>
            <p:cNvSpPr>
              <a:spLocks/>
            </p:cNvSpPr>
            <p:nvPr/>
          </p:nvSpPr>
          <p:spPr bwMode="auto">
            <a:xfrm>
              <a:off x="1968" y="1824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26" name="Text Box 10"/>
            <p:cNvSpPr txBox="1">
              <a:spLocks noChangeArrowheads="1"/>
            </p:cNvSpPr>
            <p:nvPr/>
          </p:nvSpPr>
          <p:spPr bwMode="auto">
            <a:xfrm>
              <a:off x="4128" y="3120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FF0000"/>
                  </a:solidFill>
                  <a:latin typeface="Arial" panose="020B0604020202020204" pitchFamily="34" charset="0"/>
                </a:rPr>
                <a:t>AA</a:t>
              </a:r>
              <a:r>
                <a:rPr lang="en-US" altLang="en-US" b="1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b="1" i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0460" name="Group 44"/>
          <p:cNvGrpSpPr>
            <a:grpSpLocks/>
          </p:cNvGrpSpPr>
          <p:nvPr/>
        </p:nvGrpSpPr>
        <p:grpSpPr bwMode="auto">
          <a:xfrm>
            <a:off x="3236914" y="3671889"/>
            <a:ext cx="3011487" cy="2714625"/>
            <a:chOff x="1079" y="2313"/>
            <a:chExt cx="1897" cy="1710"/>
          </a:xfrm>
        </p:grpSpPr>
        <p:grpSp>
          <p:nvGrpSpPr>
            <p:cNvPr id="60457" name="Group 41"/>
            <p:cNvGrpSpPr>
              <a:grpSpLocks/>
            </p:cNvGrpSpPr>
            <p:nvPr/>
          </p:nvGrpSpPr>
          <p:grpSpPr bwMode="auto">
            <a:xfrm>
              <a:off x="1079" y="2457"/>
              <a:ext cx="1897" cy="1566"/>
              <a:chOff x="1079" y="2457"/>
              <a:chExt cx="1897" cy="1566"/>
            </a:xfrm>
          </p:grpSpPr>
          <p:sp>
            <p:nvSpPr>
              <p:cNvPr id="60430" name="Line 14"/>
              <p:cNvSpPr>
                <a:spLocks noChangeShapeType="1"/>
              </p:cNvSpPr>
              <p:nvPr/>
            </p:nvSpPr>
            <p:spPr bwMode="auto">
              <a:xfrm flipH="1">
                <a:off x="1344" y="2592"/>
                <a:ext cx="1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8" name="Text Box 12"/>
              <p:cNvSpPr txBox="1">
                <a:spLocks noChangeArrowheads="1"/>
              </p:cNvSpPr>
              <p:nvPr/>
            </p:nvSpPr>
            <p:spPr bwMode="auto">
              <a:xfrm>
                <a:off x="2711" y="3792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2</a:t>
                </a:r>
                <a:endParaRPr lang="en-US" altLang="en-US" b="1" i="1">
                  <a:latin typeface="Arial" panose="020B0604020202020204" pitchFamily="34" charset="0"/>
                </a:endParaRPr>
              </a:p>
            </p:txBody>
          </p:sp>
          <p:sp>
            <p:nvSpPr>
              <p:cNvPr id="60431" name="Line 15"/>
              <p:cNvSpPr>
                <a:spLocks noChangeShapeType="1"/>
              </p:cNvSpPr>
              <p:nvPr/>
            </p:nvSpPr>
            <p:spPr bwMode="auto">
              <a:xfrm>
                <a:off x="2832" y="2592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32" name="Text Box 16"/>
              <p:cNvSpPr txBox="1">
                <a:spLocks noChangeArrowheads="1"/>
              </p:cNvSpPr>
              <p:nvPr/>
            </p:nvSpPr>
            <p:spPr bwMode="auto">
              <a:xfrm>
                <a:off x="1079" y="2457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E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2</a:t>
                </a:r>
                <a:endParaRPr lang="en-US" altLang="en-US" b="1" i="1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0446" name="Group 30"/>
            <p:cNvGrpSpPr>
              <a:grpSpLocks/>
            </p:cNvGrpSpPr>
            <p:nvPr/>
          </p:nvGrpSpPr>
          <p:grpSpPr bwMode="auto">
            <a:xfrm>
              <a:off x="2732" y="2313"/>
              <a:ext cx="196" cy="295"/>
              <a:chOff x="2732" y="2313"/>
              <a:chExt cx="196" cy="295"/>
            </a:xfrm>
          </p:grpSpPr>
          <p:sp>
            <p:nvSpPr>
              <p:cNvPr id="60434" name="Oval 18"/>
              <p:cNvSpPr>
                <a:spLocks noChangeArrowheads="1"/>
              </p:cNvSpPr>
              <p:nvPr/>
            </p:nvSpPr>
            <p:spPr bwMode="auto">
              <a:xfrm>
                <a:off x="2804" y="2556"/>
                <a:ext cx="52" cy="5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35" name="Text Box 19"/>
              <p:cNvSpPr txBox="1">
                <a:spLocks noChangeArrowheads="1"/>
              </p:cNvSpPr>
              <p:nvPr/>
            </p:nvSpPr>
            <p:spPr bwMode="auto">
              <a:xfrm>
                <a:off x="2732" y="231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60442" name="Group 26"/>
          <p:cNvGrpSpPr>
            <a:grpSpLocks/>
          </p:cNvGrpSpPr>
          <p:nvPr/>
        </p:nvGrpSpPr>
        <p:grpSpPr bwMode="auto">
          <a:xfrm>
            <a:off x="4133850" y="3519488"/>
            <a:ext cx="4027488" cy="2424112"/>
            <a:chOff x="1968" y="1824"/>
            <a:chExt cx="2537" cy="1527"/>
          </a:xfrm>
        </p:grpSpPr>
        <p:sp>
          <p:nvSpPr>
            <p:cNvPr id="60443" name="Freeform 27"/>
            <p:cNvSpPr>
              <a:spLocks/>
            </p:cNvSpPr>
            <p:nvPr/>
          </p:nvSpPr>
          <p:spPr bwMode="auto">
            <a:xfrm>
              <a:off x="1968" y="1824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4" name="Text Box 28"/>
            <p:cNvSpPr txBox="1">
              <a:spLocks noChangeArrowheads="1"/>
            </p:cNvSpPr>
            <p:nvPr/>
          </p:nvSpPr>
          <p:spPr bwMode="auto">
            <a:xfrm>
              <a:off x="4128" y="3120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AA</a:t>
              </a:r>
              <a:r>
                <a:rPr lang="en-US" altLang="en-US" b="1" baseline="30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endParaRPr lang="en-US" altLang="en-US" b="1" i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0459" name="Group 43"/>
          <p:cNvGrpSpPr>
            <a:grpSpLocks/>
          </p:cNvGrpSpPr>
          <p:nvPr/>
        </p:nvGrpSpPr>
        <p:grpSpPr bwMode="auto">
          <a:xfrm>
            <a:off x="3200400" y="4191001"/>
            <a:ext cx="2401888" cy="2195513"/>
            <a:chOff x="1056" y="2640"/>
            <a:chExt cx="1513" cy="1383"/>
          </a:xfrm>
        </p:grpSpPr>
        <p:grpSp>
          <p:nvGrpSpPr>
            <p:cNvPr id="60450" name="Group 34"/>
            <p:cNvGrpSpPr>
              <a:grpSpLocks/>
            </p:cNvGrpSpPr>
            <p:nvPr/>
          </p:nvGrpSpPr>
          <p:grpSpPr bwMode="auto">
            <a:xfrm>
              <a:off x="2352" y="2640"/>
              <a:ext cx="196" cy="308"/>
              <a:chOff x="2352" y="2640"/>
              <a:chExt cx="196" cy="308"/>
            </a:xfrm>
          </p:grpSpPr>
          <p:sp>
            <p:nvSpPr>
              <p:cNvPr id="60448" name="Oval 32"/>
              <p:cNvSpPr>
                <a:spLocks noChangeArrowheads="1"/>
              </p:cNvSpPr>
              <p:nvPr/>
            </p:nvSpPr>
            <p:spPr bwMode="auto">
              <a:xfrm>
                <a:off x="2418" y="2896"/>
                <a:ext cx="52" cy="52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49" name="Text Box 33"/>
              <p:cNvSpPr txBox="1">
                <a:spLocks noChangeArrowheads="1"/>
              </p:cNvSpPr>
              <p:nvPr/>
            </p:nvSpPr>
            <p:spPr bwMode="auto">
              <a:xfrm>
                <a:off x="2352" y="264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60456" name="Group 40"/>
            <p:cNvGrpSpPr>
              <a:grpSpLocks/>
            </p:cNvGrpSpPr>
            <p:nvPr/>
          </p:nvGrpSpPr>
          <p:grpSpPr bwMode="auto">
            <a:xfrm>
              <a:off x="1056" y="2793"/>
              <a:ext cx="1513" cy="1230"/>
              <a:chOff x="1056" y="2793"/>
              <a:chExt cx="1513" cy="1230"/>
            </a:xfrm>
          </p:grpSpPr>
          <p:grpSp>
            <p:nvGrpSpPr>
              <p:cNvPr id="60453" name="Group 37"/>
              <p:cNvGrpSpPr>
                <a:grpSpLocks/>
              </p:cNvGrpSpPr>
              <p:nvPr/>
            </p:nvGrpSpPr>
            <p:grpSpPr bwMode="auto">
              <a:xfrm>
                <a:off x="1344" y="2928"/>
                <a:ext cx="1104" cy="816"/>
                <a:chOff x="1344" y="2928"/>
                <a:chExt cx="1104" cy="816"/>
              </a:xfrm>
            </p:grpSpPr>
            <p:sp>
              <p:nvSpPr>
                <p:cNvPr id="60451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344" y="2928"/>
                  <a:ext cx="11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52" name="Line 36"/>
                <p:cNvSpPr>
                  <a:spLocks noChangeShapeType="1"/>
                </p:cNvSpPr>
                <p:nvPr/>
              </p:nvSpPr>
              <p:spPr bwMode="auto">
                <a:xfrm>
                  <a:off x="2448" y="2928"/>
                  <a:ext cx="0" cy="81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0454" name="Text Box 38"/>
              <p:cNvSpPr txBox="1">
                <a:spLocks noChangeArrowheads="1"/>
              </p:cNvSpPr>
              <p:nvPr/>
            </p:nvSpPr>
            <p:spPr bwMode="auto">
              <a:xfrm>
                <a:off x="1056" y="2793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E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1</a:t>
                </a:r>
                <a:endParaRPr lang="en-US" altLang="en-US" b="1" i="1">
                  <a:latin typeface="Arial" panose="020B0604020202020204" pitchFamily="34" charset="0"/>
                </a:endParaRPr>
              </a:p>
            </p:txBody>
          </p:sp>
          <p:sp>
            <p:nvSpPr>
              <p:cNvPr id="60455" name="Text Box 39"/>
              <p:cNvSpPr txBox="1">
                <a:spLocks noChangeArrowheads="1"/>
              </p:cNvSpPr>
              <p:nvPr/>
            </p:nvSpPr>
            <p:spPr bwMode="auto">
              <a:xfrm>
                <a:off x="2304" y="3792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1</a:t>
                </a:r>
                <a:endParaRPr lang="en-US" altLang="en-US" b="1" i="1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60462" name="Rectangle 46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Temporary Changes </a:t>
            </a:r>
            <a:br>
              <a:rPr lang="en-US" altLang="en-US"/>
            </a:br>
            <a:r>
              <a:rPr lang="en-US" altLang="en-US"/>
              <a:t>in Monetary and Fiscal Policy</a:t>
            </a:r>
          </a:p>
        </p:txBody>
      </p:sp>
    </p:spTree>
    <p:extLst>
      <p:ext uri="{BB962C8B-B14F-4D97-AF65-F5344CB8AC3E}">
        <p14:creationId xmlns:p14="http://schemas.microsoft.com/office/powerpoint/2010/main" val="274627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3200" dirty="0"/>
              <a:t>Fiscal Policy</a:t>
            </a:r>
          </a:p>
          <a:p>
            <a:pPr lvl="1" algn="just"/>
            <a:r>
              <a:rPr lang="en-US" altLang="en-US" sz="3200" dirty="0"/>
              <a:t>An increase in government spending, a cut in taxes, or some combination of the two (</a:t>
            </a:r>
            <a:r>
              <a:rPr lang="en-US" altLang="en-US" sz="3200" dirty="0" err="1"/>
              <a:t>i.e</a:t>
            </a:r>
            <a:r>
              <a:rPr lang="en-US" altLang="en-US" sz="3200" dirty="0"/>
              <a:t>, expansionary fiscal policy) raises output.</a:t>
            </a:r>
          </a:p>
          <a:p>
            <a:pPr lvl="2" algn="just"/>
            <a:r>
              <a:rPr lang="en-US" altLang="en-US" sz="3200" dirty="0"/>
              <a:t>The increase in output raises the transactions demand for real money holdings, which in turn increases the home interest rate. </a:t>
            </a:r>
          </a:p>
          <a:p>
            <a:pPr lvl="3" algn="just"/>
            <a:r>
              <a:rPr lang="en-US" altLang="en-US" sz="3200" dirty="0"/>
              <a:t>As a result, the domestic currency must appreciate.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Temporary Changes </a:t>
            </a:r>
            <a:br>
              <a:rPr lang="en-US" altLang="en-US"/>
            </a:br>
            <a:r>
              <a:rPr lang="en-US" altLang="en-US"/>
              <a:t>in Monetary and Fiscal Policy</a:t>
            </a:r>
          </a:p>
        </p:txBody>
      </p:sp>
    </p:spTree>
    <p:extLst>
      <p:ext uri="{BB962C8B-B14F-4D97-AF65-F5344CB8AC3E}">
        <p14:creationId xmlns:p14="http://schemas.microsoft.com/office/powerpoint/2010/main" val="355392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grpSp>
        <p:nvGrpSpPr>
          <p:cNvPr id="62466" name="Group 2"/>
          <p:cNvGrpSpPr>
            <a:grpSpLocks/>
          </p:cNvGrpSpPr>
          <p:nvPr/>
        </p:nvGrpSpPr>
        <p:grpSpPr bwMode="auto">
          <a:xfrm>
            <a:off x="4648200" y="2209800"/>
            <a:ext cx="3189288" cy="3429000"/>
            <a:chOff x="1968" y="1392"/>
            <a:chExt cx="2009" cy="2160"/>
          </a:xfrm>
        </p:grpSpPr>
        <p:sp>
          <p:nvSpPr>
            <p:cNvPr id="62467" name="Freeform 3"/>
            <p:cNvSpPr>
              <a:spLocks/>
            </p:cNvSpPr>
            <p:nvPr/>
          </p:nvSpPr>
          <p:spPr bwMode="auto">
            <a:xfrm rot="16723601">
              <a:off x="1608" y="1800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68" name="Text Box 4"/>
            <p:cNvSpPr txBox="1">
              <a:spLocks noChangeArrowheads="1"/>
            </p:cNvSpPr>
            <p:nvPr/>
          </p:nvSpPr>
          <p:spPr bwMode="auto">
            <a:xfrm>
              <a:off x="3600" y="1392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DD</a:t>
              </a:r>
              <a:r>
                <a:rPr lang="en-US" altLang="en-US" b="1" baseline="30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endParaRPr lang="en-US" altLang="en-US" b="1" i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524000" y="1295400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>
                <a:solidFill>
                  <a:srgbClr val="336699"/>
                </a:solidFill>
              </a:rPr>
              <a:t>Effects </a:t>
            </a:r>
            <a:r>
              <a:rPr lang="en-US" altLang="en-US" dirty="0">
                <a:solidFill>
                  <a:srgbClr val="336699"/>
                </a:solidFill>
              </a:rPr>
              <a:t>of a Temporary Fiscal Expansion</a:t>
            </a:r>
            <a:endParaRPr lang="en-US" altLang="en-US" i="1" dirty="0">
              <a:solidFill>
                <a:srgbClr val="336699"/>
              </a:solidFill>
            </a:endParaRPr>
          </a:p>
        </p:txBody>
      </p:sp>
      <p:grpSp>
        <p:nvGrpSpPr>
          <p:cNvPr id="62470" name="Group 6"/>
          <p:cNvGrpSpPr>
            <a:grpSpLocks/>
          </p:cNvGrpSpPr>
          <p:nvPr/>
        </p:nvGrpSpPr>
        <p:grpSpPr bwMode="auto">
          <a:xfrm>
            <a:off x="2965450" y="1905001"/>
            <a:ext cx="5949950" cy="4481513"/>
            <a:chOff x="908" y="1200"/>
            <a:chExt cx="3748" cy="2823"/>
          </a:xfrm>
        </p:grpSpPr>
        <p:sp>
          <p:nvSpPr>
            <p:cNvPr id="62471" name="Text Box 7"/>
            <p:cNvSpPr txBox="1">
              <a:spLocks noChangeArrowheads="1"/>
            </p:cNvSpPr>
            <p:nvPr/>
          </p:nvSpPr>
          <p:spPr bwMode="auto">
            <a:xfrm>
              <a:off x="2880" y="3792"/>
              <a:ext cx="1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	         Output,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62472" name="Line 8"/>
            <p:cNvSpPr>
              <a:spLocks noChangeShapeType="1"/>
            </p:cNvSpPr>
            <p:nvPr/>
          </p:nvSpPr>
          <p:spPr bwMode="auto">
            <a:xfrm>
              <a:off x="1344" y="1584"/>
              <a:ext cx="0" cy="216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3" name="Line 9"/>
            <p:cNvSpPr>
              <a:spLocks noChangeShapeType="1"/>
            </p:cNvSpPr>
            <p:nvPr/>
          </p:nvSpPr>
          <p:spPr bwMode="auto">
            <a:xfrm flipH="1" flipV="1">
              <a:off x="1344" y="3744"/>
              <a:ext cx="331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4" name="Text Box 10"/>
            <p:cNvSpPr txBox="1">
              <a:spLocks noChangeArrowheads="1"/>
            </p:cNvSpPr>
            <p:nvPr/>
          </p:nvSpPr>
          <p:spPr bwMode="auto">
            <a:xfrm>
              <a:off x="908" y="1200"/>
              <a:ext cx="8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Exchange</a:t>
              </a:r>
            </a:p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 Rate,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62518" name="Group 54"/>
          <p:cNvGrpSpPr>
            <a:grpSpLocks/>
          </p:cNvGrpSpPr>
          <p:nvPr/>
        </p:nvGrpSpPr>
        <p:grpSpPr bwMode="auto">
          <a:xfrm>
            <a:off x="4567238" y="2841625"/>
            <a:ext cx="3719512" cy="2706688"/>
            <a:chOff x="1917" y="1790"/>
            <a:chExt cx="2343" cy="1705"/>
          </a:xfrm>
        </p:grpSpPr>
        <p:sp>
          <p:nvSpPr>
            <p:cNvPr id="62489" name="Freeform 25"/>
            <p:cNvSpPr>
              <a:spLocks/>
            </p:cNvSpPr>
            <p:nvPr/>
          </p:nvSpPr>
          <p:spPr bwMode="auto">
            <a:xfrm rot="531466">
              <a:off x="1917" y="1790"/>
              <a:ext cx="2112" cy="1392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0" name="Text Box 26"/>
            <p:cNvSpPr txBox="1">
              <a:spLocks noChangeArrowheads="1"/>
            </p:cNvSpPr>
            <p:nvPr/>
          </p:nvSpPr>
          <p:spPr bwMode="auto">
            <a:xfrm>
              <a:off x="3936" y="3264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AA</a:t>
              </a:r>
            </a:p>
          </p:txBody>
        </p:sp>
      </p:grpSp>
      <p:grpSp>
        <p:nvGrpSpPr>
          <p:cNvPr id="62513" name="Group 49"/>
          <p:cNvGrpSpPr>
            <a:grpSpLocks/>
          </p:cNvGrpSpPr>
          <p:nvPr/>
        </p:nvGrpSpPr>
        <p:grpSpPr bwMode="auto">
          <a:xfrm>
            <a:off x="6215064" y="2514601"/>
            <a:ext cx="2632075" cy="2860675"/>
            <a:chOff x="2955" y="1584"/>
            <a:chExt cx="1658" cy="1802"/>
          </a:xfrm>
        </p:grpSpPr>
        <p:sp>
          <p:nvSpPr>
            <p:cNvPr id="62502" name="Freeform 38"/>
            <p:cNvSpPr>
              <a:spLocks/>
            </p:cNvSpPr>
            <p:nvPr/>
          </p:nvSpPr>
          <p:spPr bwMode="auto">
            <a:xfrm rot="16723601">
              <a:off x="2625" y="1988"/>
              <a:ext cx="1728" cy="1068"/>
            </a:xfrm>
            <a:custGeom>
              <a:avLst/>
              <a:gdLst>
                <a:gd name="T0" fmla="*/ 0 w 2112"/>
                <a:gd name="T1" fmla="*/ 0 h 1392"/>
                <a:gd name="T2" fmla="*/ 1200 w 2112"/>
                <a:gd name="T3" fmla="*/ 1008 h 1392"/>
                <a:gd name="T4" fmla="*/ 2112 w 2112"/>
                <a:gd name="T5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2" h="1392">
                  <a:moveTo>
                    <a:pt x="0" y="0"/>
                  </a:moveTo>
                  <a:cubicBezTo>
                    <a:pt x="424" y="388"/>
                    <a:pt x="848" y="776"/>
                    <a:pt x="1200" y="1008"/>
                  </a:cubicBezTo>
                  <a:cubicBezTo>
                    <a:pt x="1552" y="1240"/>
                    <a:pt x="1832" y="1316"/>
                    <a:pt x="2112" y="139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3" name="Text Box 39"/>
            <p:cNvSpPr txBox="1">
              <a:spLocks noChangeArrowheads="1"/>
            </p:cNvSpPr>
            <p:nvPr/>
          </p:nvSpPr>
          <p:spPr bwMode="auto">
            <a:xfrm>
              <a:off x="4236" y="1584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FF0000"/>
                  </a:solidFill>
                  <a:latin typeface="Arial" panose="020B0604020202020204" pitchFamily="34" charset="0"/>
                </a:rPr>
                <a:t>DD</a:t>
              </a:r>
              <a:r>
                <a:rPr lang="en-US" altLang="en-US" b="1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b="1" i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2517" name="Group 53"/>
          <p:cNvGrpSpPr>
            <a:grpSpLocks/>
          </p:cNvGrpSpPr>
          <p:nvPr/>
        </p:nvGrpSpPr>
        <p:grpSpPr bwMode="auto">
          <a:xfrm>
            <a:off x="3236914" y="3671889"/>
            <a:ext cx="3011487" cy="2714625"/>
            <a:chOff x="1079" y="2313"/>
            <a:chExt cx="1897" cy="1710"/>
          </a:xfrm>
        </p:grpSpPr>
        <p:sp>
          <p:nvSpPr>
            <p:cNvPr id="62480" name="Line 16"/>
            <p:cNvSpPr>
              <a:spLocks noChangeShapeType="1"/>
            </p:cNvSpPr>
            <p:nvPr/>
          </p:nvSpPr>
          <p:spPr bwMode="auto">
            <a:xfrm flipH="1">
              <a:off x="1344" y="2592"/>
              <a:ext cx="1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1" name="Text Box 17"/>
            <p:cNvSpPr txBox="1">
              <a:spLocks noChangeArrowheads="1"/>
            </p:cNvSpPr>
            <p:nvPr/>
          </p:nvSpPr>
          <p:spPr bwMode="auto">
            <a:xfrm>
              <a:off x="2711" y="3792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Y</a:t>
              </a:r>
              <a:r>
                <a:rPr lang="en-US" altLang="en-US" b="1" baseline="30000">
                  <a:latin typeface="Arial" panose="020B0604020202020204" pitchFamily="34" charset="0"/>
                </a:rPr>
                <a:t>1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62482" name="Line 18"/>
            <p:cNvSpPr>
              <a:spLocks noChangeShapeType="1"/>
            </p:cNvSpPr>
            <p:nvPr/>
          </p:nvSpPr>
          <p:spPr bwMode="auto">
            <a:xfrm>
              <a:off x="2832" y="2592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3" name="Text Box 19"/>
            <p:cNvSpPr txBox="1">
              <a:spLocks noChangeArrowheads="1"/>
            </p:cNvSpPr>
            <p:nvPr/>
          </p:nvSpPr>
          <p:spPr bwMode="auto">
            <a:xfrm>
              <a:off x="1079" y="2457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E</a:t>
              </a:r>
              <a:r>
                <a:rPr lang="en-US" altLang="en-US" b="1" baseline="30000">
                  <a:latin typeface="Arial" panose="020B0604020202020204" pitchFamily="34" charset="0"/>
                </a:rPr>
                <a:t>1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grpSp>
          <p:nvGrpSpPr>
            <p:cNvPr id="62506" name="Group 42"/>
            <p:cNvGrpSpPr>
              <a:grpSpLocks/>
            </p:cNvGrpSpPr>
            <p:nvPr/>
          </p:nvGrpSpPr>
          <p:grpSpPr bwMode="auto">
            <a:xfrm>
              <a:off x="2732" y="2313"/>
              <a:ext cx="196" cy="295"/>
              <a:chOff x="2732" y="2313"/>
              <a:chExt cx="196" cy="295"/>
            </a:xfrm>
          </p:grpSpPr>
          <p:sp>
            <p:nvSpPr>
              <p:cNvPr id="62485" name="Oval 21"/>
              <p:cNvSpPr>
                <a:spLocks noChangeArrowheads="1"/>
              </p:cNvSpPr>
              <p:nvPr/>
            </p:nvSpPr>
            <p:spPr bwMode="auto">
              <a:xfrm>
                <a:off x="2804" y="2556"/>
                <a:ext cx="52" cy="52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6" name="Text Box 22"/>
              <p:cNvSpPr txBox="1">
                <a:spLocks noChangeArrowheads="1"/>
              </p:cNvSpPr>
              <p:nvPr/>
            </p:nvSpPr>
            <p:spPr bwMode="auto">
              <a:xfrm>
                <a:off x="2732" y="231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62516" name="Group 52"/>
          <p:cNvGrpSpPr>
            <a:grpSpLocks/>
          </p:cNvGrpSpPr>
          <p:nvPr/>
        </p:nvGrpSpPr>
        <p:grpSpPr bwMode="auto">
          <a:xfrm>
            <a:off x="3200400" y="4267201"/>
            <a:ext cx="3657600" cy="2119313"/>
            <a:chOff x="1056" y="2688"/>
            <a:chExt cx="2304" cy="1335"/>
          </a:xfrm>
        </p:grpSpPr>
        <p:grpSp>
          <p:nvGrpSpPr>
            <p:cNvPr id="62512" name="Group 48"/>
            <p:cNvGrpSpPr>
              <a:grpSpLocks/>
            </p:cNvGrpSpPr>
            <p:nvPr/>
          </p:nvGrpSpPr>
          <p:grpSpPr bwMode="auto">
            <a:xfrm>
              <a:off x="1344" y="2688"/>
              <a:ext cx="1978" cy="1056"/>
              <a:chOff x="1344" y="2688"/>
              <a:chExt cx="1978" cy="1056"/>
            </a:xfrm>
          </p:grpSpPr>
          <p:grpSp>
            <p:nvGrpSpPr>
              <p:cNvPr id="62507" name="Group 43"/>
              <p:cNvGrpSpPr>
                <a:grpSpLocks/>
              </p:cNvGrpSpPr>
              <p:nvPr/>
            </p:nvGrpSpPr>
            <p:grpSpPr bwMode="auto">
              <a:xfrm>
                <a:off x="1344" y="2948"/>
                <a:ext cx="1880" cy="796"/>
                <a:chOff x="1344" y="2948"/>
                <a:chExt cx="1880" cy="796"/>
              </a:xfrm>
            </p:grpSpPr>
            <p:sp>
              <p:nvSpPr>
                <p:cNvPr id="62504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1344" y="2948"/>
                  <a:ext cx="187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05" name="Line 41"/>
                <p:cNvSpPr>
                  <a:spLocks noChangeShapeType="1"/>
                </p:cNvSpPr>
                <p:nvPr/>
              </p:nvSpPr>
              <p:spPr bwMode="auto">
                <a:xfrm>
                  <a:off x="3224" y="2976"/>
                  <a:ext cx="0" cy="76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2511" name="Group 47"/>
              <p:cNvGrpSpPr>
                <a:grpSpLocks/>
              </p:cNvGrpSpPr>
              <p:nvPr/>
            </p:nvGrpSpPr>
            <p:grpSpPr bwMode="auto">
              <a:xfrm>
                <a:off x="3126" y="2688"/>
                <a:ext cx="196" cy="295"/>
                <a:chOff x="3126" y="2688"/>
                <a:chExt cx="196" cy="295"/>
              </a:xfrm>
            </p:grpSpPr>
            <p:sp>
              <p:nvSpPr>
                <p:cNvPr id="62509" name="Oval 45"/>
                <p:cNvSpPr>
                  <a:spLocks noChangeArrowheads="1"/>
                </p:cNvSpPr>
                <p:nvPr/>
              </p:nvSpPr>
              <p:spPr bwMode="auto">
                <a:xfrm>
                  <a:off x="3198" y="2931"/>
                  <a:ext cx="52" cy="5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1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126" y="2688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b="1">
                      <a:latin typeface="Arial" panose="020B0604020202020204" pitchFamily="34" charset="0"/>
                    </a:rPr>
                    <a:t>2</a:t>
                  </a:r>
                </a:p>
              </p:txBody>
            </p:sp>
          </p:grpSp>
        </p:grpSp>
        <p:sp>
          <p:nvSpPr>
            <p:cNvPr id="62514" name="Text Box 50"/>
            <p:cNvSpPr txBox="1">
              <a:spLocks noChangeArrowheads="1"/>
            </p:cNvSpPr>
            <p:nvPr/>
          </p:nvSpPr>
          <p:spPr bwMode="auto">
            <a:xfrm>
              <a:off x="3095" y="3792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Y</a:t>
              </a:r>
              <a:r>
                <a:rPr lang="en-US" altLang="en-US" b="1" baseline="30000">
                  <a:latin typeface="Arial" panose="020B0604020202020204" pitchFamily="34" charset="0"/>
                </a:rPr>
                <a:t>2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62515" name="Text Box 51"/>
            <p:cNvSpPr txBox="1">
              <a:spLocks noChangeArrowheads="1"/>
            </p:cNvSpPr>
            <p:nvPr/>
          </p:nvSpPr>
          <p:spPr bwMode="auto">
            <a:xfrm>
              <a:off x="1056" y="2841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E</a:t>
              </a:r>
              <a:r>
                <a:rPr lang="en-US" altLang="en-US" b="1" baseline="30000">
                  <a:latin typeface="Arial" panose="020B0604020202020204" pitchFamily="34" charset="0"/>
                </a:rPr>
                <a:t>2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</p:grpSp>
      <p:sp>
        <p:nvSpPr>
          <p:cNvPr id="62520" name="Rectangle 56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Temporary Changes </a:t>
            </a:r>
            <a:br>
              <a:rPr lang="en-US" altLang="en-US"/>
            </a:br>
            <a:r>
              <a:rPr lang="en-US" altLang="en-US"/>
              <a:t>in Monetary and Fiscal Policy</a:t>
            </a:r>
          </a:p>
        </p:txBody>
      </p:sp>
    </p:spTree>
    <p:extLst>
      <p:ext uri="{BB962C8B-B14F-4D97-AF65-F5344CB8AC3E}">
        <p14:creationId xmlns:p14="http://schemas.microsoft.com/office/powerpoint/2010/main" val="178924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Policies to Maintain Full Employment</a:t>
            </a:r>
          </a:p>
          <a:p>
            <a:pPr lvl="1" algn="just"/>
            <a:r>
              <a:rPr lang="en-US" altLang="en-US" sz="2800" dirty="0"/>
              <a:t>Temporary disturbances that lead to recession can be offset through expansionary monetary or fiscal policies.</a:t>
            </a:r>
          </a:p>
          <a:p>
            <a:pPr lvl="2" algn="just"/>
            <a:r>
              <a:rPr lang="en-US" altLang="en-US" sz="2800" dirty="0"/>
              <a:t>Temporary disturbances that lead to overemployment can be offset through contractionary monetary or fiscal policies.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Temporary Changes </a:t>
            </a:r>
            <a:br>
              <a:rPr lang="en-US" altLang="en-US"/>
            </a:br>
            <a:r>
              <a:rPr lang="en-US" altLang="en-US"/>
              <a:t>in Monetary and Fiscal Policy</a:t>
            </a:r>
          </a:p>
        </p:txBody>
      </p:sp>
    </p:spTree>
    <p:extLst>
      <p:ext uri="{BB962C8B-B14F-4D97-AF65-F5344CB8AC3E}">
        <p14:creationId xmlns:p14="http://schemas.microsoft.com/office/powerpoint/2010/main" val="50527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Determinants of Aggregate </a:t>
            </a:r>
            <a:br>
              <a:rPr lang="en-US" altLang="en-US" dirty="0"/>
            </a:br>
            <a:r>
              <a:rPr lang="en-US" altLang="en-US" dirty="0"/>
              <a:t>Demand in an Open Economy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724400"/>
          </a:xfrm>
        </p:spPr>
        <p:txBody>
          <a:bodyPr/>
          <a:lstStyle/>
          <a:p>
            <a:r>
              <a:rPr lang="en-US" altLang="en-US" b="1" dirty="0"/>
              <a:t>Aggregate demand</a:t>
            </a:r>
          </a:p>
          <a:p>
            <a:pPr lvl="1"/>
            <a:r>
              <a:rPr lang="en-US" altLang="en-US" dirty="0"/>
              <a:t>The amount of a country’s goods and services demanded by households and firms throughout the world.</a:t>
            </a:r>
          </a:p>
          <a:p>
            <a:r>
              <a:rPr lang="en-US" altLang="en-US" dirty="0"/>
              <a:t>The aggregate demand for an open economy’s output consists of four components:</a:t>
            </a:r>
          </a:p>
          <a:p>
            <a:pPr lvl="1"/>
            <a:r>
              <a:rPr lang="en-US" altLang="en-US" dirty="0"/>
              <a:t>Consumption demand (</a:t>
            </a:r>
            <a:r>
              <a:rPr lang="en-US" altLang="en-US" i="1" dirty="0"/>
              <a:t>C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Investment demand (</a:t>
            </a:r>
            <a:r>
              <a:rPr lang="en-US" altLang="en-US" i="1" dirty="0"/>
              <a:t>I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Government demand (</a:t>
            </a:r>
            <a:r>
              <a:rPr lang="en-US" altLang="en-US" i="1" dirty="0"/>
              <a:t>G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Current account (</a:t>
            </a:r>
            <a:r>
              <a:rPr lang="en-US" altLang="en-US" i="1" dirty="0"/>
              <a:t>CA</a:t>
            </a:r>
            <a:r>
              <a:rPr lang="en-US" altLang="en-US" dirty="0"/>
              <a:t>)</a:t>
            </a:r>
          </a:p>
          <a:p>
            <a:endParaRPr lang="en-US" altLang="en-US" dirty="0">
              <a:solidFill>
                <a:srgbClr val="990033"/>
              </a:solidFill>
            </a:endParaRPr>
          </a:p>
          <a:p>
            <a:pPr lvl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Determinants of Consumption Demand</a:t>
            </a:r>
          </a:p>
          <a:p>
            <a:pPr lvl="1"/>
            <a:r>
              <a:rPr lang="en-US" altLang="en-US" sz="2800" dirty="0"/>
              <a:t>Consumption demand increases as </a:t>
            </a:r>
            <a:r>
              <a:rPr lang="en-US" altLang="en-US" sz="2800" b="1" dirty="0"/>
              <a:t>disposable income </a:t>
            </a:r>
            <a:r>
              <a:rPr lang="en-US" altLang="en-US" sz="2800" dirty="0"/>
              <a:t>(i.e., national income less taxes) increases at the aggregate level.</a:t>
            </a:r>
          </a:p>
          <a:p>
            <a:pPr lvl="2"/>
            <a:r>
              <a:rPr lang="en-US" altLang="en-US" sz="2800" dirty="0"/>
              <a:t>The increase in consumption demand is less than the increase in the disposable income because part of the income increase is saved.</a:t>
            </a:r>
          </a:p>
        </p:txBody>
      </p:sp>
      <p:sp>
        <p:nvSpPr>
          <p:cNvPr id="86020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Determinants of Aggregate </a:t>
            </a:r>
            <a:br>
              <a:rPr lang="en-US" altLang="en-US"/>
            </a:br>
            <a:r>
              <a:rPr lang="en-US" altLang="en-US"/>
              <a:t>Demand in an Open Economy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472" y="1600200"/>
            <a:ext cx="9180576" cy="4599432"/>
          </a:xfrm>
        </p:spPr>
        <p:txBody>
          <a:bodyPr/>
          <a:lstStyle/>
          <a:p>
            <a:r>
              <a:rPr lang="en-US" altLang="en-US" b="1" dirty="0"/>
              <a:t>Determinants of the Current Account</a:t>
            </a:r>
          </a:p>
          <a:p>
            <a:pPr lvl="1"/>
            <a:r>
              <a:rPr lang="en-US" altLang="en-US" sz="2800" dirty="0"/>
              <a:t>The </a:t>
            </a:r>
            <a:r>
              <a:rPr lang="en-US" altLang="en-US" sz="2800" i="1" dirty="0"/>
              <a:t>CA</a:t>
            </a:r>
            <a:r>
              <a:rPr lang="en-US" altLang="en-US" sz="2800" dirty="0"/>
              <a:t> balance is viewed as the demand for a country’s exports (</a:t>
            </a:r>
            <a:r>
              <a:rPr lang="en-US" altLang="en-US" sz="2800" i="1" dirty="0"/>
              <a:t>EX</a:t>
            </a:r>
            <a:r>
              <a:rPr lang="en-US" altLang="en-US" sz="2800" dirty="0"/>
              <a:t>) less that country's own demand for imports (</a:t>
            </a:r>
            <a:r>
              <a:rPr lang="en-US" altLang="en-US" sz="2800" i="1" dirty="0"/>
              <a:t>IM</a:t>
            </a:r>
            <a:r>
              <a:rPr lang="en-US" altLang="en-US" sz="2800" dirty="0"/>
              <a:t>).</a:t>
            </a:r>
          </a:p>
          <a:p>
            <a:pPr lvl="1"/>
            <a:r>
              <a:rPr lang="en-US" altLang="en-US" sz="2800" dirty="0"/>
              <a:t>The </a:t>
            </a:r>
            <a:r>
              <a:rPr lang="en-US" altLang="en-US" sz="2800" i="1" dirty="0"/>
              <a:t>CA</a:t>
            </a:r>
            <a:r>
              <a:rPr lang="en-US" altLang="en-US" sz="2800" dirty="0"/>
              <a:t> balance is determined by two main factors:</a:t>
            </a:r>
          </a:p>
          <a:p>
            <a:pPr lvl="2"/>
            <a:r>
              <a:rPr lang="en-US" altLang="en-US" sz="2800" dirty="0"/>
              <a:t>The domestic </a:t>
            </a:r>
            <a:r>
              <a:rPr lang="en-US" altLang="en-US" sz="2800" b="1" dirty="0"/>
              <a:t>currency’s real exchange </a:t>
            </a:r>
            <a:r>
              <a:rPr lang="en-US" altLang="en-US" sz="2800" dirty="0"/>
              <a:t>rate against foreign currency (</a:t>
            </a:r>
            <a:r>
              <a:rPr lang="en-US" altLang="en-US" sz="2800" i="1" dirty="0"/>
              <a:t>q</a:t>
            </a:r>
            <a:r>
              <a:rPr lang="en-US" altLang="en-US" sz="2800" dirty="0"/>
              <a:t> = </a:t>
            </a:r>
            <a:r>
              <a:rPr lang="en-US" altLang="en-US" sz="2800" i="1" dirty="0"/>
              <a:t>EP</a:t>
            </a:r>
            <a:r>
              <a:rPr lang="en-US" altLang="en-US" sz="2800" dirty="0"/>
              <a:t>*/</a:t>
            </a:r>
            <a:r>
              <a:rPr lang="en-US" altLang="en-US" sz="2800" i="1" dirty="0"/>
              <a:t>P</a:t>
            </a:r>
            <a:r>
              <a:rPr lang="en-US" altLang="en-US" sz="2800" dirty="0"/>
              <a:t>)</a:t>
            </a:r>
          </a:p>
          <a:p>
            <a:pPr lvl="2"/>
            <a:r>
              <a:rPr lang="en-US" altLang="en-US" sz="2800" dirty="0"/>
              <a:t>Domestic disposable income (</a:t>
            </a:r>
            <a:r>
              <a:rPr lang="en-US" altLang="en-US" sz="2800" i="1" dirty="0" err="1"/>
              <a:t>Y</a:t>
            </a:r>
            <a:r>
              <a:rPr lang="en-US" altLang="en-US" sz="2800" i="1" baseline="30000" dirty="0" err="1"/>
              <a:t>d</a:t>
            </a:r>
            <a:r>
              <a:rPr lang="en-US" altLang="en-US" sz="2800" dirty="0"/>
              <a:t>)</a:t>
            </a:r>
          </a:p>
          <a:p>
            <a:pPr lvl="1"/>
            <a:endParaRPr lang="en-US" altLang="en-US" dirty="0"/>
          </a:p>
          <a:p>
            <a:pPr lvl="3"/>
            <a:endParaRPr lang="en-US" altLang="en-US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Determinants of Aggregate </a:t>
            </a:r>
            <a:br>
              <a:rPr lang="en-US" altLang="en-US"/>
            </a:br>
            <a:r>
              <a:rPr lang="en-US" altLang="en-US"/>
              <a:t>Demand in an Open Economy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en-US" dirty="0"/>
              <a:t>How Real Exchange Rate Changes Affect the Current Account</a:t>
            </a:r>
          </a:p>
          <a:p>
            <a:pPr lvl="1"/>
            <a:r>
              <a:rPr lang="en-US" altLang="en-US" sz="2800" b="1" dirty="0"/>
              <a:t>An increase in </a:t>
            </a:r>
            <a:r>
              <a:rPr lang="en-US" altLang="en-US" sz="2800" b="1" i="1" dirty="0"/>
              <a:t>q </a:t>
            </a:r>
            <a:r>
              <a:rPr lang="en-US" altLang="en-US" sz="2800" b="1" dirty="0"/>
              <a:t>raises </a:t>
            </a:r>
            <a:r>
              <a:rPr lang="en-US" altLang="en-US" sz="2800" b="1" i="1" dirty="0"/>
              <a:t>EX </a:t>
            </a:r>
            <a:r>
              <a:rPr lang="en-US" altLang="en-US" sz="2800" b="1" dirty="0"/>
              <a:t>and improves the domestic country’s </a:t>
            </a:r>
            <a:r>
              <a:rPr lang="en-US" altLang="en-US" sz="2800" b="1" i="1" dirty="0"/>
              <a:t>CA</a:t>
            </a:r>
            <a:r>
              <a:rPr lang="en-US" altLang="en-US" sz="2800" b="1" dirty="0"/>
              <a:t>.</a:t>
            </a:r>
            <a:endParaRPr lang="en-US" altLang="en-US" sz="2800" b="1" i="1" dirty="0"/>
          </a:p>
          <a:p>
            <a:pPr lvl="1"/>
            <a:r>
              <a:rPr lang="en-US" altLang="en-US" sz="2800" dirty="0" smtClean="0"/>
              <a:t>An </a:t>
            </a:r>
            <a:r>
              <a:rPr lang="en-US" altLang="en-US" sz="2800" dirty="0"/>
              <a:t>increase </a:t>
            </a:r>
            <a:r>
              <a:rPr lang="en-US" altLang="en-US" sz="2800" i="1" dirty="0"/>
              <a:t>q</a:t>
            </a:r>
            <a:r>
              <a:rPr lang="en-US" altLang="en-US" sz="2800" dirty="0"/>
              <a:t> can raise or lower </a:t>
            </a:r>
            <a:r>
              <a:rPr lang="en-US" altLang="en-US" sz="2800" i="1" dirty="0"/>
              <a:t>IM</a:t>
            </a:r>
            <a:r>
              <a:rPr lang="en-US" altLang="en-US" sz="2800" dirty="0"/>
              <a:t> and has an </a:t>
            </a:r>
            <a:r>
              <a:rPr lang="en-US" altLang="en-US" sz="2800" b="1" dirty="0"/>
              <a:t>ambiguous effect </a:t>
            </a:r>
            <a:r>
              <a:rPr lang="en-US" altLang="en-US" sz="2800" dirty="0"/>
              <a:t>on </a:t>
            </a:r>
            <a:r>
              <a:rPr lang="en-US" altLang="en-US" sz="2800" i="1" dirty="0"/>
              <a:t>CA</a:t>
            </a:r>
            <a:r>
              <a:rPr lang="en-US" altLang="en-US" sz="2800" dirty="0"/>
              <a:t>.</a:t>
            </a:r>
          </a:p>
          <a:p>
            <a:pPr lvl="2"/>
            <a:r>
              <a:rPr lang="en-US" altLang="en-US" sz="2800" i="1" dirty="0"/>
              <a:t>IM</a:t>
            </a:r>
            <a:r>
              <a:rPr lang="en-US" altLang="en-US" sz="2800" dirty="0"/>
              <a:t> denotes the value of imports measured in terms of domestic output.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Determinants of Aggregate </a:t>
            </a:r>
            <a:br>
              <a:rPr lang="en-US" altLang="en-US" dirty="0"/>
            </a:br>
            <a:r>
              <a:rPr lang="en-US" altLang="en-US" dirty="0"/>
              <a:t>Demand in an Open Economy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1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9625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463040" y="1609345"/>
            <a:ext cx="9409176" cy="474700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There are two effects of a real exchange rate: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Volume effect 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The effect of consumer spending shifts on export and import quantities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Value effect 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It changes the domestic output worth of a given volume of foreign imports.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Whether the </a:t>
            </a:r>
            <a:r>
              <a:rPr lang="en-US" altLang="en-US" i="1" dirty="0"/>
              <a:t>CA</a:t>
            </a:r>
            <a:r>
              <a:rPr lang="en-US" altLang="en-US" dirty="0"/>
              <a:t> improves or worsens depends on which effect of a real exchange rate change is dominant.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We assume that the volume effect of a real exchange rate change always outweighs the value effect.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96260" name="Rectangle 205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Determinants of Aggregate </a:t>
            </a:r>
            <a:br>
              <a:rPr lang="en-US" altLang="en-US" dirty="0"/>
            </a:br>
            <a:r>
              <a:rPr lang="en-US" altLang="en-US" dirty="0"/>
              <a:t>Demand in an Open Economy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8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How Disposable Income Changes Affect the Current Account</a:t>
            </a:r>
          </a:p>
          <a:p>
            <a:pPr lvl="1"/>
            <a:r>
              <a:rPr lang="en-US" altLang="en-US" sz="2800" dirty="0"/>
              <a:t>An increase in disposable income (</a:t>
            </a:r>
            <a:r>
              <a:rPr lang="en-US" altLang="en-US" sz="2800" i="1" dirty="0" err="1"/>
              <a:t>Y</a:t>
            </a:r>
            <a:r>
              <a:rPr lang="en-US" altLang="en-US" sz="2800" i="1" baseline="30000" dirty="0" err="1"/>
              <a:t>d</a:t>
            </a:r>
            <a:r>
              <a:rPr lang="en-US" altLang="en-US" sz="2800" dirty="0"/>
              <a:t>) worsens the </a:t>
            </a:r>
            <a:r>
              <a:rPr lang="en-US" altLang="en-US" sz="2800" i="1" dirty="0"/>
              <a:t>CA</a:t>
            </a:r>
            <a:r>
              <a:rPr lang="en-US" altLang="en-US" sz="2800" dirty="0"/>
              <a:t>.</a:t>
            </a:r>
            <a:endParaRPr lang="en-US" altLang="en-US" sz="2800" i="1" dirty="0"/>
          </a:p>
          <a:p>
            <a:pPr lvl="1"/>
            <a:r>
              <a:rPr lang="en-US" altLang="en-US" sz="2800" dirty="0"/>
              <a:t>A rise in </a:t>
            </a:r>
            <a:r>
              <a:rPr lang="en-US" altLang="en-US" sz="2800" i="1" dirty="0" err="1"/>
              <a:t>Y</a:t>
            </a:r>
            <a:r>
              <a:rPr lang="en-US" altLang="en-US" sz="2800" i="1" baseline="30000" dirty="0" err="1"/>
              <a:t>d</a:t>
            </a:r>
            <a:r>
              <a:rPr lang="en-US" altLang="en-US" sz="2800" baseline="30000" dirty="0"/>
              <a:t> </a:t>
            </a:r>
            <a:r>
              <a:rPr lang="en-US" altLang="en-US" sz="2800" dirty="0"/>
              <a:t>causes domestic consumers to increase their spending on all goods.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Determinants of Aggregate </a:t>
            </a:r>
            <a:br>
              <a:rPr lang="en-US" altLang="en-US"/>
            </a:br>
            <a:r>
              <a:rPr lang="en-US" altLang="en-US"/>
              <a:t>Demand in an Open Economy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7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1974</Words>
  <Application>Microsoft Office PowerPoint</Application>
  <PresentationFormat>Widescreen</PresentationFormat>
  <Paragraphs>377</Paragraphs>
  <Slides>39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Times New Roman</vt:lpstr>
      <vt:lpstr>Wingdings</vt:lpstr>
      <vt:lpstr>Office Theme</vt:lpstr>
      <vt:lpstr>  Output and the Exchange Rate in the Short Run   Chapter 17</vt:lpstr>
      <vt:lpstr>Chapter Organization</vt:lpstr>
      <vt:lpstr>Introduction</vt:lpstr>
      <vt:lpstr>Determinants of Aggregate  Demand in an Open Economy</vt:lpstr>
      <vt:lpstr>Determinants of Aggregate  Demand in an Open Economy</vt:lpstr>
      <vt:lpstr>Determinants of Aggregate  Demand in an Open Economy</vt:lpstr>
      <vt:lpstr>Determinants of Aggregate  Demand in an Open Economy</vt:lpstr>
      <vt:lpstr>Determinants of Aggregate  Demand in an Open Economy</vt:lpstr>
      <vt:lpstr>Determinants of Aggregate  Demand in an Open Economy</vt:lpstr>
      <vt:lpstr>Determinants of Aggregate  Demand in an Open Economy</vt:lpstr>
      <vt:lpstr>The Equation of Aggregate Demand</vt:lpstr>
      <vt:lpstr>The Equation of Aggregate Demand</vt:lpstr>
      <vt:lpstr>The Equation of Aggregate Demand</vt:lpstr>
      <vt:lpstr>The Equation of Aggregate Demand</vt:lpstr>
      <vt:lpstr>How Output Is  Determined in the Short Run</vt:lpstr>
      <vt:lpstr>How Output Is  Determined in the Short Run</vt:lpstr>
      <vt:lpstr>Output Market Equilibrium in the Short Run: The DD Schedule</vt:lpstr>
      <vt:lpstr>Output Market Equilibrium in the Short Run: The DD Schedule</vt:lpstr>
      <vt:lpstr>Output Market Equilibrium in the Short Run: The DD Schedule</vt:lpstr>
      <vt:lpstr>Output Market Equilibrium in the Short Run: The DD Schedule</vt:lpstr>
      <vt:lpstr>Output Market Equilibrium in the Short Run: The DD Schedule</vt:lpstr>
      <vt:lpstr>Output Market Equilibrium in the Short Run: The DD Schedule</vt:lpstr>
      <vt:lpstr>Asset Market Equilibrium in the Short Run: The AA Schedule</vt:lpstr>
      <vt:lpstr>Asset Market Equilibrium in the Short Run: The AA Schedule</vt:lpstr>
      <vt:lpstr>Asset Market Equilibrium in the Short Run: The AA Schedule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Short-Run Equilibrium for an Open Economy: Putting the DD and AA Schedules Together</vt:lpstr>
      <vt:lpstr>Short-Run Equilibrium for an Open Economy: Putting the DD and AA Schedules Together</vt:lpstr>
      <vt:lpstr>Short-Run Equilibrium for an Open Economy: Putting the DD and AA Schedules Together</vt:lpstr>
      <vt:lpstr>Temporary Changes  in Monetary and Fiscal Policy</vt:lpstr>
      <vt:lpstr>Temporary Changes  in Monetary and Fiscal Policy</vt:lpstr>
      <vt:lpstr>Temporary Changes  in Monetary and Fiscal Policy</vt:lpstr>
      <vt:lpstr>Temporary Changes  in Monetary and Fiscal Policy</vt:lpstr>
      <vt:lpstr>Temporary Changes  in Monetary and Fiscal Policy</vt:lpstr>
      <vt:lpstr>Temporary Changes  in Monetary and Fiscal Policy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 and the Exchange Rate in the Short Run</dc:title>
  <dc:creator>Dell</dc:creator>
  <cp:lastModifiedBy>Dell</cp:lastModifiedBy>
  <cp:revision>18</cp:revision>
  <dcterms:created xsi:type="dcterms:W3CDTF">2023-01-02T18:15:14Z</dcterms:created>
  <dcterms:modified xsi:type="dcterms:W3CDTF">2023-01-08T18:55:30Z</dcterms:modified>
</cp:coreProperties>
</file>