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717" r:id="rId1"/>
  </p:sldMasterIdLst>
  <p:notesMasterIdLst>
    <p:notesMasterId r:id="rId42"/>
  </p:notesMasterIdLst>
  <p:handoutMasterIdLst>
    <p:handoutMasterId r:id="rId43"/>
  </p:handoutMasterIdLst>
  <p:sldIdLst>
    <p:sldId id="462" r:id="rId2"/>
    <p:sldId id="468" r:id="rId3"/>
    <p:sldId id="372" r:id="rId4"/>
    <p:sldId id="374" r:id="rId5"/>
    <p:sldId id="428" r:id="rId6"/>
    <p:sldId id="430" r:id="rId7"/>
    <p:sldId id="463" r:id="rId8"/>
    <p:sldId id="431" r:id="rId9"/>
    <p:sldId id="429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1" r:id="rId19"/>
    <p:sldId id="440" r:id="rId20"/>
    <p:sldId id="464" r:id="rId21"/>
    <p:sldId id="442" r:id="rId22"/>
    <p:sldId id="445" r:id="rId23"/>
    <p:sldId id="420" r:id="rId24"/>
    <p:sldId id="443" r:id="rId25"/>
    <p:sldId id="447" r:id="rId26"/>
    <p:sldId id="446" r:id="rId27"/>
    <p:sldId id="448" r:id="rId28"/>
    <p:sldId id="444" r:id="rId29"/>
    <p:sldId id="451" r:id="rId30"/>
    <p:sldId id="450" r:id="rId31"/>
    <p:sldId id="465" r:id="rId32"/>
    <p:sldId id="452" r:id="rId33"/>
    <p:sldId id="457" r:id="rId34"/>
    <p:sldId id="454" r:id="rId35"/>
    <p:sldId id="455" r:id="rId36"/>
    <p:sldId id="466" r:id="rId37"/>
    <p:sldId id="453" r:id="rId38"/>
    <p:sldId id="456" r:id="rId39"/>
    <p:sldId id="467" r:id="rId40"/>
    <p:sldId id="458" r:id="rId41"/>
  </p:sldIdLst>
  <p:sldSz cx="9144000" cy="6858000" type="screen4x3"/>
  <p:notesSz cx="6858000" cy="9236075"/>
  <p:embeddedFontLst>
    <p:embeddedFont>
      <p:font typeface="Baskerville Old Face" panose="02020602080505020303" pitchFamily="18" charset="0"/>
      <p:regular r:id="rId44"/>
    </p:embeddedFont>
    <p:embeddedFont>
      <p:font typeface="Arial Narrow" panose="020B0606020202030204" pitchFamily="34" charset="0"/>
      <p:regular r:id="rId45"/>
      <p:bold r:id="rId46"/>
      <p:italic r:id="rId47"/>
      <p:boldItalic r:id="rId48"/>
    </p:embeddedFont>
  </p:embeddedFontLst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8002"/>
    <a:srgbClr val="EF8E21"/>
    <a:srgbClr val="FE9A36"/>
    <a:srgbClr val="663300"/>
    <a:srgbClr val="002400"/>
    <a:srgbClr val="F65872"/>
    <a:srgbClr val="FF75FF"/>
    <a:srgbClr val="003000"/>
    <a:srgbClr val="00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4" autoAdjust="0"/>
  </p:normalViewPr>
  <p:slideViewPr>
    <p:cSldViewPr>
      <p:cViewPr varScale="1">
        <p:scale>
          <a:sx n="65" d="100"/>
          <a:sy n="65" d="100"/>
        </p:scale>
        <p:origin x="1488" y="8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434" y="-108"/>
      </p:cViewPr>
      <p:guideLst>
        <p:guide orient="horz" pos="290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13" Type="http://schemas.openxmlformats.org/officeDocument/2006/relationships/slide" Target="slides/slide34.xml"/><Relationship Id="rId3" Type="http://schemas.openxmlformats.org/officeDocument/2006/relationships/slide" Target="slides/slide9.xml"/><Relationship Id="rId7" Type="http://schemas.openxmlformats.org/officeDocument/2006/relationships/slide" Target="slides/slide13.xml"/><Relationship Id="rId12" Type="http://schemas.openxmlformats.org/officeDocument/2006/relationships/slide" Target="slides/slide28.xml"/><Relationship Id="rId2" Type="http://schemas.openxmlformats.org/officeDocument/2006/relationships/slide" Target="slides/slide8.xml"/><Relationship Id="rId1" Type="http://schemas.openxmlformats.org/officeDocument/2006/relationships/slide" Target="slides/slide5.xml"/><Relationship Id="rId6" Type="http://schemas.openxmlformats.org/officeDocument/2006/relationships/slide" Target="slides/slide12.xml"/><Relationship Id="rId11" Type="http://schemas.openxmlformats.org/officeDocument/2006/relationships/slide" Target="slides/slide27.xml"/><Relationship Id="rId5" Type="http://schemas.openxmlformats.org/officeDocument/2006/relationships/slide" Target="slides/slide11.xml"/><Relationship Id="rId10" Type="http://schemas.openxmlformats.org/officeDocument/2006/relationships/slide" Target="slides/slide26.xml"/><Relationship Id="rId4" Type="http://schemas.openxmlformats.org/officeDocument/2006/relationships/slide" Target="slides/slide10.xml"/><Relationship Id="rId9" Type="http://schemas.openxmlformats.org/officeDocument/2006/relationships/slide" Target="slides/slide25.xml"/><Relationship Id="rId14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48" tIns="45823" rIns="91648" bIns="45823" numCol="1" anchor="t" anchorCtr="0" compatLnSpc="1">
            <a:prstTxWarp prst="textNoShape">
              <a:avLst/>
            </a:prstTxWarp>
          </a:bodyPr>
          <a:lstStyle>
            <a:lvl1pPr defTabSz="917575">
              <a:defRPr kumimoji="0" sz="1200"/>
            </a:lvl1pPr>
          </a:lstStyle>
          <a:p>
            <a:pPr>
              <a:defRPr/>
            </a:pPr>
            <a:r>
              <a:rPr lang="en-US"/>
              <a:t>David Macpherson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48" tIns="45823" rIns="91648" bIns="45823" numCol="1" anchor="t" anchorCtr="0" compatLnSpc="1">
            <a:prstTxWarp prst="textNoShape">
              <a:avLst/>
            </a:prstTxWarp>
          </a:bodyPr>
          <a:lstStyle>
            <a:lvl1pPr algn="r" defTabSz="917575">
              <a:defRPr kumimoji="0" sz="1200"/>
            </a:lvl1pPr>
          </a:lstStyle>
          <a:p>
            <a:pPr>
              <a:defRPr/>
            </a:pPr>
            <a:fld id="{2C711E27-7B0D-40E0-AD5C-45872CE16F1F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143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5700"/>
            <a:ext cx="29733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48" tIns="45823" rIns="91648" bIns="45823" numCol="1" anchor="b" anchorCtr="0" compatLnSpc="1">
            <a:prstTxWarp prst="textNoShape">
              <a:avLst/>
            </a:prstTxWarp>
          </a:bodyPr>
          <a:lstStyle>
            <a:lvl1pPr defTabSz="917575">
              <a:defRPr kumimoji="0" sz="1200"/>
            </a:lvl1pPr>
          </a:lstStyle>
          <a:p>
            <a:pPr>
              <a:defRPr/>
            </a:pPr>
            <a:r>
              <a:rPr lang="en-US"/>
              <a:t>Title goes here</a:t>
            </a:r>
          </a:p>
        </p:txBody>
      </p:sp>
      <p:sp>
        <p:nvSpPr>
          <p:cNvPr id="143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75700"/>
            <a:ext cx="29733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48" tIns="45823" rIns="91648" bIns="45823" numCol="1" anchor="b" anchorCtr="0" compatLnSpc="1">
            <a:prstTxWarp prst="textNoShape">
              <a:avLst/>
            </a:prstTxWarp>
          </a:bodyPr>
          <a:lstStyle>
            <a:lvl1pPr algn="r" defTabSz="917575">
              <a:defRPr kumimoji="0" sz="1200"/>
            </a:lvl1pPr>
          </a:lstStyle>
          <a:p>
            <a:fld id="{552A9723-69D2-4B9E-91CB-6BC3598F72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565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48" tIns="45823" rIns="91648" bIns="45823" numCol="1" anchor="t" anchorCtr="0" compatLnSpc="1">
            <a:prstTxWarp prst="textNoShape">
              <a:avLst/>
            </a:prstTxWarp>
          </a:bodyPr>
          <a:lstStyle>
            <a:lvl1pPr defTabSz="917575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19188" y="692150"/>
            <a:ext cx="4618037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6263"/>
            <a:ext cx="50292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48" tIns="45823" rIns="91648" bIns="458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48" tIns="45823" rIns="91648" bIns="45823" numCol="1" anchor="t" anchorCtr="0" compatLnSpc="1">
            <a:prstTxWarp prst="textNoShape">
              <a:avLst/>
            </a:prstTxWarp>
          </a:bodyPr>
          <a:lstStyle>
            <a:lvl1pPr algn="r" defTabSz="917575">
              <a:defRPr kumimoji="0" sz="1200"/>
            </a:lvl1pPr>
          </a:lstStyle>
          <a:p>
            <a:pPr>
              <a:defRPr/>
            </a:pPr>
            <a:fld id="{8805BF55-6567-4D4E-B669-3A02957B3C5A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733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48" tIns="45823" rIns="91648" bIns="45823" numCol="1" anchor="b" anchorCtr="0" compatLnSpc="1">
            <a:prstTxWarp prst="textNoShape">
              <a:avLst/>
            </a:prstTxWarp>
          </a:bodyPr>
          <a:lstStyle>
            <a:lvl1pPr defTabSz="917575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75700"/>
            <a:ext cx="29733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48" tIns="45823" rIns="91648" bIns="45823" numCol="1" anchor="b" anchorCtr="0" compatLnSpc="1">
            <a:prstTxWarp prst="textNoShape">
              <a:avLst/>
            </a:prstTxWarp>
          </a:bodyPr>
          <a:lstStyle>
            <a:lvl1pPr algn="r" defTabSz="917575">
              <a:defRPr kumimoji="0" sz="1200"/>
            </a:lvl1pPr>
          </a:lstStyle>
          <a:p>
            <a:fld id="{2178DF01-C241-47DF-8815-90E8BA2A5C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8431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0775" y="693738"/>
            <a:ext cx="4616450" cy="3462337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6BBB249-AE6D-4C8C-A2A0-515417F9AB39}" type="slidenum">
              <a:rPr kumimoji="0" lang="en-US" altLang="en-US"/>
              <a:pPr>
                <a:spcBef>
                  <a:spcPct val="0"/>
                </a:spcBef>
              </a:pPr>
              <a:t>1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96BF714-6FE9-4E0A-9C61-27BF6ABF2D41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2457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A0DB02E-B930-43F1-A8B4-CE46F8CB9909}" type="slidenum">
              <a:rPr kumimoji="0" lang="en-US" altLang="en-US"/>
              <a:pPr>
                <a:spcBef>
                  <a:spcPct val="0"/>
                </a:spcBef>
              </a:pPr>
              <a:t>11</a:t>
            </a:fld>
            <a:endParaRPr kumimoji="0" lang="en-US" altLang="en-US"/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9254DC3-62B4-43EB-84AA-4B8042D096FA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2662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346BBD9-435F-4914-A1B8-C8B3F0B29BBB}" type="slidenum">
              <a:rPr kumimoji="0" lang="en-US" altLang="en-US"/>
              <a:pPr>
                <a:spcBef>
                  <a:spcPct val="0"/>
                </a:spcBef>
              </a:pPr>
              <a:t>12</a:t>
            </a:fld>
            <a:endParaRPr kumimoji="0" lang="en-US" altLang="en-US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D2D1290-EDD4-4EE9-8445-235859C6B698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2867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246812F-2BD6-43B2-8D2D-B0F8494A14CA}" type="slidenum">
              <a:rPr kumimoji="0" lang="en-US" altLang="en-US"/>
              <a:pPr>
                <a:spcBef>
                  <a:spcPct val="0"/>
                </a:spcBef>
              </a:pPr>
              <a:t>13</a:t>
            </a:fld>
            <a:endParaRPr kumimoji="0" lang="en-US" altLang="en-US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F903120-6396-4358-B99F-EBA1CCB41473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3072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84D45F2-09FB-47DB-AAAA-06F14422CA02}" type="slidenum">
              <a:rPr kumimoji="0" lang="en-US" altLang="en-US"/>
              <a:pPr>
                <a:spcBef>
                  <a:spcPct val="0"/>
                </a:spcBef>
              </a:pPr>
              <a:t>14</a:t>
            </a:fld>
            <a:endParaRPr kumimoji="0" lang="en-US" altLang="en-US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32A6E24-B96B-43D3-87B4-9C207F2EA691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3277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B8C034B-7196-46DD-B323-46FA669287AD}" type="slidenum">
              <a:rPr kumimoji="0" lang="en-US" altLang="en-US"/>
              <a:pPr>
                <a:spcBef>
                  <a:spcPct val="0"/>
                </a:spcBef>
              </a:pPr>
              <a:t>15</a:t>
            </a:fld>
            <a:endParaRPr kumimoji="0" lang="en-US" altLang="en-US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7F19C63-70F7-406E-B9EF-1AE669E1A805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3481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22F99F1-9484-41F6-BE0E-724E944910B7}" type="slidenum">
              <a:rPr kumimoji="0" lang="en-US" altLang="en-US"/>
              <a:pPr>
                <a:spcBef>
                  <a:spcPct val="0"/>
                </a:spcBef>
              </a:pPr>
              <a:t>16</a:t>
            </a:fld>
            <a:endParaRPr kumimoji="0" lang="en-US" altLang="en-US"/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16434FB-EB01-4D95-82D9-C8F307480EC9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3686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29FBE1A-A5B8-4ADD-B457-C4A07B336512}" type="slidenum">
              <a:rPr kumimoji="0" lang="en-US" altLang="en-US"/>
              <a:pPr>
                <a:spcBef>
                  <a:spcPct val="0"/>
                </a:spcBef>
              </a:pPr>
              <a:t>17</a:t>
            </a:fld>
            <a:endParaRPr kumimoji="0" lang="en-US" altLang="en-US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26CFF93-F34B-42A2-8C5D-F32832BA220E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3891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155C6FC-F9DD-400C-B144-BBD513D5021F}" type="slidenum">
              <a:rPr kumimoji="0" lang="en-US" altLang="en-US"/>
              <a:pPr>
                <a:spcBef>
                  <a:spcPct val="0"/>
                </a:spcBef>
              </a:pPr>
              <a:t>18</a:t>
            </a:fld>
            <a:endParaRPr kumimoji="0" lang="en-US" alt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3A9E66F-6F2A-4EA4-9F88-F8A079CCE6FF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4096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8ADA33C-0A3E-4394-82AB-07D32D632A3F}" type="slidenum">
              <a:rPr kumimoji="0" lang="en-US" altLang="en-US"/>
              <a:pPr>
                <a:spcBef>
                  <a:spcPct val="0"/>
                </a:spcBef>
              </a:pPr>
              <a:t>19</a:t>
            </a:fld>
            <a:endParaRPr kumimoji="0" lang="en-US" altLang="en-US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1678897-6C47-47DC-B72F-E51421A7F76D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4301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A76BB41-4B98-4B1C-B54F-F0C0EEB3ECE7}" type="slidenum">
              <a:rPr kumimoji="0" lang="en-US" altLang="en-US"/>
              <a:pPr>
                <a:spcBef>
                  <a:spcPct val="0"/>
                </a:spcBef>
              </a:pPr>
              <a:t>20</a:t>
            </a:fld>
            <a:endParaRPr kumimoji="0" lang="en-US" altLang="en-US"/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527DA08-31EE-42F1-9558-E89496C406D5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819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745CC91-F014-461A-9468-661B2FFAA7F1}" type="slidenum">
              <a:rPr kumimoji="0" lang="en-US" altLang="en-US"/>
              <a:pPr>
                <a:spcBef>
                  <a:spcPct val="0"/>
                </a:spcBef>
              </a:pPr>
              <a:t>3</a:t>
            </a:fld>
            <a:endParaRPr kumimoji="0" lang="en-US" altLang="en-US"/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13B0412-20BD-46A4-9F10-0CD3CA6F0F52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4505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9265B00-4701-47AE-AC90-BCABE09E8ABF}" type="slidenum">
              <a:rPr kumimoji="0" lang="en-US" altLang="en-US"/>
              <a:pPr>
                <a:spcBef>
                  <a:spcPct val="0"/>
                </a:spcBef>
              </a:pPr>
              <a:t>21</a:t>
            </a:fld>
            <a:endParaRPr kumimoji="0" lang="en-US" altLang="en-US"/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DB9F575-5339-4E6F-8E37-F9DBB29618B6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4710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5CD5741-B694-4927-9B25-53B5E0BE7376}" type="slidenum">
              <a:rPr kumimoji="0" lang="en-US" altLang="en-US"/>
              <a:pPr>
                <a:spcBef>
                  <a:spcPct val="0"/>
                </a:spcBef>
              </a:pPr>
              <a:t>22</a:t>
            </a:fld>
            <a:endParaRPr kumimoji="0" lang="en-US" altLang="en-US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1A27A63-7A8F-4C67-B104-2CE9021C1301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4915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C8BA5BA-9845-4587-B3D6-516557A1C556}" type="slidenum">
              <a:rPr kumimoji="0" lang="en-US" altLang="en-US"/>
              <a:pPr>
                <a:spcBef>
                  <a:spcPct val="0"/>
                </a:spcBef>
              </a:pPr>
              <a:t>23</a:t>
            </a:fld>
            <a:endParaRPr kumimoji="0" lang="en-US" altLang="en-US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546C894-D7A5-483B-BC99-ECD4E622E0B3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5120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F55DAE3-65D0-47D9-838A-47C823E10C84}" type="slidenum">
              <a:rPr kumimoji="0" lang="en-US" altLang="en-US"/>
              <a:pPr>
                <a:spcBef>
                  <a:spcPct val="0"/>
                </a:spcBef>
              </a:pPr>
              <a:t>24</a:t>
            </a:fld>
            <a:endParaRPr kumimoji="0" lang="en-US" altLang="en-US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B2B2C5D-1276-46E5-807F-46100B2D118A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5325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BDD8C8E-A133-46B5-8D5A-0F8BE6F5B12B}" type="slidenum">
              <a:rPr kumimoji="0" lang="en-US" altLang="en-US"/>
              <a:pPr>
                <a:spcBef>
                  <a:spcPct val="0"/>
                </a:spcBef>
              </a:pPr>
              <a:t>25</a:t>
            </a:fld>
            <a:endParaRPr kumimoji="0" lang="en-US" altLang="en-US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D7CD4DC-8E26-4D31-9684-1A411943357F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5529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EC4974A-6F6B-4AE8-8D92-191B74722A44}" type="slidenum">
              <a:rPr kumimoji="0" lang="en-US" altLang="en-US"/>
              <a:pPr>
                <a:spcBef>
                  <a:spcPct val="0"/>
                </a:spcBef>
              </a:pPr>
              <a:t>26</a:t>
            </a:fld>
            <a:endParaRPr kumimoji="0" lang="en-US" altLang="en-US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43E241A-D65C-44F1-A73D-EDFC7080E5A3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5734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D13AAB1-ADE4-4E20-AC07-E28A0270FD38}" type="slidenum">
              <a:rPr kumimoji="0" lang="en-US" altLang="en-US"/>
              <a:pPr>
                <a:spcBef>
                  <a:spcPct val="0"/>
                </a:spcBef>
              </a:pPr>
              <a:t>27</a:t>
            </a:fld>
            <a:endParaRPr kumimoji="0" lang="en-US" altLang="en-US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1DDC3D2-6D0C-4963-85F2-5675C0238576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5939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626B454-C589-4BF1-B124-03939E2A75BA}" type="slidenum">
              <a:rPr kumimoji="0" lang="en-US" altLang="en-US"/>
              <a:pPr>
                <a:spcBef>
                  <a:spcPct val="0"/>
                </a:spcBef>
              </a:pPr>
              <a:t>28</a:t>
            </a:fld>
            <a:endParaRPr kumimoji="0" lang="en-US" altLang="en-US"/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C9FEEEE-D620-47CD-91CE-6A557D2A5A24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6144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BEA6FB7-5CC2-4596-809E-2AC4BE381B94}" type="slidenum">
              <a:rPr kumimoji="0" lang="en-US" altLang="en-US"/>
              <a:pPr>
                <a:spcBef>
                  <a:spcPct val="0"/>
                </a:spcBef>
              </a:pPr>
              <a:t>29</a:t>
            </a:fld>
            <a:endParaRPr kumimoji="0" lang="en-US" altLang="en-US"/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223342F-2BE7-41F9-9E99-372710F9AB1D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6349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E231A34-EEBD-464C-95B1-8B24A37AED4D}" type="slidenum">
              <a:rPr kumimoji="0" lang="en-US" altLang="en-US"/>
              <a:pPr>
                <a:spcBef>
                  <a:spcPct val="0"/>
                </a:spcBef>
              </a:pPr>
              <a:t>30</a:t>
            </a:fld>
            <a:endParaRPr kumimoji="0" lang="en-US" altLang="en-US"/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2088B14-94D8-489A-8757-6ECAEA1345B0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1024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AC0F1C1-A661-47EB-BA3C-E4A9137911C6}" type="slidenum">
              <a:rPr kumimoji="0" lang="en-US" altLang="en-US"/>
              <a:pPr>
                <a:spcBef>
                  <a:spcPct val="0"/>
                </a:spcBef>
              </a:pPr>
              <a:t>4</a:t>
            </a:fld>
            <a:endParaRPr kumimoji="0" lang="en-US" altLang="en-US"/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25651A8-14A1-4F49-9E3D-837E7A44A1BC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6553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B4D298F-A448-4F62-8662-93146B6E985C}" type="slidenum">
              <a:rPr kumimoji="0" lang="en-US" altLang="en-US"/>
              <a:pPr>
                <a:spcBef>
                  <a:spcPct val="0"/>
                </a:spcBef>
              </a:pPr>
              <a:t>31</a:t>
            </a:fld>
            <a:endParaRPr kumimoji="0" lang="en-US" altLang="en-US"/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399217B-1D72-479B-877B-07E3CE714A41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6758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813AB95-510F-4137-9873-B1972447B8F2}" type="slidenum">
              <a:rPr kumimoji="0" lang="en-US" altLang="en-US"/>
              <a:pPr>
                <a:spcBef>
                  <a:spcPct val="0"/>
                </a:spcBef>
              </a:pPr>
              <a:t>32</a:t>
            </a:fld>
            <a:endParaRPr kumimoji="0" lang="en-US" altLang="en-US"/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C1B2877-AC3D-4D59-8B68-12F1D0237C39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6963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ECABE2F-FDB0-41A9-87BF-EB6CCABDB040}" type="slidenum">
              <a:rPr kumimoji="0" lang="en-US" altLang="en-US"/>
              <a:pPr>
                <a:spcBef>
                  <a:spcPct val="0"/>
                </a:spcBef>
              </a:pPr>
              <a:t>33</a:t>
            </a:fld>
            <a:endParaRPr kumimoji="0" lang="en-US" altLang="en-US"/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39F464E-5B09-4556-902A-DC2525EF11E6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7168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9432BC3-E272-4740-B32F-5BB5F5F7C07B}" type="slidenum">
              <a:rPr kumimoji="0" lang="en-US" altLang="en-US"/>
              <a:pPr>
                <a:spcBef>
                  <a:spcPct val="0"/>
                </a:spcBef>
              </a:pPr>
              <a:t>34</a:t>
            </a:fld>
            <a:endParaRPr kumimoji="0" lang="en-US" altLang="en-US"/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A9FE3C2-585B-41E2-A98A-FAABB6C4E769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7373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8BE2DF5-2052-43A7-B28F-80876498DE0F}" type="slidenum">
              <a:rPr kumimoji="0" lang="en-US" altLang="en-US"/>
              <a:pPr>
                <a:spcBef>
                  <a:spcPct val="0"/>
                </a:spcBef>
              </a:pPr>
              <a:t>35</a:t>
            </a:fld>
            <a:endParaRPr kumimoji="0" lang="en-US" altLang="en-US"/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68412CF-6AB5-4B2B-B41D-34AB9A9A8D7A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7577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92B1E6D-14CA-4881-9AA9-970157AA434B}" type="slidenum">
              <a:rPr kumimoji="0" lang="en-US" altLang="en-US"/>
              <a:pPr>
                <a:spcBef>
                  <a:spcPct val="0"/>
                </a:spcBef>
              </a:pPr>
              <a:t>36</a:t>
            </a:fld>
            <a:endParaRPr kumimoji="0" lang="en-US" altLang="en-US"/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7F4D974-6015-4504-87EA-0A5F7BFACDC9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7782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7A95993-BEAD-4CA7-BD92-5C28068A825E}" type="slidenum">
              <a:rPr kumimoji="0" lang="en-US" altLang="en-US"/>
              <a:pPr>
                <a:spcBef>
                  <a:spcPct val="0"/>
                </a:spcBef>
              </a:pPr>
              <a:t>37</a:t>
            </a:fld>
            <a:endParaRPr kumimoji="0" lang="en-US" altLang="en-US"/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B37CCFC-E199-4CC4-B37D-75948CE637AE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7987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B6451AE-4CE3-4538-AB20-F0462B4A63FD}" type="slidenum">
              <a:rPr kumimoji="0" lang="en-US" altLang="en-US"/>
              <a:pPr>
                <a:spcBef>
                  <a:spcPct val="0"/>
                </a:spcBef>
              </a:pPr>
              <a:t>38</a:t>
            </a:fld>
            <a:endParaRPr kumimoji="0" lang="en-US" altLang="en-US"/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88237EA-B9E7-4DA5-8439-F578C992BBC9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8192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738CCC3-40CB-4F5E-9188-4206955ECBAC}" type="slidenum">
              <a:rPr kumimoji="0" lang="en-US" altLang="en-US"/>
              <a:pPr>
                <a:spcBef>
                  <a:spcPct val="0"/>
                </a:spcBef>
              </a:pPr>
              <a:t>39</a:t>
            </a:fld>
            <a:endParaRPr kumimoji="0" lang="en-US" altLang="en-US"/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168B54D-3CE8-462A-AA31-366B75C569B5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8397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2E6A3BA-C67C-471F-B7B4-75C012A24D2E}" type="slidenum">
              <a:rPr kumimoji="0" lang="en-US" altLang="en-US"/>
              <a:pPr>
                <a:spcBef>
                  <a:spcPct val="0"/>
                </a:spcBef>
              </a:pPr>
              <a:t>40</a:t>
            </a:fld>
            <a:endParaRPr kumimoji="0" lang="en-US" altLang="en-US"/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FA09E04-A07F-4005-8A0F-863811ADF429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1229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EDA421F-3B28-4D1A-B0F5-6D2CFFC18ACE}" type="slidenum">
              <a:rPr kumimoji="0" lang="en-US" altLang="en-US"/>
              <a:pPr>
                <a:spcBef>
                  <a:spcPct val="0"/>
                </a:spcBef>
              </a:pPr>
              <a:t>5</a:t>
            </a:fld>
            <a:endParaRPr kumimoji="0" lang="en-US" altLang="en-US"/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5378EC7-0BC1-4396-8B25-5F40C21101D6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0F4E2A6-569A-4BE2-BB81-F56351571DE1}" type="slidenum">
              <a:rPr kumimoji="0" lang="en-US" altLang="en-US"/>
              <a:pPr>
                <a:spcBef>
                  <a:spcPct val="0"/>
                </a:spcBef>
              </a:pPr>
              <a:t>6</a:t>
            </a:fld>
            <a:endParaRPr kumimoji="0" lang="en-US" altLang="en-US"/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1296964-269D-4D4A-AD30-8D9A52CE0F7E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1638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53BE427-8019-4C88-B61D-17D319110A2C}" type="slidenum">
              <a:rPr kumimoji="0" lang="en-US" altLang="en-US"/>
              <a:pPr>
                <a:spcBef>
                  <a:spcPct val="0"/>
                </a:spcBef>
              </a:pPr>
              <a:t>7</a:t>
            </a:fld>
            <a:endParaRPr kumimoji="0" lang="en-US" altLang="en-US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6CE8CE5-B654-4686-BAAD-D2EC77A2ED7D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1843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280C028-7B87-4AC7-97C3-4167A9BEC9BE}" type="slidenum">
              <a:rPr kumimoji="0" lang="en-US" altLang="en-US"/>
              <a:pPr>
                <a:spcBef>
                  <a:spcPct val="0"/>
                </a:spcBef>
              </a:pPr>
              <a:t>8</a:t>
            </a:fld>
            <a:endParaRPr kumimoji="0" lang="en-US" altLang="en-US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4E96BBA-2568-40C9-863F-3AE0CF56A66A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2048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D7F79AA-61D8-4702-8BE6-5EC738FACFDC}" type="slidenum">
              <a:rPr kumimoji="0" lang="en-US" altLang="en-US"/>
              <a:pPr>
                <a:spcBef>
                  <a:spcPct val="0"/>
                </a:spcBef>
              </a:pPr>
              <a:t>9</a:t>
            </a:fld>
            <a:endParaRPr kumimoji="0" lang="en-US" altLang="en-US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EE5E362-2474-4059-B089-864213518D18}" type="datetime1">
              <a:rPr kumimoji="0" lang="en-US" altLang="en-US" smtClean="0"/>
              <a:pPr>
                <a:spcBef>
                  <a:spcPct val="0"/>
                </a:spcBef>
              </a:pPr>
              <a:t>2/25/2023</a:t>
            </a:fld>
            <a:endParaRPr kumimoji="0" lang="en-US" altLang="en-US" smtClean="0"/>
          </a:p>
        </p:txBody>
      </p:sp>
      <p:sp>
        <p:nvSpPr>
          <p:cNvPr id="2253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01AD63F-A6F5-4F0B-B479-8246C170EAFD}" type="slidenum">
              <a:rPr kumimoji="0" lang="en-US" altLang="en-US"/>
              <a:pPr>
                <a:spcBef>
                  <a:spcPct val="0"/>
                </a:spcBef>
              </a:pPr>
              <a:t>10</a:t>
            </a:fld>
            <a:endParaRPr kumimoji="0" lang="en-US" altLang="en-US"/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0" tIns="45080" rIns="90160" bIns="4508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230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1" y="-1905000"/>
            <a:ext cx="9144000" cy="6132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>
                <a:solidFill>
                  <a:schemeClr val="tx1"/>
                </a:solidFill>
                <a:prstDash val="sysDot"/>
                <a:miter lim="800000"/>
                <a:headEnd type="none" w="med" len="med"/>
                <a:tailEnd type="none" w="lg" len="lg"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62200" y="3492058"/>
            <a:ext cx="6019800" cy="1470025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667000" y="4495800"/>
            <a:ext cx="5715000" cy="1752600"/>
          </a:xfrm>
        </p:spPr>
        <p:txBody>
          <a:bodyPr/>
          <a:lstStyle>
            <a:lvl1pPr marL="0" indent="0" algn="r">
              <a:buFontTx/>
              <a:buNone/>
              <a:defRPr sz="4000" baseline="0">
                <a:solidFill>
                  <a:srgbClr val="F7941D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US" dirty="0" smtClean="0"/>
              <a:t>Labor Economics: Introduction and Overview</a:t>
            </a:r>
            <a:endParaRPr lang="en-US" dirty="0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57200" y="6400800"/>
            <a:ext cx="853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9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McGraw-Hill Education. All rights reserved. Authorized only for instructor use in the classroom. No reproduction or distribution without the prior written consent of McGraw-Hill Education.</a:t>
            </a:r>
            <a:endParaRPr lang="en-US" sz="9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4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7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230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30600"/>
                </a:solidFill>
              </a:ln>
              <a:solidFill>
                <a:srgbClr val="230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0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095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8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8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533400" lvl="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5400" b="1" smtClean="0">
                <a:solidFill>
                  <a:srgbClr val="EF8E21"/>
                </a:solidFill>
                <a:latin typeface="+mj-lt"/>
              </a:rPr>
              <a:t>Click to edit Master text styles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3124200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8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6800"/>
            <a:ext cx="9144000" cy="5791200"/>
          </a:xfrm>
          <a:prstGeom prst="rect">
            <a:avLst/>
          </a:prstGeom>
          <a:blipFill dpi="0" rotWithShape="1">
            <a:blip r:embed="rId2">
              <a:alphaModFix amt="11000"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533400" lvl="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5400" b="1" smtClean="0">
                <a:solidFill>
                  <a:srgbClr val="EF8E21"/>
                </a:solidFill>
                <a:latin typeface="+mj-lt"/>
              </a:rPr>
              <a:t>Click to edit Master text styles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058694"/>
            <a:ext cx="9220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0"/>
            <a:ext cx="9144000" cy="1058694"/>
          </a:xfrm>
          <a:prstGeom prst="rect">
            <a:avLst/>
          </a:prstGeom>
          <a:solidFill>
            <a:srgbClr val="230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30600"/>
                </a:solidFill>
              </a:ln>
              <a:solidFill>
                <a:srgbClr val="230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05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9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15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34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Chapter 1</a:t>
            </a:r>
          </a:p>
        </p:txBody>
      </p:sp>
      <p:sp>
        <p:nvSpPr>
          <p:cNvPr id="10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35" name="Text Box 13"/>
          <p:cNvSpPr txBox="1">
            <a:spLocks noChangeArrowheads="1"/>
          </p:cNvSpPr>
          <p:nvPr/>
        </p:nvSpPr>
        <p:spPr bwMode="auto">
          <a:xfrm>
            <a:off x="457200" y="6400800"/>
            <a:ext cx="784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McGraw-Hill Education. All rights reserved. Authorized only for instructor use in the classroom. No reproduction or distribution without the prior written consent of McGraw-Hill Education.</a:t>
            </a:r>
            <a:endParaRPr lang="en-US" sz="8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8229600" y="640080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chemeClr val="tx1"/>
                </a:solidFill>
                <a:prstDash val="sysDot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dirty="0">
                <a:solidFill>
                  <a:srgbClr val="EF8E21"/>
                </a:solidFill>
                <a:latin typeface="+mn-lt"/>
              </a:rPr>
              <a:t>1-</a:t>
            </a:r>
            <a:fld id="{91F8B2B5-FBD2-49AA-91D6-C53D186A640A}" type="slidenum">
              <a:rPr lang="en-US" altLang="en-US" sz="1200">
                <a:solidFill>
                  <a:srgbClr val="EF8E21"/>
                </a:solidFill>
                <a:latin typeface="+mn-lt"/>
              </a:rPr>
              <a:pPr>
                <a:spcBef>
                  <a:spcPct val="50000"/>
                </a:spcBef>
              </a:pPr>
              <a:t>‹#›</a:t>
            </a:fld>
            <a:endParaRPr lang="en-US" altLang="en-US" sz="1200" dirty="0">
              <a:solidFill>
                <a:srgbClr val="EF8E2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baseline="0">
          <a:solidFill>
            <a:srgbClr val="EF8E2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o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∞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Theory of Individual Labor Supply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Work-Leisure Preferences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			</a:t>
            </a:r>
          </a:p>
        </p:txBody>
      </p:sp>
      <p:sp>
        <p:nvSpPr>
          <p:cNvPr id="21508" name="Line 3"/>
          <p:cNvSpPr>
            <a:spLocks noChangeShapeType="1"/>
          </p:cNvSpPr>
          <p:nvPr/>
        </p:nvSpPr>
        <p:spPr bwMode="auto">
          <a:xfrm>
            <a:off x="4267200" y="1946275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4267200" y="5410200"/>
            <a:ext cx="3657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985125" y="5410200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8153400" y="5486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Leisure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744191" y="1569243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Income/day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620000" y="5486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Arial Narrow" panose="020B0606020202030204" pitchFamily="34" charset="0"/>
              </a:rPr>
              <a:t>24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4111625" y="5451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0" y="1676400"/>
            <a:ext cx="36576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“Leisure lovers” place a high value on leisure. The have a steep indifference curve. They are willing to sacrifice a large amount of income to get a small increase in leisure. </a:t>
            </a:r>
          </a:p>
        </p:txBody>
      </p:sp>
      <p:sp>
        <p:nvSpPr>
          <p:cNvPr id="21516" name="Arc 13"/>
          <p:cNvSpPr>
            <a:spLocks/>
          </p:cNvSpPr>
          <p:nvPr/>
        </p:nvSpPr>
        <p:spPr bwMode="auto">
          <a:xfrm flipH="1" flipV="1">
            <a:off x="4724400" y="2438400"/>
            <a:ext cx="2259013" cy="1908175"/>
          </a:xfrm>
          <a:custGeom>
            <a:avLst/>
            <a:gdLst>
              <a:gd name="T0" fmla="*/ 2147483646 w 21600"/>
              <a:gd name="T1" fmla="*/ 0 h 16973"/>
              <a:gd name="T2" fmla="*/ 2147483646 w 21600"/>
              <a:gd name="T3" fmla="*/ 2147483646 h 16973"/>
              <a:gd name="T4" fmla="*/ 0 w 21600"/>
              <a:gd name="T5" fmla="*/ 2147483646 h 16973"/>
              <a:gd name="T6" fmla="*/ 0 60000 65536"/>
              <a:gd name="T7" fmla="*/ 0 60000 65536"/>
              <a:gd name="T8" fmla="*/ 0 60000 65536"/>
              <a:gd name="T9" fmla="*/ 0 w 21600"/>
              <a:gd name="T10" fmla="*/ 0 h 16973"/>
              <a:gd name="T11" fmla="*/ 21600 w 21600"/>
              <a:gd name="T12" fmla="*/ 16973 h 169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973" fill="none" extrusionOk="0">
                <a:moveTo>
                  <a:pt x="13359" y="0"/>
                </a:moveTo>
                <a:cubicBezTo>
                  <a:pt x="18562" y="4095"/>
                  <a:pt x="21600" y="10351"/>
                  <a:pt x="21600" y="16973"/>
                </a:cubicBezTo>
              </a:path>
              <a:path w="21600" h="16973" stroke="0" extrusionOk="0">
                <a:moveTo>
                  <a:pt x="13359" y="0"/>
                </a:moveTo>
                <a:cubicBezTo>
                  <a:pt x="18562" y="4095"/>
                  <a:pt x="21600" y="10351"/>
                  <a:pt x="21600" y="16973"/>
                </a:cubicBezTo>
                <a:lnTo>
                  <a:pt x="0" y="16973"/>
                </a:lnTo>
                <a:lnTo>
                  <a:pt x="13359" y="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7" name="Arc 30"/>
          <p:cNvSpPr>
            <a:spLocks/>
          </p:cNvSpPr>
          <p:nvPr/>
        </p:nvSpPr>
        <p:spPr bwMode="auto">
          <a:xfrm flipH="1" flipV="1">
            <a:off x="6096000" y="1752600"/>
            <a:ext cx="1976438" cy="1287463"/>
          </a:xfrm>
          <a:custGeom>
            <a:avLst/>
            <a:gdLst>
              <a:gd name="T0" fmla="*/ 908533429 w 18290"/>
              <a:gd name="T1" fmla="*/ 0 h 21588"/>
              <a:gd name="T2" fmla="*/ 2147483646 w 18290"/>
              <a:gd name="T3" fmla="*/ 2141917567 h 21588"/>
              <a:gd name="T4" fmla="*/ 0 w 18290"/>
              <a:gd name="T5" fmla="*/ 2147483646 h 21588"/>
              <a:gd name="T6" fmla="*/ 0 60000 65536"/>
              <a:gd name="T7" fmla="*/ 0 60000 65536"/>
              <a:gd name="T8" fmla="*/ 0 60000 65536"/>
              <a:gd name="T9" fmla="*/ 0 w 18290"/>
              <a:gd name="T10" fmla="*/ 0 h 21588"/>
              <a:gd name="T11" fmla="*/ 18290 w 18290"/>
              <a:gd name="T12" fmla="*/ 21588 h 2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90" h="21588" fill="none" extrusionOk="0">
                <a:moveTo>
                  <a:pt x="719" y="0"/>
                </a:moveTo>
                <a:cubicBezTo>
                  <a:pt x="7890" y="239"/>
                  <a:pt x="14473" y="4022"/>
                  <a:pt x="18290" y="10097"/>
                </a:cubicBezTo>
              </a:path>
              <a:path w="18290" h="21588" stroke="0" extrusionOk="0">
                <a:moveTo>
                  <a:pt x="719" y="0"/>
                </a:moveTo>
                <a:cubicBezTo>
                  <a:pt x="7890" y="239"/>
                  <a:pt x="14473" y="4022"/>
                  <a:pt x="18290" y="10097"/>
                </a:cubicBezTo>
                <a:lnTo>
                  <a:pt x="0" y="21588"/>
                </a:lnTo>
                <a:lnTo>
                  <a:pt x="719" y="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8" name="Arc 31"/>
          <p:cNvSpPr>
            <a:spLocks/>
          </p:cNvSpPr>
          <p:nvPr/>
        </p:nvSpPr>
        <p:spPr bwMode="auto">
          <a:xfrm flipH="1" flipV="1">
            <a:off x="5181600" y="2362200"/>
            <a:ext cx="2259013" cy="1908175"/>
          </a:xfrm>
          <a:custGeom>
            <a:avLst/>
            <a:gdLst>
              <a:gd name="T0" fmla="*/ 2147483646 w 21600"/>
              <a:gd name="T1" fmla="*/ 0 h 16973"/>
              <a:gd name="T2" fmla="*/ 2147483646 w 21600"/>
              <a:gd name="T3" fmla="*/ 2147483646 h 16973"/>
              <a:gd name="T4" fmla="*/ 0 w 21600"/>
              <a:gd name="T5" fmla="*/ 2147483646 h 16973"/>
              <a:gd name="T6" fmla="*/ 0 60000 65536"/>
              <a:gd name="T7" fmla="*/ 0 60000 65536"/>
              <a:gd name="T8" fmla="*/ 0 60000 65536"/>
              <a:gd name="T9" fmla="*/ 0 w 21600"/>
              <a:gd name="T10" fmla="*/ 0 h 16973"/>
              <a:gd name="T11" fmla="*/ 21600 w 21600"/>
              <a:gd name="T12" fmla="*/ 16973 h 169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973" fill="none" extrusionOk="0">
                <a:moveTo>
                  <a:pt x="13359" y="0"/>
                </a:moveTo>
                <a:cubicBezTo>
                  <a:pt x="18562" y="4095"/>
                  <a:pt x="21600" y="10351"/>
                  <a:pt x="21600" y="16973"/>
                </a:cubicBezTo>
              </a:path>
              <a:path w="21600" h="16973" stroke="0" extrusionOk="0">
                <a:moveTo>
                  <a:pt x="13359" y="0"/>
                </a:moveTo>
                <a:cubicBezTo>
                  <a:pt x="18562" y="4095"/>
                  <a:pt x="21600" y="10351"/>
                  <a:pt x="21600" y="16973"/>
                </a:cubicBezTo>
                <a:lnTo>
                  <a:pt x="0" y="16973"/>
                </a:lnTo>
                <a:lnTo>
                  <a:pt x="13359" y="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9" name="Arc 32"/>
          <p:cNvSpPr>
            <a:spLocks/>
          </p:cNvSpPr>
          <p:nvPr/>
        </p:nvSpPr>
        <p:spPr bwMode="auto">
          <a:xfrm flipH="1" flipV="1">
            <a:off x="6172200" y="1447800"/>
            <a:ext cx="1976438" cy="1287463"/>
          </a:xfrm>
          <a:custGeom>
            <a:avLst/>
            <a:gdLst>
              <a:gd name="T0" fmla="*/ 908533429 w 18290"/>
              <a:gd name="T1" fmla="*/ 0 h 21588"/>
              <a:gd name="T2" fmla="*/ 2147483646 w 18290"/>
              <a:gd name="T3" fmla="*/ 2141917567 h 21588"/>
              <a:gd name="T4" fmla="*/ 0 w 18290"/>
              <a:gd name="T5" fmla="*/ 2147483646 h 21588"/>
              <a:gd name="T6" fmla="*/ 0 60000 65536"/>
              <a:gd name="T7" fmla="*/ 0 60000 65536"/>
              <a:gd name="T8" fmla="*/ 0 60000 65536"/>
              <a:gd name="T9" fmla="*/ 0 w 18290"/>
              <a:gd name="T10" fmla="*/ 0 h 21588"/>
              <a:gd name="T11" fmla="*/ 18290 w 18290"/>
              <a:gd name="T12" fmla="*/ 21588 h 2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90" h="21588" fill="none" extrusionOk="0">
                <a:moveTo>
                  <a:pt x="719" y="0"/>
                </a:moveTo>
                <a:cubicBezTo>
                  <a:pt x="7890" y="239"/>
                  <a:pt x="14473" y="4022"/>
                  <a:pt x="18290" y="10097"/>
                </a:cubicBezTo>
              </a:path>
              <a:path w="18290" h="21588" stroke="0" extrusionOk="0">
                <a:moveTo>
                  <a:pt x="719" y="0"/>
                </a:moveTo>
                <a:cubicBezTo>
                  <a:pt x="7890" y="239"/>
                  <a:pt x="14473" y="4022"/>
                  <a:pt x="18290" y="10097"/>
                </a:cubicBezTo>
                <a:lnTo>
                  <a:pt x="0" y="21588"/>
                </a:lnTo>
                <a:lnTo>
                  <a:pt x="719" y="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0" name="Text Box 33"/>
          <p:cNvSpPr txBox="1">
            <a:spLocks noChangeArrowheads="1"/>
          </p:cNvSpPr>
          <p:nvPr/>
        </p:nvSpPr>
        <p:spPr bwMode="auto">
          <a:xfrm>
            <a:off x="5562600" y="4267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chemeClr val="hlink"/>
                </a:solidFill>
                <a:latin typeface="Arial Narrow" panose="020B0606020202030204" pitchFamily="34" charset="0"/>
              </a:rPr>
              <a:t>I</a:t>
            </a:r>
            <a:r>
              <a:rPr lang="en-US" altLang="en-US" sz="2000" baseline="-25000" dirty="0">
                <a:solidFill>
                  <a:schemeClr val="hlink"/>
                </a:solidFill>
                <a:latin typeface="Arial Narrow" panose="020B0606020202030204" pitchFamily="34" charset="0"/>
              </a:rPr>
              <a:t>1</a:t>
            </a:r>
            <a:endParaRPr lang="en-US" altLang="en-US" sz="2000" dirty="0">
              <a:solidFill>
                <a:schemeClr val="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21521" name="Text Box 34"/>
          <p:cNvSpPr txBox="1">
            <a:spLocks noChangeArrowheads="1"/>
          </p:cNvSpPr>
          <p:nvPr/>
        </p:nvSpPr>
        <p:spPr bwMode="auto">
          <a:xfrm>
            <a:off x="6019800" y="41910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  <a:latin typeface="Arial Narrow" panose="020B0606020202030204" pitchFamily="34" charset="0"/>
              </a:rPr>
              <a:t>I</a:t>
            </a:r>
            <a:r>
              <a:rPr lang="en-US" altLang="en-US" sz="2000" baseline="-25000">
                <a:solidFill>
                  <a:schemeClr val="hlink"/>
                </a:solidFill>
                <a:latin typeface="Arial Narrow" panose="020B0606020202030204" pitchFamily="34" charset="0"/>
              </a:rPr>
              <a:t>2</a:t>
            </a:r>
            <a:endParaRPr lang="en-US" altLang="en-US" sz="2000">
              <a:solidFill>
                <a:schemeClr val="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21522" name="Line 35"/>
          <p:cNvSpPr>
            <a:spLocks noChangeShapeType="1"/>
          </p:cNvSpPr>
          <p:nvPr/>
        </p:nvSpPr>
        <p:spPr bwMode="auto">
          <a:xfrm>
            <a:off x="3581400" y="2514600"/>
            <a:ext cx="1295400" cy="990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23" name="Text Box 36"/>
          <p:cNvSpPr txBox="1">
            <a:spLocks noChangeArrowheads="1"/>
          </p:cNvSpPr>
          <p:nvPr/>
        </p:nvSpPr>
        <p:spPr bwMode="auto">
          <a:xfrm>
            <a:off x="0" y="3657600"/>
            <a:ext cx="38100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“Workaholics” place a low value on leisure. The have a flat indifference curve. They must be given a large increase in leisure to compensate for a small decrease in income. </a:t>
            </a:r>
          </a:p>
        </p:txBody>
      </p:sp>
      <p:sp>
        <p:nvSpPr>
          <p:cNvPr id="21524" name="Text Box 37"/>
          <p:cNvSpPr txBox="1">
            <a:spLocks noChangeArrowheads="1"/>
          </p:cNvSpPr>
          <p:nvPr/>
        </p:nvSpPr>
        <p:spPr bwMode="auto">
          <a:xfrm>
            <a:off x="7848600" y="2819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  <a:latin typeface="Arial Narrow" panose="020B0606020202030204" pitchFamily="34" charset="0"/>
              </a:rPr>
              <a:t>I</a:t>
            </a:r>
            <a:r>
              <a:rPr lang="en-US" altLang="en-US" sz="2000" baseline="-25000">
                <a:solidFill>
                  <a:schemeClr val="hlink"/>
                </a:solidFill>
                <a:latin typeface="Arial Narrow" panose="020B0606020202030204" pitchFamily="34" charset="0"/>
              </a:rPr>
              <a:t>A</a:t>
            </a:r>
            <a:endParaRPr lang="en-US" altLang="en-US" sz="2000">
              <a:solidFill>
                <a:schemeClr val="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21525" name="Text Box 38"/>
          <p:cNvSpPr txBox="1">
            <a:spLocks noChangeArrowheads="1"/>
          </p:cNvSpPr>
          <p:nvPr/>
        </p:nvSpPr>
        <p:spPr bwMode="auto">
          <a:xfrm>
            <a:off x="7924800" y="2514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  <a:latin typeface="Arial Narrow" panose="020B0606020202030204" pitchFamily="34" charset="0"/>
              </a:rPr>
              <a:t>I</a:t>
            </a:r>
            <a:r>
              <a:rPr lang="en-US" altLang="en-US" sz="2000" baseline="-25000">
                <a:solidFill>
                  <a:schemeClr val="hlink"/>
                </a:solidFill>
                <a:latin typeface="Arial Narrow" panose="020B0606020202030204" pitchFamily="34" charset="0"/>
              </a:rPr>
              <a:t>B</a:t>
            </a:r>
            <a:endParaRPr lang="en-US" altLang="en-US" sz="2000">
              <a:solidFill>
                <a:schemeClr val="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21526" name="Freeform 42"/>
          <p:cNvSpPr>
            <a:spLocks/>
          </p:cNvSpPr>
          <p:nvPr/>
        </p:nvSpPr>
        <p:spPr bwMode="auto">
          <a:xfrm>
            <a:off x="3505200" y="3048000"/>
            <a:ext cx="4267200" cy="2171700"/>
          </a:xfrm>
          <a:custGeom>
            <a:avLst/>
            <a:gdLst>
              <a:gd name="T0" fmla="*/ 0 w 2688"/>
              <a:gd name="T1" fmla="*/ 2147483646 h 1368"/>
              <a:gd name="T2" fmla="*/ 2147483646 w 2688"/>
              <a:gd name="T3" fmla="*/ 2147483646 h 1368"/>
              <a:gd name="T4" fmla="*/ 2147483646 w 2688"/>
              <a:gd name="T5" fmla="*/ 0 h 1368"/>
              <a:gd name="T6" fmla="*/ 0 60000 65536"/>
              <a:gd name="T7" fmla="*/ 0 60000 65536"/>
              <a:gd name="T8" fmla="*/ 0 60000 65536"/>
              <a:gd name="T9" fmla="*/ 0 w 2688"/>
              <a:gd name="T10" fmla="*/ 0 h 1368"/>
              <a:gd name="T11" fmla="*/ 2688 w 2688"/>
              <a:gd name="T12" fmla="*/ 1368 h 13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88" h="1368">
                <a:moveTo>
                  <a:pt x="0" y="1008"/>
                </a:moveTo>
                <a:cubicBezTo>
                  <a:pt x="912" y="1188"/>
                  <a:pt x="1824" y="1368"/>
                  <a:pt x="2256" y="1200"/>
                </a:cubicBezTo>
                <a:cubicBezTo>
                  <a:pt x="2688" y="1032"/>
                  <a:pt x="2640" y="516"/>
                  <a:pt x="2592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5" grpId="0"/>
      <p:bldP spid="21522" grpId="0" animBg="1"/>
      <p:bldP spid="21523" grpId="0"/>
      <p:bldP spid="215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Budget Constraint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			</a:t>
            </a:r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>
            <a:off x="4495800" y="1905000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4495800" y="5410200"/>
            <a:ext cx="3429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985125" y="5410200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8153400" y="5486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Leisure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810000" y="1565564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Income/day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7620000" y="5486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24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4343400" y="54864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23563" name="Text Box 12"/>
          <p:cNvSpPr txBox="1">
            <a:spLocks noChangeArrowheads="1"/>
          </p:cNvSpPr>
          <p:nvPr/>
        </p:nvSpPr>
        <p:spPr bwMode="auto">
          <a:xfrm>
            <a:off x="0" y="1676400"/>
            <a:ext cx="38100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The budget constraint shows the combinations of income and leisure that a worker could get given a wage rate.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At a wage rate of $5, a worker could get a maximum income of $120 per day ($5/hour * 24 ).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At a wage rate of $10, a worker could get a maximum income of $240 per day.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At a wage rate of $15, a worker could get a maximum  income of $360 per day.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The slope of the budget constraint is–wage rate. </a:t>
            </a:r>
          </a:p>
        </p:txBody>
      </p:sp>
      <p:sp>
        <p:nvSpPr>
          <p:cNvPr id="23564" name="Line 24"/>
          <p:cNvSpPr>
            <a:spLocks noChangeShapeType="1"/>
          </p:cNvSpPr>
          <p:nvPr/>
        </p:nvSpPr>
        <p:spPr bwMode="auto">
          <a:xfrm flipH="1" flipV="1">
            <a:off x="4495800" y="4419600"/>
            <a:ext cx="3429000" cy="990600"/>
          </a:xfrm>
          <a:prstGeom prst="line">
            <a:avLst/>
          </a:prstGeom>
          <a:noFill/>
          <a:ln w="38100">
            <a:solidFill>
              <a:srgbClr val="FE80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5" name="Line 25"/>
          <p:cNvSpPr>
            <a:spLocks noChangeShapeType="1"/>
          </p:cNvSpPr>
          <p:nvPr/>
        </p:nvSpPr>
        <p:spPr bwMode="auto">
          <a:xfrm flipH="1" flipV="1">
            <a:off x="4495800" y="3581400"/>
            <a:ext cx="3429000" cy="1828800"/>
          </a:xfrm>
          <a:prstGeom prst="line">
            <a:avLst/>
          </a:prstGeom>
          <a:noFill/>
          <a:ln w="38100">
            <a:solidFill>
              <a:srgbClr val="FE80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6" name="Line 26"/>
          <p:cNvSpPr>
            <a:spLocks noChangeShapeType="1"/>
          </p:cNvSpPr>
          <p:nvPr/>
        </p:nvSpPr>
        <p:spPr bwMode="auto">
          <a:xfrm flipH="1" flipV="1">
            <a:off x="4495800" y="2819400"/>
            <a:ext cx="3429000" cy="2590800"/>
          </a:xfrm>
          <a:prstGeom prst="line">
            <a:avLst/>
          </a:prstGeom>
          <a:noFill/>
          <a:ln w="38100">
            <a:solidFill>
              <a:srgbClr val="FE80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Text Box 29"/>
          <p:cNvSpPr txBox="1">
            <a:spLocks noChangeArrowheads="1"/>
          </p:cNvSpPr>
          <p:nvPr/>
        </p:nvSpPr>
        <p:spPr bwMode="auto">
          <a:xfrm>
            <a:off x="3733800" y="41910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$120</a:t>
            </a:r>
          </a:p>
        </p:txBody>
      </p:sp>
      <p:sp>
        <p:nvSpPr>
          <p:cNvPr id="23569" name="Text Box 34"/>
          <p:cNvSpPr txBox="1">
            <a:spLocks noChangeArrowheads="1"/>
          </p:cNvSpPr>
          <p:nvPr/>
        </p:nvSpPr>
        <p:spPr bwMode="auto">
          <a:xfrm>
            <a:off x="3657600" y="33528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Arial Narrow" panose="020B0606020202030204" pitchFamily="34" charset="0"/>
              </a:rPr>
              <a:t>$240</a:t>
            </a:r>
          </a:p>
        </p:txBody>
      </p:sp>
      <p:sp>
        <p:nvSpPr>
          <p:cNvPr id="23570" name="Text Box 35"/>
          <p:cNvSpPr txBox="1">
            <a:spLocks noChangeArrowheads="1"/>
          </p:cNvSpPr>
          <p:nvPr/>
        </p:nvSpPr>
        <p:spPr bwMode="auto">
          <a:xfrm>
            <a:off x="3657600" y="25908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Arial Narrow" panose="020B0606020202030204" pitchFamily="34" charset="0"/>
              </a:rPr>
              <a:t>$360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 animBg="1"/>
      <p:bldP spid="23565" grpId="0" animBg="1"/>
      <p:bldP spid="23566" grpId="0" animBg="1"/>
      <p:bldP spid="23567" grpId="0"/>
      <p:bldP spid="23569" grpId="0"/>
      <p:bldP spid="235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Utility Maximization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			</a:t>
            </a: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4495800" y="1905000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4495800" y="5410200"/>
            <a:ext cx="3429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7985125" y="5410200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8153400" y="5486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Leisure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810000" y="1520104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Income/day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7620000" y="5486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24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4267200" y="5486400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0" y="1524000"/>
            <a:ext cx="38100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The optimal or utility maximizing point is where the budget constraint is tangent to the highest </a:t>
            </a:r>
            <a:r>
              <a:rPr kumimoji="0" lang="en-US" altLang="en-US" sz="2000" i="1" dirty="0"/>
              <a:t>attainable</a:t>
            </a:r>
            <a:r>
              <a:rPr kumimoji="0" lang="en-US" altLang="en-US" sz="2000" dirty="0"/>
              <a:t> indifference curve </a:t>
            </a:r>
            <a:r>
              <a:rPr kumimoji="0" lang="en-US" altLang="en-US" sz="2000" dirty="0">
                <a:solidFill>
                  <a:schemeClr val="bg2"/>
                </a:solidFill>
              </a:rPr>
              <a:t>(</a:t>
            </a:r>
            <a:r>
              <a:rPr lang="en-US" altLang="en-US" sz="2000" dirty="0">
                <a:solidFill>
                  <a:schemeClr val="folHlink"/>
                </a:solidFill>
                <a:latin typeface="Arial Narrow" panose="020B0606020202030204" pitchFamily="34" charset="0"/>
              </a:rPr>
              <a:t>U</a:t>
            </a:r>
            <a:r>
              <a:rPr kumimoji="0" lang="en-US" altLang="en-US" sz="2000" dirty="0">
                <a:solidFill>
                  <a:schemeClr val="bg2"/>
                </a:solidFill>
              </a:rPr>
              <a:t>).</a:t>
            </a:r>
            <a:r>
              <a:rPr kumimoji="0" lang="en-US" altLang="en-US" sz="2000" dirty="0"/>
              <a:t> 	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At </a:t>
            </a:r>
            <a:r>
              <a:rPr lang="en-US" altLang="en-US" sz="2000" dirty="0">
                <a:solidFill>
                  <a:schemeClr val="folHlink"/>
                </a:solidFill>
                <a:latin typeface="Arial Narrow" panose="020B0606020202030204" pitchFamily="34" charset="0"/>
              </a:rPr>
              <a:t>U</a:t>
            </a:r>
            <a:r>
              <a:rPr kumimoji="0" lang="en-US" altLang="en-US" sz="2000" dirty="0"/>
              <a:t>, the MRS (slope of the indifference curve) is the equal to the wage rate (slope of the budget constraint) 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At </a:t>
            </a:r>
            <a:r>
              <a:rPr lang="en-US" altLang="en-US" sz="2000" dirty="0">
                <a:solidFill>
                  <a:schemeClr val="folHlink"/>
                </a:solidFill>
                <a:latin typeface="Arial Narrow" panose="020B0606020202030204" pitchFamily="34" charset="0"/>
              </a:rPr>
              <a:t>B</a:t>
            </a:r>
            <a:r>
              <a:rPr kumimoji="0" lang="en-US" altLang="en-US" sz="2000" dirty="0"/>
              <a:t>, the MRS is greater than  the wage rate. The individual values leisure more than the wage rate. 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At </a:t>
            </a:r>
            <a:r>
              <a:rPr lang="en-US" altLang="en-US" sz="2000" dirty="0">
                <a:solidFill>
                  <a:schemeClr val="folHlink"/>
                </a:solidFill>
                <a:latin typeface="Arial Narrow" panose="020B0606020202030204" pitchFamily="34" charset="0"/>
              </a:rPr>
              <a:t>A</a:t>
            </a:r>
            <a:r>
              <a:rPr kumimoji="0" lang="en-US" altLang="en-US" sz="2000" dirty="0"/>
              <a:t>, the MRS is less than  the wage rate. The individual values leisure less than the wage rate. </a:t>
            </a:r>
          </a:p>
        </p:txBody>
      </p:sp>
      <p:sp>
        <p:nvSpPr>
          <p:cNvPr id="25612" name="Line 14"/>
          <p:cNvSpPr>
            <a:spLocks noChangeShapeType="1"/>
          </p:cNvSpPr>
          <p:nvPr/>
        </p:nvSpPr>
        <p:spPr bwMode="auto">
          <a:xfrm flipH="1" flipV="1">
            <a:off x="4495800" y="3581400"/>
            <a:ext cx="3429000" cy="1828800"/>
          </a:xfrm>
          <a:prstGeom prst="line">
            <a:avLst/>
          </a:prstGeom>
          <a:noFill/>
          <a:ln w="38100">
            <a:solidFill>
              <a:srgbClr val="FE80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3" name="Text Box 21"/>
          <p:cNvSpPr txBox="1">
            <a:spLocks noChangeArrowheads="1"/>
          </p:cNvSpPr>
          <p:nvPr/>
        </p:nvSpPr>
        <p:spPr bwMode="auto">
          <a:xfrm>
            <a:off x="3657600" y="33528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Arial Narrow" panose="020B0606020202030204" pitchFamily="34" charset="0"/>
              </a:rPr>
              <a:t>$240</a:t>
            </a:r>
          </a:p>
        </p:txBody>
      </p:sp>
      <p:sp>
        <p:nvSpPr>
          <p:cNvPr id="25614" name="Arc 24"/>
          <p:cNvSpPr>
            <a:spLocks/>
          </p:cNvSpPr>
          <p:nvPr/>
        </p:nvSpPr>
        <p:spPr bwMode="auto">
          <a:xfrm flipH="1" flipV="1">
            <a:off x="4933950" y="2362200"/>
            <a:ext cx="2305050" cy="2362200"/>
          </a:xfrm>
          <a:custGeom>
            <a:avLst/>
            <a:gdLst>
              <a:gd name="T0" fmla="*/ 1009600707 w 20594"/>
              <a:gd name="T1" fmla="*/ 0 h 21588"/>
              <a:gd name="T2" fmla="*/ 2147483646 w 20594"/>
              <a:gd name="T3" fmla="*/ 2147483646 h 21588"/>
              <a:gd name="T4" fmla="*/ 0 w 20594"/>
              <a:gd name="T5" fmla="*/ 2147483646 h 21588"/>
              <a:gd name="T6" fmla="*/ 0 60000 65536"/>
              <a:gd name="T7" fmla="*/ 0 60000 65536"/>
              <a:gd name="T8" fmla="*/ 0 60000 65536"/>
              <a:gd name="T9" fmla="*/ 0 w 20594"/>
              <a:gd name="T10" fmla="*/ 0 h 21588"/>
              <a:gd name="T11" fmla="*/ 20594 w 20594"/>
              <a:gd name="T12" fmla="*/ 21588 h 2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94" h="21588" fill="none" extrusionOk="0">
                <a:moveTo>
                  <a:pt x="719" y="0"/>
                </a:moveTo>
                <a:cubicBezTo>
                  <a:pt x="9869" y="305"/>
                  <a:pt x="17832" y="6344"/>
                  <a:pt x="20593" y="15072"/>
                </a:cubicBezTo>
              </a:path>
              <a:path w="20594" h="21588" stroke="0" extrusionOk="0">
                <a:moveTo>
                  <a:pt x="719" y="0"/>
                </a:moveTo>
                <a:cubicBezTo>
                  <a:pt x="9869" y="305"/>
                  <a:pt x="17832" y="6344"/>
                  <a:pt x="20593" y="15072"/>
                </a:cubicBezTo>
                <a:lnTo>
                  <a:pt x="0" y="21588"/>
                </a:lnTo>
                <a:lnTo>
                  <a:pt x="719" y="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5" name="Arc 25"/>
          <p:cNvSpPr>
            <a:spLocks/>
          </p:cNvSpPr>
          <p:nvPr/>
        </p:nvSpPr>
        <p:spPr bwMode="auto">
          <a:xfrm flipH="1" flipV="1">
            <a:off x="4800600" y="2514600"/>
            <a:ext cx="2241550" cy="2362200"/>
          </a:xfrm>
          <a:custGeom>
            <a:avLst/>
            <a:gdLst>
              <a:gd name="T0" fmla="*/ 1009253383 w 20029"/>
              <a:gd name="T1" fmla="*/ 0 h 21588"/>
              <a:gd name="T2" fmla="*/ 2147483646 w 20029"/>
              <a:gd name="T3" fmla="*/ 2147483646 h 21588"/>
              <a:gd name="T4" fmla="*/ 0 w 20029"/>
              <a:gd name="T5" fmla="*/ 2147483646 h 21588"/>
              <a:gd name="T6" fmla="*/ 0 60000 65536"/>
              <a:gd name="T7" fmla="*/ 0 60000 65536"/>
              <a:gd name="T8" fmla="*/ 0 60000 65536"/>
              <a:gd name="T9" fmla="*/ 0 w 20029"/>
              <a:gd name="T10" fmla="*/ 0 h 21588"/>
              <a:gd name="T11" fmla="*/ 20029 w 20029"/>
              <a:gd name="T12" fmla="*/ 21588 h 2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29" h="21588" fill="none" extrusionOk="0">
                <a:moveTo>
                  <a:pt x="719" y="0"/>
                </a:moveTo>
                <a:cubicBezTo>
                  <a:pt x="9260" y="284"/>
                  <a:pt x="16830" y="5577"/>
                  <a:pt x="20029" y="13501"/>
                </a:cubicBezTo>
              </a:path>
              <a:path w="20029" h="21588" stroke="0" extrusionOk="0">
                <a:moveTo>
                  <a:pt x="719" y="0"/>
                </a:moveTo>
                <a:cubicBezTo>
                  <a:pt x="9260" y="284"/>
                  <a:pt x="16830" y="5577"/>
                  <a:pt x="20029" y="13501"/>
                </a:cubicBezTo>
                <a:lnTo>
                  <a:pt x="0" y="21588"/>
                </a:lnTo>
                <a:lnTo>
                  <a:pt x="719" y="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6" name="Arc 26"/>
          <p:cNvSpPr>
            <a:spLocks/>
          </p:cNvSpPr>
          <p:nvPr/>
        </p:nvSpPr>
        <p:spPr bwMode="auto">
          <a:xfrm flipH="1" flipV="1">
            <a:off x="5181600" y="2057400"/>
            <a:ext cx="2305050" cy="2362200"/>
          </a:xfrm>
          <a:custGeom>
            <a:avLst/>
            <a:gdLst>
              <a:gd name="T0" fmla="*/ 1009600707 w 20594"/>
              <a:gd name="T1" fmla="*/ 0 h 21588"/>
              <a:gd name="T2" fmla="*/ 2147483646 w 20594"/>
              <a:gd name="T3" fmla="*/ 2147483646 h 21588"/>
              <a:gd name="T4" fmla="*/ 0 w 20594"/>
              <a:gd name="T5" fmla="*/ 2147483646 h 21588"/>
              <a:gd name="T6" fmla="*/ 0 60000 65536"/>
              <a:gd name="T7" fmla="*/ 0 60000 65536"/>
              <a:gd name="T8" fmla="*/ 0 60000 65536"/>
              <a:gd name="T9" fmla="*/ 0 w 20594"/>
              <a:gd name="T10" fmla="*/ 0 h 21588"/>
              <a:gd name="T11" fmla="*/ 20594 w 20594"/>
              <a:gd name="T12" fmla="*/ 21588 h 2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94" h="21588" fill="none" extrusionOk="0">
                <a:moveTo>
                  <a:pt x="719" y="0"/>
                </a:moveTo>
                <a:cubicBezTo>
                  <a:pt x="9869" y="305"/>
                  <a:pt x="17832" y="6344"/>
                  <a:pt x="20593" y="15072"/>
                </a:cubicBezTo>
              </a:path>
              <a:path w="20594" h="21588" stroke="0" extrusionOk="0">
                <a:moveTo>
                  <a:pt x="719" y="0"/>
                </a:moveTo>
                <a:cubicBezTo>
                  <a:pt x="9869" y="305"/>
                  <a:pt x="17832" y="6344"/>
                  <a:pt x="20593" y="15072"/>
                </a:cubicBezTo>
                <a:lnTo>
                  <a:pt x="0" y="21588"/>
                </a:lnTo>
                <a:lnTo>
                  <a:pt x="719" y="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7" name="Text Box 27"/>
          <p:cNvSpPr txBox="1">
            <a:spLocks noChangeArrowheads="1"/>
          </p:cNvSpPr>
          <p:nvPr/>
        </p:nvSpPr>
        <p:spPr bwMode="auto">
          <a:xfrm>
            <a:off x="7010400" y="4670424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  <a:latin typeface="Arial Narrow" panose="020B0606020202030204" pitchFamily="34" charset="0"/>
              </a:rPr>
              <a:t>I</a:t>
            </a:r>
            <a:r>
              <a:rPr lang="en-US" altLang="en-US" sz="2000" baseline="-25000">
                <a:solidFill>
                  <a:schemeClr val="hlink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25618" name="Text Box 28"/>
          <p:cNvSpPr txBox="1">
            <a:spLocks noChangeArrowheads="1"/>
          </p:cNvSpPr>
          <p:nvPr/>
        </p:nvSpPr>
        <p:spPr bwMode="auto">
          <a:xfrm>
            <a:off x="7038398" y="4443845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  <a:latin typeface="Arial Narrow" panose="020B0606020202030204" pitchFamily="34" charset="0"/>
              </a:rPr>
              <a:t>I</a:t>
            </a:r>
            <a:r>
              <a:rPr lang="en-US" altLang="en-US" sz="2000" baseline="-25000">
                <a:solidFill>
                  <a:schemeClr val="hlink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25619" name="Text Box 29"/>
          <p:cNvSpPr txBox="1">
            <a:spLocks noChangeArrowheads="1"/>
          </p:cNvSpPr>
          <p:nvPr/>
        </p:nvSpPr>
        <p:spPr bwMode="auto">
          <a:xfrm>
            <a:off x="7162800" y="4191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  <a:latin typeface="Arial Narrow" panose="020B0606020202030204" pitchFamily="34" charset="0"/>
              </a:rPr>
              <a:t>I</a:t>
            </a:r>
            <a:r>
              <a:rPr lang="en-US" altLang="en-US" sz="2000" baseline="-25000">
                <a:solidFill>
                  <a:schemeClr val="hlink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25620" name="Line 30"/>
          <p:cNvSpPr>
            <a:spLocks noChangeShapeType="1"/>
          </p:cNvSpPr>
          <p:nvPr/>
        </p:nvSpPr>
        <p:spPr bwMode="auto">
          <a:xfrm>
            <a:off x="6096000" y="4419600"/>
            <a:ext cx="0" cy="990600"/>
          </a:xfrm>
          <a:prstGeom prst="line">
            <a:avLst/>
          </a:prstGeom>
          <a:noFill/>
          <a:ln w="1905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21" name="Line 31"/>
          <p:cNvSpPr>
            <a:spLocks noChangeShapeType="1"/>
          </p:cNvSpPr>
          <p:nvPr/>
        </p:nvSpPr>
        <p:spPr bwMode="auto">
          <a:xfrm flipH="1">
            <a:off x="4495800" y="4419600"/>
            <a:ext cx="16002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22" name="Text Box 32"/>
          <p:cNvSpPr txBox="1">
            <a:spLocks noChangeArrowheads="1"/>
          </p:cNvSpPr>
          <p:nvPr/>
        </p:nvSpPr>
        <p:spPr bwMode="auto">
          <a:xfrm>
            <a:off x="5877123" y="5486400"/>
            <a:ext cx="418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16</a:t>
            </a:r>
          </a:p>
        </p:txBody>
      </p:sp>
      <p:sp>
        <p:nvSpPr>
          <p:cNvPr id="25623" name="Text Box 33"/>
          <p:cNvSpPr txBox="1">
            <a:spLocks noChangeArrowheads="1"/>
          </p:cNvSpPr>
          <p:nvPr/>
        </p:nvSpPr>
        <p:spPr bwMode="auto">
          <a:xfrm>
            <a:off x="3832225" y="4191000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$80</a:t>
            </a:r>
          </a:p>
        </p:txBody>
      </p:sp>
      <p:sp>
        <p:nvSpPr>
          <p:cNvPr id="25624" name="Text Box 48"/>
          <p:cNvSpPr txBox="1">
            <a:spLocks noChangeArrowheads="1"/>
          </p:cNvSpPr>
          <p:nvPr/>
        </p:nvSpPr>
        <p:spPr bwMode="auto">
          <a:xfrm>
            <a:off x="5911850" y="3962400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buNone/>
              <a:defRPr sz="2000">
                <a:solidFill>
                  <a:schemeClr val="folHlink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latin typeface="Arial" charset="0"/>
              </a:defRPr>
            </a:lvl9pPr>
          </a:lstStyle>
          <a:p>
            <a:r>
              <a:rPr lang="en-US" altLang="en-US" dirty="0"/>
              <a:t>U</a:t>
            </a:r>
          </a:p>
        </p:txBody>
      </p:sp>
      <p:pic>
        <p:nvPicPr>
          <p:cNvPr id="25625" name="Picture 50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6" name="Picture 51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480060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7" name="Text Box 55"/>
          <p:cNvSpPr txBox="1">
            <a:spLocks noChangeArrowheads="1"/>
          </p:cNvSpPr>
          <p:nvPr/>
        </p:nvSpPr>
        <p:spPr bwMode="auto">
          <a:xfrm>
            <a:off x="4724400" y="3733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25628" name="Text Box 56"/>
          <p:cNvSpPr txBox="1">
            <a:spLocks noChangeArrowheads="1"/>
          </p:cNvSpPr>
          <p:nvPr/>
        </p:nvSpPr>
        <p:spPr bwMode="auto">
          <a:xfrm>
            <a:off x="6618935" y="4814888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buNone/>
              <a:defRPr sz="2000">
                <a:solidFill>
                  <a:schemeClr val="folHlink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latin typeface="Arial" charset="0"/>
              </a:defRPr>
            </a:lvl9pPr>
          </a:lstStyle>
          <a:p>
            <a:r>
              <a:rPr lang="en-US" altLang="en-US" dirty="0"/>
              <a:t>A</a:t>
            </a:r>
          </a:p>
        </p:txBody>
      </p:sp>
      <p:pic>
        <p:nvPicPr>
          <p:cNvPr id="25629" name="Picture 58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4340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4" grpId="0"/>
      <p:bldP spid="25627" grpId="0"/>
      <p:bldP spid="256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1"/>
            <a:ext cx="8229600" cy="12192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Backward Bending Labor Supply Curve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			</a:t>
            </a:r>
          </a:p>
        </p:txBody>
      </p:sp>
      <p:sp>
        <p:nvSpPr>
          <p:cNvPr id="27652" name="Line 3"/>
          <p:cNvSpPr>
            <a:spLocks noChangeShapeType="1"/>
          </p:cNvSpPr>
          <p:nvPr/>
        </p:nvSpPr>
        <p:spPr bwMode="auto">
          <a:xfrm>
            <a:off x="4267200" y="1946275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4267200" y="5410200"/>
            <a:ext cx="3657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7985125" y="5410200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8153400" y="5486400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Hours of Work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733800" y="15494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Wage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1800" dirty="0">
                <a:latin typeface="Arial Narrow" panose="020B0606020202030204" pitchFamily="34" charset="0"/>
              </a:rPr>
              <a:t>Rate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620000" y="5486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24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4111625" y="5451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152400" y="1828800"/>
            <a:ext cx="33528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For a given person, hours of work may increase as the wage rate rises. 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If the wage rate rises from $10 to $25 per </a:t>
            </a:r>
            <a:r>
              <a:rPr kumimoji="0" lang="en-US" altLang="en-US" sz="2000" dirty="0" smtClean="0"/>
              <a:t>hour, </a:t>
            </a:r>
            <a:r>
              <a:rPr kumimoji="0" lang="en-US" altLang="en-US" sz="2000" dirty="0"/>
              <a:t>hours of work rises from 8 to 10 hours per day.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Above $25 per hour, hours of work fall. 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The backward bending labor supply curve is the result of the income and substitution effects of a wage change.</a:t>
            </a:r>
          </a:p>
        </p:txBody>
      </p:sp>
      <p:sp>
        <p:nvSpPr>
          <p:cNvPr id="27660" name="Arc 15"/>
          <p:cNvSpPr>
            <a:spLocks/>
          </p:cNvSpPr>
          <p:nvPr/>
        </p:nvSpPr>
        <p:spPr bwMode="auto">
          <a:xfrm rot="5400000" flipH="1">
            <a:off x="4917281" y="2842419"/>
            <a:ext cx="2713038" cy="1257300"/>
          </a:xfrm>
          <a:custGeom>
            <a:avLst/>
            <a:gdLst>
              <a:gd name="T0" fmla="*/ 2147483646 w 18873"/>
              <a:gd name="T1" fmla="*/ 0 h 18162"/>
              <a:gd name="T2" fmla="*/ 2147483646 w 18873"/>
              <a:gd name="T3" fmla="*/ 2147483646 h 18162"/>
              <a:gd name="T4" fmla="*/ 0 w 18873"/>
              <a:gd name="T5" fmla="*/ 2147483646 h 18162"/>
              <a:gd name="T6" fmla="*/ 0 60000 65536"/>
              <a:gd name="T7" fmla="*/ 0 60000 65536"/>
              <a:gd name="T8" fmla="*/ 0 60000 65536"/>
              <a:gd name="T9" fmla="*/ 0 w 18873"/>
              <a:gd name="T10" fmla="*/ 0 h 18162"/>
              <a:gd name="T11" fmla="*/ 18873 w 18873"/>
              <a:gd name="T12" fmla="*/ 18162 h 18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873" h="18162" fill="none" extrusionOk="0">
                <a:moveTo>
                  <a:pt x="11691" y="-1"/>
                </a:moveTo>
                <a:cubicBezTo>
                  <a:pt x="14678" y="1922"/>
                  <a:pt x="17144" y="4551"/>
                  <a:pt x="18872" y="7655"/>
                </a:cubicBezTo>
              </a:path>
              <a:path w="18873" h="18162" stroke="0" extrusionOk="0">
                <a:moveTo>
                  <a:pt x="11691" y="-1"/>
                </a:moveTo>
                <a:cubicBezTo>
                  <a:pt x="14678" y="1922"/>
                  <a:pt x="17144" y="4551"/>
                  <a:pt x="18872" y="7655"/>
                </a:cubicBezTo>
                <a:lnTo>
                  <a:pt x="0" y="18162"/>
                </a:lnTo>
                <a:lnTo>
                  <a:pt x="11691" y="-1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61" name="Arc 24"/>
          <p:cNvSpPr>
            <a:spLocks/>
          </p:cNvSpPr>
          <p:nvPr/>
        </p:nvSpPr>
        <p:spPr bwMode="auto">
          <a:xfrm rot="16200000" flipH="1" flipV="1">
            <a:off x="5293518" y="2936082"/>
            <a:ext cx="2436813" cy="831850"/>
          </a:xfrm>
          <a:custGeom>
            <a:avLst/>
            <a:gdLst>
              <a:gd name="T0" fmla="*/ 2147483646 w 21542"/>
              <a:gd name="T1" fmla="*/ 0 h 19656"/>
              <a:gd name="T2" fmla="*/ 2147483646 w 21542"/>
              <a:gd name="T3" fmla="*/ 1369569377 h 19656"/>
              <a:gd name="T4" fmla="*/ 0 w 21542"/>
              <a:gd name="T5" fmla="*/ 1489857654 h 19656"/>
              <a:gd name="T6" fmla="*/ 0 60000 65536"/>
              <a:gd name="T7" fmla="*/ 0 60000 65536"/>
              <a:gd name="T8" fmla="*/ 0 60000 65536"/>
              <a:gd name="T9" fmla="*/ 0 w 21542"/>
              <a:gd name="T10" fmla="*/ 0 h 19656"/>
              <a:gd name="T11" fmla="*/ 21542 w 21542"/>
              <a:gd name="T12" fmla="*/ 19656 h 196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42" h="19656" fill="none" extrusionOk="0">
                <a:moveTo>
                  <a:pt x="8955" y="-1"/>
                </a:moveTo>
                <a:cubicBezTo>
                  <a:pt x="16136" y="3271"/>
                  <a:pt x="20961" y="10198"/>
                  <a:pt x="21541" y="18069"/>
                </a:cubicBezTo>
              </a:path>
              <a:path w="21542" h="19656" stroke="0" extrusionOk="0">
                <a:moveTo>
                  <a:pt x="8955" y="-1"/>
                </a:moveTo>
                <a:cubicBezTo>
                  <a:pt x="16136" y="3271"/>
                  <a:pt x="20961" y="10198"/>
                  <a:pt x="21541" y="18069"/>
                </a:cubicBezTo>
                <a:lnTo>
                  <a:pt x="0" y="19656"/>
                </a:lnTo>
                <a:lnTo>
                  <a:pt x="8955" y="-1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62" name="Line 27"/>
          <p:cNvSpPr>
            <a:spLocks noChangeShapeType="1"/>
          </p:cNvSpPr>
          <p:nvPr/>
        </p:nvSpPr>
        <p:spPr bwMode="auto">
          <a:xfrm>
            <a:off x="4267200" y="4114800"/>
            <a:ext cx="23622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3" name="Line 28"/>
          <p:cNvSpPr>
            <a:spLocks noChangeShapeType="1"/>
          </p:cNvSpPr>
          <p:nvPr/>
        </p:nvSpPr>
        <p:spPr bwMode="auto">
          <a:xfrm>
            <a:off x="6629400" y="4114800"/>
            <a:ext cx="0" cy="12954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4" name="Line 29"/>
          <p:cNvSpPr>
            <a:spLocks noChangeShapeType="1"/>
          </p:cNvSpPr>
          <p:nvPr/>
        </p:nvSpPr>
        <p:spPr bwMode="auto">
          <a:xfrm flipH="1">
            <a:off x="4267200" y="3124200"/>
            <a:ext cx="2667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5" name="Line 30"/>
          <p:cNvSpPr>
            <a:spLocks noChangeShapeType="1"/>
          </p:cNvSpPr>
          <p:nvPr/>
        </p:nvSpPr>
        <p:spPr bwMode="auto">
          <a:xfrm>
            <a:off x="6934200" y="3124200"/>
            <a:ext cx="0" cy="22860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6" name="Text Box 31"/>
          <p:cNvSpPr txBox="1">
            <a:spLocks noChangeArrowheads="1"/>
          </p:cNvSpPr>
          <p:nvPr/>
        </p:nvSpPr>
        <p:spPr bwMode="auto">
          <a:xfrm>
            <a:off x="6473825" y="5486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27667" name="Text Box 32"/>
          <p:cNvSpPr txBox="1">
            <a:spLocks noChangeArrowheads="1"/>
          </p:cNvSpPr>
          <p:nvPr/>
        </p:nvSpPr>
        <p:spPr bwMode="auto">
          <a:xfrm>
            <a:off x="6715125" y="54864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27668" name="Text Box 33"/>
          <p:cNvSpPr txBox="1">
            <a:spLocks noChangeArrowheads="1"/>
          </p:cNvSpPr>
          <p:nvPr/>
        </p:nvSpPr>
        <p:spPr bwMode="auto">
          <a:xfrm>
            <a:off x="3603625" y="3900488"/>
            <a:ext cx="815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$10</a:t>
            </a:r>
          </a:p>
        </p:txBody>
      </p:sp>
      <p:sp>
        <p:nvSpPr>
          <p:cNvPr id="27669" name="Text Box 35"/>
          <p:cNvSpPr txBox="1">
            <a:spLocks noChangeArrowheads="1"/>
          </p:cNvSpPr>
          <p:nvPr/>
        </p:nvSpPr>
        <p:spPr bwMode="auto">
          <a:xfrm>
            <a:off x="3657600" y="2909888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Arial Narrow" panose="020B0606020202030204" pitchFamily="34" charset="0"/>
              </a:rPr>
              <a:t>$25</a:t>
            </a:r>
          </a:p>
        </p:txBody>
      </p:sp>
      <p:sp>
        <p:nvSpPr>
          <p:cNvPr id="27670" name="Text Box 38"/>
          <p:cNvSpPr txBox="1">
            <a:spLocks noChangeArrowheads="1"/>
          </p:cNvSpPr>
          <p:nvPr/>
        </p:nvSpPr>
        <p:spPr bwMode="auto">
          <a:xfrm>
            <a:off x="6428055" y="1843088"/>
            <a:ext cx="4042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chemeClr val="hlink"/>
                </a:solidFill>
                <a:latin typeface="Arial Narrow" panose="020B0606020202030204" pitchFamily="34" charset="0"/>
              </a:rPr>
              <a:t>S</a:t>
            </a:r>
            <a:r>
              <a:rPr lang="en-US" altLang="en-US" sz="2000" baseline="-25000" dirty="0">
                <a:solidFill>
                  <a:schemeClr val="hlink"/>
                </a:solidFill>
                <a:latin typeface="Arial Narrow" panose="020B0606020202030204" pitchFamily="34" charset="0"/>
              </a:rPr>
              <a:t>L</a:t>
            </a:r>
            <a:endParaRPr lang="en-US" altLang="en-US" sz="2000" dirty="0">
              <a:solidFill>
                <a:schemeClr val="hlink"/>
              </a:solidFill>
              <a:latin typeface="Arial Narrow" panose="020B0606020202030204" pitchFamily="34" charset="0"/>
            </a:endParaRPr>
          </a:p>
        </p:txBody>
      </p:sp>
      <p:pic>
        <p:nvPicPr>
          <p:cNvPr id="27671" name="Picture 40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03860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2" name="Picture 41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4800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 animBg="1"/>
      <p:bldP spid="27661" grpId="0" animBg="1"/>
      <p:bldP spid="27662" grpId="0" animBg="1"/>
      <p:bldP spid="27663" grpId="0" animBg="1"/>
      <p:bldP spid="27664" grpId="0" animBg="1"/>
      <p:bldP spid="276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Income Effect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Income Effect  </a:t>
            </a:r>
          </a:p>
          <a:p>
            <a:pPr lvl="1" eaLnBrk="1" hangingPunct="1"/>
            <a:r>
              <a:rPr lang="en-US" altLang="en-US" smtClean="0"/>
              <a:t>The change in desired hours of work resulting from a change in income, holding the wage constant.</a:t>
            </a:r>
          </a:p>
          <a:p>
            <a:pPr lvl="2" eaLnBrk="1" hangingPunct="1"/>
            <a:r>
              <a:rPr lang="en-US" altLang="en-US" smtClean="0"/>
              <a:t>Leisure is a normal good, so higher income implies a desire for more leisure (fewer hours of work).</a:t>
            </a:r>
          </a:p>
          <a:p>
            <a:pPr lvl="2" eaLnBrk="1" hangingPunct="1"/>
            <a:r>
              <a:rPr lang="en-US" altLang="en-US" smtClean="0"/>
              <a:t>For a wage </a:t>
            </a:r>
            <a:r>
              <a:rPr lang="en-US" altLang="en-US" i="1" smtClean="0"/>
              <a:t>increase</a:t>
            </a:r>
            <a:r>
              <a:rPr lang="en-US" altLang="en-US" smtClean="0"/>
              <a:t>, income is raised and so the income effect lowers desired work hours.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Substitution Effect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Substitution Effect  </a:t>
            </a:r>
          </a:p>
          <a:p>
            <a:pPr lvl="1" eaLnBrk="1" hangingPunct="1"/>
            <a:r>
              <a:rPr lang="en-US" altLang="en-US" smtClean="0"/>
              <a:t>The change in desired hours of work resulting from a change in the wage rate, holding income constant.</a:t>
            </a:r>
          </a:p>
          <a:p>
            <a:pPr lvl="2" eaLnBrk="1" hangingPunct="1"/>
            <a:r>
              <a:rPr lang="en-US" altLang="en-US" smtClean="0"/>
              <a:t>A higher wage rate raises the relative price of leisure. </a:t>
            </a:r>
          </a:p>
          <a:p>
            <a:pPr lvl="2" eaLnBrk="1" hangingPunct="1"/>
            <a:r>
              <a:rPr lang="en-US" altLang="en-US" smtClean="0"/>
              <a:t>For a wage </a:t>
            </a:r>
            <a:r>
              <a:rPr lang="en-US" altLang="en-US" i="1" smtClean="0"/>
              <a:t>increase</a:t>
            </a:r>
            <a:r>
              <a:rPr lang="en-US" altLang="en-US" smtClean="0"/>
              <a:t>, the substitution effect raises desired work hours.</a:t>
            </a:r>
          </a:p>
          <a:p>
            <a:pPr lvl="2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Net Effect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1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For Wage Increases </a:t>
            </a:r>
          </a:p>
          <a:p>
            <a:pPr lvl="1" eaLnBrk="1" hangingPunct="1"/>
            <a:r>
              <a:rPr lang="en-US" altLang="en-US" sz="2400" dirty="0" smtClean="0"/>
              <a:t>If substitution effect &gt; income effect, then hours of work rise. </a:t>
            </a:r>
          </a:p>
          <a:p>
            <a:pPr lvl="1" eaLnBrk="1" hangingPunct="1"/>
            <a:r>
              <a:rPr lang="en-US" altLang="en-US" sz="2400" dirty="0" smtClean="0"/>
              <a:t>If income effect &gt; substitution effect, then hours of work fall. </a:t>
            </a:r>
          </a:p>
          <a:p>
            <a:pPr eaLnBrk="1" hangingPunct="1"/>
            <a:r>
              <a:rPr lang="en-US" altLang="en-US" sz="2800" dirty="0" smtClean="0"/>
              <a:t>For Wage Decreases </a:t>
            </a:r>
          </a:p>
          <a:p>
            <a:pPr lvl="1" eaLnBrk="1" hangingPunct="1"/>
            <a:r>
              <a:rPr lang="en-US" altLang="en-US" sz="2400" dirty="0" smtClean="0"/>
              <a:t>If substitution effect &gt; income effect, then hours of work fall. </a:t>
            </a:r>
          </a:p>
          <a:p>
            <a:pPr lvl="1" eaLnBrk="1" hangingPunct="1"/>
            <a:r>
              <a:rPr lang="en-US" altLang="en-US" sz="2400" dirty="0" smtClean="0"/>
              <a:t>If income effect &gt; substitution effect, then hours of work rise.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Income and Substitution Effects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			</a:t>
            </a:r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>
            <a:off x="4495800" y="1905000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4495800" y="5410200"/>
            <a:ext cx="3429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7985125" y="5410200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8153400" y="5486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Leisure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785755" y="1538287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Income/day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76200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6"/>
                </a:solidFill>
                <a:latin typeface="Arial Narrow" panose="020B0606020202030204" pitchFamily="34" charset="0"/>
              </a:rPr>
              <a:t>24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267200" y="54514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0" y="1814513"/>
            <a:ext cx="365760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800" dirty="0"/>
              <a:t> 	At a  wage rate of $10/hour, the optimal hours of leisure is 16 (8 hours of work) at point</a:t>
            </a:r>
            <a:r>
              <a:rPr kumimoji="0" lang="en-US" altLang="en-US" sz="1800" dirty="0">
                <a:solidFill>
                  <a:schemeClr val="bg2"/>
                </a:solidFill>
              </a:rPr>
              <a:t> </a:t>
            </a:r>
            <a:r>
              <a:rPr kumimoji="0" lang="en-US" altLang="en-US" sz="1800" dirty="0">
                <a:solidFill>
                  <a:srgbClr val="660066"/>
                </a:solidFill>
              </a:rPr>
              <a:t>U</a:t>
            </a:r>
            <a:r>
              <a:rPr kumimoji="0" lang="en-US" altLang="en-US" sz="1800" baseline="-25000" dirty="0">
                <a:solidFill>
                  <a:srgbClr val="660066"/>
                </a:solidFill>
              </a:rPr>
              <a:t>1</a:t>
            </a:r>
            <a:r>
              <a:rPr kumimoji="0" lang="en-US" altLang="en-US" sz="1800" dirty="0"/>
              <a:t>. </a:t>
            </a:r>
          </a:p>
        </p:txBody>
      </p:sp>
      <p:sp>
        <p:nvSpPr>
          <p:cNvPr id="35852" name="Line 13"/>
          <p:cNvSpPr>
            <a:spLocks noChangeShapeType="1"/>
          </p:cNvSpPr>
          <p:nvPr/>
        </p:nvSpPr>
        <p:spPr bwMode="auto">
          <a:xfrm flipH="1" flipV="1">
            <a:off x="4495800" y="3581400"/>
            <a:ext cx="3429000" cy="1828800"/>
          </a:xfrm>
          <a:prstGeom prst="line">
            <a:avLst/>
          </a:prstGeom>
          <a:noFill/>
          <a:ln w="38100">
            <a:solidFill>
              <a:srgbClr val="FE80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3" name="Text Box 14"/>
          <p:cNvSpPr txBox="1">
            <a:spLocks noChangeArrowheads="1"/>
          </p:cNvSpPr>
          <p:nvPr/>
        </p:nvSpPr>
        <p:spPr bwMode="auto">
          <a:xfrm>
            <a:off x="3657600" y="3352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accent6"/>
                </a:solidFill>
                <a:latin typeface="Arial Narrow" panose="020B0606020202030204" pitchFamily="34" charset="0"/>
              </a:rPr>
              <a:t>$240</a:t>
            </a:r>
          </a:p>
        </p:txBody>
      </p:sp>
      <p:sp>
        <p:nvSpPr>
          <p:cNvPr id="35854" name="Arc 15"/>
          <p:cNvSpPr>
            <a:spLocks/>
          </p:cNvSpPr>
          <p:nvPr/>
        </p:nvSpPr>
        <p:spPr bwMode="auto">
          <a:xfrm flipH="1" flipV="1">
            <a:off x="4933950" y="2362200"/>
            <a:ext cx="2305050" cy="2362200"/>
          </a:xfrm>
          <a:custGeom>
            <a:avLst/>
            <a:gdLst>
              <a:gd name="T0" fmla="*/ 1009600707 w 20594"/>
              <a:gd name="T1" fmla="*/ 0 h 21588"/>
              <a:gd name="T2" fmla="*/ 2147483646 w 20594"/>
              <a:gd name="T3" fmla="*/ 2147483646 h 21588"/>
              <a:gd name="T4" fmla="*/ 0 w 20594"/>
              <a:gd name="T5" fmla="*/ 2147483646 h 21588"/>
              <a:gd name="T6" fmla="*/ 0 60000 65536"/>
              <a:gd name="T7" fmla="*/ 0 60000 65536"/>
              <a:gd name="T8" fmla="*/ 0 60000 65536"/>
              <a:gd name="T9" fmla="*/ 0 w 20594"/>
              <a:gd name="T10" fmla="*/ 0 h 21588"/>
              <a:gd name="T11" fmla="*/ 20594 w 20594"/>
              <a:gd name="T12" fmla="*/ 21588 h 2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94" h="21588" fill="none" extrusionOk="0">
                <a:moveTo>
                  <a:pt x="719" y="0"/>
                </a:moveTo>
                <a:cubicBezTo>
                  <a:pt x="9869" y="305"/>
                  <a:pt x="17832" y="6344"/>
                  <a:pt x="20593" y="15072"/>
                </a:cubicBezTo>
              </a:path>
              <a:path w="20594" h="21588" stroke="0" extrusionOk="0">
                <a:moveTo>
                  <a:pt x="719" y="0"/>
                </a:moveTo>
                <a:cubicBezTo>
                  <a:pt x="9869" y="305"/>
                  <a:pt x="17832" y="6344"/>
                  <a:pt x="20593" y="15072"/>
                </a:cubicBezTo>
                <a:lnTo>
                  <a:pt x="0" y="21588"/>
                </a:lnTo>
                <a:lnTo>
                  <a:pt x="719" y="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55" name="Arc 17"/>
          <p:cNvSpPr>
            <a:spLocks/>
          </p:cNvSpPr>
          <p:nvPr/>
        </p:nvSpPr>
        <p:spPr bwMode="auto">
          <a:xfrm flipH="1" flipV="1">
            <a:off x="4953000" y="1828800"/>
            <a:ext cx="2398713" cy="2438400"/>
          </a:xfrm>
          <a:custGeom>
            <a:avLst/>
            <a:gdLst>
              <a:gd name="T0" fmla="*/ 1003522595 w 21474"/>
              <a:gd name="T1" fmla="*/ 0 h 21588"/>
              <a:gd name="T2" fmla="*/ 2147483646 w 21474"/>
              <a:gd name="T3" fmla="*/ 2147483646 h 21588"/>
              <a:gd name="T4" fmla="*/ 0 w 21474"/>
              <a:gd name="T5" fmla="*/ 2147483646 h 21588"/>
              <a:gd name="T6" fmla="*/ 0 60000 65536"/>
              <a:gd name="T7" fmla="*/ 0 60000 65536"/>
              <a:gd name="T8" fmla="*/ 0 60000 65536"/>
              <a:gd name="T9" fmla="*/ 0 w 21474"/>
              <a:gd name="T10" fmla="*/ 0 h 21588"/>
              <a:gd name="T11" fmla="*/ 21474 w 21474"/>
              <a:gd name="T12" fmla="*/ 21588 h 2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74" h="21588" fill="none" extrusionOk="0">
                <a:moveTo>
                  <a:pt x="719" y="0"/>
                </a:moveTo>
                <a:cubicBezTo>
                  <a:pt x="11467" y="358"/>
                  <a:pt x="20314" y="8567"/>
                  <a:pt x="21473" y="19258"/>
                </a:cubicBezTo>
              </a:path>
              <a:path w="21474" h="21588" stroke="0" extrusionOk="0">
                <a:moveTo>
                  <a:pt x="719" y="0"/>
                </a:moveTo>
                <a:cubicBezTo>
                  <a:pt x="11467" y="358"/>
                  <a:pt x="20314" y="8567"/>
                  <a:pt x="21473" y="19258"/>
                </a:cubicBezTo>
                <a:lnTo>
                  <a:pt x="0" y="21588"/>
                </a:lnTo>
                <a:lnTo>
                  <a:pt x="719" y="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56" name="Text Box 19"/>
          <p:cNvSpPr txBox="1">
            <a:spLocks noChangeArrowheads="1"/>
          </p:cNvSpPr>
          <p:nvPr/>
        </p:nvSpPr>
        <p:spPr bwMode="auto">
          <a:xfrm>
            <a:off x="7064375" y="4495800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  <a:latin typeface="Arial Narrow" panose="020B0606020202030204" pitchFamily="34" charset="0"/>
              </a:rPr>
              <a:t>I</a:t>
            </a:r>
            <a:r>
              <a:rPr lang="en-US" altLang="en-US" sz="2000" baseline="-25000">
                <a:solidFill>
                  <a:schemeClr val="hlink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35857" name="Text Box 20"/>
          <p:cNvSpPr txBox="1">
            <a:spLocks noChangeArrowheads="1"/>
          </p:cNvSpPr>
          <p:nvPr/>
        </p:nvSpPr>
        <p:spPr bwMode="auto">
          <a:xfrm>
            <a:off x="7162800" y="38100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chemeClr val="hlink"/>
                </a:solidFill>
                <a:latin typeface="Arial Narrow" panose="020B0606020202030204" pitchFamily="34" charset="0"/>
              </a:rPr>
              <a:t>I</a:t>
            </a:r>
            <a:r>
              <a:rPr lang="en-US" altLang="en-US" sz="2000" baseline="-25000" dirty="0">
                <a:solidFill>
                  <a:schemeClr val="hlink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35858" name="Line 21"/>
          <p:cNvSpPr>
            <a:spLocks noChangeShapeType="1"/>
          </p:cNvSpPr>
          <p:nvPr/>
        </p:nvSpPr>
        <p:spPr bwMode="auto">
          <a:xfrm>
            <a:off x="6096000" y="4419600"/>
            <a:ext cx="0" cy="9906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9" name="Text Box 23"/>
          <p:cNvSpPr txBox="1">
            <a:spLocks noChangeArrowheads="1"/>
          </p:cNvSpPr>
          <p:nvPr/>
        </p:nvSpPr>
        <p:spPr bwMode="auto">
          <a:xfrm>
            <a:off x="5867400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chemeClr val="accent6"/>
                </a:solidFill>
                <a:latin typeface="Arial Narrow" panose="020B0606020202030204" pitchFamily="34" charset="0"/>
              </a:rPr>
              <a:t>16</a:t>
            </a:r>
          </a:p>
        </p:txBody>
      </p:sp>
      <p:sp>
        <p:nvSpPr>
          <p:cNvPr id="35860" name="Text Box 25"/>
          <p:cNvSpPr txBox="1">
            <a:spLocks noChangeArrowheads="1"/>
          </p:cNvSpPr>
          <p:nvPr/>
        </p:nvSpPr>
        <p:spPr bwMode="auto">
          <a:xfrm>
            <a:off x="5756275" y="3962400"/>
            <a:ext cx="6064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660066"/>
                </a:solidFill>
                <a:latin typeface="+mn-lt"/>
              </a:rPr>
              <a:t>U</a:t>
            </a:r>
            <a:r>
              <a:rPr lang="en-US" altLang="en-US" sz="2000" baseline="-25000" dirty="0">
                <a:solidFill>
                  <a:srgbClr val="660066"/>
                </a:solidFill>
                <a:latin typeface="+mn-lt"/>
              </a:rPr>
              <a:t>1</a:t>
            </a:r>
          </a:p>
        </p:txBody>
      </p:sp>
      <p:sp>
        <p:nvSpPr>
          <p:cNvPr id="35861" name="Text Box 26"/>
          <p:cNvSpPr txBox="1">
            <a:spLocks noChangeArrowheads="1"/>
          </p:cNvSpPr>
          <p:nvPr/>
        </p:nvSpPr>
        <p:spPr bwMode="auto">
          <a:xfrm>
            <a:off x="0" y="2595670"/>
            <a:ext cx="381000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800" dirty="0"/>
              <a:t> 	If the wage rate rises to $15/hour, the optimal hours of leisure is 15 at point </a:t>
            </a:r>
            <a:r>
              <a:rPr kumimoji="0" lang="en-US" altLang="en-US" sz="1800" dirty="0">
                <a:solidFill>
                  <a:srgbClr val="660066"/>
                </a:solidFill>
              </a:rPr>
              <a:t>U</a:t>
            </a:r>
            <a:r>
              <a:rPr kumimoji="0" lang="en-US" altLang="en-US" sz="1800" baseline="-25000" dirty="0">
                <a:solidFill>
                  <a:srgbClr val="660066"/>
                </a:solidFill>
              </a:rPr>
              <a:t>2</a:t>
            </a:r>
            <a:r>
              <a:rPr kumimoji="0" lang="en-US" altLang="en-US" sz="1800" dirty="0"/>
              <a:t>. </a:t>
            </a:r>
          </a:p>
        </p:txBody>
      </p:sp>
      <p:sp>
        <p:nvSpPr>
          <p:cNvPr id="35862" name="Text Box 29"/>
          <p:cNvSpPr txBox="1">
            <a:spLocks noChangeArrowheads="1"/>
          </p:cNvSpPr>
          <p:nvPr/>
        </p:nvSpPr>
        <p:spPr bwMode="auto">
          <a:xfrm>
            <a:off x="0" y="3381519"/>
            <a:ext cx="3733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800" dirty="0"/>
              <a:t> 	The income effect (IE) is measured through a parallel shift of the old budget constraint. The IE is from </a:t>
            </a:r>
            <a:r>
              <a:rPr kumimoji="0" lang="en-US" altLang="en-US" sz="1800" dirty="0">
                <a:solidFill>
                  <a:srgbClr val="660066"/>
                </a:solidFill>
              </a:rPr>
              <a:t>U</a:t>
            </a:r>
            <a:r>
              <a:rPr kumimoji="0" lang="en-US" altLang="en-US" sz="1800" baseline="-25000" dirty="0">
                <a:solidFill>
                  <a:srgbClr val="660066"/>
                </a:solidFill>
              </a:rPr>
              <a:t>1</a:t>
            </a:r>
            <a:r>
              <a:rPr kumimoji="0" lang="en-US" altLang="en-US" sz="1800" baseline="-25000" dirty="0">
                <a:solidFill>
                  <a:srgbClr val="FF75FF"/>
                </a:solidFill>
              </a:rPr>
              <a:t> </a:t>
            </a:r>
            <a:r>
              <a:rPr kumimoji="0" lang="en-US" altLang="en-US" sz="1800" dirty="0"/>
              <a:t>to </a:t>
            </a:r>
            <a:r>
              <a:rPr kumimoji="0" lang="en-US" altLang="en-US" sz="1800" dirty="0" smtClean="0">
                <a:solidFill>
                  <a:srgbClr val="660066"/>
                </a:solidFill>
              </a:rPr>
              <a:t>U</a:t>
            </a:r>
            <a:r>
              <a:rPr kumimoji="0" lang="en-US" altLang="en-US" sz="1800" baseline="-25000" dirty="0" smtClean="0">
                <a:solidFill>
                  <a:srgbClr val="660066"/>
                </a:solidFill>
              </a:rPr>
              <a:t>2</a:t>
            </a:r>
            <a:r>
              <a:rPr kumimoji="0" lang="en-US" altLang="en-US" sz="1800" b="1" baseline="30000" dirty="0" smtClean="0">
                <a:solidFill>
                  <a:srgbClr val="660066"/>
                </a:solidFill>
              </a:rPr>
              <a:t>’</a:t>
            </a:r>
            <a:r>
              <a:rPr kumimoji="0" lang="en-US" altLang="en-US" sz="1800" dirty="0" smtClean="0"/>
              <a:t> </a:t>
            </a:r>
            <a:r>
              <a:rPr kumimoji="0" lang="en-US" altLang="en-US" sz="1800" dirty="0"/>
              <a:t>(from 16 to 17 hours of leisure).</a:t>
            </a:r>
          </a:p>
        </p:txBody>
      </p:sp>
      <p:sp>
        <p:nvSpPr>
          <p:cNvPr id="35863" name="Text Box 32"/>
          <p:cNvSpPr txBox="1">
            <a:spLocks noChangeArrowheads="1"/>
          </p:cNvSpPr>
          <p:nvPr/>
        </p:nvSpPr>
        <p:spPr bwMode="auto">
          <a:xfrm>
            <a:off x="0" y="4707082"/>
            <a:ext cx="36576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800" dirty="0"/>
              <a:t> 	The substitution effect (SE) is measured by movement along I</a:t>
            </a:r>
            <a:r>
              <a:rPr kumimoji="0" lang="en-US" altLang="en-US" sz="1800" baseline="-25000" dirty="0"/>
              <a:t>2</a:t>
            </a:r>
            <a:r>
              <a:rPr kumimoji="0" lang="en-US" altLang="en-US" sz="1800" dirty="0"/>
              <a:t>. The SE is from </a:t>
            </a:r>
            <a:r>
              <a:rPr kumimoji="0" lang="en-US" altLang="en-US" sz="1800" dirty="0">
                <a:solidFill>
                  <a:srgbClr val="660066"/>
                </a:solidFill>
              </a:rPr>
              <a:t>U</a:t>
            </a:r>
            <a:r>
              <a:rPr kumimoji="0" lang="en-US" altLang="en-US" sz="1800" baseline="-25000" dirty="0">
                <a:solidFill>
                  <a:srgbClr val="660066"/>
                </a:solidFill>
              </a:rPr>
              <a:t>2</a:t>
            </a:r>
            <a:r>
              <a:rPr kumimoji="0" lang="en-US" altLang="en-US" sz="1800" b="1" baseline="30000" dirty="0">
                <a:solidFill>
                  <a:srgbClr val="660066"/>
                </a:solidFill>
              </a:rPr>
              <a:t>’</a:t>
            </a:r>
            <a:r>
              <a:rPr kumimoji="0" lang="en-US" altLang="en-US" sz="1800" baseline="-25000" dirty="0">
                <a:solidFill>
                  <a:srgbClr val="FF75FF"/>
                </a:solidFill>
              </a:rPr>
              <a:t> </a:t>
            </a:r>
            <a:r>
              <a:rPr kumimoji="0" lang="en-US" altLang="en-US" sz="1800" dirty="0"/>
              <a:t>to </a:t>
            </a:r>
            <a:r>
              <a:rPr kumimoji="0" lang="en-US" altLang="en-US" sz="1800" dirty="0" smtClean="0">
                <a:solidFill>
                  <a:srgbClr val="660066"/>
                </a:solidFill>
              </a:rPr>
              <a:t>U</a:t>
            </a:r>
            <a:r>
              <a:rPr kumimoji="0" lang="en-US" altLang="en-US" sz="1800" baseline="-25000" dirty="0" smtClean="0">
                <a:solidFill>
                  <a:srgbClr val="660066"/>
                </a:solidFill>
              </a:rPr>
              <a:t>2</a:t>
            </a:r>
            <a:r>
              <a:rPr kumimoji="0" lang="en-US" altLang="en-US" sz="1800" dirty="0" smtClean="0"/>
              <a:t> </a:t>
            </a:r>
            <a:r>
              <a:rPr kumimoji="0" lang="en-US" altLang="en-US" sz="1800" dirty="0"/>
              <a:t>(from 17 to 15 hours of leisure).</a:t>
            </a:r>
          </a:p>
        </p:txBody>
      </p:sp>
      <p:sp>
        <p:nvSpPr>
          <p:cNvPr id="35864" name="Line 33"/>
          <p:cNvSpPr>
            <a:spLocks noChangeShapeType="1"/>
          </p:cNvSpPr>
          <p:nvPr/>
        </p:nvSpPr>
        <p:spPr bwMode="auto">
          <a:xfrm flipH="1" flipV="1">
            <a:off x="4495800" y="2667000"/>
            <a:ext cx="3276600" cy="2667000"/>
          </a:xfrm>
          <a:prstGeom prst="line">
            <a:avLst/>
          </a:prstGeom>
          <a:noFill/>
          <a:ln w="38100">
            <a:solidFill>
              <a:srgbClr val="FE80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65" name="Line 41"/>
          <p:cNvSpPr>
            <a:spLocks noChangeShapeType="1"/>
          </p:cNvSpPr>
          <p:nvPr/>
        </p:nvSpPr>
        <p:spPr bwMode="auto">
          <a:xfrm>
            <a:off x="4572000" y="3124200"/>
            <a:ext cx="3429000" cy="1828800"/>
          </a:xfrm>
          <a:prstGeom prst="line">
            <a:avLst/>
          </a:prstGeom>
          <a:noFill/>
          <a:ln w="38100">
            <a:solidFill>
              <a:srgbClr val="FF1515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5866" name="Picture 42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4340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7" name="Picture 43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6240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8" name="Picture 44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9" name="Line 45"/>
          <p:cNvSpPr>
            <a:spLocks noChangeShapeType="1"/>
          </p:cNvSpPr>
          <p:nvPr/>
        </p:nvSpPr>
        <p:spPr bwMode="auto">
          <a:xfrm>
            <a:off x="6305550" y="4098924"/>
            <a:ext cx="19050" cy="131127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5870" name="Line 46"/>
          <p:cNvSpPr>
            <a:spLocks noChangeShapeType="1"/>
          </p:cNvSpPr>
          <p:nvPr/>
        </p:nvSpPr>
        <p:spPr bwMode="auto">
          <a:xfrm>
            <a:off x="5791200" y="3657600"/>
            <a:ext cx="0" cy="17526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71" name="Text Box 47"/>
          <p:cNvSpPr txBox="1">
            <a:spLocks noChangeArrowheads="1"/>
          </p:cNvSpPr>
          <p:nvPr/>
        </p:nvSpPr>
        <p:spPr bwMode="auto">
          <a:xfrm>
            <a:off x="60960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accent6"/>
                </a:solidFill>
                <a:latin typeface="Arial Narrow" panose="020B0606020202030204" pitchFamily="34" charset="0"/>
              </a:rPr>
              <a:t>17</a:t>
            </a:r>
          </a:p>
        </p:txBody>
      </p:sp>
      <p:sp>
        <p:nvSpPr>
          <p:cNvPr id="35872" name="Text Box 48"/>
          <p:cNvSpPr txBox="1">
            <a:spLocks noChangeArrowheads="1"/>
          </p:cNvSpPr>
          <p:nvPr/>
        </p:nvSpPr>
        <p:spPr bwMode="auto">
          <a:xfrm>
            <a:off x="5562600" y="5486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accent6"/>
                </a:solidFill>
                <a:latin typeface="Arial Narrow" panose="020B0606020202030204" pitchFamily="34" charset="0"/>
              </a:rPr>
              <a:t>15</a:t>
            </a:r>
          </a:p>
        </p:txBody>
      </p:sp>
      <p:sp>
        <p:nvSpPr>
          <p:cNvPr id="35873" name="Text Box 49"/>
          <p:cNvSpPr txBox="1">
            <a:spLocks noChangeArrowheads="1"/>
          </p:cNvSpPr>
          <p:nvPr/>
        </p:nvSpPr>
        <p:spPr bwMode="auto">
          <a:xfrm>
            <a:off x="5486400" y="3200400"/>
            <a:ext cx="758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660066"/>
                </a:solidFill>
                <a:latin typeface="+mn-lt"/>
              </a:rPr>
              <a:t>U</a:t>
            </a:r>
            <a:r>
              <a:rPr lang="en-US" altLang="en-US" sz="2000" baseline="-25000" dirty="0">
                <a:solidFill>
                  <a:srgbClr val="660066"/>
                </a:solidFill>
                <a:latin typeface="+mn-lt"/>
              </a:rPr>
              <a:t>2</a:t>
            </a:r>
          </a:p>
        </p:txBody>
      </p:sp>
      <p:sp>
        <p:nvSpPr>
          <p:cNvPr id="35874" name="Text Box 50"/>
          <p:cNvSpPr txBox="1">
            <a:spLocks noChangeArrowheads="1"/>
          </p:cNvSpPr>
          <p:nvPr/>
        </p:nvSpPr>
        <p:spPr bwMode="auto">
          <a:xfrm>
            <a:off x="6184034" y="3545753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660066"/>
                </a:solidFill>
                <a:latin typeface="+mn-lt"/>
              </a:rPr>
              <a:t>U</a:t>
            </a:r>
            <a:r>
              <a:rPr lang="en-US" altLang="en-US" sz="2000" baseline="-25000" dirty="0">
                <a:solidFill>
                  <a:srgbClr val="660066"/>
                </a:solidFill>
                <a:latin typeface="+mn-lt"/>
              </a:rPr>
              <a:t>2</a:t>
            </a:r>
            <a:r>
              <a:rPr lang="en-US" altLang="en-US" sz="2000" b="1" baseline="30000" dirty="0">
                <a:solidFill>
                  <a:srgbClr val="660066"/>
                </a:solidFill>
                <a:latin typeface="+mn-lt"/>
              </a:rPr>
              <a:t>’</a:t>
            </a:r>
          </a:p>
        </p:txBody>
      </p:sp>
      <p:sp>
        <p:nvSpPr>
          <p:cNvPr id="35875" name="Text Box 51"/>
          <p:cNvSpPr txBox="1">
            <a:spLocks noChangeArrowheads="1"/>
          </p:cNvSpPr>
          <p:nvPr/>
        </p:nvSpPr>
        <p:spPr bwMode="auto">
          <a:xfrm>
            <a:off x="3810000" y="24384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chemeClr val="accent6"/>
                </a:solidFill>
                <a:latin typeface="Arial Narrow" panose="020B0606020202030204" pitchFamily="34" charset="0"/>
              </a:rPr>
              <a:t>$360</a:t>
            </a:r>
          </a:p>
        </p:txBody>
      </p:sp>
      <p:sp>
        <p:nvSpPr>
          <p:cNvPr id="35876" name="Text Box 52"/>
          <p:cNvSpPr txBox="1">
            <a:spLocks noChangeArrowheads="1"/>
          </p:cNvSpPr>
          <p:nvPr/>
        </p:nvSpPr>
        <p:spPr bwMode="auto">
          <a:xfrm>
            <a:off x="0" y="5791200"/>
            <a:ext cx="3657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800" dirty="0"/>
              <a:t> 	The net effect is an increase of hours of work by 1 hour.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1" grpId="0"/>
      <p:bldP spid="35858" grpId="0" animBg="1"/>
      <p:bldP spid="35860" grpId="0"/>
      <p:bldP spid="35861" grpId="0"/>
      <p:bldP spid="35862" grpId="0"/>
      <p:bldP spid="35863" grpId="0"/>
      <p:bldP spid="35869" grpId="0" animBg="1"/>
      <p:bldP spid="35870" grpId="0" animBg="1"/>
      <p:bldP spid="35873" grpId="0"/>
      <p:bldP spid="35874" grpId="0"/>
      <p:bldP spid="3587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60251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Backward Bending Labor Supply Rationale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substitution effect dominates at low wage rates. </a:t>
            </a:r>
          </a:p>
          <a:p>
            <a:pPr lvl="1" eaLnBrk="1" hangingPunct="1"/>
            <a:r>
              <a:rPr lang="en-US" altLang="en-US" smtClean="0"/>
              <a:t>The MRS is low because income is scarce relative to leisure.</a:t>
            </a:r>
          </a:p>
          <a:p>
            <a:pPr eaLnBrk="1" hangingPunct="1"/>
            <a:r>
              <a:rPr lang="en-US" altLang="en-US" smtClean="0"/>
              <a:t>The income effect dominates at higher wage rates.</a:t>
            </a:r>
          </a:p>
          <a:p>
            <a:pPr lvl="1" eaLnBrk="1" hangingPunct="1"/>
            <a:r>
              <a:rPr lang="en-US" altLang="en-US" smtClean="0"/>
              <a:t>The MRS is high because leisure is scarce relative to income.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Empirical Evidence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labor supply curve is slightly backward bending for men. </a:t>
            </a:r>
          </a:p>
          <a:p>
            <a:pPr lvl="1" eaLnBrk="1" hangingPunct="1"/>
            <a:r>
              <a:rPr lang="en-US" altLang="en-US" smtClean="0"/>
              <a:t>The income effect is slightly greater than the substitution effect.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36451"/>
          </a:xfrm>
        </p:spPr>
        <p:txBody>
          <a:bodyPr/>
          <a:lstStyle/>
          <a:p>
            <a:r>
              <a:rPr lang="en-US" dirty="0" smtClean="0"/>
              <a:t>After reading this chapter, you should be able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 02-01: Use the basic income–leisure model to determine an individual’s optimal combination of income and leisure.</a:t>
            </a:r>
          </a:p>
          <a:p>
            <a:r>
              <a:rPr lang="en-US" dirty="0"/>
              <a:t>LO 02-02: Apply and extend the basic work–leisure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Empirical Evidence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labor supply curve is positive for women. </a:t>
            </a:r>
          </a:p>
          <a:p>
            <a:pPr lvl="1" eaLnBrk="1" hangingPunct="1"/>
            <a:r>
              <a:rPr lang="en-US" altLang="en-US" smtClean="0"/>
              <a:t>If substitution effect is greater than the income effect.</a:t>
            </a:r>
          </a:p>
          <a:p>
            <a:pPr lvl="2" eaLnBrk="1" hangingPunct="1"/>
            <a:r>
              <a:rPr lang="en-US" altLang="en-US" smtClean="0"/>
              <a:t>Women substitute between work at home and market work more than men.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Elasticity of Labor Supply</a:t>
            </a:r>
          </a:p>
        </p:txBody>
      </p:sp>
      <p:sp>
        <p:nvSpPr>
          <p:cNvPr id="3215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elasticity of labor supply measures the responsiveness of desired hours of work to the wage rate.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3505200"/>
            <a:ext cx="6400800" cy="1371600"/>
            <a:chOff x="1008" y="2016"/>
            <a:chExt cx="3840" cy="720"/>
          </a:xfrm>
        </p:grpSpPr>
        <p:sp>
          <p:nvSpPr>
            <p:cNvPr id="44042" name="Rectangle 5"/>
            <p:cNvSpPr>
              <a:spLocks noChangeArrowheads="1"/>
            </p:cNvSpPr>
            <p:nvPr/>
          </p:nvSpPr>
          <p:spPr bwMode="auto">
            <a:xfrm>
              <a:off x="1008" y="2016"/>
              <a:ext cx="3840" cy="720"/>
            </a:xfrm>
            <a:prstGeom prst="rect">
              <a:avLst/>
            </a:prstGeom>
            <a:solidFill>
              <a:srgbClr val="FFFFD9"/>
            </a:solidFill>
            <a:ln w="6350">
              <a:solidFill>
                <a:schemeClr val="bg2"/>
              </a:solidFill>
              <a:miter lim="800000"/>
              <a:headEnd/>
              <a:tailEnd type="none" w="lg" len="lg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o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∞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~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44043" name="Text Box 6"/>
            <p:cNvSpPr txBox="1">
              <a:spLocks noChangeArrowheads="1"/>
            </p:cNvSpPr>
            <p:nvPr/>
          </p:nvSpPr>
          <p:spPr bwMode="auto">
            <a:xfrm>
              <a:off x="1076" y="2160"/>
              <a:ext cx="1346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o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∞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~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400" b="1" i="1">
                  <a:solidFill>
                    <a:schemeClr val="accent2"/>
                  </a:solidFill>
                  <a:latin typeface="Times New Roman" pitchFamily="18" charset="0"/>
                </a:rPr>
                <a:t>Elasticity</a:t>
              </a:r>
              <a:br>
                <a:rPr kumimoji="0" lang="en-US" altLang="en-US" sz="2400" b="1" i="1">
                  <a:solidFill>
                    <a:schemeClr val="accent2"/>
                  </a:solidFill>
                  <a:latin typeface="Times New Roman" pitchFamily="18" charset="0"/>
                </a:rPr>
              </a:br>
              <a:r>
                <a:rPr kumimoji="0" lang="en-US" altLang="en-US" sz="2400" b="1" i="1">
                  <a:solidFill>
                    <a:schemeClr val="accent2"/>
                  </a:solidFill>
                  <a:latin typeface="Times New Roman" pitchFamily="18" charset="0"/>
                </a:rPr>
                <a:t>of Labor Supply</a:t>
              </a:r>
            </a:p>
          </p:txBody>
        </p:sp>
      </p:grpSp>
      <p:sp>
        <p:nvSpPr>
          <p:cNvPr id="321543" name="Text Box 7"/>
          <p:cNvSpPr txBox="1">
            <a:spLocks noChangeArrowheads="1"/>
          </p:cNvSpPr>
          <p:nvPr/>
        </p:nvSpPr>
        <p:spPr bwMode="auto">
          <a:xfrm>
            <a:off x="3886200" y="363537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400" b="1" i="1">
                <a:solidFill>
                  <a:schemeClr val="bg2"/>
                </a:solidFill>
                <a:latin typeface="Times New Roman" pitchFamily="18" charset="0"/>
              </a:rPr>
              <a:t>=</a:t>
            </a:r>
            <a:endParaRPr kumimoji="0" lang="en-US" altLang="en-US" sz="200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316413" y="3657600"/>
            <a:ext cx="3067050" cy="1066800"/>
            <a:chOff x="2630" y="2095"/>
            <a:chExt cx="1256" cy="551"/>
          </a:xfrm>
        </p:grpSpPr>
        <p:sp>
          <p:nvSpPr>
            <p:cNvPr id="44039" name="Text Box 9"/>
            <p:cNvSpPr txBox="1">
              <a:spLocks noChangeArrowheads="1"/>
            </p:cNvSpPr>
            <p:nvPr/>
          </p:nvSpPr>
          <p:spPr bwMode="auto">
            <a:xfrm>
              <a:off x="2669" y="2095"/>
              <a:ext cx="117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o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∞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~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000" i="1">
                  <a:solidFill>
                    <a:schemeClr val="bg2"/>
                  </a:solidFill>
                  <a:latin typeface="Times New Roman" pitchFamily="18" charset="0"/>
                </a:rPr>
                <a:t>% Change in </a:t>
              </a:r>
              <a:br>
                <a:rPr kumimoji="0" lang="en-US" altLang="en-US" sz="2000" i="1">
                  <a:solidFill>
                    <a:schemeClr val="bg2"/>
                  </a:solidFill>
                  <a:latin typeface="Times New Roman" pitchFamily="18" charset="0"/>
                </a:rPr>
              </a:br>
              <a:r>
                <a:rPr kumimoji="0" lang="en-US" altLang="en-US" sz="2000" i="1">
                  <a:solidFill>
                    <a:schemeClr val="hlink"/>
                  </a:solidFill>
                  <a:latin typeface="Times New Roman" pitchFamily="18" charset="0"/>
                </a:rPr>
                <a:t>quantity of labor supplied </a:t>
              </a:r>
              <a:endParaRPr kumimoji="0" lang="en-US" altLang="en-US" sz="2800" i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4040" name="Line 10"/>
            <p:cNvSpPr>
              <a:spLocks noChangeShapeType="1"/>
            </p:cNvSpPr>
            <p:nvPr/>
          </p:nvSpPr>
          <p:spPr bwMode="auto">
            <a:xfrm>
              <a:off x="2630" y="2433"/>
              <a:ext cx="125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1" name="Text Box 11"/>
            <p:cNvSpPr txBox="1">
              <a:spLocks noChangeArrowheads="1"/>
            </p:cNvSpPr>
            <p:nvPr/>
          </p:nvSpPr>
          <p:spPr bwMode="auto">
            <a:xfrm>
              <a:off x="2648" y="2434"/>
              <a:ext cx="1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o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∞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~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000" i="1">
                  <a:solidFill>
                    <a:schemeClr val="bg2"/>
                  </a:solidFill>
                  <a:latin typeface="Times New Roman" pitchFamily="18" charset="0"/>
                </a:rPr>
                <a:t>% Change in the </a:t>
              </a:r>
              <a:r>
                <a:rPr kumimoji="0" lang="en-US" altLang="en-US" sz="2000" i="1">
                  <a:solidFill>
                    <a:schemeClr val="hlink"/>
                  </a:solidFill>
                  <a:latin typeface="Times New Roman" pitchFamily="18" charset="0"/>
                </a:rPr>
                <a:t>wage rate</a:t>
              </a:r>
              <a:endParaRPr kumimoji="0" lang="en-US" altLang="en-US" sz="2800" i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build="p" bldLvl="3" autoUpdateAnimBg="0"/>
      <p:bldP spid="32154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Elasticity of Labor Supply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the elasticity is zero, it is perfectly inelastic.</a:t>
            </a:r>
          </a:p>
          <a:p>
            <a:pPr eaLnBrk="1" hangingPunct="1"/>
            <a:r>
              <a:rPr lang="en-US" altLang="en-US" smtClean="0"/>
              <a:t>If the elasticity is negative, it is backward bending. </a:t>
            </a:r>
          </a:p>
          <a:p>
            <a:pPr eaLnBrk="1" hangingPunct="1"/>
            <a:r>
              <a:rPr lang="en-US" altLang="en-US" smtClean="0"/>
              <a:t>If the elasticity is positive and less than 1, it is relatively inelastic.</a:t>
            </a:r>
          </a:p>
          <a:p>
            <a:pPr eaLnBrk="1" hangingPunct="1"/>
            <a:r>
              <a:rPr lang="en-US" altLang="en-US" smtClean="0"/>
              <a:t>If the elasticity is positive and more than 1, it is relatively elastic.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Questions for </a:t>
            </a:r>
            <a:r>
              <a:rPr lang="en-US" altLang="en-US" dirty="0" smtClean="0"/>
              <a:t>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dirty="0"/>
              <a:t>1. Show the effect of a wage decrease on an individual’s income-leisure choices. Isolate the income and substitution effects. Is the worker on the forward-rising or backward bending portion of the labor supply curve</a:t>
            </a:r>
            <a:r>
              <a:rPr lang="en-US" altLang="en-US" sz="2000" dirty="0" smtClean="0"/>
              <a:t>?</a:t>
            </a:r>
          </a:p>
          <a:p>
            <a:pPr marL="0" indent="0">
              <a:buNone/>
            </a:pPr>
            <a:r>
              <a:rPr lang="en-US" altLang="en-US" sz="2000" dirty="0"/>
              <a:t>2. Indicate in </a:t>
            </a:r>
            <a:r>
              <a:rPr lang="en-US" altLang="en-US" sz="2000" dirty="0" smtClean="0"/>
              <a:t>each </a:t>
            </a:r>
            <a:r>
              <a:rPr lang="en-US" altLang="en-US" sz="2000" dirty="0"/>
              <a:t>of the following instances whether specified events would cause a worker to want to work more or fewer hours:</a:t>
            </a:r>
          </a:p>
          <a:p>
            <a:pPr marL="0" indent="0">
              <a:buNone/>
            </a:pPr>
            <a:r>
              <a:rPr lang="en-US" altLang="en-US" sz="2000" dirty="0"/>
              <a:t> (a) The wage rates rises and the substitution effect is 		  greater than the income effect</a:t>
            </a:r>
            <a:r>
              <a:rPr lang="en-US" altLang="en-US" sz="2000" dirty="0" smtClean="0"/>
              <a:t>.</a:t>
            </a:r>
          </a:p>
          <a:p>
            <a:pPr marL="0" indent="0">
              <a:buNone/>
            </a:pPr>
            <a:r>
              <a:rPr lang="en-US" altLang="en-US" sz="2000" dirty="0"/>
              <a:t> (b) The wage rate falls and the income effect is greater 	  	   than the substitution effect.</a:t>
            </a:r>
            <a:endParaRPr lang="en-US" altLang="en-US" sz="2000" b="0" dirty="0"/>
          </a:p>
          <a:p>
            <a:endParaRPr lang="en-US" sz="2000" dirty="0"/>
          </a:p>
        </p:txBody>
      </p:sp>
      <p:sp>
        <p:nvSpPr>
          <p:cNvPr id="48134" name="Rectangle 9"/>
          <p:cNvSpPr>
            <a:spLocks noChangeArrowheads="1"/>
          </p:cNvSpPr>
          <p:nvPr/>
        </p:nvSpPr>
        <p:spPr bwMode="auto">
          <a:xfrm>
            <a:off x="1371600" y="5038725"/>
            <a:ext cx="66294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Clr>
                <a:schemeClr val="bg2"/>
              </a:buClr>
              <a:buFont typeface="Wingdings" pitchFamily="2" charset="2"/>
              <a:buNone/>
            </a:pPr>
            <a:endParaRPr kumimoji="0" lang="en-US" altLang="en-US" sz="2800">
              <a:latin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dirty="0" smtClean="0">
              <a:solidFill>
                <a:srgbClr val="FE9A36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5400" dirty="0" smtClean="0">
                <a:solidFill>
                  <a:srgbClr val="EF8E21"/>
                </a:solidFill>
              </a:rPr>
              <a:t>2.  Applying </a:t>
            </a:r>
            <a:r>
              <a:rPr lang="en-US" altLang="en-US" sz="5400" dirty="0">
                <a:solidFill>
                  <a:srgbClr val="EF8E21"/>
                </a:solidFill>
              </a:rPr>
              <a:t>and Extending the Model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38" name="Group 43"/>
          <p:cNvGrpSpPr>
            <a:grpSpLocks/>
          </p:cNvGrpSpPr>
          <p:nvPr/>
        </p:nvGrpSpPr>
        <p:grpSpPr bwMode="auto">
          <a:xfrm>
            <a:off x="3657600" y="2362200"/>
            <a:ext cx="4267200" cy="3490913"/>
            <a:chOff x="2304" y="1488"/>
            <a:chExt cx="2688" cy="2199"/>
          </a:xfrm>
        </p:grpSpPr>
        <p:sp>
          <p:nvSpPr>
            <p:cNvPr id="52251" name="Line 13"/>
            <p:cNvSpPr>
              <a:spLocks noChangeShapeType="1"/>
            </p:cNvSpPr>
            <p:nvPr/>
          </p:nvSpPr>
          <p:spPr bwMode="auto">
            <a:xfrm flipH="1" flipV="1">
              <a:off x="2832" y="2256"/>
              <a:ext cx="2160" cy="1152"/>
            </a:xfrm>
            <a:prstGeom prst="line">
              <a:avLst/>
            </a:prstGeom>
            <a:noFill/>
            <a:ln w="38100">
              <a:solidFill>
                <a:srgbClr val="FE800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252" name="Text Box 14"/>
            <p:cNvSpPr txBox="1">
              <a:spLocks noChangeArrowheads="1"/>
            </p:cNvSpPr>
            <p:nvPr/>
          </p:nvSpPr>
          <p:spPr bwMode="auto">
            <a:xfrm>
              <a:off x="2304" y="211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o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∞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~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solidFill>
                    <a:srgbClr val="EF8E21"/>
                  </a:solidFill>
                  <a:latin typeface="Arial Narrow" panose="020B0606020202030204" pitchFamily="34" charset="0"/>
                </a:rPr>
                <a:t>$240</a:t>
              </a:r>
            </a:p>
          </p:txBody>
        </p:sp>
        <p:sp>
          <p:nvSpPr>
            <p:cNvPr id="52253" name="Arc 15"/>
            <p:cNvSpPr>
              <a:spLocks/>
            </p:cNvSpPr>
            <p:nvPr/>
          </p:nvSpPr>
          <p:spPr bwMode="auto">
            <a:xfrm flipH="1" flipV="1">
              <a:off x="3108" y="1488"/>
              <a:ext cx="1452" cy="1488"/>
            </a:xfrm>
            <a:custGeom>
              <a:avLst/>
              <a:gdLst>
                <a:gd name="T0" fmla="*/ 0 w 20594"/>
                <a:gd name="T1" fmla="*/ 0 h 21588"/>
                <a:gd name="T2" fmla="*/ 7 w 20594"/>
                <a:gd name="T3" fmla="*/ 5 h 21588"/>
                <a:gd name="T4" fmla="*/ 0 w 20594"/>
                <a:gd name="T5" fmla="*/ 7 h 21588"/>
                <a:gd name="T6" fmla="*/ 0 60000 65536"/>
                <a:gd name="T7" fmla="*/ 0 60000 65536"/>
                <a:gd name="T8" fmla="*/ 0 60000 65536"/>
                <a:gd name="T9" fmla="*/ 0 w 20594"/>
                <a:gd name="T10" fmla="*/ 0 h 21588"/>
                <a:gd name="T11" fmla="*/ 20594 w 20594"/>
                <a:gd name="T12" fmla="*/ 21588 h 2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94" h="21588" fill="none" extrusionOk="0">
                  <a:moveTo>
                    <a:pt x="719" y="0"/>
                  </a:moveTo>
                  <a:cubicBezTo>
                    <a:pt x="9869" y="305"/>
                    <a:pt x="17832" y="6344"/>
                    <a:pt x="20593" y="15072"/>
                  </a:cubicBezTo>
                </a:path>
                <a:path w="20594" h="21588" stroke="0" extrusionOk="0">
                  <a:moveTo>
                    <a:pt x="719" y="0"/>
                  </a:moveTo>
                  <a:cubicBezTo>
                    <a:pt x="9869" y="305"/>
                    <a:pt x="17832" y="6344"/>
                    <a:pt x="20593" y="15072"/>
                  </a:cubicBezTo>
                  <a:lnTo>
                    <a:pt x="0" y="21588"/>
                  </a:lnTo>
                  <a:lnTo>
                    <a:pt x="719" y="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254" name="Text Box 17"/>
            <p:cNvSpPr txBox="1">
              <a:spLocks noChangeArrowheads="1"/>
            </p:cNvSpPr>
            <p:nvPr/>
          </p:nvSpPr>
          <p:spPr bwMode="auto">
            <a:xfrm>
              <a:off x="4440" y="2875"/>
              <a:ext cx="3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o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∞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~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solidFill>
                    <a:schemeClr val="hlink"/>
                  </a:solidFill>
                  <a:latin typeface="Arial Narrow" panose="020B0606020202030204" pitchFamily="34" charset="0"/>
                </a:rPr>
                <a:t>I</a:t>
              </a:r>
              <a:r>
                <a:rPr lang="en-US" altLang="en-US" sz="2000" baseline="-25000" dirty="0">
                  <a:solidFill>
                    <a:schemeClr val="hlink"/>
                  </a:solidFill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52255" name="Line 19"/>
            <p:cNvSpPr>
              <a:spLocks noChangeShapeType="1"/>
            </p:cNvSpPr>
            <p:nvPr/>
          </p:nvSpPr>
          <p:spPr bwMode="auto">
            <a:xfrm>
              <a:off x="3840" y="2784"/>
              <a:ext cx="0" cy="62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256" name="Text Box 20"/>
            <p:cNvSpPr txBox="1">
              <a:spLocks noChangeArrowheads="1"/>
            </p:cNvSpPr>
            <p:nvPr/>
          </p:nvSpPr>
          <p:spPr bwMode="auto">
            <a:xfrm>
              <a:off x="3696" y="3456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o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∞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~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solidFill>
                    <a:srgbClr val="EF8E21"/>
                  </a:solidFill>
                  <a:latin typeface="Arial Narrow" panose="020B0606020202030204" pitchFamily="34" charset="0"/>
                </a:rPr>
                <a:t>16</a:t>
              </a:r>
            </a:p>
          </p:txBody>
        </p:sp>
        <p:sp>
          <p:nvSpPr>
            <p:cNvPr id="52257" name="Text Box 21"/>
            <p:cNvSpPr txBox="1">
              <a:spLocks noChangeArrowheads="1"/>
            </p:cNvSpPr>
            <p:nvPr/>
          </p:nvSpPr>
          <p:spPr bwMode="auto">
            <a:xfrm>
              <a:off x="3696" y="2496"/>
              <a:ext cx="32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o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∞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~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solidFill>
                    <a:srgbClr val="660066"/>
                  </a:solidFill>
                  <a:latin typeface="Arial Narrow" panose="020B0606020202030204" pitchFamily="34" charset="0"/>
                </a:rPr>
                <a:t>U</a:t>
              </a:r>
              <a:r>
                <a:rPr lang="en-US" altLang="en-US" sz="2000" baseline="-25000" dirty="0">
                  <a:solidFill>
                    <a:srgbClr val="660066"/>
                  </a:solidFill>
                  <a:latin typeface="Arial Narrow" panose="020B0606020202030204" pitchFamily="34" charset="0"/>
                </a:rPr>
                <a:t>1</a:t>
              </a:r>
            </a:p>
          </p:txBody>
        </p:sp>
        <p:pic>
          <p:nvPicPr>
            <p:cNvPr id="52258" name="Picture 27" descr="wb02248_"/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2736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239" name="Group 44"/>
          <p:cNvGrpSpPr>
            <a:grpSpLocks/>
          </p:cNvGrpSpPr>
          <p:nvPr/>
        </p:nvGrpSpPr>
        <p:grpSpPr bwMode="auto">
          <a:xfrm>
            <a:off x="5029200" y="1901536"/>
            <a:ext cx="2743200" cy="3948113"/>
            <a:chOff x="3168" y="1200"/>
            <a:chExt cx="1728" cy="2487"/>
          </a:xfrm>
        </p:grpSpPr>
        <p:sp>
          <p:nvSpPr>
            <p:cNvPr id="52245" name="Arc 16"/>
            <p:cNvSpPr>
              <a:spLocks/>
            </p:cNvSpPr>
            <p:nvPr/>
          </p:nvSpPr>
          <p:spPr bwMode="auto">
            <a:xfrm flipH="1" flipV="1">
              <a:off x="3168" y="1200"/>
              <a:ext cx="1511" cy="1536"/>
            </a:xfrm>
            <a:custGeom>
              <a:avLst/>
              <a:gdLst>
                <a:gd name="T0" fmla="*/ 0 w 21474"/>
                <a:gd name="T1" fmla="*/ 0 h 21588"/>
                <a:gd name="T2" fmla="*/ 7 w 21474"/>
                <a:gd name="T3" fmla="*/ 7 h 21588"/>
                <a:gd name="T4" fmla="*/ 0 w 21474"/>
                <a:gd name="T5" fmla="*/ 8 h 21588"/>
                <a:gd name="T6" fmla="*/ 0 60000 65536"/>
                <a:gd name="T7" fmla="*/ 0 60000 65536"/>
                <a:gd name="T8" fmla="*/ 0 60000 65536"/>
                <a:gd name="T9" fmla="*/ 0 w 21474"/>
                <a:gd name="T10" fmla="*/ 0 h 21588"/>
                <a:gd name="T11" fmla="*/ 21474 w 21474"/>
                <a:gd name="T12" fmla="*/ 21588 h 2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74" h="21588" fill="none" extrusionOk="0">
                  <a:moveTo>
                    <a:pt x="719" y="0"/>
                  </a:moveTo>
                  <a:cubicBezTo>
                    <a:pt x="11467" y="358"/>
                    <a:pt x="20314" y="8567"/>
                    <a:pt x="21473" y="19258"/>
                  </a:cubicBezTo>
                </a:path>
                <a:path w="21474" h="21588" stroke="0" extrusionOk="0">
                  <a:moveTo>
                    <a:pt x="719" y="0"/>
                  </a:moveTo>
                  <a:cubicBezTo>
                    <a:pt x="11467" y="358"/>
                    <a:pt x="20314" y="8567"/>
                    <a:pt x="21473" y="19258"/>
                  </a:cubicBezTo>
                  <a:lnTo>
                    <a:pt x="0" y="21588"/>
                  </a:lnTo>
                  <a:lnTo>
                    <a:pt x="719" y="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246" name="Text Box 18"/>
            <p:cNvSpPr txBox="1">
              <a:spLocks noChangeArrowheads="1"/>
            </p:cNvSpPr>
            <p:nvPr/>
          </p:nvSpPr>
          <p:spPr bwMode="auto">
            <a:xfrm>
              <a:off x="4512" y="259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o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∞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~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solidFill>
                    <a:schemeClr val="hlink"/>
                  </a:solidFill>
                  <a:latin typeface="Arial Narrow" panose="020B0606020202030204" pitchFamily="34" charset="0"/>
                </a:rPr>
                <a:t>I</a:t>
              </a:r>
              <a:r>
                <a:rPr lang="en-US" altLang="en-US" sz="2000" baseline="-25000" dirty="0">
                  <a:solidFill>
                    <a:schemeClr val="hlink"/>
                  </a:solidFill>
                  <a:latin typeface="Arial Narrow" panose="020B0606020202030204" pitchFamily="34" charset="0"/>
                </a:rPr>
                <a:t>2</a:t>
              </a:r>
            </a:p>
          </p:txBody>
        </p:sp>
        <p:pic>
          <p:nvPicPr>
            <p:cNvPr id="52247" name="Picture 28" descr="wb02248_"/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544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48" name="Line 30"/>
            <p:cNvSpPr>
              <a:spLocks noChangeShapeType="1"/>
            </p:cNvSpPr>
            <p:nvPr/>
          </p:nvSpPr>
          <p:spPr bwMode="auto">
            <a:xfrm>
              <a:off x="3984" y="2592"/>
              <a:ext cx="0" cy="81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249" name="Text Box 32"/>
            <p:cNvSpPr txBox="1">
              <a:spLocks noChangeArrowheads="1"/>
            </p:cNvSpPr>
            <p:nvPr/>
          </p:nvSpPr>
          <p:spPr bwMode="auto">
            <a:xfrm>
              <a:off x="3840" y="345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o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∞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~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solidFill>
                    <a:srgbClr val="EF8E21"/>
                  </a:solidFill>
                  <a:latin typeface="Arial Narrow" panose="020B0606020202030204" pitchFamily="34" charset="0"/>
                </a:rPr>
                <a:t>17</a:t>
              </a:r>
            </a:p>
          </p:txBody>
        </p:sp>
        <p:sp>
          <p:nvSpPr>
            <p:cNvPr id="52250" name="Text Box 35"/>
            <p:cNvSpPr txBox="1">
              <a:spLocks noChangeArrowheads="1"/>
            </p:cNvSpPr>
            <p:nvPr/>
          </p:nvSpPr>
          <p:spPr bwMode="auto">
            <a:xfrm>
              <a:off x="3936" y="2304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o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∞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~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solidFill>
                    <a:srgbClr val="660066"/>
                  </a:solidFill>
                  <a:latin typeface="Arial Narrow" panose="020B0606020202030204" pitchFamily="34" charset="0"/>
                </a:rPr>
                <a:t>U</a:t>
              </a:r>
              <a:r>
                <a:rPr lang="en-US" altLang="en-US" sz="2000" baseline="-25000" dirty="0">
                  <a:solidFill>
                    <a:srgbClr val="660066"/>
                  </a:solidFill>
                  <a:latin typeface="Arial Narrow" panose="020B0606020202030204" pitchFamily="34" charset="0"/>
                </a:rPr>
                <a:t>2</a:t>
              </a:r>
              <a:endParaRPr lang="en-US" altLang="en-US" sz="2000" baseline="30000" dirty="0">
                <a:solidFill>
                  <a:srgbClr val="660066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Non-Labor Income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>
          <a:xfrm>
            <a:off x="419100" y="1699418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			</a:t>
            </a:r>
          </a:p>
        </p:txBody>
      </p:sp>
      <p:sp>
        <p:nvSpPr>
          <p:cNvPr id="52228" name="Line 3"/>
          <p:cNvSpPr>
            <a:spLocks noChangeShapeType="1"/>
          </p:cNvSpPr>
          <p:nvPr/>
        </p:nvSpPr>
        <p:spPr bwMode="auto">
          <a:xfrm>
            <a:off x="4495800" y="1905000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9" name="Line 4"/>
          <p:cNvSpPr>
            <a:spLocks noChangeShapeType="1"/>
          </p:cNvSpPr>
          <p:nvPr/>
        </p:nvSpPr>
        <p:spPr bwMode="auto">
          <a:xfrm>
            <a:off x="4495800" y="5410200"/>
            <a:ext cx="3429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7985125" y="5410200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8153400" y="5486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Leisure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3810000" y="1538287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Income/day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76200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EF8E21"/>
                </a:solidFill>
                <a:latin typeface="Arial Narrow" panose="020B0606020202030204" pitchFamily="34" charset="0"/>
              </a:rPr>
              <a:t>24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4343400" y="5451475"/>
            <a:ext cx="22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EF8E21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52235" name="Text Box 12"/>
          <p:cNvSpPr txBox="1">
            <a:spLocks noChangeArrowheads="1"/>
          </p:cNvSpPr>
          <p:nvPr/>
        </p:nvSpPr>
        <p:spPr bwMode="auto">
          <a:xfrm>
            <a:off x="-20782" y="1866972"/>
            <a:ext cx="3657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At a wage rate of $10/hour with no other income, the optimal hours of leisure is 16 (8 hours of work) at point </a:t>
            </a:r>
            <a:r>
              <a:rPr kumimoji="0" lang="en-US" altLang="en-US" sz="2000" dirty="0">
                <a:solidFill>
                  <a:srgbClr val="660066"/>
                </a:solidFill>
              </a:rPr>
              <a:t>U</a:t>
            </a:r>
            <a:r>
              <a:rPr kumimoji="0" lang="en-US" altLang="en-US" sz="2000" baseline="-25000" dirty="0">
                <a:solidFill>
                  <a:srgbClr val="660066"/>
                </a:solidFill>
              </a:rPr>
              <a:t>1</a:t>
            </a:r>
            <a:r>
              <a:rPr kumimoji="0" lang="en-US" altLang="en-US" sz="2000" dirty="0"/>
              <a:t>. </a:t>
            </a:r>
          </a:p>
        </p:txBody>
      </p:sp>
      <p:sp>
        <p:nvSpPr>
          <p:cNvPr id="52236" name="Text Box 22"/>
          <p:cNvSpPr txBox="1">
            <a:spLocks noChangeArrowheads="1"/>
          </p:cNvSpPr>
          <p:nvPr/>
        </p:nvSpPr>
        <p:spPr bwMode="auto">
          <a:xfrm>
            <a:off x="-20782" y="2924175"/>
            <a:ext cx="3810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If the person gets an inheritance that generates $60 a day of non-labor income, the budget constraint has a parallel shift. </a:t>
            </a:r>
          </a:p>
        </p:txBody>
      </p:sp>
      <p:sp>
        <p:nvSpPr>
          <p:cNvPr id="52237" name="Text Box 23"/>
          <p:cNvSpPr txBox="1">
            <a:spLocks noChangeArrowheads="1"/>
          </p:cNvSpPr>
          <p:nvPr/>
        </p:nvSpPr>
        <p:spPr bwMode="auto">
          <a:xfrm>
            <a:off x="0" y="4301403"/>
            <a:ext cx="3733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The optimal hours of leisure rises to 17 at point </a:t>
            </a:r>
            <a:r>
              <a:rPr kumimoji="0" lang="en-US" altLang="en-US" sz="2000" dirty="0">
                <a:solidFill>
                  <a:srgbClr val="660066"/>
                </a:solidFill>
              </a:rPr>
              <a:t>U</a:t>
            </a:r>
            <a:r>
              <a:rPr kumimoji="0" lang="en-US" altLang="en-US" sz="2000" baseline="-25000" dirty="0">
                <a:solidFill>
                  <a:srgbClr val="660066"/>
                </a:solidFill>
              </a:rPr>
              <a:t>2</a:t>
            </a:r>
            <a:r>
              <a:rPr kumimoji="0" lang="en-US" altLang="en-US" sz="2000" baseline="-25000" dirty="0">
                <a:solidFill>
                  <a:srgbClr val="FF75FF"/>
                </a:solidFill>
              </a:rPr>
              <a:t> </a:t>
            </a:r>
            <a:r>
              <a:rPr kumimoji="0" lang="en-US" altLang="en-US" sz="2000" dirty="0"/>
              <a:t>.</a:t>
            </a:r>
          </a:p>
        </p:txBody>
      </p:sp>
      <p:grpSp>
        <p:nvGrpSpPr>
          <p:cNvPr id="52240" name="Group 41"/>
          <p:cNvGrpSpPr>
            <a:grpSpLocks/>
          </p:cNvGrpSpPr>
          <p:nvPr/>
        </p:nvGrpSpPr>
        <p:grpSpPr bwMode="auto">
          <a:xfrm>
            <a:off x="3962400" y="2892136"/>
            <a:ext cx="3962400" cy="2514600"/>
            <a:chOff x="2400" y="1824"/>
            <a:chExt cx="2496" cy="1584"/>
          </a:xfrm>
        </p:grpSpPr>
        <p:sp>
          <p:nvSpPr>
            <p:cNvPr id="52242" name="Line 26"/>
            <p:cNvSpPr>
              <a:spLocks noChangeShapeType="1"/>
            </p:cNvSpPr>
            <p:nvPr/>
          </p:nvSpPr>
          <p:spPr bwMode="auto">
            <a:xfrm>
              <a:off x="2736" y="1968"/>
              <a:ext cx="2160" cy="1152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243" name="Text Box 36"/>
            <p:cNvSpPr txBox="1">
              <a:spLocks noChangeArrowheads="1"/>
            </p:cNvSpPr>
            <p:nvPr/>
          </p:nvSpPr>
          <p:spPr bwMode="auto">
            <a:xfrm>
              <a:off x="2400" y="1824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o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∞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~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solidFill>
                    <a:srgbClr val="EF8E21"/>
                  </a:solidFill>
                  <a:latin typeface="Arial Narrow" panose="020B0606020202030204" pitchFamily="34" charset="0"/>
                </a:rPr>
                <a:t>$300</a:t>
              </a:r>
            </a:p>
          </p:txBody>
        </p:sp>
        <p:sp>
          <p:nvSpPr>
            <p:cNvPr id="52244" name="Line 38"/>
            <p:cNvSpPr>
              <a:spLocks noChangeShapeType="1"/>
            </p:cNvSpPr>
            <p:nvPr/>
          </p:nvSpPr>
          <p:spPr bwMode="auto">
            <a:xfrm>
              <a:off x="4896" y="3120"/>
              <a:ext cx="0" cy="288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2241" name="Text Box 40"/>
          <p:cNvSpPr txBox="1">
            <a:spLocks noChangeArrowheads="1"/>
          </p:cNvSpPr>
          <p:nvPr/>
        </p:nvSpPr>
        <p:spPr bwMode="auto">
          <a:xfrm>
            <a:off x="0" y="4953000"/>
            <a:ext cx="3657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With an increase in non-labor income, only the income effect occurs and so hours work </a:t>
            </a:r>
            <a:r>
              <a:rPr kumimoji="0" lang="en-US" altLang="en-US" sz="2000" i="1" dirty="0">
                <a:solidFill>
                  <a:srgbClr val="FE8002"/>
                </a:solidFill>
              </a:rPr>
              <a:t>must </a:t>
            </a:r>
            <a:r>
              <a:rPr kumimoji="0" lang="en-US" altLang="en-US" sz="2000" dirty="0"/>
              <a:t>fall.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5" grpId="0"/>
      <p:bldP spid="522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Non-Participants </a:t>
            </a:r>
          </a:p>
        </p:txBody>
      </p:sp>
      <p:sp>
        <p:nvSpPr>
          <p:cNvPr id="542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			</a:t>
            </a:r>
          </a:p>
        </p:txBody>
      </p:sp>
      <p:sp>
        <p:nvSpPr>
          <p:cNvPr id="54276" name="Line 3"/>
          <p:cNvSpPr>
            <a:spLocks noChangeShapeType="1"/>
          </p:cNvSpPr>
          <p:nvPr/>
        </p:nvSpPr>
        <p:spPr bwMode="auto">
          <a:xfrm>
            <a:off x="4495800" y="1905000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4495800" y="5410200"/>
            <a:ext cx="3429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985125" y="5410200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8153400" y="5486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Leisure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773487" y="15227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Income/day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76200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EF8E21"/>
                </a:solidFill>
                <a:latin typeface="Arial Narrow" panose="020B0606020202030204" pitchFamily="34" charset="0"/>
              </a:rPr>
              <a:t>24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4343400" y="5486400"/>
            <a:ext cx="38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EF8E21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54283" name="Text Box 12"/>
          <p:cNvSpPr txBox="1">
            <a:spLocks noChangeArrowheads="1"/>
          </p:cNvSpPr>
          <p:nvPr/>
        </p:nvSpPr>
        <p:spPr bwMode="auto">
          <a:xfrm>
            <a:off x="0" y="1633537"/>
            <a:ext cx="38100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If a person has a low wage rate (WN is flat), higher non-labor income (NH), or steep indifference curves (I</a:t>
            </a:r>
            <a:r>
              <a:rPr kumimoji="0" lang="en-US" altLang="en-US" sz="2000" baseline="-25000" dirty="0"/>
              <a:t>1</a:t>
            </a:r>
            <a:r>
              <a:rPr kumimoji="0" lang="en-US" altLang="en-US" sz="2000" dirty="0"/>
              <a:t>), he is less likely to participate in the labor force</a:t>
            </a:r>
            <a:r>
              <a:rPr kumimoji="0" lang="en-US" altLang="en-US" sz="2000" dirty="0">
                <a:solidFill>
                  <a:schemeClr val="bg2"/>
                </a:solidFill>
              </a:rPr>
              <a:t> (</a:t>
            </a:r>
            <a:r>
              <a:rPr kumimoji="0" lang="en-US" altLang="en-US" sz="2000" dirty="0">
                <a:solidFill>
                  <a:srgbClr val="660066"/>
                </a:solidFill>
              </a:rPr>
              <a:t>U</a:t>
            </a:r>
            <a:r>
              <a:rPr kumimoji="0" lang="en-US" altLang="en-US" sz="2000" baseline="-25000" dirty="0">
                <a:solidFill>
                  <a:srgbClr val="660066"/>
                </a:solidFill>
              </a:rPr>
              <a:t>1</a:t>
            </a:r>
            <a:r>
              <a:rPr kumimoji="0" lang="en-US" altLang="en-US" sz="2000" dirty="0">
                <a:solidFill>
                  <a:schemeClr val="bg2"/>
                </a:solidFill>
              </a:rPr>
              <a:t>)</a:t>
            </a:r>
            <a:r>
              <a:rPr kumimoji="0" lang="en-US" altLang="en-US" sz="2000" dirty="0"/>
              <a:t>. </a:t>
            </a:r>
          </a:p>
        </p:txBody>
      </p:sp>
      <p:sp>
        <p:nvSpPr>
          <p:cNvPr id="54284" name="Line 13"/>
          <p:cNvSpPr>
            <a:spLocks noChangeShapeType="1"/>
          </p:cNvSpPr>
          <p:nvPr/>
        </p:nvSpPr>
        <p:spPr bwMode="auto">
          <a:xfrm flipH="1" flipV="1">
            <a:off x="4495800" y="2895600"/>
            <a:ext cx="3429000" cy="1828800"/>
          </a:xfrm>
          <a:prstGeom prst="line">
            <a:avLst/>
          </a:prstGeom>
          <a:noFill/>
          <a:ln w="38100">
            <a:solidFill>
              <a:srgbClr val="FE80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285" name="Arc 14"/>
          <p:cNvSpPr>
            <a:spLocks/>
          </p:cNvSpPr>
          <p:nvPr/>
        </p:nvSpPr>
        <p:spPr bwMode="auto">
          <a:xfrm flipH="1" flipV="1">
            <a:off x="6858000" y="2743200"/>
            <a:ext cx="1938338" cy="2003425"/>
          </a:xfrm>
          <a:custGeom>
            <a:avLst/>
            <a:gdLst>
              <a:gd name="T0" fmla="*/ 2147483646 w 21590"/>
              <a:gd name="T1" fmla="*/ 0 h 19696"/>
              <a:gd name="T2" fmla="*/ 2147483646 w 21590"/>
              <a:gd name="T3" fmla="*/ 2147483646 h 19696"/>
              <a:gd name="T4" fmla="*/ 0 w 21590"/>
              <a:gd name="T5" fmla="*/ 2147483646 h 19696"/>
              <a:gd name="T6" fmla="*/ 0 60000 65536"/>
              <a:gd name="T7" fmla="*/ 0 60000 65536"/>
              <a:gd name="T8" fmla="*/ 0 60000 65536"/>
              <a:gd name="T9" fmla="*/ 0 w 21590"/>
              <a:gd name="T10" fmla="*/ 0 h 19696"/>
              <a:gd name="T11" fmla="*/ 21590 w 21590"/>
              <a:gd name="T12" fmla="*/ 19696 h 196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0" h="19696" fill="none" extrusionOk="0">
                <a:moveTo>
                  <a:pt x="8867" y="-1"/>
                </a:moveTo>
                <a:cubicBezTo>
                  <a:pt x="16400" y="3391"/>
                  <a:pt x="21339" y="10783"/>
                  <a:pt x="21590" y="19040"/>
                </a:cubicBezTo>
              </a:path>
              <a:path w="21590" h="19696" stroke="0" extrusionOk="0">
                <a:moveTo>
                  <a:pt x="8867" y="-1"/>
                </a:moveTo>
                <a:cubicBezTo>
                  <a:pt x="16400" y="3391"/>
                  <a:pt x="21339" y="10783"/>
                  <a:pt x="21590" y="19040"/>
                </a:cubicBezTo>
                <a:lnTo>
                  <a:pt x="0" y="19696"/>
                </a:lnTo>
                <a:lnTo>
                  <a:pt x="8867" y="-1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86" name="Line 15"/>
          <p:cNvSpPr>
            <a:spLocks noChangeShapeType="1"/>
          </p:cNvSpPr>
          <p:nvPr/>
        </p:nvSpPr>
        <p:spPr bwMode="auto">
          <a:xfrm>
            <a:off x="7924800" y="4724400"/>
            <a:ext cx="0" cy="685800"/>
          </a:xfrm>
          <a:prstGeom prst="line">
            <a:avLst/>
          </a:prstGeom>
          <a:noFill/>
          <a:ln w="38100">
            <a:solidFill>
              <a:srgbClr val="FE9A3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4287" name="Picture 16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64820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8" name="Text Box 17"/>
          <p:cNvSpPr txBox="1">
            <a:spLocks noChangeArrowheads="1"/>
          </p:cNvSpPr>
          <p:nvPr/>
        </p:nvSpPr>
        <p:spPr bwMode="auto">
          <a:xfrm>
            <a:off x="7893050" y="52578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H</a:t>
            </a:r>
          </a:p>
        </p:txBody>
      </p:sp>
      <p:sp>
        <p:nvSpPr>
          <p:cNvPr id="54289" name="Text Box 18"/>
          <p:cNvSpPr txBox="1">
            <a:spLocks noChangeArrowheads="1"/>
          </p:cNvSpPr>
          <p:nvPr/>
        </p:nvSpPr>
        <p:spPr bwMode="auto">
          <a:xfrm>
            <a:off x="7924800" y="4648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N</a:t>
            </a:r>
          </a:p>
        </p:txBody>
      </p:sp>
      <p:sp>
        <p:nvSpPr>
          <p:cNvPr id="54290" name="Text Box 19"/>
          <p:cNvSpPr txBox="1">
            <a:spLocks noChangeArrowheads="1"/>
          </p:cNvSpPr>
          <p:nvPr/>
        </p:nvSpPr>
        <p:spPr bwMode="auto">
          <a:xfrm flipH="1">
            <a:off x="4038600" y="26670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W</a:t>
            </a:r>
          </a:p>
        </p:txBody>
      </p:sp>
      <p:sp>
        <p:nvSpPr>
          <p:cNvPr id="54291" name="Text Box 20"/>
          <p:cNvSpPr txBox="1">
            <a:spLocks noChangeArrowheads="1"/>
          </p:cNvSpPr>
          <p:nvPr/>
        </p:nvSpPr>
        <p:spPr bwMode="auto">
          <a:xfrm>
            <a:off x="0" y="3184525"/>
            <a:ext cx="3657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If a person has a high wage rate (HW</a:t>
            </a:r>
            <a:r>
              <a:rPr kumimoji="0" lang="en-US" altLang="en-US" sz="2000" baseline="30000" dirty="0"/>
              <a:t>’</a:t>
            </a:r>
            <a:r>
              <a:rPr kumimoji="0" lang="en-US" altLang="en-US" sz="2000" dirty="0"/>
              <a:t>), low non-labor income (0), or flat indifference curves (I</a:t>
            </a:r>
            <a:r>
              <a:rPr kumimoji="0" lang="en-US" altLang="en-US" sz="2000" baseline="-25000" dirty="0"/>
              <a:t>2</a:t>
            </a:r>
            <a:r>
              <a:rPr kumimoji="0" lang="en-US" altLang="en-US" sz="2000" dirty="0"/>
              <a:t>), she is more likely to participate</a:t>
            </a:r>
            <a:r>
              <a:rPr kumimoji="0" lang="en-US" altLang="en-US" sz="2000" dirty="0">
                <a:solidFill>
                  <a:schemeClr val="bg2"/>
                </a:solidFill>
              </a:rPr>
              <a:t> (</a:t>
            </a:r>
            <a:r>
              <a:rPr kumimoji="0" lang="en-US" altLang="en-US" sz="2000" dirty="0">
                <a:solidFill>
                  <a:srgbClr val="660066"/>
                </a:solidFill>
              </a:rPr>
              <a:t>U</a:t>
            </a:r>
            <a:r>
              <a:rPr kumimoji="0" lang="en-US" altLang="en-US" sz="2000" baseline="-25000" dirty="0">
                <a:solidFill>
                  <a:srgbClr val="660066"/>
                </a:solidFill>
              </a:rPr>
              <a:t>2</a:t>
            </a:r>
            <a:r>
              <a:rPr kumimoji="0" lang="en-US" altLang="en-US" sz="2000" dirty="0">
                <a:solidFill>
                  <a:schemeClr val="bg2"/>
                </a:solidFill>
              </a:rPr>
              <a:t>). </a:t>
            </a:r>
          </a:p>
        </p:txBody>
      </p:sp>
      <p:sp>
        <p:nvSpPr>
          <p:cNvPr id="54292" name="Line 21"/>
          <p:cNvSpPr>
            <a:spLocks noChangeShapeType="1"/>
          </p:cNvSpPr>
          <p:nvPr/>
        </p:nvSpPr>
        <p:spPr bwMode="auto">
          <a:xfrm flipH="1" flipV="1">
            <a:off x="4495800" y="1981200"/>
            <a:ext cx="3429000" cy="342900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293" name="Arc 22"/>
          <p:cNvSpPr>
            <a:spLocks/>
          </p:cNvSpPr>
          <p:nvPr/>
        </p:nvSpPr>
        <p:spPr bwMode="auto">
          <a:xfrm flipH="1" flipV="1">
            <a:off x="5105400" y="1524000"/>
            <a:ext cx="1911350" cy="2103438"/>
          </a:xfrm>
          <a:custGeom>
            <a:avLst/>
            <a:gdLst>
              <a:gd name="T0" fmla="*/ 2147483646 w 21279"/>
              <a:gd name="T1" fmla="*/ 0 h 20679"/>
              <a:gd name="T2" fmla="*/ 2147483646 w 21279"/>
              <a:gd name="T3" fmla="*/ 2147483646 h 20679"/>
              <a:gd name="T4" fmla="*/ 0 w 21279"/>
              <a:gd name="T5" fmla="*/ 2147483646 h 20679"/>
              <a:gd name="T6" fmla="*/ 0 60000 65536"/>
              <a:gd name="T7" fmla="*/ 0 60000 65536"/>
              <a:gd name="T8" fmla="*/ 0 60000 65536"/>
              <a:gd name="T9" fmla="*/ 0 w 21279"/>
              <a:gd name="T10" fmla="*/ 0 h 20679"/>
              <a:gd name="T11" fmla="*/ 21279 w 21279"/>
              <a:gd name="T12" fmla="*/ 20679 h 206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79" h="20679" fill="none" extrusionOk="0">
                <a:moveTo>
                  <a:pt x="6239" y="-1"/>
                </a:moveTo>
                <a:cubicBezTo>
                  <a:pt x="14057" y="2358"/>
                  <a:pt x="19877" y="8925"/>
                  <a:pt x="21279" y="16970"/>
                </a:cubicBezTo>
              </a:path>
              <a:path w="21279" h="20679" stroke="0" extrusionOk="0">
                <a:moveTo>
                  <a:pt x="6239" y="-1"/>
                </a:moveTo>
                <a:cubicBezTo>
                  <a:pt x="14057" y="2358"/>
                  <a:pt x="19877" y="8925"/>
                  <a:pt x="21279" y="16970"/>
                </a:cubicBezTo>
                <a:lnTo>
                  <a:pt x="0" y="20679"/>
                </a:lnTo>
                <a:lnTo>
                  <a:pt x="6239" y="-1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54294" name="Picture 23" descr="wb02248_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4800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5" name="Text Box 25"/>
          <p:cNvSpPr txBox="1">
            <a:spLocks noChangeArrowheads="1"/>
          </p:cNvSpPr>
          <p:nvPr/>
        </p:nvSpPr>
        <p:spPr bwMode="auto">
          <a:xfrm>
            <a:off x="6553200" y="2438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  <a:latin typeface="Arial Narrow" panose="020B0606020202030204" pitchFamily="34" charset="0"/>
              </a:rPr>
              <a:t>I</a:t>
            </a:r>
            <a:r>
              <a:rPr lang="en-US" altLang="en-US" sz="2000" baseline="-25000">
                <a:solidFill>
                  <a:schemeClr val="hlink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54296" name="Text Box 26"/>
          <p:cNvSpPr txBox="1">
            <a:spLocks noChangeArrowheads="1"/>
          </p:cNvSpPr>
          <p:nvPr/>
        </p:nvSpPr>
        <p:spPr bwMode="auto">
          <a:xfrm>
            <a:off x="4953000" y="15240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  <a:latin typeface="Arial Narrow" panose="020B0606020202030204" pitchFamily="34" charset="0"/>
              </a:rPr>
              <a:t>I</a:t>
            </a:r>
            <a:r>
              <a:rPr lang="en-US" altLang="en-US" sz="2000" baseline="-25000">
                <a:solidFill>
                  <a:schemeClr val="hlink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54297" name="Text Box 27"/>
          <p:cNvSpPr txBox="1">
            <a:spLocks noChangeArrowheads="1"/>
          </p:cNvSpPr>
          <p:nvPr/>
        </p:nvSpPr>
        <p:spPr bwMode="auto">
          <a:xfrm flipH="1">
            <a:off x="5775324" y="2895600"/>
            <a:ext cx="47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660066"/>
                </a:solidFill>
                <a:latin typeface="Arial Narrow" panose="020B0606020202030204" pitchFamily="34" charset="0"/>
              </a:rPr>
              <a:t>U</a:t>
            </a:r>
            <a:r>
              <a:rPr lang="en-US" altLang="en-US" sz="2000" baseline="-25000" dirty="0">
                <a:solidFill>
                  <a:srgbClr val="660066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54298" name="Text Box 28"/>
          <p:cNvSpPr txBox="1">
            <a:spLocks noChangeArrowheads="1"/>
          </p:cNvSpPr>
          <p:nvPr/>
        </p:nvSpPr>
        <p:spPr bwMode="auto">
          <a:xfrm flipH="1">
            <a:off x="8001000" y="4419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660066"/>
                </a:solidFill>
                <a:latin typeface="Times New Roman" pitchFamily="18" charset="0"/>
              </a:rPr>
              <a:t>U</a:t>
            </a:r>
            <a:r>
              <a:rPr lang="en-US" altLang="en-US" sz="2000" baseline="-25000">
                <a:solidFill>
                  <a:srgbClr val="660066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4299" name="Text Box 29"/>
          <p:cNvSpPr txBox="1">
            <a:spLocks noChangeArrowheads="1"/>
          </p:cNvSpPr>
          <p:nvPr/>
        </p:nvSpPr>
        <p:spPr bwMode="auto">
          <a:xfrm flipH="1">
            <a:off x="4038600" y="1752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W</a:t>
            </a:r>
            <a:r>
              <a:rPr lang="en-US" altLang="en-US" sz="2000" baseline="30000">
                <a:latin typeface="Arial Narrow" panose="020B0606020202030204" pitchFamily="34" charset="0"/>
              </a:rPr>
              <a:t>’</a:t>
            </a:r>
          </a:p>
        </p:txBody>
      </p:sp>
      <p:sp>
        <p:nvSpPr>
          <p:cNvPr id="54300" name="Text Box 30"/>
          <p:cNvSpPr txBox="1">
            <a:spLocks noChangeArrowheads="1"/>
          </p:cNvSpPr>
          <p:nvPr/>
        </p:nvSpPr>
        <p:spPr bwMode="auto">
          <a:xfrm>
            <a:off x="0" y="4575464"/>
            <a:ext cx="3581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The </a:t>
            </a:r>
            <a:r>
              <a:rPr kumimoji="0" lang="en-US" altLang="en-US" sz="2000" i="1" dirty="0">
                <a:solidFill>
                  <a:srgbClr val="FE8002"/>
                </a:solidFill>
              </a:rPr>
              <a:t>reservation wage</a:t>
            </a:r>
            <a:r>
              <a:rPr kumimoji="0" lang="en-US" altLang="en-US" sz="2000" dirty="0">
                <a:solidFill>
                  <a:srgbClr val="FE8002"/>
                </a:solidFill>
              </a:rPr>
              <a:t> </a:t>
            </a:r>
            <a:r>
              <a:rPr kumimoji="0" lang="en-US" altLang="en-US" sz="2000" dirty="0"/>
              <a:t>is the lowest wage necessary to induce someone to work. </a:t>
            </a:r>
          </a:p>
        </p:txBody>
      </p:sp>
      <p:sp>
        <p:nvSpPr>
          <p:cNvPr id="54301" name="Line 33"/>
          <p:cNvSpPr>
            <a:spLocks noChangeShapeType="1"/>
          </p:cNvSpPr>
          <p:nvPr/>
        </p:nvSpPr>
        <p:spPr bwMode="auto">
          <a:xfrm>
            <a:off x="5715000" y="3124200"/>
            <a:ext cx="0" cy="22860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302" name="Text Box 34"/>
          <p:cNvSpPr txBox="1">
            <a:spLocks noChangeArrowheads="1"/>
          </p:cNvSpPr>
          <p:nvPr/>
        </p:nvSpPr>
        <p:spPr bwMode="auto">
          <a:xfrm>
            <a:off x="5486400" y="5486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EF8E21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54303" name="Text Box 35"/>
          <p:cNvSpPr txBox="1">
            <a:spLocks noChangeArrowheads="1"/>
          </p:cNvSpPr>
          <p:nvPr/>
        </p:nvSpPr>
        <p:spPr bwMode="auto">
          <a:xfrm>
            <a:off x="0" y="5410200"/>
            <a:ext cx="3733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College students are less likely to participate in the labor force than other persons. Why?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" grpId="0"/>
      <p:bldP spid="54285" grpId="0" animBg="1"/>
      <p:bldP spid="54291" grpId="0"/>
      <p:bldP spid="54293" grpId="0" animBg="1"/>
      <p:bldP spid="54295" grpId="0"/>
      <p:bldP spid="54296" grpId="0"/>
      <p:bldP spid="54297" grpId="0"/>
      <p:bldP spid="54298" grpId="0"/>
      <p:bldP spid="54300" grpId="0"/>
      <p:bldP spid="54301" grpId="0" animBg="1"/>
      <p:bldP spid="5430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Over-Employment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			</a:t>
            </a:r>
          </a:p>
        </p:txBody>
      </p:sp>
      <p:sp>
        <p:nvSpPr>
          <p:cNvPr id="56324" name="Line 3"/>
          <p:cNvSpPr>
            <a:spLocks noChangeShapeType="1"/>
          </p:cNvSpPr>
          <p:nvPr/>
        </p:nvSpPr>
        <p:spPr bwMode="auto">
          <a:xfrm>
            <a:off x="4495800" y="1905000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>
            <a:off x="4495800" y="5410200"/>
            <a:ext cx="3429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7985125" y="5410200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8153400" y="5486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Leisure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810000" y="1513609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Income/day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76200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EF8E21"/>
                </a:solidFill>
                <a:latin typeface="Arial Narrow" panose="020B0606020202030204" pitchFamily="34" charset="0"/>
              </a:rPr>
              <a:t>24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4343400" y="5486400"/>
            <a:ext cx="307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EF8E21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56331" name="Text Box 12"/>
          <p:cNvSpPr txBox="1">
            <a:spLocks noChangeArrowheads="1"/>
          </p:cNvSpPr>
          <p:nvPr/>
        </p:nvSpPr>
        <p:spPr bwMode="auto">
          <a:xfrm>
            <a:off x="0" y="1657350"/>
            <a:ext cx="3810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If an individual is free to choose 	the number of hours of work, she would choose point </a:t>
            </a:r>
            <a:r>
              <a:rPr kumimoji="0" lang="en-US" altLang="en-US" sz="2000" dirty="0">
                <a:solidFill>
                  <a:srgbClr val="660066"/>
                </a:solidFill>
              </a:rPr>
              <a:t>U</a:t>
            </a:r>
            <a:r>
              <a:rPr kumimoji="0" lang="en-US" altLang="en-US" sz="2000" baseline="-25000" dirty="0">
                <a:solidFill>
                  <a:srgbClr val="660066"/>
                </a:solidFill>
              </a:rPr>
              <a:t>1</a:t>
            </a:r>
            <a:r>
              <a:rPr kumimoji="0" lang="en-US" altLang="en-US" sz="2000" dirty="0"/>
              <a:t>, with 18 hours of leisure and 6 hours of work.</a:t>
            </a:r>
          </a:p>
        </p:txBody>
      </p:sp>
      <p:sp>
        <p:nvSpPr>
          <p:cNvPr id="56332" name="Line 13"/>
          <p:cNvSpPr>
            <a:spLocks noChangeShapeType="1"/>
          </p:cNvSpPr>
          <p:nvPr/>
        </p:nvSpPr>
        <p:spPr bwMode="auto">
          <a:xfrm flipH="1" flipV="1">
            <a:off x="4495800" y="2895600"/>
            <a:ext cx="3429000" cy="1828800"/>
          </a:xfrm>
          <a:prstGeom prst="line">
            <a:avLst/>
          </a:prstGeom>
          <a:noFill/>
          <a:ln w="38100">
            <a:solidFill>
              <a:srgbClr val="FE80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3" name="Line 14"/>
          <p:cNvSpPr>
            <a:spLocks noChangeShapeType="1"/>
          </p:cNvSpPr>
          <p:nvPr/>
        </p:nvSpPr>
        <p:spPr bwMode="auto">
          <a:xfrm>
            <a:off x="7924800" y="4724400"/>
            <a:ext cx="0" cy="685800"/>
          </a:xfrm>
          <a:prstGeom prst="line">
            <a:avLst/>
          </a:prstGeom>
          <a:noFill/>
          <a:ln w="38100">
            <a:solidFill>
              <a:srgbClr val="FE9A3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4" name="Text Box 15"/>
          <p:cNvSpPr txBox="1">
            <a:spLocks noChangeArrowheads="1"/>
          </p:cNvSpPr>
          <p:nvPr/>
        </p:nvSpPr>
        <p:spPr bwMode="auto">
          <a:xfrm>
            <a:off x="7893050" y="52578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H</a:t>
            </a:r>
          </a:p>
        </p:txBody>
      </p:sp>
      <p:sp>
        <p:nvSpPr>
          <p:cNvPr id="56335" name="Text Box 16"/>
          <p:cNvSpPr txBox="1">
            <a:spLocks noChangeArrowheads="1"/>
          </p:cNvSpPr>
          <p:nvPr/>
        </p:nvSpPr>
        <p:spPr bwMode="auto">
          <a:xfrm>
            <a:off x="7924800" y="4495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N</a:t>
            </a:r>
          </a:p>
        </p:txBody>
      </p:sp>
      <p:sp>
        <p:nvSpPr>
          <p:cNvPr id="56336" name="Text Box 17"/>
          <p:cNvSpPr txBox="1">
            <a:spLocks noChangeArrowheads="1"/>
          </p:cNvSpPr>
          <p:nvPr/>
        </p:nvSpPr>
        <p:spPr bwMode="auto">
          <a:xfrm flipH="1">
            <a:off x="4114800" y="26670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W</a:t>
            </a:r>
          </a:p>
        </p:txBody>
      </p:sp>
      <p:sp>
        <p:nvSpPr>
          <p:cNvPr id="56337" name="Arc 18"/>
          <p:cNvSpPr>
            <a:spLocks/>
          </p:cNvSpPr>
          <p:nvPr/>
        </p:nvSpPr>
        <p:spPr bwMode="auto">
          <a:xfrm flipH="1" flipV="1">
            <a:off x="6096000" y="2514600"/>
            <a:ext cx="2305050" cy="2057400"/>
          </a:xfrm>
          <a:custGeom>
            <a:avLst/>
            <a:gdLst>
              <a:gd name="T0" fmla="*/ 860409517 w 20632"/>
              <a:gd name="T1" fmla="*/ 0 h 21591"/>
              <a:gd name="T2" fmla="*/ 2147483646 w 20632"/>
              <a:gd name="T3" fmla="*/ 2147483646 h 21591"/>
              <a:gd name="T4" fmla="*/ 0 w 20632"/>
              <a:gd name="T5" fmla="*/ 2147483646 h 21591"/>
              <a:gd name="T6" fmla="*/ 0 60000 65536"/>
              <a:gd name="T7" fmla="*/ 0 60000 65536"/>
              <a:gd name="T8" fmla="*/ 0 60000 65536"/>
              <a:gd name="T9" fmla="*/ 0 w 20632"/>
              <a:gd name="T10" fmla="*/ 0 h 21591"/>
              <a:gd name="T11" fmla="*/ 20632 w 20632"/>
              <a:gd name="T12" fmla="*/ 21591 h 215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32" h="21591" fill="none" extrusionOk="0">
                <a:moveTo>
                  <a:pt x="617" y="-1"/>
                </a:moveTo>
                <a:cubicBezTo>
                  <a:pt x="9851" y="263"/>
                  <a:pt x="17896" y="6371"/>
                  <a:pt x="20631" y="15196"/>
                </a:cubicBezTo>
              </a:path>
              <a:path w="20632" h="21591" stroke="0" extrusionOk="0">
                <a:moveTo>
                  <a:pt x="617" y="-1"/>
                </a:moveTo>
                <a:cubicBezTo>
                  <a:pt x="9851" y="263"/>
                  <a:pt x="17896" y="6371"/>
                  <a:pt x="20631" y="15196"/>
                </a:cubicBezTo>
                <a:lnTo>
                  <a:pt x="0" y="21591"/>
                </a:lnTo>
                <a:lnTo>
                  <a:pt x="617" y="-1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56338" name="Picture 19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19100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9" name="Arc 20"/>
          <p:cNvSpPr>
            <a:spLocks/>
          </p:cNvSpPr>
          <p:nvPr/>
        </p:nvSpPr>
        <p:spPr bwMode="auto">
          <a:xfrm flipH="1" flipV="1">
            <a:off x="6181725" y="2590800"/>
            <a:ext cx="2014538" cy="2032000"/>
          </a:xfrm>
          <a:custGeom>
            <a:avLst/>
            <a:gdLst>
              <a:gd name="T0" fmla="*/ 2147483646 w 18678"/>
              <a:gd name="T1" fmla="*/ 0 h 21294"/>
              <a:gd name="T2" fmla="*/ 2147483646 w 18678"/>
              <a:gd name="T3" fmla="*/ 2147483646 h 21294"/>
              <a:gd name="T4" fmla="*/ 0 w 18678"/>
              <a:gd name="T5" fmla="*/ 2147483646 h 21294"/>
              <a:gd name="T6" fmla="*/ 0 60000 65536"/>
              <a:gd name="T7" fmla="*/ 0 60000 65536"/>
              <a:gd name="T8" fmla="*/ 0 60000 65536"/>
              <a:gd name="T9" fmla="*/ 0 w 18678"/>
              <a:gd name="T10" fmla="*/ 0 h 21294"/>
              <a:gd name="T11" fmla="*/ 18678 w 18678"/>
              <a:gd name="T12" fmla="*/ 21294 h 212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78" h="21294" fill="none" extrusionOk="0">
                <a:moveTo>
                  <a:pt x="3624" y="0"/>
                </a:moveTo>
                <a:cubicBezTo>
                  <a:pt x="9944" y="1076"/>
                  <a:pt x="15458" y="4902"/>
                  <a:pt x="18678" y="10445"/>
                </a:cubicBezTo>
              </a:path>
              <a:path w="18678" h="21294" stroke="0" extrusionOk="0">
                <a:moveTo>
                  <a:pt x="3624" y="0"/>
                </a:moveTo>
                <a:cubicBezTo>
                  <a:pt x="9944" y="1076"/>
                  <a:pt x="15458" y="4902"/>
                  <a:pt x="18678" y="10445"/>
                </a:cubicBezTo>
                <a:lnTo>
                  <a:pt x="0" y="21294"/>
                </a:lnTo>
                <a:lnTo>
                  <a:pt x="3624" y="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56340" name="Picture 21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8620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1" name="Text Box 22"/>
          <p:cNvSpPr txBox="1">
            <a:spLocks noChangeArrowheads="1"/>
          </p:cNvSpPr>
          <p:nvPr/>
        </p:nvSpPr>
        <p:spPr bwMode="auto">
          <a:xfrm flipH="1">
            <a:off x="7124700" y="3886201"/>
            <a:ext cx="4191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660066"/>
                </a:solidFill>
                <a:latin typeface="Arial Narrow" panose="020B0606020202030204" pitchFamily="34" charset="0"/>
              </a:rPr>
              <a:t>U</a:t>
            </a:r>
            <a:r>
              <a:rPr lang="en-US" altLang="en-US" sz="2000" baseline="-25000" dirty="0">
                <a:solidFill>
                  <a:srgbClr val="660066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56342" name="Text Box 23"/>
          <p:cNvSpPr txBox="1">
            <a:spLocks noChangeArrowheads="1"/>
          </p:cNvSpPr>
          <p:nvPr/>
        </p:nvSpPr>
        <p:spPr bwMode="auto">
          <a:xfrm>
            <a:off x="0" y="3090862"/>
            <a:ext cx="3657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If the individual is constrained to work a standard workday of 8 hours or not all, she will 	choose point </a:t>
            </a:r>
            <a:r>
              <a:rPr kumimoji="0" lang="en-US" altLang="en-US" sz="2000" dirty="0">
                <a:solidFill>
                  <a:srgbClr val="660066"/>
                </a:solidFill>
              </a:rPr>
              <a:t>U</a:t>
            </a:r>
            <a:r>
              <a:rPr kumimoji="0" lang="en-US" altLang="en-US" sz="2000" baseline="-25000" dirty="0">
                <a:solidFill>
                  <a:srgbClr val="660066"/>
                </a:solidFill>
              </a:rPr>
              <a:t>2</a:t>
            </a:r>
            <a:r>
              <a:rPr kumimoji="0" lang="en-US" altLang="en-US" sz="2000" dirty="0"/>
              <a:t>.</a:t>
            </a:r>
          </a:p>
        </p:txBody>
      </p:sp>
      <p:sp>
        <p:nvSpPr>
          <p:cNvPr id="56343" name="Line 24"/>
          <p:cNvSpPr>
            <a:spLocks noChangeShapeType="1"/>
          </p:cNvSpPr>
          <p:nvPr/>
        </p:nvSpPr>
        <p:spPr bwMode="auto">
          <a:xfrm>
            <a:off x="7086600" y="4267200"/>
            <a:ext cx="0" cy="11430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4" name="Text Box 25"/>
          <p:cNvSpPr txBox="1">
            <a:spLocks noChangeArrowheads="1"/>
          </p:cNvSpPr>
          <p:nvPr/>
        </p:nvSpPr>
        <p:spPr bwMode="auto">
          <a:xfrm flipH="1">
            <a:off x="5943600" y="39624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660066"/>
                </a:solidFill>
                <a:latin typeface="Arial Narrow" panose="020B0606020202030204" pitchFamily="34" charset="0"/>
              </a:rPr>
              <a:t>U</a:t>
            </a:r>
            <a:r>
              <a:rPr lang="en-US" altLang="en-US" sz="2000" baseline="-25000">
                <a:solidFill>
                  <a:srgbClr val="660066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56345" name="Line 26"/>
          <p:cNvSpPr>
            <a:spLocks noChangeShapeType="1"/>
          </p:cNvSpPr>
          <p:nvPr/>
        </p:nvSpPr>
        <p:spPr bwMode="auto">
          <a:xfrm>
            <a:off x="6477000" y="4038600"/>
            <a:ext cx="0" cy="14478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6" name="Text Box 27"/>
          <p:cNvSpPr txBox="1">
            <a:spLocks noChangeArrowheads="1"/>
          </p:cNvSpPr>
          <p:nvPr/>
        </p:nvSpPr>
        <p:spPr bwMode="auto">
          <a:xfrm>
            <a:off x="6248400" y="5486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EF8E21"/>
                </a:solidFill>
                <a:latin typeface="Arial Narrow" panose="020B0606020202030204" pitchFamily="34" charset="0"/>
              </a:rPr>
              <a:t>16</a:t>
            </a:r>
          </a:p>
        </p:txBody>
      </p:sp>
      <p:sp>
        <p:nvSpPr>
          <p:cNvPr id="56347" name="Text Box 28"/>
          <p:cNvSpPr txBox="1">
            <a:spLocks noChangeArrowheads="1"/>
          </p:cNvSpPr>
          <p:nvPr/>
        </p:nvSpPr>
        <p:spPr bwMode="auto">
          <a:xfrm>
            <a:off x="68580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EF8E21"/>
                </a:solidFill>
                <a:latin typeface="Arial Narrow" panose="020B0606020202030204" pitchFamily="34" charset="0"/>
              </a:rPr>
              <a:t>18</a:t>
            </a:r>
          </a:p>
        </p:txBody>
      </p:sp>
      <p:sp>
        <p:nvSpPr>
          <p:cNvPr id="56348" name="Text Box 29"/>
          <p:cNvSpPr txBox="1">
            <a:spLocks noChangeArrowheads="1"/>
          </p:cNvSpPr>
          <p:nvPr/>
        </p:nvSpPr>
        <p:spPr bwMode="auto">
          <a:xfrm>
            <a:off x="0" y="4311650"/>
            <a:ext cx="3657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At </a:t>
            </a:r>
            <a:r>
              <a:rPr kumimoji="0" lang="en-US" altLang="en-US" sz="2000" dirty="0">
                <a:solidFill>
                  <a:srgbClr val="660066"/>
                </a:solidFill>
              </a:rPr>
              <a:t>U</a:t>
            </a:r>
            <a:r>
              <a:rPr kumimoji="0" lang="en-US" altLang="en-US" sz="2000" baseline="-25000" dirty="0">
                <a:solidFill>
                  <a:srgbClr val="660066"/>
                </a:solidFill>
              </a:rPr>
              <a:t>2</a:t>
            </a:r>
            <a:r>
              <a:rPr kumimoji="0" lang="en-US" altLang="en-US" sz="2000" dirty="0"/>
              <a:t>, her MRS is more than the wage rate and so she feels </a:t>
            </a:r>
            <a:r>
              <a:rPr kumimoji="0" lang="en-US" altLang="en-US" sz="2000" i="1" dirty="0">
                <a:solidFill>
                  <a:srgbClr val="FE8002"/>
                </a:solidFill>
              </a:rPr>
              <a:t>overemployed</a:t>
            </a:r>
            <a:r>
              <a:rPr kumimoji="0" lang="en-US" altLang="en-US" sz="2000" i="1" dirty="0"/>
              <a:t>.</a:t>
            </a:r>
            <a:endParaRPr kumimoji="0" lang="en-US" altLang="en-US" sz="2000" dirty="0"/>
          </a:p>
        </p:txBody>
      </p:sp>
      <p:sp>
        <p:nvSpPr>
          <p:cNvPr id="56349" name="Text Box 30"/>
          <p:cNvSpPr txBox="1">
            <a:spLocks noChangeArrowheads="1"/>
          </p:cNvSpPr>
          <p:nvPr/>
        </p:nvSpPr>
        <p:spPr bwMode="auto">
          <a:xfrm>
            <a:off x="0" y="5257800"/>
            <a:ext cx="3657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What is a potential solution to her overemployment situation?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7" grpId="0" animBg="1"/>
      <p:bldP spid="56339" grpId="0" animBg="1"/>
      <p:bldP spid="56341" grpId="0"/>
      <p:bldP spid="56342" grpId="0"/>
      <p:bldP spid="56343" grpId="0" animBg="1"/>
      <p:bldP spid="56344" grpId="0"/>
      <p:bldP spid="56345" grpId="0" animBg="1"/>
      <p:bldP spid="56347" grpId="0"/>
      <p:bldP spid="56348" grpId="0"/>
      <p:bldP spid="563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Under-Employment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			</a:t>
            </a:r>
          </a:p>
        </p:txBody>
      </p:sp>
      <p:sp>
        <p:nvSpPr>
          <p:cNvPr id="58372" name="Line 3"/>
          <p:cNvSpPr>
            <a:spLocks noChangeShapeType="1"/>
          </p:cNvSpPr>
          <p:nvPr/>
        </p:nvSpPr>
        <p:spPr bwMode="auto">
          <a:xfrm>
            <a:off x="4495800" y="1905000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3" name="Line 4"/>
          <p:cNvSpPr>
            <a:spLocks noChangeShapeType="1"/>
          </p:cNvSpPr>
          <p:nvPr/>
        </p:nvSpPr>
        <p:spPr bwMode="auto">
          <a:xfrm>
            <a:off x="4495800" y="5410200"/>
            <a:ext cx="3429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7985125" y="5410200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8153400" y="5486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Leisure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3886200" y="15240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Income/day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76200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EF8E21"/>
                </a:solidFill>
                <a:latin typeface="Arial Narrow" panose="020B0606020202030204" pitchFamily="34" charset="0"/>
              </a:rPr>
              <a:t>24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4343400" y="5486400"/>
            <a:ext cx="307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EF8E21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58379" name="Text Box 12"/>
          <p:cNvSpPr txBox="1">
            <a:spLocks noChangeArrowheads="1"/>
          </p:cNvSpPr>
          <p:nvPr/>
        </p:nvSpPr>
        <p:spPr bwMode="auto">
          <a:xfrm>
            <a:off x="0" y="1676400"/>
            <a:ext cx="3810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</a:t>
            </a:r>
            <a:r>
              <a:rPr kumimoji="0" lang="en-US" altLang="en-US" sz="2000" dirty="0">
                <a:solidFill>
                  <a:schemeClr val="bg2"/>
                </a:solidFill>
              </a:rPr>
              <a:t>	</a:t>
            </a:r>
            <a:r>
              <a:rPr kumimoji="0" lang="en-US" altLang="en-US" sz="2000" dirty="0"/>
              <a:t>If an individual is free to choose 	the number of hours of work, she would choose point </a:t>
            </a:r>
            <a:r>
              <a:rPr kumimoji="0" lang="en-US" altLang="en-US" sz="2000" dirty="0">
                <a:solidFill>
                  <a:srgbClr val="660066"/>
                </a:solidFill>
              </a:rPr>
              <a:t>U</a:t>
            </a:r>
            <a:r>
              <a:rPr kumimoji="0" lang="en-US" altLang="en-US" sz="2000" baseline="-25000" dirty="0">
                <a:solidFill>
                  <a:srgbClr val="660066"/>
                </a:solidFill>
              </a:rPr>
              <a:t>1</a:t>
            </a:r>
            <a:r>
              <a:rPr kumimoji="0" lang="en-US" altLang="en-US" sz="2000" dirty="0"/>
              <a:t>, with 14 hours of work and 10 hours of leisure.</a:t>
            </a:r>
          </a:p>
        </p:txBody>
      </p:sp>
      <p:sp>
        <p:nvSpPr>
          <p:cNvPr id="58380" name="Line 13"/>
          <p:cNvSpPr>
            <a:spLocks noChangeShapeType="1"/>
          </p:cNvSpPr>
          <p:nvPr/>
        </p:nvSpPr>
        <p:spPr bwMode="auto">
          <a:xfrm flipH="1" flipV="1">
            <a:off x="4495800" y="2895600"/>
            <a:ext cx="3429000" cy="1828800"/>
          </a:xfrm>
          <a:prstGeom prst="line">
            <a:avLst/>
          </a:prstGeom>
          <a:noFill/>
          <a:ln w="38100">
            <a:solidFill>
              <a:srgbClr val="FE80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81" name="Line 33"/>
          <p:cNvSpPr>
            <a:spLocks noChangeShapeType="1"/>
          </p:cNvSpPr>
          <p:nvPr/>
        </p:nvSpPr>
        <p:spPr bwMode="auto">
          <a:xfrm>
            <a:off x="7924800" y="4724400"/>
            <a:ext cx="0" cy="685800"/>
          </a:xfrm>
          <a:prstGeom prst="line">
            <a:avLst/>
          </a:prstGeom>
          <a:noFill/>
          <a:ln w="38100">
            <a:solidFill>
              <a:srgbClr val="FE9A3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82" name="Text Box 37"/>
          <p:cNvSpPr txBox="1">
            <a:spLocks noChangeArrowheads="1"/>
          </p:cNvSpPr>
          <p:nvPr/>
        </p:nvSpPr>
        <p:spPr bwMode="auto">
          <a:xfrm>
            <a:off x="7893050" y="52578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H</a:t>
            </a:r>
          </a:p>
        </p:txBody>
      </p:sp>
      <p:sp>
        <p:nvSpPr>
          <p:cNvPr id="58383" name="Text Box 38"/>
          <p:cNvSpPr txBox="1">
            <a:spLocks noChangeArrowheads="1"/>
          </p:cNvSpPr>
          <p:nvPr/>
        </p:nvSpPr>
        <p:spPr bwMode="auto">
          <a:xfrm>
            <a:off x="7924800" y="4495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N</a:t>
            </a:r>
          </a:p>
        </p:txBody>
      </p:sp>
      <p:sp>
        <p:nvSpPr>
          <p:cNvPr id="58384" name="Text Box 39"/>
          <p:cNvSpPr txBox="1">
            <a:spLocks noChangeArrowheads="1"/>
          </p:cNvSpPr>
          <p:nvPr/>
        </p:nvSpPr>
        <p:spPr bwMode="auto">
          <a:xfrm flipH="1">
            <a:off x="4114800" y="26670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W</a:t>
            </a:r>
          </a:p>
        </p:txBody>
      </p:sp>
      <p:sp>
        <p:nvSpPr>
          <p:cNvPr id="58385" name="Arc 40"/>
          <p:cNvSpPr>
            <a:spLocks/>
          </p:cNvSpPr>
          <p:nvPr/>
        </p:nvSpPr>
        <p:spPr bwMode="auto">
          <a:xfrm flipH="1" flipV="1">
            <a:off x="4648200" y="1752600"/>
            <a:ext cx="2286000" cy="2057400"/>
          </a:xfrm>
          <a:custGeom>
            <a:avLst/>
            <a:gdLst>
              <a:gd name="T0" fmla="*/ 860085940 w 20464"/>
              <a:gd name="T1" fmla="*/ 0 h 21591"/>
              <a:gd name="T2" fmla="*/ 2147483646 w 20464"/>
              <a:gd name="T3" fmla="*/ 2147483646 h 21591"/>
              <a:gd name="T4" fmla="*/ 0 w 20464"/>
              <a:gd name="T5" fmla="*/ 2147483646 h 21591"/>
              <a:gd name="T6" fmla="*/ 0 60000 65536"/>
              <a:gd name="T7" fmla="*/ 0 60000 65536"/>
              <a:gd name="T8" fmla="*/ 0 60000 65536"/>
              <a:gd name="T9" fmla="*/ 0 w 20464"/>
              <a:gd name="T10" fmla="*/ 0 h 21591"/>
              <a:gd name="T11" fmla="*/ 20464 w 20464"/>
              <a:gd name="T12" fmla="*/ 21591 h 215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64" h="21591" fill="none" extrusionOk="0">
                <a:moveTo>
                  <a:pt x="617" y="-1"/>
                </a:moveTo>
                <a:cubicBezTo>
                  <a:pt x="9652" y="258"/>
                  <a:pt x="17571" y="6115"/>
                  <a:pt x="20464" y="14678"/>
                </a:cubicBezTo>
              </a:path>
              <a:path w="20464" h="21591" stroke="0" extrusionOk="0">
                <a:moveTo>
                  <a:pt x="617" y="-1"/>
                </a:moveTo>
                <a:cubicBezTo>
                  <a:pt x="9652" y="258"/>
                  <a:pt x="17571" y="6115"/>
                  <a:pt x="20464" y="14678"/>
                </a:cubicBezTo>
                <a:lnTo>
                  <a:pt x="0" y="21591"/>
                </a:lnTo>
                <a:lnTo>
                  <a:pt x="617" y="-1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58386" name="Picture 41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42900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7" name="Arc 42"/>
          <p:cNvSpPr>
            <a:spLocks/>
          </p:cNvSpPr>
          <p:nvPr/>
        </p:nvSpPr>
        <p:spPr bwMode="auto">
          <a:xfrm flipH="1" flipV="1">
            <a:off x="4495800" y="1905000"/>
            <a:ext cx="2286000" cy="2057400"/>
          </a:xfrm>
          <a:custGeom>
            <a:avLst/>
            <a:gdLst>
              <a:gd name="T0" fmla="*/ 860085940 w 20464"/>
              <a:gd name="T1" fmla="*/ 0 h 21591"/>
              <a:gd name="T2" fmla="*/ 2147483646 w 20464"/>
              <a:gd name="T3" fmla="*/ 2147483646 h 21591"/>
              <a:gd name="T4" fmla="*/ 0 w 20464"/>
              <a:gd name="T5" fmla="*/ 2147483646 h 21591"/>
              <a:gd name="T6" fmla="*/ 0 60000 65536"/>
              <a:gd name="T7" fmla="*/ 0 60000 65536"/>
              <a:gd name="T8" fmla="*/ 0 60000 65536"/>
              <a:gd name="T9" fmla="*/ 0 w 20464"/>
              <a:gd name="T10" fmla="*/ 0 h 21591"/>
              <a:gd name="T11" fmla="*/ 20464 w 20464"/>
              <a:gd name="T12" fmla="*/ 21591 h 215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64" h="21591" fill="none" extrusionOk="0">
                <a:moveTo>
                  <a:pt x="617" y="-1"/>
                </a:moveTo>
                <a:cubicBezTo>
                  <a:pt x="9652" y="258"/>
                  <a:pt x="17571" y="6115"/>
                  <a:pt x="20464" y="14678"/>
                </a:cubicBezTo>
              </a:path>
              <a:path w="20464" h="21591" stroke="0" extrusionOk="0">
                <a:moveTo>
                  <a:pt x="617" y="-1"/>
                </a:moveTo>
                <a:cubicBezTo>
                  <a:pt x="9652" y="258"/>
                  <a:pt x="17571" y="6115"/>
                  <a:pt x="20464" y="14678"/>
                </a:cubicBezTo>
                <a:lnTo>
                  <a:pt x="0" y="21591"/>
                </a:lnTo>
                <a:lnTo>
                  <a:pt x="617" y="-1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58388" name="Picture 43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8620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9" name="Text Box 44"/>
          <p:cNvSpPr txBox="1">
            <a:spLocks noChangeArrowheads="1"/>
          </p:cNvSpPr>
          <p:nvPr/>
        </p:nvSpPr>
        <p:spPr bwMode="auto">
          <a:xfrm flipH="1">
            <a:off x="5486400" y="29718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660066"/>
                </a:solidFill>
                <a:latin typeface="Arial Narrow" panose="020B0606020202030204" pitchFamily="34" charset="0"/>
              </a:rPr>
              <a:t>U</a:t>
            </a:r>
            <a:r>
              <a:rPr lang="en-US" altLang="en-US" sz="2000" baseline="-25000" dirty="0">
                <a:solidFill>
                  <a:srgbClr val="660066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58390" name="Text Box 45"/>
          <p:cNvSpPr txBox="1">
            <a:spLocks noChangeArrowheads="1"/>
          </p:cNvSpPr>
          <p:nvPr/>
        </p:nvSpPr>
        <p:spPr bwMode="auto">
          <a:xfrm>
            <a:off x="0" y="3124200"/>
            <a:ext cx="3657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If the individual is constrained to work a standard workday of 8 hours or not all, she will 	choose point </a:t>
            </a:r>
            <a:r>
              <a:rPr kumimoji="0" lang="en-US" altLang="en-US" sz="2000" dirty="0">
                <a:solidFill>
                  <a:srgbClr val="660066"/>
                </a:solidFill>
              </a:rPr>
              <a:t>U</a:t>
            </a:r>
            <a:r>
              <a:rPr kumimoji="0" lang="en-US" altLang="en-US" sz="2000" baseline="-25000" dirty="0">
                <a:solidFill>
                  <a:srgbClr val="660066"/>
                </a:solidFill>
              </a:rPr>
              <a:t>2</a:t>
            </a:r>
            <a:r>
              <a:rPr kumimoji="0" lang="en-US" altLang="en-US" sz="2000" dirty="0"/>
              <a:t>.</a:t>
            </a:r>
          </a:p>
        </p:txBody>
      </p:sp>
      <p:sp>
        <p:nvSpPr>
          <p:cNvPr id="58391" name="Line 46"/>
          <p:cNvSpPr>
            <a:spLocks noChangeShapeType="1"/>
          </p:cNvSpPr>
          <p:nvPr/>
        </p:nvSpPr>
        <p:spPr bwMode="auto">
          <a:xfrm>
            <a:off x="5638800" y="3505200"/>
            <a:ext cx="0" cy="19050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92" name="Text Box 47"/>
          <p:cNvSpPr txBox="1">
            <a:spLocks noChangeArrowheads="1"/>
          </p:cNvSpPr>
          <p:nvPr/>
        </p:nvSpPr>
        <p:spPr bwMode="auto">
          <a:xfrm flipH="1">
            <a:off x="5943600" y="39624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660066"/>
                </a:solidFill>
                <a:latin typeface="Arial Narrow" panose="020B0606020202030204" pitchFamily="34" charset="0"/>
              </a:rPr>
              <a:t>U</a:t>
            </a:r>
            <a:r>
              <a:rPr lang="en-US" altLang="en-US" sz="2000" baseline="-25000">
                <a:solidFill>
                  <a:srgbClr val="660066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58393" name="Line 48"/>
          <p:cNvSpPr>
            <a:spLocks noChangeShapeType="1"/>
          </p:cNvSpPr>
          <p:nvPr/>
        </p:nvSpPr>
        <p:spPr bwMode="auto">
          <a:xfrm>
            <a:off x="6477000" y="3962400"/>
            <a:ext cx="0" cy="14478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94" name="Text Box 49"/>
          <p:cNvSpPr txBox="1">
            <a:spLocks noChangeArrowheads="1"/>
          </p:cNvSpPr>
          <p:nvPr/>
        </p:nvSpPr>
        <p:spPr bwMode="auto">
          <a:xfrm>
            <a:off x="6248400" y="5486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EF8E21"/>
                </a:solidFill>
                <a:latin typeface="Arial Narrow" panose="020B0606020202030204" pitchFamily="34" charset="0"/>
              </a:rPr>
              <a:t>16</a:t>
            </a:r>
          </a:p>
        </p:txBody>
      </p:sp>
      <p:sp>
        <p:nvSpPr>
          <p:cNvPr id="58395" name="Text Box 50"/>
          <p:cNvSpPr txBox="1">
            <a:spLocks noChangeArrowheads="1"/>
          </p:cNvSpPr>
          <p:nvPr/>
        </p:nvSpPr>
        <p:spPr bwMode="auto">
          <a:xfrm>
            <a:off x="5334000" y="5486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EF8E21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58396" name="Text Box 51"/>
          <p:cNvSpPr txBox="1">
            <a:spLocks noChangeArrowheads="1"/>
          </p:cNvSpPr>
          <p:nvPr/>
        </p:nvSpPr>
        <p:spPr bwMode="auto">
          <a:xfrm>
            <a:off x="0" y="4343400"/>
            <a:ext cx="3657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At </a:t>
            </a:r>
            <a:r>
              <a:rPr kumimoji="0" lang="en-US" altLang="en-US" sz="2000" dirty="0">
                <a:solidFill>
                  <a:srgbClr val="660066"/>
                </a:solidFill>
              </a:rPr>
              <a:t>U</a:t>
            </a:r>
            <a:r>
              <a:rPr kumimoji="0" lang="en-US" altLang="en-US" sz="2000" baseline="-25000" dirty="0">
                <a:solidFill>
                  <a:srgbClr val="660066"/>
                </a:solidFill>
              </a:rPr>
              <a:t>2</a:t>
            </a:r>
            <a:r>
              <a:rPr kumimoji="0" lang="en-US" altLang="en-US" sz="2000" dirty="0">
                <a:solidFill>
                  <a:schemeClr val="bg2"/>
                </a:solidFill>
              </a:rPr>
              <a:t>, </a:t>
            </a:r>
            <a:r>
              <a:rPr kumimoji="0" lang="en-US" altLang="en-US" sz="2000" dirty="0"/>
              <a:t>her MRS is less than the wage rate and so she feels </a:t>
            </a:r>
            <a:r>
              <a:rPr kumimoji="0" lang="en-US" altLang="en-US" sz="2000" i="1" dirty="0">
                <a:solidFill>
                  <a:srgbClr val="FE8002"/>
                </a:solidFill>
              </a:rPr>
              <a:t>underemployed</a:t>
            </a:r>
            <a:r>
              <a:rPr kumimoji="0" lang="en-US" altLang="en-US" sz="2000" i="1" dirty="0"/>
              <a:t>.</a:t>
            </a:r>
            <a:endParaRPr kumimoji="0" lang="en-US" altLang="en-US" sz="2000" dirty="0"/>
          </a:p>
        </p:txBody>
      </p:sp>
      <p:sp>
        <p:nvSpPr>
          <p:cNvPr id="58397" name="Text Box 52"/>
          <p:cNvSpPr txBox="1">
            <a:spLocks noChangeArrowheads="1"/>
          </p:cNvSpPr>
          <p:nvPr/>
        </p:nvSpPr>
        <p:spPr bwMode="auto">
          <a:xfrm>
            <a:off x="0" y="5334000"/>
            <a:ext cx="3657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What is a potential solution to her underemployment situation?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9" grpId="0"/>
      <p:bldP spid="58385" grpId="0" animBg="1"/>
      <p:bldP spid="58387" grpId="0" animBg="1"/>
      <p:bldP spid="58389" grpId="0"/>
      <p:bldP spid="58390" grpId="0"/>
      <p:bldP spid="58391" grpId="0" animBg="1"/>
      <p:bldP spid="58392" grpId="0"/>
      <p:bldP spid="58393" grpId="0" animBg="1"/>
      <p:bldP spid="58396" grpId="0"/>
      <p:bldP spid="5839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36451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Income Maintenance Programs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There are a variety of income maintenance programs such as food stamps, Medicaid, Temporary Assistance to Needy Families. </a:t>
            </a:r>
          </a:p>
          <a:p>
            <a:pPr eaLnBrk="1" hangingPunct="1"/>
            <a:r>
              <a:rPr lang="en-US" altLang="en-US" smtClean="0"/>
              <a:t>We will examine the work incentives of such programs.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dirty="0" smtClean="0">
              <a:solidFill>
                <a:srgbClr val="EF8E21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5400" dirty="0">
                <a:solidFill>
                  <a:srgbClr val="EF8E21"/>
                </a:solidFill>
                <a:latin typeface="+mj-lt"/>
                <a:ea typeface="+mj-ea"/>
                <a:cs typeface="+mj-cs"/>
              </a:rPr>
              <a:t>1. The Work-Leisure Decision: Basic Model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207851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Income Maintenance Program Features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 dirty="0" smtClean="0">
                <a:solidFill>
                  <a:srgbClr val="FE8002"/>
                </a:solidFill>
              </a:rPr>
              <a:t>Income Guarantee</a:t>
            </a:r>
            <a:r>
              <a:rPr lang="en-US" altLang="en-US" dirty="0" smtClean="0">
                <a:solidFill>
                  <a:srgbClr val="FE8002"/>
                </a:solidFill>
              </a:rPr>
              <a:t> </a:t>
            </a:r>
            <a:r>
              <a:rPr lang="en-US" altLang="en-US" dirty="0" smtClean="0"/>
              <a:t>(</a:t>
            </a:r>
            <a:r>
              <a:rPr lang="en-US" altLang="en-US" i="1" dirty="0" smtClean="0">
                <a:solidFill>
                  <a:srgbClr val="FE8002"/>
                </a:solidFill>
              </a:rPr>
              <a:t>B</a:t>
            </a:r>
            <a:r>
              <a:rPr lang="en-US" altLang="en-US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Benefit received if individual/family has no earned income.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dirty="0" smtClean="0">
                <a:solidFill>
                  <a:srgbClr val="FE8002"/>
                </a:solidFill>
              </a:rPr>
              <a:t>Benefit Reduction Rate</a:t>
            </a:r>
            <a:r>
              <a:rPr lang="en-US" altLang="en-US" dirty="0" smtClean="0">
                <a:solidFill>
                  <a:srgbClr val="FE8002"/>
                </a:solidFill>
              </a:rPr>
              <a:t> </a:t>
            </a:r>
            <a:r>
              <a:rPr lang="en-US" altLang="en-US" dirty="0" smtClean="0"/>
              <a:t>(</a:t>
            </a:r>
            <a:r>
              <a:rPr lang="en-US" altLang="en-US" i="1" dirty="0" smtClean="0">
                <a:solidFill>
                  <a:srgbClr val="FE8002"/>
                </a:solidFill>
              </a:rPr>
              <a:t>t</a:t>
            </a:r>
            <a:r>
              <a:rPr lang="en-US" altLang="en-US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Rate by which the benefit is reduced as income is increased.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At t=.50, benefits are reduced by $.50 for every dollar earned.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207851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Income Maintenance Program Features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 dirty="0" smtClean="0">
                <a:solidFill>
                  <a:srgbClr val="FE8002"/>
                </a:solidFill>
              </a:rPr>
              <a:t>Break-Even Level of Income</a:t>
            </a:r>
            <a:r>
              <a:rPr lang="en-US" altLang="en-US" dirty="0" smtClean="0">
                <a:solidFill>
                  <a:srgbClr val="FE8002"/>
                </a:solidFill>
              </a:rPr>
              <a:t> </a:t>
            </a:r>
            <a:r>
              <a:rPr lang="en-US" altLang="en-US" dirty="0" smtClean="0"/>
              <a:t>(</a:t>
            </a:r>
            <a:r>
              <a:rPr lang="en-US" altLang="en-US" i="1" dirty="0" err="1" smtClean="0">
                <a:solidFill>
                  <a:srgbClr val="FE8002"/>
                </a:solidFill>
              </a:rPr>
              <a:t>Y</a:t>
            </a:r>
            <a:r>
              <a:rPr lang="en-US" altLang="en-US" i="1" baseline="-25000" dirty="0" err="1" smtClean="0">
                <a:solidFill>
                  <a:srgbClr val="FE8002"/>
                </a:solidFill>
              </a:rPr>
              <a:t>b</a:t>
            </a:r>
            <a:r>
              <a:rPr lang="en-US" altLang="en-US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level of earned income at which the individual/family receives no benefit.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Benefit Example</a:t>
            </a:r>
          </a:p>
        </p:txBody>
      </p:sp>
      <p:sp>
        <p:nvSpPr>
          <p:cNvPr id="3440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	The </a:t>
            </a:r>
            <a:r>
              <a:rPr lang="en-US" altLang="en-US" i="1" dirty="0" smtClean="0">
                <a:solidFill>
                  <a:srgbClr val="FE8002"/>
                </a:solidFill>
              </a:rPr>
              <a:t>actual subsidy payment S </a:t>
            </a:r>
            <a:r>
              <a:rPr lang="en-US" altLang="en-US" dirty="0" smtClean="0"/>
              <a:t>illustrates these concepts as shown below.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2971800"/>
            <a:ext cx="3505200" cy="762000"/>
            <a:chOff x="1008" y="2016"/>
            <a:chExt cx="3840" cy="720"/>
          </a:xfrm>
        </p:grpSpPr>
        <p:sp>
          <p:nvSpPr>
            <p:cNvPr id="66568" name="Rectangle 5"/>
            <p:cNvSpPr>
              <a:spLocks noChangeArrowheads="1"/>
            </p:cNvSpPr>
            <p:nvPr/>
          </p:nvSpPr>
          <p:spPr bwMode="auto">
            <a:xfrm>
              <a:off x="1008" y="2016"/>
              <a:ext cx="3840" cy="720"/>
            </a:xfrm>
            <a:prstGeom prst="rect">
              <a:avLst/>
            </a:prstGeom>
            <a:solidFill>
              <a:srgbClr val="FFFFD9"/>
            </a:solidFill>
            <a:ln w="6350">
              <a:solidFill>
                <a:schemeClr val="bg2"/>
              </a:solidFill>
              <a:miter lim="800000"/>
              <a:headEnd/>
              <a:tailEnd type="none" w="lg" len="lg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o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∞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~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6569" name="Text Box 6"/>
            <p:cNvSpPr txBox="1">
              <a:spLocks noChangeArrowheads="1"/>
            </p:cNvSpPr>
            <p:nvPr/>
          </p:nvSpPr>
          <p:spPr bwMode="auto">
            <a:xfrm>
              <a:off x="1514" y="2160"/>
              <a:ext cx="471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o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∞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~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400" b="1" i="1" dirty="0">
                  <a:solidFill>
                    <a:schemeClr val="hlink"/>
                  </a:solidFill>
                  <a:latin typeface="Times New Roman" pitchFamily="18" charset="0"/>
                </a:rPr>
                <a:t>S</a:t>
              </a:r>
              <a:r>
                <a:rPr kumimoji="0" lang="en-US" altLang="en-US" sz="2400" b="1" i="1" dirty="0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3276600" y="3124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400" b="1" i="1" dirty="0">
                <a:solidFill>
                  <a:schemeClr val="bg2"/>
                </a:solidFill>
                <a:latin typeface="Times New Roman" pitchFamily="18" charset="0"/>
              </a:rPr>
              <a:t> = </a:t>
            </a:r>
            <a:r>
              <a:rPr kumimoji="0" lang="en-US" altLang="en-US" sz="2400" b="1" i="1" dirty="0">
                <a:solidFill>
                  <a:schemeClr val="hlink"/>
                </a:solidFill>
                <a:latin typeface="Times New Roman" pitchFamily="18" charset="0"/>
              </a:rPr>
              <a:t>B – </a:t>
            </a:r>
            <a:r>
              <a:rPr kumimoji="0" lang="en-US" altLang="en-US" sz="2400" b="1" i="1" dirty="0" err="1">
                <a:solidFill>
                  <a:schemeClr val="hlink"/>
                </a:solidFill>
                <a:latin typeface="Times New Roman" pitchFamily="18" charset="0"/>
              </a:rPr>
              <a:t>tY</a:t>
            </a:r>
            <a:endParaRPr kumimoji="0" lang="en-US" altLang="en-US" sz="2000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44077" name="Text Box 13"/>
          <p:cNvSpPr txBox="1">
            <a:spLocks noChangeArrowheads="1"/>
          </p:cNvSpPr>
          <p:nvPr/>
        </p:nvSpPr>
        <p:spPr bwMode="auto">
          <a:xfrm>
            <a:off x="2117725" y="3886200"/>
            <a:ext cx="5807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2800" dirty="0">
                <a:latin typeface="+mn-lt"/>
              </a:rPr>
              <a:t>If B = $80, t = .5, earned income (Y) = $60 then…</a:t>
            </a:r>
          </a:p>
        </p:txBody>
      </p:sp>
      <p:sp>
        <p:nvSpPr>
          <p:cNvPr id="344078" name="Text Box 14"/>
          <p:cNvSpPr txBox="1">
            <a:spLocks noChangeArrowheads="1"/>
          </p:cNvSpPr>
          <p:nvPr/>
        </p:nvSpPr>
        <p:spPr bwMode="auto">
          <a:xfrm>
            <a:off x="2133600" y="4953000"/>
            <a:ext cx="580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2800" dirty="0">
                <a:latin typeface="+mn-lt"/>
              </a:rPr>
              <a:t>S = $80 - .5 * $60 =$50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4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4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6" grpId="0" build="p" bldLvl="3" autoUpdateAnimBg="0"/>
      <p:bldP spid="344071" grpId="0" autoUpdateAnimBg="0"/>
      <p:bldP spid="344077" grpId="0" autoUpdateAnimBg="0"/>
      <p:bldP spid="34407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Benefit Example</a:t>
            </a:r>
          </a:p>
        </p:txBody>
      </p:sp>
      <p:sp>
        <p:nvSpPr>
          <p:cNvPr id="3543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	The break-even level of income formula is shown below: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16175" y="3614738"/>
            <a:ext cx="3505200" cy="914400"/>
            <a:chOff x="1008" y="2016"/>
            <a:chExt cx="3840" cy="720"/>
          </a:xfrm>
        </p:grpSpPr>
        <p:sp>
          <p:nvSpPr>
            <p:cNvPr id="68615" name="Rectangle 5"/>
            <p:cNvSpPr>
              <a:spLocks noChangeArrowheads="1"/>
            </p:cNvSpPr>
            <p:nvPr/>
          </p:nvSpPr>
          <p:spPr bwMode="auto">
            <a:xfrm>
              <a:off x="1008" y="2016"/>
              <a:ext cx="3840" cy="720"/>
            </a:xfrm>
            <a:prstGeom prst="rect">
              <a:avLst/>
            </a:prstGeom>
            <a:solidFill>
              <a:srgbClr val="FFFFD9"/>
            </a:solidFill>
            <a:ln w="6350">
              <a:solidFill>
                <a:schemeClr val="bg2"/>
              </a:solidFill>
              <a:miter lim="800000"/>
              <a:headEnd/>
              <a:tailEnd type="none" w="lg" len="lg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o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∞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~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8616" name="Text Box 6"/>
            <p:cNvSpPr txBox="1">
              <a:spLocks noChangeArrowheads="1"/>
            </p:cNvSpPr>
            <p:nvPr/>
          </p:nvSpPr>
          <p:spPr bwMode="auto">
            <a:xfrm>
              <a:off x="1450" y="2160"/>
              <a:ext cx="60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o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∞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~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en-US" sz="2400" b="1" i="1">
                  <a:solidFill>
                    <a:schemeClr val="hlink"/>
                  </a:solidFill>
                  <a:latin typeface="Times New Roman" pitchFamily="18" charset="0"/>
                </a:rPr>
                <a:t>Y</a:t>
              </a:r>
              <a:r>
                <a:rPr kumimoji="0" lang="en-US" altLang="en-US" sz="2400" b="1" i="1" baseline="-25000">
                  <a:solidFill>
                    <a:schemeClr val="hlink"/>
                  </a:solidFill>
                  <a:latin typeface="Times New Roman" pitchFamily="18" charset="0"/>
                </a:rPr>
                <a:t>b</a:t>
              </a:r>
              <a:r>
                <a:rPr kumimoji="0" lang="en-US" altLang="en-US" sz="2400" b="1" i="1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354311" name="Text Box 7"/>
          <p:cNvSpPr txBox="1">
            <a:spLocks noChangeArrowheads="1"/>
          </p:cNvSpPr>
          <p:nvPr/>
        </p:nvSpPr>
        <p:spPr bwMode="auto">
          <a:xfrm>
            <a:off x="3178175" y="37671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400" b="1" i="1">
                <a:solidFill>
                  <a:schemeClr val="bg2"/>
                </a:solidFill>
                <a:latin typeface="Times New Roman" pitchFamily="18" charset="0"/>
              </a:rPr>
              <a:t> = </a:t>
            </a:r>
            <a:r>
              <a:rPr kumimoji="0" lang="en-US" altLang="en-US" sz="2400" b="1" i="1">
                <a:solidFill>
                  <a:schemeClr val="hlink"/>
                </a:solidFill>
                <a:latin typeface="Times New Roman" pitchFamily="18" charset="0"/>
              </a:rPr>
              <a:t>B/t</a:t>
            </a:r>
            <a:endParaRPr kumimoji="0" lang="en-US" altLang="en-US" sz="20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54312" name="Text Box 8"/>
          <p:cNvSpPr txBox="1">
            <a:spLocks noChangeArrowheads="1"/>
          </p:cNvSpPr>
          <p:nvPr/>
        </p:nvSpPr>
        <p:spPr bwMode="auto">
          <a:xfrm>
            <a:off x="2057400" y="4800600"/>
            <a:ext cx="580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2800" dirty="0">
                <a:latin typeface="+mn-lt"/>
              </a:rPr>
              <a:t>If B = $80, t = .5, then </a:t>
            </a:r>
            <a:r>
              <a:rPr lang="en-US" altLang="en-US" sz="2800" dirty="0" err="1">
                <a:latin typeface="+mn-lt"/>
              </a:rPr>
              <a:t>Y</a:t>
            </a:r>
            <a:r>
              <a:rPr lang="en-US" altLang="en-US" sz="2800" baseline="-25000" dirty="0" err="1">
                <a:latin typeface="+mn-lt"/>
              </a:rPr>
              <a:t>b</a:t>
            </a:r>
            <a:r>
              <a:rPr lang="en-US" altLang="en-US" sz="2800" dirty="0">
                <a:latin typeface="+mn-lt"/>
              </a:rPr>
              <a:t> = $160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build="p" bldLvl="3" autoUpdateAnimBg="0"/>
      <p:bldP spid="354311" grpId="0" autoUpdateAnimBg="0"/>
      <p:bldP spid="35431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Income Maintenance Program</a:t>
            </a:r>
          </a:p>
        </p:txBody>
      </p:sp>
      <p:sp>
        <p:nvSpPr>
          <p:cNvPr id="706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			</a:t>
            </a:r>
          </a:p>
        </p:txBody>
      </p:sp>
      <p:sp>
        <p:nvSpPr>
          <p:cNvPr id="70660" name="Line 3"/>
          <p:cNvSpPr>
            <a:spLocks noChangeShapeType="1"/>
          </p:cNvSpPr>
          <p:nvPr/>
        </p:nvSpPr>
        <p:spPr bwMode="auto">
          <a:xfrm>
            <a:off x="4495800" y="1905000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1" name="Line 4"/>
          <p:cNvSpPr>
            <a:spLocks noChangeShapeType="1"/>
          </p:cNvSpPr>
          <p:nvPr/>
        </p:nvSpPr>
        <p:spPr bwMode="auto">
          <a:xfrm>
            <a:off x="4495800" y="5410200"/>
            <a:ext cx="3429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7985125" y="5410200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8153400" y="5486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Leisure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3796145" y="1538287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Income/day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76200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EF8E21"/>
                </a:solidFill>
                <a:latin typeface="Arial Narrow" panose="020B0606020202030204" pitchFamily="34" charset="0"/>
              </a:rPr>
              <a:t>24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4267200" y="54514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EF8E21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70667" name="Text Box 12"/>
          <p:cNvSpPr txBox="1">
            <a:spLocks noChangeArrowheads="1"/>
          </p:cNvSpPr>
          <p:nvPr/>
        </p:nvSpPr>
        <p:spPr bwMode="auto">
          <a:xfrm>
            <a:off x="-10391" y="1631156"/>
            <a:ext cx="365760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600" dirty="0"/>
              <a:t> 	At a  wage rate of $10/hour, the optimal hours of leisure is 16 (8 hours of work) at point </a:t>
            </a:r>
            <a:r>
              <a:rPr kumimoji="0" lang="en-US" altLang="en-US" sz="1600" dirty="0">
                <a:solidFill>
                  <a:srgbClr val="660066"/>
                </a:solidFill>
              </a:rPr>
              <a:t>U</a:t>
            </a:r>
            <a:r>
              <a:rPr kumimoji="0" lang="en-US" altLang="en-US" sz="1600" baseline="-25000" dirty="0">
                <a:solidFill>
                  <a:srgbClr val="660066"/>
                </a:solidFill>
              </a:rPr>
              <a:t>1</a:t>
            </a:r>
            <a:r>
              <a:rPr kumimoji="0" lang="en-US" altLang="en-US" sz="1600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70668" name="Line 13"/>
          <p:cNvSpPr>
            <a:spLocks noChangeShapeType="1"/>
          </p:cNvSpPr>
          <p:nvPr/>
        </p:nvSpPr>
        <p:spPr bwMode="auto">
          <a:xfrm flipH="1" flipV="1">
            <a:off x="4495800" y="3581400"/>
            <a:ext cx="3429000" cy="1828800"/>
          </a:xfrm>
          <a:prstGeom prst="line">
            <a:avLst/>
          </a:prstGeom>
          <a:noFill/>
          <a:ln w="38100">
            <a:solidFill>
              <a:srgbClr val="FE80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69" name="Text Box 14"/>
          <p:cNvSpPr txBox="1">
            <a:spLocks noChangeArrowheads="1"/>
          </p:cNvSpPr>
          <p:nvPr/>
        </p:nvSpPr>
        <p:spPr bwMode="auto">
          <a:xfrm>
            <a:off x="3657600" y="3352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EF8E21"/>
                </a:solidFill>
                <a:latin typeface="Arial Narrow" panose="020B0606020202030204" pitchFamily="34" charset="0"/>
              </a:rPr>
              <a:t>$240</a:t>
            </a:r>
          </a:p>
        </p:txBody>
      </p:sp>
      <p:sp>
        <p:nvSpPr>
          <p:cNvPr id="70670" name="Arc 15"/>
          <p:cNvSpPr>
            <a:spLocks/>
          </p:cNvSpPr>
          <p:nvPr/>
        </p:nvSpPr>
        <p:spPr bwMode="auto">
          <a:xfrm flipH="1" flipV="1">
            <a:off x="5105400" y="2438400"/>
            <a:ext cx="2305050" cy="2362200"/>
          </a:xfrm>
          <a:custGeom>
            <a:avLst/>
            <a:gdLst>
              <a:gd name="T0" fmla="*/ 1009600707 w 20594"/>
              <a:gd name="T1" fmla="*/ 0 h 21588"/>
              <a:gd name="T2" fmla="*/ 2147483646 w 20594"/>
              <a:gd name="T3" fmla="*/ 2147483646 h 21588"/>
              <a:gd name="T4" fmla="*/ 0 w 20594"/>
              <a:gd name="T5" fmla="*/ 2147483646 h 21588"/>
              <a:gd name="T6" fmla="*/ 0 60000 65536"/>
              <a:gd name="T7" fmla="*/ 0 60000 65536"/>
              <a:gd name="T8" fmla="*/ 0 60000 65536"/>
              <a:gd name="T9" fmla="*/ 0 w 20594"/>
              <a:gd name="T10" fmla="*/ 0 h 21588"/>
              <a:gd name="T11" fmla="*/ 20594 w 20594"/>
              <a:gd name="T12" fmla="*/ 21588 h 2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94" h="21588" fill="none" extrusionOk="0">
                <a:moveTo>
                  <a:pt x="719" y="0"/>
                </a:moveTo>
                <a:cubicBezTo>
                  <a:pt x="9869" y="305"/>
                  <a:pt x="17832" y="6344"/>
                  <a:pt x="20593" y="15072"/>
                </a:cubicBezTo>
              </a:path>
              <a:path w="20594" h="21588" stroke="0" extrusionOk="0">
                <a:moveTo>
                  <a:pt x="719" y="0"/>
                </a:moveTo>
                <a:cubicBezTo>
                  <a:pt x="9869" y="305"/>
                  <a:pt x="17832" y="6344"/>
                  <a:pt x="20593" y="15072"/>
                </a:cubicBezTo>
                <a:lnTo>
                  <a:pt x="0" y="21588"/>
                </a:lnTo>
                <a:lnTo>
                  <a:pt x="719" y="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71" name="Arc 16"/>
          <p:cNvSpPr>
            <a:spLocks/>
          </p:cNvSpPr>
          <p:nvPr/>
        </p:nvSpPr>
        <p:spPr bwMode="auto">
          <a:xfrm flipH="1" flipV="1">
            <a:off x="5486400" y="2133600"/>
            <a:ext cx="2478088" cy="2439988"/>
          </a:xfrm>
          <a:custGeom>
            <a:avLst/>
            <a:gdLst>
              <a:gd name="T0" fmla="*/ 0 w 22187"/>
              <a:gd name="T1" fmla="*/ 17303243 h 21600"/>
              <a:gd name="T2" fmla="*/ 2147483646 w 22187"/>
              <a:gd name="T3" fmla="*/ 2147483646 h 21600"/>
              <a:gd name="T4" fmla="*/ 993449362 w 22187"/>
              <a:gd name="T5" fmla="*/ 2147483646 h 21600"/>
              <a:gd name="T6" fmla="*/ 0 60000 65536"/>
              <a:gd name="T7" fmla="*/ 0 60000 65536"/>
              <a:gd name="T8" fmla="*/ 0 60000 65536"/>
              <a:gd name="T9" fmla="*/ 0 w 22187"/>
              <a:gd name="T10" fmla="*/ 0 h 21600"/>
              <a:gd name="T11" fmla="*/ 22187 w 221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87" h="21600" fill="none" extrusionOk="0">
                <a:moveTo>
                  <a:pt x="-1" y="11"/>
                </a:moveTo>
                <a:cubicBezTo>
                  <a:pt x="237" y="3"/>
                  <a:pt x="475" y="-1"/>
                  <a:pt x="713" y="0"/>
                </a:cubicBezTo>
                <a:cubicBezTo>
                  <a:pt x="11740" y="0"/>
                  <a:pt x="20997" y="8306"/>
                  <a:pt x="22186" y="19270"/>
                </a:cubicBezTo>
              </a:path>
              <a:path w="22187" h="21600" stroke="0" extrusionOk="0">
                <a:moveTo>
                  <a:pt x="-1" y="11"/>
                </a:moveTo>
                <a:cubicBezTo>
                  <a:pt x="237" y="3"/>
                  <a:pt x="475" y="-1"/>
                  <a:pt x="713" y="0"/>
                </a:cubicBezTo>
                <a:cubicBezTo>
                  <a:pt x="11740" y="0"/>
                  <a:pt x="20997" y="8306"/>
                  <a:pt x="22186" y="19270"/>
                </a:cubicBezTo>
                <a:lnTo>
                  <a:pt x="713" y="21600"/>
                </a:lnTo>
                <a:lnTo>
                  <a:pt x="-1" y="11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72" name="Text Box 17"/>
          <p:cNvSpPr txBox="1">
            <a:spLocks noChangeArrowheads="1"/>
          </p:cNvSpPr>
          <p:nvPr/>
        </p:nvSpPr>
        <p:spPr bwMode="auto">
          <a:xfrm>
            <a:off x="7315200" y="4648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  <a:latin typeface="Arial Narrow" panose="020B0606020202030204" pitchFamily="34" charset="0"/>
              </a:rPr>
              <a:t>I</a:t>
            </a:r>
            <a:r>
              <a:rPr lang="en-US" altLang="en-US" sz="2000" baseline="-25000">
                <a:solidFill>
                  <a:schemeClr val="hlink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70673" name="Text Box 18"/>
          <p:cNvSpPr txBox="1">
            <a:spLocks noChangeArrowheads="1"/>
          </p:cNvSpPr>
          <p:nvPr/>
        </p:nvSpPr>
        <p:spPr bwMode="auto">
          <a:xfrm flipH="1">
            <a:off x="7924800" y="43434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  <a:latin typeface="Arial Narrow" panose="020B0606020202030204" pitchFamily="34" charset="0"/>
              </a:rPr>
              <a:t>I</a:t>
            </a:r>
            <a:r>
              <a:rPr lang="en-US" altLang="en-US" sz="2000" baseline="-25000">
                <a:solidFill>
                  <a:schemeClr val="hlink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70674" name="Line 19"/>
          <p:cNvSpPr>
            <a:spLocks noChangeShapeType="1"/>
          </p:cNvSpPr>
          <p:nvPr/>
        </p:nvSpPr>
        <p:spPr bwMode="auto">
          <a:xfrm>
            <a:off x="6324600" y="4572000"/>
            <a:ext cx="0" cy="838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75" name="Text Box 20"/>
          <p:cNvSpPr txBox="1">
            <a:spLocks noChangeArrowheads="1"/>
          </p:cNvSpPr>
          <p:nvPr/>
        </p:nvSpPr>
        <p:spPr bwMode="auto">
          <a:xfrm>
            <a:off x="6096000" y="5486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EF8E21"/>
                </a:solidFill>
                <a:latin typeface="Arial Narrow" panose="020B0606020202030204" pitchFamily="34" charset="0"/>
              </a:rPr>
              <a:t>16</a:t>
            </a:r>
          </a:p>
        </p:txBody>
      </p:sp>
      <p:sp>
        <p:nvSpPr>
          <p:cNvPr id="70676" name="Text Box 21"/>
          <p:cNvSpPr txBox="1">
            <a:spLocks noChangeArrowheads="1"/>
          </p:cNvSpPr>
          <p:nvPr/>
        </p:nvSpPr>
        <p:spPr bwMode="auto">
          <a:xfrm>
            <a:off x="5867400" y="45720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660066"/>
                </a:solidFill>
                <a:latin typeface="Arial Narrow" panose="020B0606020202030204" pitchFamily="34" charset="0"/>
              </a:rPr>
              <a:t>U</a:t>
            </a:r>
            <a:r>
              <a:rPr lang="en-US" altLang="en-US" sz="2000" baseline="-25000" dirty="0">
                <a:solidFill>
                  <a:srgbClr val="660066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70677" name="Text Box 22"/>
          <p:cNvSpPr txBox="1">
            <a:spLocks noChangeArrowheads="1"/>
          </p:cNvSpPr>
          <p:nvPr/>
        </p:nvSpPr>
        <p:spPr bwMode="auto">
          <a:xfrm>
            <a:off x="13855" y="2428009"/>
            <a:ext cx="365760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600" dirty="0"/>
              <a:t> 	If there is a welfare program is started with a B of $80 a day, t = .5, then </a:t>
            </a:r>
            <a:r>
              <a:rPr kumimoji="0" lang="en-US" altLang="en-US" sz="1600" dirty="0" err="1"/>
              <a:t>Y</a:t>
            </a:r>
            <a:r>
              <a:rPr kumimoji="0" lang="en-US" altLang="en-US" sz="1600" baseline="-25000" dirty="0" err="1"/>
              <a:t>b</a:t>
            </a:r>
            <a:r>
              <a:rPr kumimoji="0" lang="en-US" altLang="en-US" sz="1600" dirty="0"/>
              <a:t>= $160.</a:t>
            </a:r>
          </a:p>
        </p:txBody>
      </p:sp>
      <p:sp>
        <p:nvSpPr>
          <p:cNvPr id="70678" name="Text Box 23"/>
          <p:cNvSpPr txBox="1">
            <a:spLocks noChangeArrowheads="1"/>
          </p:cNvSpPr>
          <p:nvPr/>
        </p:nvSpPr>
        <p:spPr bwMode="auto">
          <a:xfrm>
            <a:off x="0" y="3162877"/>
            <a:ext cx="3886200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600" dirty="0"/>
              <a:t> 	The income effect (IE) is measured through a parallel shift of the old budget constraint. The IE is from </a:t>
            </a:r>
            <a:r>
              <a:rPr kumimoji="0" lang="en-US" altLang="en-US" sz="1600" dirty="0">
                <a:solidFill>
                  <a:srgbClr val="660066"/>
                </a:solidFill>
              </a:rPr>
              <a:t>U</a:t>
            </a:r>
            <a:r>
              <a:rPr kumimoji="0" lang="en-US" altLang="en-US" sz="1600" baseline="-25000" dirty="0">
                <a:solidFill>
                  <a:srgbClr val="660066"/>
                </a:solidFill>
              </a:rPr>
              <a:t>1</a:t>
            </a:r>
            <a:r>
              <a:rPr kumimoji="0" lang="en-US" altLang="en-US" sz="1600" baseline="-25000" dirty="0">
                <a:solidFill>
                  <a:srgbClr val="FF75FF"/>
                </a:solidFill>
              </a:rPr>
              <a:t> </a:t>
            </a:r>
            <a:r>
              <a:rPr kumimoji="0" lang="en-US" altLang="en-US" sz="1600" dirty="0"/>
              <a:t>to </a:t>
            </a:r>
            <a:r>
              <a:rPr kumimoji="0" lang="en-US" altLang="en-US" sz="1600" dirty="0">
                <a:solidFill>
                  <a:srgbClr val="660066"/>
                </a:solidFill>
              </a:rPr>
              <a:t>U</a:t>
            </a:r>
            <a:r>
              <a:rPr kumimoji="0" lang="en-US" altLang="en-US" sz="1600" baseline="-25000" dirty="0">
                <a:solidFill>
                  <a:srgbClr val="660066"/>
                </a:solidFill>
              </a:rPr>
              <a:t>2</a:t>
            </a:r>
            <a:r>
              <a:rPr kumimoji="0" lang="en-US" altLang="en-US" sz="1600" b="1" baseline="30000" dirty="0">
                <a:solidFill>
                  <a:srgbClr val="660066"/>
                </a:solidFill>
              </a:rPr>
              <a:t>’</a:t>
            </a:r>
            <a:r>
              <a:rPr kumimoji="0" lang="en-US" altLang="en-US" sz="1600" dirty="0"/>
              <a:t> (from 16 to 18 hours of leisure).</a:t>
            </a:r>
          </a:p>
        </p:txBody>
      </p:sp>
      <p:sp>
        <p:nvSpPr>
          <p:cNvPr id="70679" name="Text Box 24"/>
          <p:cNvSpPr txBox="1">
            <a:spLocks noChangeArrowheads="1"/>
          </p:cNvSpPr>
          <p:nvPr/>
        </p:nvSpPr>
        <p:spPr bwMode="auto">
          <a:xfrm>
            <a:off x="0" y="4201666"/>
            <a:ext cx="3657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600" dirty="0"/>
              <a:t> 	The substitution effect (SE) is measured by movement along I</a:t>
            </a:r>
            <a:r>
              <a:rPr kumimoji="0" lang="en-US" altLang="en-US" sz="1600" baseline="-25000" dirty="0"/>
              <a:t>2</a:t>
            </a:r>
            <a:r>
              <a:rPr kumimoji="0" lang="en-US" altLang="en-US" sz="1600" dirty="0"/>
              <a:t>. The SE is from </a:t>
            </a:r>
            <a:r>
              <a:rPr kumimoji="0" lang="en-US" altLang="en-US" sz="1600" dirty="0">
                <a:solidFill>
                  <a:srgbClr val="660066"/>
                </a:solidFill>
              </a:rPr>
              <a:t>U</a:t>
            </a:r>
            <a:r>
              <a:rPr kumimoji="0" lang="en-US" altLang="en-US" sz="1600" baseline="-25000" dirty="0">
                <a:solidFill>
                  <a:srgbClr val="660066"/>
                </a:solidFill>
              </a:rPr>
              <a:t>2</a:t>
            </a:r>
            <a:r>
              <a:rPr kumimoji="0" lang="en-US" altLang="en-US" sz="1600" b="1" baseline="30000" dirty="0">
                <a:solidFill>
                  <a:srgbClr val="660066"/>
                </a:solidFill>
              </a:rPr>
              <a:t>’</a:t>
            </a:r>
            <a:r>
              <a:rPr kumimoji="0" lang="en-US" altLang="en-US" sz="1600" baseline="-25000" dirty="0">
                <a:solidFill>
                  <a:schemeClr val="bg2"/>
                </a:solidFill>
              </a:rPr>
              <a:t> </a:t>
            </a:r>
            <a:r>
              <a:rPr kumimoji="0" lang="en-US" altLang="en-US" sz="1600" dirty="0"/>
              <a:t>to </a:t>
            </a:r>
            <a:r>
              <a:rPr kumimoji="0" lang="en-US" altLang="en-US" sz="1600" dirty="0">
                <a:solidFill>
                  <a:srgbClr val="660066"/>
                </a:solidFill>
              </a:rPr>
              <a:t>U</a:t>
            </a:r>
            <a:r>
              <a:rPr kumimoji="0" lang="en-US" altLang="en-US" sz="1600" baseline="-25000" dirty="0">
                <a:solidFill>
                  <a:srgbClr val="660066"/>
                </a:solidFill>
              </a:rPr>
              <a:t>2</a:t>
            </a:r>
            <a:r>
              <a:rPr kumimoji="0" lang="en-US" altLang="en-US" sz="1600" dirty="0"/>
              <a:t> (from 18 to 22 hours of leisure). The tax lowers the “price” of leisure.</a:t>
            </a:r>
          </a:p>
        </p:txBody>
      </p:sp>
      <p:sp>
        <p:nvSpPr>
          <p:cNvPr id="70680" name="Line 26"/>
          <p:cNvSpPr>
            <a:spLocks noChangeShapeType="1"/>
          </p:cNvSpPr>
          <p:nvPr/>
        </p:nvSpPr>
        <p:spPr bwMode="auto">
          <a:xfrm>
            <a:off x="4572000" y="3124200"/>
            <a:ext cx="3429000" cy="1828800"/>
          </a:xfrm>
          <a:prstGeom prst="line">
            <a:avLst/>
          </a:prstGeom>
          <a:noFill/>
          <a:ln w="38100">
            <a:solidFill>
              <a:srgbClr val="FF1515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0681" name="Picture 27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9580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82" name="Picture 28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9100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83" name="Picture 29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41960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84" name="Line 30"/>
          <p:cNvSpPr>
            <a:spLocks noChangeShapeType="1"/>
          </p:cNvSpPr>
          <p:nvPr/>
        </p:nvSpPr>
        <p:spPr bwMode="auto">
          <a:xfrm>
            <a:off x="6705600" y="4267200"/>
            <a:ext cx="0" cy="11430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85" name="Line 31"/>
          <p:cNvSpPr>
            <a:spLocks noChangeShapeType="1"/>
          </p:cNvSpPr>
          <p:nvPr/>
        </p:nvSpPr>
        <p:spPr bwMode="auto">
          <a:xfrm>
            <a:off x="7391400" y="4495800"/>
            <a:ext cx="0" cy="9144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86" name="Text Box 32"/>
          <p:cNvSpPr txBox="1">
            <a:spLocks noChangeArrowheads="1"/>
          </p:cNvSpPr>
          <p:nvPr/>
        </p:nvSpPr>
        <p:spPr bwMode="auto">
          <a:xfrm>
            <a:off x="6477000" y="5486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EF8E21"/>
                </a:solidFill>
                <a:latin typeface="Arial Narrow" panose="020B0606020202030204" pitchFamily="34" charset="0"/>
              </a:rPr>
              <a:t>18</a:t>
            </a:r>
          </a:p>
        </p:txBody>
      </p:sp>
      <p:sp>
        <p:nvSpPr>
          <p:cNvPr id="70687" name="Text Box 33"/>
          <p:cNvSpPr txBox="1">
            <a:spLocks noChangeArrowheads="1"/>
          </p:cNvSpPr>
          <p:nvPr/>
        </p:nvSpPr>
        <p:spPr bwMode="auto">
          <a:xfrm>
            <a:off x="7162800" y="5486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EF8E21"/>
                </a:solidFill>
                <a:latin typeface="Arial Narrow" panose="020B0606020202030204" pitchFamily="34" charset="0"/>
              </a:rPr>
              <a:t>22</a:t>
            </a:r>
          </a:p>
        </p:txBody>
      </p:sp>
      <p:sp>
        <p:nvSpPr>
          <p:cNvPr id="70688" name="Text Box 34"/>
          <p:cNvSpPr txBox="1">
            <a:spLocks noChangeArrowheads="1"/>
          </p:cNvSpPr>
          <p:nvPr/>
        </p:nvSpPr>
        <p:spPr bwMode="auto">
          <a:xfrm flipH="1">
            <a:off x="7086600" y="3962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660066"/>
                </a:solidFill>
                <a:latin typeface="Arial Narrow" panose="020B0606020202030204" pitchFamily="34" charset="0"/>
              </a:rPr>
              <a:t>U</a:t>
            </a:r>
            <a:r>
              <a:rPr lang="en-US" altLang="en-US" sz="2000" baseline="-25000" dirty="0">
                <a:solidFill>
                  <a:srgbClr val="660066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70689" name="Text Box 35"/>
          <p:cNvSpPr txBox="1">
            <a:spLocks noChangeArrowheads="1"/>
          </p:cNvSpPr>
          <p:nvPr/>
        </p:nvSpPr>
        <p:spPr bwMode="auto">
          <a:xfrm>
            <a:off x="6477000" y="37338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660066"/>
                </a:solidFill>
                <a:latin typeface="Arial Narrow" panose="020B0606020202030204" pitchFamily="34" charset="0"/>
              </a:rPr>
              <a:t>U</a:t>
            </a:r>
            <a:r>
              <a:rPr lang="en-US" altLang="en-US" sz="2000" baseline="-25000" dirty="0">
                <a:solidFill>
                  <a:srgbClr val="660066"/>
                </a:solidFill>
                <a:latin typeface="Arial Narrow" panose="020B0606020202030204" pitchFamily="34" charset="0"/>
              </a:rPr>
              <a:t>2</a:t>
            </a:r>
            <a:r>
              <a:rPr lang="en-US" altLang="en-US" sz="2000" b="1" baseline="30000" dirty="0">
                <a:solidFill>
                  <a:srgbClr val="660066"/>
                </a:solidFill>
                <a:latin typeface="Arial Narrow" panose="020B0606020202030204" pitchFamily="34" charset="0"/>
              </a:rPr>
              <a:t>’</a:t>
            </a:r>
          </a:p>
        </p:txBody>
      </p:sp>
      <p:sp>
        <p:nvSpPr>
          <p:cNvPr id="70690" name="Text Box 37"/>
          <p:cNvSpPr txBox="1">
            <a:spLocks noChangeArrowheads="1"/>
          </p:cNvSpPr>
          <p:nvPr/>
        </p:nvSpPr>
        <p:spPr bwMode="auto">
          <a:xfrm>
            <a:off x="0" y="5486400"/>
            <a:ext cx="365760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600" dirty="0"/>
              <a:t> 	In contrast to a wage change, both the IE and SE reduce desired hours of work.</a:t>
            </a:r>
          </a:p>
        </p:txBody>
      </p:sp>
      <p:sp>
        <p:nvSpPr>
          <p:cNvPr id="70691" name="Line 38"/>
          <p:cNvSpPr>
            <a:spLocks noChangeShapeType="1"/>
          </p:cNvSpPr>
          <p:nvPr/>
        </p:nvSpPr>
        <p:spPr bwMode="auto">
          <a:xfrm flipV="1">
            <a:off x="7924800" y="4648200"/>
            <a:ext cx="0" cy="76200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692" name="Line 39"/>
          <p:cNvSpPr>
            <a:spLocks noChangeShapeType="1"/>
          </p:cNvSpPr>
          <p:nvPr/>
        </p:nvSpPr>
        <p:spPr bwMode="auto">
          <a:xfrm flipH="1" flipV="1">
            <a:off x="5486400" y="4114800"/>
            <a:ext cx="2438400" cy="53340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693" name="Line 40"/>
          <p:cNvSpPr>
            <a:spLocks noChangeShapeType="1"/>
          </p:cNvSpPr>
          <p:nvPr/>
        </p:nvSpPr>
        <p:spPr bwMode="auto">
          <a:xfrm flipH="1">
            <a:off x="4495800" y="4114800"/>
            <a:ext cx="9906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694" name="Text Box 41"/>
          <p:cNvSpPr txBox="1">
            <a:spLocks noChangeArrowheads="1"/>
          </p:cNvSpPr>
          <p:nvPr/>
        </p:nvSpPr>
        <p:spPr bwMode="auto">
          <a:xfrm>
            <a:off x="3810000" y="3886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EF8E21"/>
                </a:solidFill>
                <a:latin typeface="Arial Narrow" panose="020B0606020202030204" pitchFamily="34" charset="0"/>
              </a:rPr>
              <a:t>$160</a:t>
            </a:r>
          </a:p>
        </p:txBody>
      </p:sp>
      <p:sp>
        <p:nvSpPr>
          <p:cNvPr id="70695" name="Line 42"/>
          <p:cNvSpPr>
            <a:spLocks noChangeShapeType="1"/>
          </p:cNvSpPr>
          <p:nvPr/>
        </p:nvSpPr>
        <p:spPr bwMode="auto">
          <a:xfrm flipH="1">
            <a:off x="4495800" y="4572000"/>
            <a:ext cx="17526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696" name="Text Box 43"/>
          <p:cNvSpPr txBox="1">
            <a:spLocks noChangeArrowheads="1"/>
          </p:cNvSpPr>
          <p:nvPr/>
        </p:nvSpPr>
        <p:spPr bwMode="auto">
          <a:xfrm>
            <a:off x="3733800" y="4343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EF8E21"/>
                </a:solidFill>
                <a:latin typeface="Arial Narrow" panose="020B0606020202030204" pitchFamily="34" charset="0"/>
              </a:rPr>
              <a:t>$80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7" grpId="0"/>
      <p:bldP spid="70670" grpId="0" animBg="1"/>
      <p:bldP spid="70671" grpId="0" animBg="1"/>
      <p:bldP spid="70674" grpId="0" animBg="1"/>
      <p:bldP spid="70676" grpId="0"/>
      <p:bldP spid="70677" grpId="0"/>
      <p:bldP spid="70678" grpId="0"/>
      <p:bldP spid="70679" grpId="0"/>
      <p:bldP spid="70684" grpId="0" animBg="1"/>
      <p:bldP spid="70685" grpId="0" animBg="1"/>
      <p:bldP spid="70688" grpId="0"/>
      <p:bldP spid="70689" grpId="0"/>
      <p:bldP spid="70690" grpId="0"/>
      <p:bldP spid="70693" grpId="0" animBg="1"/>
      <p:bldP spid="7069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Welfare Reform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main elements of the 1996 Welfare Reform Act are:</a:t>
            </a:r>
          </a:p>
          <a:p>
            <a:pPr lvl="1" eaLnBrk="1" hangingPunct="1"/>
            <a:r>
              <a:rPr lang="en-US" altLang="en-US" smtClean="0"/>
              <a:t>Two-year time limit for receiving assistance.</a:t>
            </a:r>
          </a:p>
          <a:p>
            <a:pPr lvl="1" eaLnBrk="1" hangingPunct="1"/>
            <a:r>
              <a:rPr lang="en-US" altLang="en-US" smtClean="0"/>
              <a:t>Five-year lifetime time limit for collecting assistance.</a:t>
            </a:r>
          </a:p>
          <a:p>
            <a:pPr lvl="1" eaLnBrk="1" hangingPunct="1"/>
            <a:r>
              <a:rPr lang="en-US" altLang="en-US" smtClean="0"/>
              <a:t>Provisions to help enforce the collection of child support payments from fathers.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Welfare Reform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There has been a large reduction in caseloads since 1996.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Welfare Caseloads</a:t>
            </a:r>
          </a:p>
        </p:txBody>
      </p:sp>
      <p:sp>
        <p:nvSpPr>
          <p:cNvPr id="768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 </a:t>
            </a:r>
          </a:p>
        </p:txBody>
      </p:sp>
      <p:graphicFrame>
        <p:nvGraphicFramePr>
          <p:cNvPr id="7680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083251"/>
              </p:ext>
            </p:extLst>
          </p:nvPr>
        </p:nvGraphicFramePr>
        <p:xfrm>
          <a:off x="838200" y="1676400"/>
          <a:ext cx="7324725" cy="462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Chart" r:id="rId4" imgW="7276996" imgH="4823492" progId="Excel.Chart.8">
                  <p:embed/>
                </p:oleObj>
              </mc:Choice>
              <mc:Fallback>
                <p:oleObj name="Chart" r:id="rId4" imgW="7276996" imgH="4823492" progId="Excel.Char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7324725" cy="462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Why Did Caseloads Fall? 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economic boom of the 1990s helped the labor prospects of welfare recipients.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expansion of tax subsidies for </a:t>
            </a:r>
            <a:r>
              <a:rPr lang="en-US" altLang="en-US" i="1" dirty="0" smtClean="0"/>
              <a:t>working</a:t>
            </a:r>
            <a:r>
              <a:rPr lang="en-US" altLang="en-US" dirty="0" smtClean="0"/>
              <a:t> low income families encouraged recipients to seek jobs.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Why Did Caseloads Fall? 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benefit time limits encouraged recipients to conserve their benefits.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Welfare benefit reductions, child care expansions, and changes in training programs also likely played a role.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Assumptions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Individuals choose between </a:t>
            </a:r>
            <a:r>
              <a:rPr lang="en-US" altLang="en-US" i="1" dirty="0" smtClean="0">
                <a:solidFill>
                  <a:srgbClr val="FE8002"/>
                </a:solidFill>
              </a:rPr>
              <a:t>work</a:t>
            </a:r>
            <a:r>
              <a:rPr lang="en-US" altLang="en-US" dirty="0" smtClean="0">
                <a:solidFill>
                  <a:srgbClr val="FE8002"/>
                </a:solidFill>
              </a:rPr>
              <a:t> </a:t>
            </a:r>
            <a:r>
              <a:rPr lang="en-US" altLang="en-US" dirty="0" smtClean="0"/>
              <a:t>and </a:t>
            </a:r>
            <a:r>
              <a:rPr lang="en-US" altLang="en-US" i="1" dirty="0" smtClean="0">
                <a:solidFill>
                  <a:srgbClr val="FE8002"/>
                </a:solidFill>
              </a:rPr>
              <a:t>leisure</a:t>
            </a:r>
            <a:r>
              <a:rPr lang="en-US" altLang="en-US" dirty="0" smtClean="0"/>
              <a:t>.</a:t>
            </a:r>
          </a:p>
          <a:p>
            <a:pPr lvl="1" eaLnBrk="1" hangingPunct="1"/>
            <a:r>
              <a:rPr lang="en-US" altLang="en-US" dirty="0" smtClean="0"/>
              <a:t>Work is time spent on a paying job.</a:t>
            </a:r>
          </a:p>
          <a:p>
            <a:pPr lvl="1" eaLnBrk="1" hangingPunct="1"/>
            <a:r>
              <a:rPr lang="en-US" altLang="en-US" dirty="0" smtClean="0"/>
              <a:t>Leisure includes activities where one is not paid.</a:t>
            </a:r>
          </a:p>
          <a:p>
            <a:pPr lvl="2" eaLnBrk="1" hangingPunct="1"/>
            <a:r>
              <a:rPr lang="en-US" altLang="en-US" dirty="0" smtClean="0"/>
              <a:t>Education</a:t>
            </a:r>
          </a:p>
          <a:p>
            <a:pPr lvl="2" eaLnBrk="1" hangingPunct="1"/>
            <a:r>
              <a:rPr lang="en-US" altLang="en-US" dirty="0" smtClean="0"/>
              <a:t>Rest</a:t>
            </a:r>
          </a:p>
          <a:p>
            <a:pPr lvl="2" eaLnBrk="1" hangingPunct="1"/>
            <a:r>
              <a:rPr lang="en-US" altLang="en-US" dirty="0" smtClean="0"/>
              <a:t>Work within the household</a:t>
            </a:r>
          </a:p>
          <a:p>
            <a:pPr lvl="2"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Questions for Thought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Clr>
                <a:schemeClr val="bg2"/>
              </a:buClr>
              <a:buNone/>
            </a:pPr>
            <a:r>
              <a:rPr lang="en-US" altLang="en-US" sz="2400" dirty="0" smtClean="0"/>
              <a:t>1. One </a:t>
            </a:r>
            <a:r>
              <a:rPr lang="en-US" altLang="en-US" sz="2400" dirty="0"/>
              <a:t>way of aiding low-income families is to increase </a:t>
            </a:r>
            <a:r>
              <a:rPr lang="en-US" altLang="en-US" sz="2400" dirty="0" smtClean="0"/>
              <a:t>the </a:t>
            </a:r>
            <a:r>
              <a:rPr lang="en-US" altLang="en-US" sz="2400" dirty="0"/>
              <a:t>minimum wage. An alternative is to provide a </a:t>
            </a:r>
            <a:r>
              <a:rPr lang="en-US" altLang="en-US" sz="2400" dirty="0" smtClean="0"/>
              <a:t>direct </a:t>
            </a:r>
            <a:r>
              <a:rPr lang="en-US" altLang="en-US" sz="2400" dirty="0"/>
              <a:t>grant of non-labor income. Compare the impact of these two options on work incentives</a:t>
            </a:r>
            <a:r>
              <a:rPr lang="en-US" altLang="en-US" sz="2400" dirty="0" smtClean="0"/>
              <a:t>.</a:t>
            </a:r>
          </a:p>
          <a:p>
            <a:pPr marL="0" indent="0">
              <a:lnSpc>
                <a:spcPct val="80000"/>
              </a:lnSpc>
              <a:buClr>
                <a:schemeClr val="bg2"/>
              </a:buClr>
              <a:buNone/>
            </a:pPr>
            <a:endParaRPr lang="en-US" altLang="en-US" sz="2400" dirty="0" smtClean="0"/>
          </a:p>
          <a:p>
            <a:pPr marL="0" indent="0">
              <a:lnSpc>
                <a:spcPct val="80000"/>
              </a:lnSpc>
              <a:buClr>
                <a:schemeClr val="bg2"/>
              </a:buClr>
              <a:buNone/>
            </a:pPr>
            <a:r>
              <a:rPr lang="en-US" altLang="en-US" sz="2400" dirty="0" smtClean="0"/>
              <a:t>2</a:t>
            </a:r>
            <a:r>
              <a:rPr lang="en-US" altLang="en-US" sz="2400" dirty="0"/>
              <a:t>. How would you expect each of the following factors to affect the probability someone chooses not to participate in the labor force</a:t>
            </a:r>
            <a:r>
              <a:rPr lang="en-US" altLang="en-US" sz="2400" dirty="0" smtClean="0"/>
              <a:t>?</a:t>
            </a:r>
          </a:p>
          <a:p>
            <a:pPr marL="0" indent="0">
              <a:lnSpc>
                <a:spcPct val="80000"/>
              </a:lnSpc>
              <a:buClr>
                <a:schemeClr val="bg2"/>
              </a:buClr>
              <a:buNone/>
            </a:pPr>
            <a:r>
              <a:rPr lang="en-US" altLang="en-US" sz="2000" dirty="0" smtClean="0"/>
              <a:t>	(a</a:t>
            </a:r>
            <a:r>
              <a:rPr lang="en-US" altLang="en-US" sz="2000" dirty="0"/>
              <a:t>) </a:t>
            </a:r>
            <a:r>
              <a:rPr lang="en-US" altLang="en-US" sz="2000" dirty="0" smtClean="0"/>
              <a:t>Education</a:t>
            </a:r>
          </a:p>
          <a:p>
            <a:pPr marL="0" indent="0">
              <a:lnSpc>
                <a:spcPct val="80000"/>
              </a:lnSpc>
              <a:buClr>
                <a:schemeClr val="bg2"/>
              </a:buClr>
              <a:buNone/>
            </a:pPr>
            <a:r>
              <a:rPr lang="en-US" altLang="en-US" sz="2000" dirty="0" smtClean="0"/>
              <a:t>	(</a:t>
            </a:r>
            <a:r>
              <a:rPr lang="en-US" altLang="en-US" sz="2000" dirty="0"/>
              <a:t>b) Presence of preschool </a:t>
            </a:r>
            <a:r>
              <a:rPr lang="en-US" altLang="en-US" sz="2000" dirty="0" smtClean="0"/>
              <a:t>children</a:t>
            </a:r>
          </a:p>
          <a:p>
            <a:pPr marL="0" indent="0">
              <a:lnSpc>
                <a:spcPct val="80000"/>
              </a:lnSpc>
              <a:buClr>
                <a:schemeClr val="bg2"/>
              </a:buClr>
              <a:buNone/>
            </a:pPr>
            <a:r>
              <a:rPr lang="en-US" altLang="en-US" sz="2000" dirty="0" smtClean="0"/>
              <a:t>	(</a:t>
            </a:r>
            <a:r>
              <a:rPr lang="en-US" altLang="en-US" sz="2000" dirty="0"/>
              <a:t>c) Level of spouse’s </a:t>
            </a:r>
            <a:r>
              <a:rPr lang="en-US" altLang="en-US" sz="2000" dirty="0" smtClean="0"/>
              <a:t>income</a:t>
            </a:r>
          </a:p>
          <a:p>
            <a:pPr marL="0" indent="0">
              <a:lnSpc>
                <a:spcPct val="80000"/>
              </a:lnSpc>
              <a:buClr>
                <a:schemeClr val="bg2"/>
              </a:buClr>
              <a:buNone/>
            </a:pPr>
            <a:r>
              <a:rPr lang="en-US" altLang="en-US" sz="2000" dirty="0" smtClean="0"/>
              <a:t>	(</a:t>
            </a:r>
            <a:r>
              <a:rPr lang="en-US" altLang="en-US" sz="2000" dirty="0"/>
              <a:t>d) Marital status</a:t>
            </a:r>
          </a:p>
          <a:p>
            <a:pPr marL="514350" indent="-514350">
              <a:lnSpc>
                <a:spcPct val="80000"/>
              </a:lnSpc>
              <a:buClr>
                <a:schemeClr val="bg2"/>
              </a:buClr>
              <a:buFont typeface="Wingdings" pitchFamily="2" charset="2"/>
              <a:buAutoNum type="arabicPeriod"/>
            </a:pPr>
            <a:endParaRPr lang="en-US" altLang="en-US" sz="2400" dirty="0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1371600" y="4962525"/>
            <a:ext cx="66294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Clr>
                <a:schemeClr val="bg2"/>
              </a:buClr>
              <a:buFont typeface="Wingdings" pitchFamily="2" charset="2"/>
              <a:buNone/>
            </a:pPr>
            <a:endParaRPr kumimoji="0" lang="en-US" altLang="en-US" sz="2800">
              <a:latin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Indifference Curve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			</a:t>
            </a:r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267200" y="1946275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4267200" y="5410200"/>
            <a:ext cx="3657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001000" y="5410200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7924800" y="54864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buFontTx/>
              <a:buNone/>
              <a:defRPr sz="1800"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latin typeface="Arial" charset="0"/>
              </a:defRPr>
            </a:lvl9pPr>
          </a:lstStyle>
          <a:p>
            <a:r>
              <a:rPr lang="en-US" altLang="en-US" dirty="0"/>
              <a:t> Leisure </a:t>
            </a:r>
            <a:r>
              <a:rPr lang="en-US" altLang="en-US" dirty="0" err="1"/>
              <a:t>Hr</a:t>
            </a:r>
            <a:endParaRPr lang="en-US" altLang="en-US" dirty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429000" y="1554956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Income/day</a:t>
            </a:r>
          </a:p>
        </p:txBody>
      </p:sp>
      <p:sp>
        <p:nvSpPr>
          <p:cNvPr id="11273" name="Text Box 22"/>
          <p:cNvSpPr txBox="1">
            <a:spLocks noChangeArrowheads="1"/>
          </p:cNvSpPr>
          <p:nvPr/>
        </p:nvSpPr>
        <p:spPr bwMode="auto">
          <a:xfrm>
            <a:off x="7620000" y="5486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Arial Narrow" panose="020B0606020202030204" pitchFamily="34" charset="0"/>
              </a:rPr>
              <a:t>24</a:t>
            </a:r>
          </a:p>
        </p:txBody>
      </p:sp>
      <p:sp>
        <p:nvSpPr>
          <p:cNvPr id="11274" name="Text Box 23"/>
          <p:cNvSpPr txBox="1">
            <a:spLocks noChangeArrowheads="1"/>
          </p:cNvSpPr>
          <p:nvPr/>
        </p:nvSpPr>
        <p:spPr bwMode="auto">
          <a:xfrm>
            <a:off x="4111625" y="5451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290843" name="Text Box 27"/>
          <p:cNvSpPr txBox="1">
            <a:spLocks noChangeArrowheads="1"/>
          </p:cNvSpPr>
          <p:nvPr/>
        </p:nvSpPr>
        <p:spPr bwMode="auto">
          <a:xfrm>
            <a:off x="304800" y="2362200"/>
            <a:ext cx="3505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400" dirty="0"/>
              <a:t> </a:t>
            </a:r>
            <a:r>
              <a:rPr kumimoji="0" lang="en-US" altLang="en-US" sz="2000" dirty="0"/>
              <a:t>The indifference curve shows work and leisure combinations that yield the same amount of total utility. </a:t>
            </a:r>
          </a:p>
        </p:txBody>
      </p:sp>
      <p:sp>
        <p:nvSpPr>
          <p:cNvPr id="290844" name="Text Box 28"/>
          <p:cNvSpPr txBox="1">
            <a:spLocks noChangeArrowheads="1"/>
          </p:cNvSpPr>
          <p:nvPr/>
        </p:nvSpPr>
        <p:spPr bwMode="auto">
          <a:xfrm>
            <a:off x="304800" y="3733800"/>
            <a:ext cx="363855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400" dirty="0"/>
              <a:t> 	</a:t>
            </a:r>
            <a:r>
              <a:rPr kumimoji="0" lang="en-US" altLang="en-US" sz="2000" dirty="0"/>
              <a:t>More hours of leisure implies fewer hours of work.</a:t>
            </a:r>
            <a:r>
              <a:rPr kumimoji="0" lang="en-US" altLang="en-US" sz="2400" dirty="0"/>
              <a:t> </a:t>
            </a:r>
            <a:endParaRPr kumimoji="0" lang="en-US" altLang="en-US" sz="2000" dirty="0"/>
          </a:p>
        </p:txBody>
      </p:sp>
      <p:sp>
        <p:nvSpPr>
          <p:cNvPr id="11277" name="Arc 30"/>
          <p:cNvSpPr>
            <a:spLocks/>
          </p:cNvSpPr>
          <p:nvPr/>
        </p:nvSpPr>
        <p:spPr bwMode="auto">
          <a:xfrm flipH="1" flipV="1">
            <a:off x="4953000" y="1906588"/>
            <a:ext cx="2257425" cy="2101850"/>
          </a:xfrm>
          <a:custGeom>
            <a:avLst/>
            <a:gdLst>
              <a:gd name="T0" fmla="*/ 2147483646 w 21599"/>
              <a:gd name="T1" fmla="*/ 0 h 21399"/>
              <a:gd name="T2" fmla="*/ 2147483646 w 21599"/>
              <a:gd name="T3" fmla="*/ 2147483646 h 21399"/>
              <a:gd name="T4" fmla="*/ 0 w 21599"/>
              <a:gd name="T5" fmla="*/ 2147483646 h 21399"/>
              <a:gd name="T6" fmla="*/ 0 60000 65536"/>
              <a:gd name="T7" fmla="*/ 0 60000 65536"/>
              <a:gd name="T8" fmla="*/ 0 60000 65536"/>
              <a:gd name="T9" fmla="*/ 0 w 21599"/>
              <a:gd name="T10" fmla="*/ 0 h 21399"/>
              <a:gd name="T11" fmla="*/ 21599 w 21599"/>
              <a:gd name="T12" fmla="*/ 21399 h 213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399" fill="none" extrusionOk="0">
                <a:moveTo>
                  <a:pt x="2938" y="-1"/>
                </a:moveTo>
                <a:cubicBezTo>
                  <a:pt x="13548" y="1456"/>
                  <a:pt x="21488" y="10467"/>
                  <a:pt x="21598" y="21177"/>
                </a:cubicBezTo>
              </a:path>
              <a:path w="21599" h="21399" stroke="0" extrusionOk="0">
                <a:moveTo>
                  <a:pt x="2938" y="-1"/>
                </a:moveTo>
                <a:cubicBezTo>
                  <a:pt x="13548" y="1456"/>
                  <a:pt x="21488" y="10467"/>
                  <a:pt x="21598" y="21177"/>
                </a:cubicBezTo>
                <a:lnTo>
                  <a:pt x="0" y="21399"/>
                </a:lnTo>
                <a:lnTo>
                  <a:pt x="2938" y="-1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8" name="Text Box 32"/>
          <p:cNvSpPr txBox="1">
            <a:spLocks noChangeArrowheads="1"/>
          </p:cNvSpPr>
          <p:nvPr/>
        </p:nvSpPr>
        <p:spPr bwMode="auto">
          <a:xfrm>
            <a:off x="3962400" y="5943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24</a:t>
            </a:r>
          </a:p>
        </p:txBody>
      </p:sp>
      <p:sp>
        <p:nvSpPr>
          <p:cNvPr id="11279" name="Text Box 33"/>
          <p:cNvSpPr txBox="1">
            <a:spLocks noChangeArrowheads="1"/>
          </p:cNvSpPr>
          <p:nvPr/>
        </p:nvSpPr>
        <p:spPr bwMode="auto">
          <a:xfrm>
            <a:off x="7696200" y="5943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1280" name="Rectangle 35"/>
          <p:cNvSpPr>
            <a:spLocks noChangeArrowheads="1"/>
          </p:cNvSpPr>
          <p:nvPr/>
        </p:nvSpPr>
        <p:spPr bwMode="auto">
          <a:xfrm flipH="1">
            <a:off x="8001000" y="59436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800" dirty="0">
                <a:latin typeface="Arial Narrow" panose="020B0606020202030204" pitchFamily="34" charset="0"/>
              </a:rPr>
              <a:t>Work </a:t>
            </a:r>
            <a:r>
              <a:rPr lang="en-US" altLang="en-US" sz="1800" dirty="0" err="1">
                <a:latin typeface="Arial Narrow" panose="020B0606020202030204" pitchFamily="34" charset="0"/>
              </a:rPr>
              <a:t>Hr</a:t>
            </a:r>
            <a:endParaRPr lang="en-US" altLang="en-US" sz="18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43" grpId="0" autoUpdateAnimBg="0"/>
      <p:bldP spid="29084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Indifference Curve Properties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Negative slope </a:t>
            </a:r>
          </a:p>
          <a:p>
            <a:pPr lvl="1" eaLnBrk="1" hangingPunct="1"/>
            <a:r>
              <a:rPr lang="en-US" altLang="en-US" dirty="0" smtClean="0"/>
              <a:t>To keep the level of utility the same, if one gets more leisure, some amount of income must be given up. </a:t>
            </a:r>
          </a:p>
          <a:p>
            <a:pPr eaLnBrk="1" hangingPunct="1"/>
            <a:r>
              <a:rPr lang="en-US" altLang="en-US" dirty="0" smtClean="0"/>
              <a:t>Convex to origin</a:t>
            </a:r>
          </a:p>
          <a:p>
            <a:pPr lvl="1" eaLnBrk="1" hangingPunct="1"/>
            <a:r>
              <a:rPr lang="en-US" altLang="en-US" dirty="0" smtClean="0"/>
              <a:t>With </a:t>
            </a:r>
            <a:r>
              <a:rPr lang="en-US" altLang="en-US" i="1" dirty="0" smtClean="0"/>
              <a:t>low</a:t>
            </a:r>
            <a:r>
              <a:rPr lang="en-US" altLang="en-US" dirty="0" smtClean="0"/>
              <a:t> hours of leisure, individuals are willing to give up a </a:t>
            </a:r>
            <a:r>
              <a:rPr lang="en-US" altLang="en-US" i="1" dirty="0" smtClean="0"/>
              <a:t>large</a:t>
            </a:r>
            <a:r>
              <a:rPr lang="en-US" altLang="en-US" dirty="0" smtClean="0"/>
              <a:t> amount of income to get 1 more leisure hour.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Indifference Curve Properties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With </a:t>
            </a:r>
            <a:r>
              <a:rPr lang="en-US" altLang="en-US" i="1" smtClean="0"/>
              <a:t>high</a:t>
            </a:r>
            <a:r>
              <a:rPr lang="en-US" altLang="en-US" smtClean="0"/>
              <a:t> hours of leisure, individuals are willing to give up a </a:t>
            </a:r>
            <a:r>
              <a:rPr lang="en-US" altLang="en-US" i="1" smtClean="0"/>
              <a:t>small</a:t>
            </a:r>
            <a:r>
              <a:rPr lang="en-US" altLang="en-US" smtClean="0"/>
              <a:t> amount of income to get 1 more leisure hour.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Marginal Rate of Substitution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			</a:t>
            </a:r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4267200" y="1946275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4267200" y="5410200"/>
            <a:ext cx="3657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8001000" y="5410200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8153400" y="5486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Leisure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3810000" y="1554884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Income/day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5257800" y="2971800"/>
            <a:ext cx="0" cy="247967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5011738" y="2368550"/>
            <a:ext cx="0" cy="30829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843463" y="5451475"/>
            <a:ext cx="414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5089525" y="545147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6172200" y="3810000"/>
            <a:ext cx="0" cy="1600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6437313" y="3965575"/>
            <a:ext cx="0" cy="15208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245225" y="5451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6003925" y="545147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>
            <a:off x="4267200" y="2368550"/>
            <a:ext cx="744538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H="1">
            <a:off x="4267200" y="3810000"/>
            <a:ext cx="1905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H="1">
            <a:off x="4267200" y="3951288"/>
            <a:ext cx="2176463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7620000" y="5486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24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4111625" y="5451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4004252" y="2438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4016952" y="36607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7432" name="Text Box 25"/>
          <p:cNvSpPr txBox="1">
            <a:spLocks noChangeArrowheads="1"/>
          </p:cNvSpPr>
          <p:nvPr/>
        </p:nvSpPr>
        <p:spPr bwMode="auto">
          <a:xfrm>
            <a:off x="0" y="1524000"/>
            <a:ext cx="3810000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The marginal rate of substitution (MRS) is the amount of income one must give up to compensate for 1 more hour </a:t>
            </a:r>
            <a:r>
              <a:rPr kumimoji="0" lang="en-US" altLang="en-US" sz="2000" dirty="0"/>
              <a:t>o</a:t>
            </a:r>
            <a:r>
              <a:rPr kumimoji="0" lang="en-US" altLang="en-US" sz="2000" dirty="0" smtClean="0"/>
              <a:t>f </a:t>
            </a:r>
            <a:r>
              <a:rPr kumimoji="0" lang="en-US" altLang="en-US" sz="2000" dirty="0"/>
              <a:t>leisure.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At 3 hours of leisure (21 hours  of work), one must give up 4 units of income to compensate for </a:t>
            </a:r>
            <a:r>
              <a:rPr kumimoji="0" lang="en-US" altLang="en-US" sz="2000" dirty="0" smtClean="0"/>
              <a:t>1 more </a:t>
            </a:r>
            <a:r>
              <a:rPr kumimoji="0" lang="en-US" altLang="en-US" sz="2000" dirty="0"/>
              <a:t>hour of leisure.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At 8 hours of leisure (16 hours of work), one must give up 1 unit of income to compensate for 1 more hour of leisure.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The MRS falls as one moves southeast along an indifference curve.</a:t>
            </a:r>
            <a:endParaRPr kumimoji="0" lang="en-US" altLang="en-US" sz="2400" dirty="0">
              <a:latin typeface="Times New Roman" pitchFamily="18" charset="0"/>
            </a:endParaRPr>
          </a:p>
        </p:txBody>
      </p:sp>
      <p:sp>
        <p:nvSpPr>
          <p:cNvPr id="17433" name="Arc 27"/>
          <p:cNvSpPr>
            <a:spLocks/>
          </p:cNvSpPr>
          <p:nvPr/>
        </p:nvSpPr>
        <p:spPr bwMode="auto">
          <a:xfrm flipH="1" flipV="1">
            <a:off x="4953000" y="1906588"/>
            <a:ext cx="2257425" cy="2101850"/>
          </a:xfrm>
          <a:custGeom>
            <a:avLst/>
            <a:gdLst>
              <a:gd name="T0" fmla="*/ 2147483646 w 21599"/>
              <a:gd name="T1" fmla="*/ 0 h 21399"/>
              <a:gd name="T2" fmla="*/ 2147483646 w 21599"/>
              <a:gd name="T3" fmla="*/ 2147483646 h 21399"/>
              <a:gd name="T4" fmla="*/ 0 w 21599"/>
              <a:gd name="T5" fmla="*/ 2147483646 h 21399"/>
              <a:gd name="T6" fmla="*/ 0 60000 65536"/>
              <a:gd name="T7" fmla="*/ 0 60000 65536"/>
              <a:gd name="T8" fmla="*/ 0 60000 65536"/>
              <a:gd name="T9" fmla="*/ 0 w 21599"/>
              <a:gd name="T10" fmla="*/ 0 h 21399"/>
              <a:gd name="T11" fmla="*/ 21599 w 21599"/>
              <a:gd name="T12" fmla="*/ 21399 h 213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399" fill="none" extrusionOk="0">
                <a:moveTo>
                  <a:pt x="2938" y="-1"/>
                </a:moveTo>
                <a:cubicBezTo>
                  <a:pt x="13548" y="1456"/>
                  <a:pt x="21488" y="10467"/>
                  <a:pt x="21598" y="21177"/>
                </a:cubicBezTo>
              </a:path>
              <a:path w="21599" h="21399" stroke="0" extrusionOk="0">
                <a:moveTo>
                  <a:pt x="2938" y="-1"/>
                </a:moveTo>
                <a:cubicBezTo>
                  <a:pt x="13548" y="1456"/>
                  <a:pt x="21488" y="10467"/>
                  <a:pt x="21598" y="21177"/>
                </a:cubicBezTo>
                <a:lnTo>
                  <a:pt x="0" y="21399"/>
                </a:lnTo>
                <a:lnTo>
                  <a:pt x="2938" y="-1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4" name="Line 28"/>
          <p:cNvSpPr>
            <a:spLocks noChangeShapeType="1"/>
          </p:cNvSpPr>
          <p:nvPr/>
        </p:nvSpPr>
        <p:spPr bwMode="auto">
          <a:xfrm flipH="1">
            <a:off x="4267200" y="2971800"/>
            <a:ext cx="9906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35" name="Text Box 29"/>
          <p:cNvSpPr txBox="1">
            <a:spLocks noChangeArrowheads="1"/>
          </p:cNvSpPr>
          <p:nvPr/>
        </p:nvSpPr>
        <p:spPr bwMode="auto">
          <a:xfrm>
            <a:off x="3962400" y="5943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24</a:t>
            </a:r>
          </a:p>
        </p:txBody>
      </p:sp>
      <p:sp>
        <p:nvSpPr>
          <p:cNvPr id="17436" name="Text Box 30"/>
          <p:cNvSpPr txBox="1">
            <a:spLocks noChangeArrowheads="1"/>
          </p:cNvSpPr>
          <p:nvPr/>
        </p:nvSpPr>
        <p:spPr bwMode="auto">
          <a:xfrm>
            <a:off x="7696200" y="5943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7437" name="Rectangle 31"/>
          <p:cNvSpPr>
            <a:spLocks noChangeArrowheads="1"/>
          </p:cNvSpPr>
          <p:nvPr/>
        </p:nvSpPr>
        <p:spPr bwMode="auto">
          <a:xfrm flipH="1">
            <a:off x="8153400" y="6019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Work</a:t>
            </a:r>
          </a:p>
        </p:txBody>
      </p:sp>
      <p:sp>
        <p:nvSpPr>
          <p:cNvPr id="17438" name="Line 33"/>
          <p:cNvSpPr>
            <a:spLocks noChangeShapeType="1"/>
          </p:cNvSpPr>
          <p:nvPr/>
        </p:nvSpPr>
        <p:spPr bwMode="auto">
          <a:xfrm flipV="1">
            <a:off x="3429000" y="2718954"/>
            <a:ext cx="60960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39" name="Line 34"/>
          <p:cNvSpPr>
            <a:spLocks noChangeShapeType="1"/>
          </p:cNvSpPr>
          <p:nvPr/>
        </p:nvSpPr>
        <p:spPr bwMode="auto">
          <a:xfrm flipV="1">
            <a:off x="3505200" y="3962400"/>
            <a:ext cx="533400" cy="457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8" grpId="0" animBg="1"/>
      <p:bldP spid="174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Indifference Map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895475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			</a:t>
            </a:r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4267200" y="2165350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4267200" y="5629275"/>
            <a:ext cx="3657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985125" y="5629275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8153400" y="5705475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Leisure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733800" y="1666875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 Narrow" panose="020B0606020202030204" pitchFamily="34" charset="0"/>
              </a:rPr>
              <a:t>Income/day</a:t>
            </a:r>
          </a:p>
        </p:txBody>
      </p:sp>
      <p:sp>
        <p:nvSpPr>
          <p:cNvPr id="19465" name="Text Box 20"/>
          <p:cNvSpPr txBox="1">
            <a:spLocks noChangeArrowheads="1"/>
          </p:cNvSpPr>
          <p:nvPr/>
        </p:nvSpPr>
        <p:spPr bwMode="auto">
          <a:xfrm>
            <a:off x="7620000" y="57054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24</a:t>
            </a:r>
          </a:p>
        </p:txBody>
      </p:sp>
      <p:sp>
        <p:nvSpPr>
          <p:cNvPr id="19466" name="Text Box 21"/>
          <p:cNvSpPr txBox="1">
            <a:spLocks noChangeArrowheads="1"/>
          </p:cNvSpPr>
          <p:nvPr/>
        </p:nvSpPr>
        <p:spPr bwMode="auto">
          <a:xfrm>
            <a:off x="4111625" y="5670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9467" name="Text Box 25"/>
          <p:cNvSpPr txBox="1">
            <a:spLocks noChangeArrowheads="1"/>
          </p:cNvSpPr>
          <p:nvPr/>
        </p:nvSpPr>
        <p:spPr bwMode="auto">
          <a:xfrm>
            <a:off x="0" y="1895475"/>
            <a:ext cx="3810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Curves further from the origin indicate higher utility.</a:t>
            </a:r>
          </a:p>
        </p:txBody>
      </p:sp>
      <p:sp>
        <p:nvSpPr>
          <p:cNvPr id="19468" name="Arc 27"/>
          <p:cNvSpPr>
            <a:spLocks/>
          </p:cNvSpPr>
          <p:nvPr/>
        </p:nvSpPr>
        <p:spPr bwMode="auto">
          <a:xfrm flipH="1" flipV="1">
            <a:off x="4953000" y="2046288"/>
            <a:ext cx="2257425" cy="2101850"/>
          </a:xfrm>
          <a:custGeom>
            <a:avLst/>
            <a:gdLst>
              <a:gd name="T0" fmla="*/ 2147483646 w 21599"/>
              <a:gd name="T1" fmla="*/ 0 h 21399"/>
              <a:gd name="T2" fmla="*/ 2147483646 w 21599"/>
              <a:gd name="T3" fmla="*/ 2147483646 h 21399"/>
              <a:gd name="T4" fmla="*/ 0 w 21599"/>
              <a:gd name="T5" fmla="*/ 2147483646 h 21399"/>
              <a:gd name="T6" fmla="*/ 0 60000 65536"/>
              <a:gd name="T7" fmla="*/ 0 60000 65536"/>
              <a:gd name="T8" fmla="*/ 0 60000 65536"/>
              <a:gd name="T9" fmla="*/ 0 w 21599"/>
              <a:gd name="T10" fmla="*/ 0 h 21399"/>
              <a:gd name="T11" fmla="*/ 21599 w 21599"/>
              <a:gd name="T12" fmla="*/ 21399 h 213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399" fill="none" extrusionOk="0">
                <a:moveTo>
                  <a:pt x="2938" y="-1"/>
                </a:moveTo>
                <a:cubicBezTo>
                  <a:pt x="13548" y="1456"/>
                  <a:pt x="21488" y="10467"/>
                  <a:pt x="21598" y="21177"/>
                </a:cubicBezTo>
              </a:path>
              <a:path w="21599" h="21399" stroke="0" extrusionOk="0">
                <a:moveTo>
                  <a:pt x="2938" y="-1"/>
                </a:moveTo>
                <a:cubicBezTo>
                  <a:pt x="13548" y="1456"/>
                  <a:pt x="21488" y="10467"/>
                  <a:pt x="21598" y="21177"/>
                </a:cubicBezTo>
                <a:lnTo>
                  <a:pt x="0" y="21399"/>
                </a:lnTo>
                <a:lnTo>
                  <a:pt x="2938" y="-1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9" name="Text Box 36"/>
          <p:cNvSpPr txBox="1">
            <a:spLocks noChangeArrowheads="1"/>
          </p:cNvSpPr>
          <p:nvPr/>
        </p:nvSpPr>
        <p:spPr bwMode="auto">
          <a:xfrm>
            <a:off x="6835775" y="4043363"/>
            <a:ext cx="35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en-US" sz="2000" baseline="-25000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9470" name="Arc 37"/>
          <p:cNvSpPr>
            <a:spLocks/>
          </p:cNvSpPr>
          <p:nvPr/>
        </p:nvSpPr>
        <p:spPr bwMode="auto">
          <a:xfrm flipH="1" flipV="1">
            <a:off x="5337175" y="1817688"/>
            <a:ext cx="2257425" cy="2101850"/>
          </a:xfrm>
          <a:custGeom>
            <a:avLst/>
            <a:gdLst>
              <a:gd name="T0" fmla="*/ 2147483646 w 21599"/>
              <a:gd name="T1" fmla="*/ 0 h 21399"/>
              <a:gd name="T2" fmla="*/ 2147483646 w 21599"/>
              <a:gd name="T3" fmla="*/ 2147483646 h 21399"/>
              <a:gd name="T4" fmla="*/ 0 w 21599"/>
              <a:gd name="T5" fmla="*/ 2147483646 h 21399"/>
              <a:gd name="T6" fmla="*/ 0 60000 65536"/>
              <a:gd name="T7" fmla="*/ 0 60000 65536"/>
              <a:gd name="T8" fmla="*/ 0 60000 65536"/>
              <a:gd name="T9" fmla="*/ 0 w 21599"/>
              <a:gd name="T10" fmla="*/ 0 h 21399"/>
              <a:gd name="T11" fmla="*/ 21599 w 21599"/>
              <a:gd name="T12" fmla="*/ 21399 h 213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399" fill="none" extrusionOk="0">
                <a:moveTo>
                  <a:pt x="2938" y="-1"/>
                </a:moveTo>
                <a:cubicBezTo>
                  <a:pt x="13548" y="1456"/>
                  <a:pt x="21488" y="10467"/>
                  <a:pt x="21598" y="21177"/>
                </a:cubicBezTo>
              </a:path>
              <a:path w="21599" h="21399" stroke="0" extrusionOk="0">
                <a:moveTo>
                  <a:pt x="2938" y="-1"/>
                </a:moveTo>
                <a:cubicBezTo>
                  <a:pt x="13548" y="1456"/>
                  <a:pt x="21488" y="10467"/>
                  <a:pt x="21598" y="21177"/>
                </a:cubicBezTo>
                <a:lnTo>
                  <a:pt x="0" y="21399"/>
                </a:lnTo>
                <a:lnTo>
                  <a:pt x="2938" y="-1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1" name="Arc 38"/>
          <p:cNvSpPr>
            <a:spLocks/>
          </p:cNvSpPr>
          <p:nvPr/>
        </p:nvSpPr>
        <p:spPr bwMode="auto">
          <a:xfrm flipH="1" flipV="1">
            <a:off x="5638800" y="1590675"/>
            <a:ext cx="2257425" cy="2101850"/>
          </a:xfrm>
          <a:custGeom>
            <a:avLst/>
            <a:gdLst>
              <a:gd name="T0" fmla="*/ 2147483646 w 21599"/>
              <a:gd name="T1" fmla="*/ 0 h 21399"/>
              <a:gd name="T2" fmla="*/ 2147483646 w 21599"/>
              <a:gd name="T3" fmla="*/ 2147483646 h 21399"/>
              <a:gd name="T4" fmla="*/ 0 w 21599"/>
              <a:gd name="T5" fmla="*/ 2147483646 h 21399"/>
              <a:gd name="T6" fmla="*/ 0 60000 65536"/>
              <a:gd name="T7" fmla="*/ 0 60000 65536"/>
              <a:gd name="T8" fmla="*/ 0 60000 65536"/>
              <a:gd name="T9" fmla="*/ 0 w 21599"/>
              <a:gd name="T10" fmla="*/ 0 h 21399"/>
              <a:gd name="T11" fmla="*/ 21599 w 21599"/>
              <a:gd name="T12" fmla="*/ 21399 h 213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399" fill="none" extrusionOk="0">
                <a:moveTo>
                  <a:pt x="2938" y="-1"/>
                </a:moveTo>
                <a:cubicBezTo>
                  <a:pt x="13548" y="1456"/>
                  <a:pt x="21488" y="10467"/>
                  <a:pt x="21598" y="21177"/>
                </a:cubicBezTo>
              </a:path>
              <a:path w="21599" h="21399" stroke="0" extrusionOk="0">
                <a:moveTo>
                  <a:pt x="2938" y="-1"/>
                </a:moveTo>
                <a:cubicBezTo>
                  <a:pt x="13548" y="1456"/>
                  <a:pt x="21488" y="10467"/>
                  <a:pt x="21598" y="21177"/>
                </a:cubicBezTo>
                <a:lnTo>
                  <a:pt x="0" y="21399"/>
                </a:lnTo>
                <a:lnTo>
                  <a:pt x="2938" y="-1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2" name="Text Box 39"/>
          <p:cNvSpPr txBox="1">
            <a:spLocks noChangeArrowheads="1"/>
          </p:cNvSpPr>
          <p:nvPr/>
        </p:nvSpPr>
        <p:spPr bwMode="auto">
          <a:xfrm>
            <a:off x="7239000" y="3800475"/>
            <a:ext cx="35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en-US" sz="2000" baseline="-25000">
                <a:solidFill>
                  <a:schemeClr val="hlink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9473" name="Text Box 40"/>
          <p:cNvSpPr txBox="1">
            <a:spLocks noChangeArrowheads="1"/>
          </p:cNvSpPr>
          <p:nvPr/>
        </p:nvSpPr>
        <p:spPr bwMode="auto">
          <a:xfrm>
            <a:off x="7620000" y="3571875"/>
            <a:ext cx="35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en-US" sz="2000" baseline="-25000">
                <a:solidFill>
                  <a:schemeClr val="hlink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9474" name="Line 41"/>
          <p:cNvSpPr>
            <a:spLocks noChangeShapeType="1"/>
          </p:cNvSpPr>
          <p:nvPr/>
        </p:nvSpPr>
        <p:spPr bwMode="auto">
          <a:xfrm flipV="1">
            <a:off x="4267200" y="1666875"/>
            <a:ext cx="3962400" cy="396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75" name="Line 43"/>
          <p:cNvSpPr>
            <a:spLocks noChangeShapeType="1"/>
          </p:cNvSpPr>
          <p:nvPr/>
        </p:nvSpPr>
        <p:spPr bwMode="auto">
          <a:xfrm>
            <a:off x="6019800" y="3876675"/>
            <a:ext cx="0" cy="17526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76" name="Line 45"/>
          <p:cNvSpPr>
            <a:spLocks noChangeShapeType="1"/>
          </p:cNvSpPr>
          <p:nvPr/>
        </p:nvSpPr>
        <p:spPr bwMode="auto">
          <a:xfrm flipH="1">
            <a:off x="4267200" y="3876675"/>
            <a:ext cx="17526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77" name="Line 46"/>
          <p:cNvSpPr>
            <a:spLocks noChangeShapeType="1"/>
          </p:cNvSpPr>
          <p:nvPr/>
        </p:nvSpPr>
        <p:spPr bwMode="auto">
          <a:xfrm>
            <a:off x="6324600" y="3571875"/>
            <a:ext cx="0" cy="20574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78" name="Line 47"/>
          <p:cNvSpPr>
            <a:spLocks noChangeShapeType="1"/>
          </p:cNvSpPr>
          <p:nvPr/>
        </p:nvSpPr>
        <p:spPr bwMode="auto">
          <a:xfrm flipH="1">
            <a:off x="4267200" y="3571875"/>
            <a:ext cx="20574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79" name="Text Box 48"/>
          <p:cNvSpPr txBox="1">
            <a:spLocks noChangeArrowheads="1"/>
          </p:cNvSpPr>
          <p:nvPr/>
        </p:nvSpPr>
        <p:spPr bwMode="auto">
          <a:xfrm>
            <a:off x="6172200" y="57054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L</a:t>
            </a:r>
            <a:r>
              <a:rPr lang="en-US" altLang="en-US" sz="2000" baseline="-25000">
                <a:solidFill>
                  <a:schemeClr val="accent6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9480" name="Text Box 49"/>
          <p:cNvSpPr txBox="1">
            <a:spLocks noChangeArrowheads="1"/>
          </p:cNvSpPr>
          <p:nvPr/>
        </p:nvSpPr>
        <p:spPr bwMode="auto">
          <a:xfrm>
            <a:off x="5791200" y="570547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L</a:t>
            </a:r>
            <a:r>
              <a:rPr lang="en-US" altLang="en-US" sz="2000" baseline="-25000">
                <a:solidFill>
                  <a:schemeClr val="accent6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9481" name="Text Box 50"/>
          <p:cNvSpPr txBox="1">
            <a:spLocks noChangeArrowheads="1"/>
          </p:cNvSpPr>
          <p:nvPr/>
        </p:nvSpPr>
        <p:spPr bwMode="auto">
          <a:xfrm>
            <a:off x="3886200" y="33432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Y</a:t>
            </a:r>
            <a:r>
              <a:rPr lang="en-US" altLang="en-US" sz="2000" baseline="-25000">
                <a:solidFill>
                  <a:schemeClr val="accent6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9482" name="Text Box 51"/>
          <p:cNvSpPr txBox="1">
            <a:spLocks noChangeArrowheads="1"/>
          </p:cNvSpPr>
          <p:nvPr/>
        </p:nvSpPr>
        <p:spPr bwMode="auto">
          <a:xfrm>
            <a:off x="3886200" y="36480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6"/>
                </a:solidFill>
                <a:latin typeface="Arial Narrow" panose="020B0606020202030204" pitchFamily="34" charset="0"/>
              </a:rPr>
              <a:t>Y</a:t>
            </a:r>
            <a:r>
              <a:rPr lang="en-US" altLang="en-US" sz="2000" baseline="-25000">
                <a:solidFill>
                  <a:schemeClr val="accent6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9483" name="Text Box 52"/>
          <p:cNvSpPr txBox="1">
            <a:spLocks noChangeArrowheads="1"/>
          </p:cNvSpPr>
          <p:nvPr/>
        </p:nvSpPr>
        <p:spPr bwMode="auto">
          <a:xfrm>
            <a:off x="0" y="2886075"/>
            <a:ext cx="3810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Combination L</a:t>
            </a:r>
            <a:r>
              <a:rPr kumimoji="0" lang="en-US" altLang="en-US" sz="2000" baseline="-25000" dirty="0"/>
              <a:t>2</a:t>
            </a:r>
            <a:r>
              <a:rPr kumimoji="0" lang="en-US" altLang="en-US" sz="2000" dirty="0"/>
              <a:t>Y</a:t>
            </a:r>
            <a:r>
              <a:rPr kumimoji="0" lang="en-US" altLang="en-US" sz="2000" baseline="-25000" dirty="0"/>
              <a:t>2 </a:t>
            </a:r>
            <a:r>
              <a:rPr kumimoji="0" lang="en-US" altLang="en-US" sz="2000" dirty="0"/>
              <a:t>is preferred to combination L</a:t>
            </a:r>
            <a:r>
              <a:rPr kumimoji="0" lang="en-US" altLang="en-US" sz="2000" baseline="-25000" dirty="0"/>
              <a:t>1</a:t>
            </a:r>
            <a:r>
              <a:rPr kumimoji="0" lang="en-US" altLang="en-US" sz="2000" dirty="0"/>
              <a:t>Y</a:t>
            </a:r>
            <a:r>
              <a:rPr kumimoji="0" lang="en-US" altLang="en-US" sz="2000" baseline="-25000" dirty="0"/>
              <a:t>1</a:t>
            </a:r>
            <a:r>
              <a:rPr kumimoji="0" lang="en-US" altLang="en-US" sz="2000" dirty="0"/>
              <a:t> since one gets both more income and more leisure.</a:t>
            </a:r>
            <a:endParaRPr kumimoji="0" lang="en-US" altLang="en-US" sz="2000" baseline="-25000" dirty="0"/>
          </a:p>
        </p:txBody>
      </p:sp>
      <p:sp>
        <p:nvSpPr>
          <p:cNvPr id="19484" name="Text Box 53"/>
          <p:cNvSpPr txBox="1">
            <a:spLocks noChangeArrowheads="1"/>
          </p:cNvSpPr>
          <p:nvPr/>
        </p:nvSpPr>
        <p:spPr bwMode="auto">
          <a:xfrm>
            <a:off x="0" y="4181475"/>
            <a:ext cx="3810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o"/>
              <a:tabLst>
                <a:tab pos="2270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2270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∞"/>
              <a:tabLst>
                <a:tab pos="227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~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tabLst>
                <a:tab pos="2270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/>
              <a:t> 	A person will maximize utility by getting to the highest </a:t>
            </a:r>
            <a:r>
              <a:rPr kumimoji="0" lang="en-US" altLang="en-US" sz="2000" i="1" dirty="0"/>
              <a:t>attainable </a:t>
            </a:r>
            <a:r>
              <a:rPr kumimoji="0" lang="en-US" altLang="en-US" sz="2000" dirty="0"/>
              <a:t>indifference curve.</a:t>
            </a:r>
          </a:p>
        </p:txBody>
      </p:sp>
      <p:pic>
        <p:nvPicPr>
          <p:cNvPr id="19485" name="Picture 54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00475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6" name="Picture 55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495675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/>
      <p:bldP spid="19483" grpId="0"/>
      <p:bldP spid="1948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HOTSPOTTYPE" val="NextSlide"/>
  <p:tag name="DEFINEDINNAVIGATOR" val="False"/>
</p:tagLst>
</file>

<file path=ppt/theme/theme1.xml><?xml version="1.0" encoding="utf-8"?>
<a:theme xmlns:a="http://schemas.openxmlformats.org/drawingml/2006/main" name="MBM 9e template ">
  <a:themeElements>
    <a:clrScheme name="MBM template 2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MBM template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BM template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M template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M template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M template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M template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M template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M template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M template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M template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M template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M template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M template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ch1_11e</Template>
  <TotalTime>10049</TotalTime>
  <Words>1413</Words>
  <Application>Microsoft Office PowerPoint</Application>
  <PresentationFormat>On-screen Show (4:3)</PresentationFormat>
  <Paragraphs>411</Paragraphs>
  <Slides>40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Baskerville Old Face</vt:lpstr>
      <vt:lpstr>Wingdings</vt:lpstr>
      <vt:lpstr>Arial Narrow</vt:lpstr>
      <vt:lpstr>Arial</vt:lpstr>
      <vt:lpstr>Times New Roman</vt:lpstr>
      <vt:lpstr>Monotype Sorts</vt:lpstr>
      <vt:lpstr>MBM 9e template </vt:lpstr>
      <vt:lpstr>Chart</vt:lpstr>
      <vt:lpstr>Chapter 2</vt:lpstr>
      <vt:lpstr>After reading this chapter, you should be able to:</vt:lpstr>
      <vt:lpstr>PowerPoint Presentation</vt:lpstr>
      <vt:lpstr>Assumptions</vt:lpstr>
      <vt:lpstr>Indifference Curve</vt:lpstr>
      <vt:lpstr>Indifference Curve Properties</vt:lpstr>
      <vt:lpstr>Indifference Curve Properties</vt:lpstr>
      <vt:lpstr>Marginal Rate of Substitution</vt:lpstr>
      <vt:lpstr>Indifference Map</vt:lpstr>
      <vt:lpstr>Work-Leisure Preferences</vt:lpstr>
      <vt:lpstr>Budget Constraint</vt:lpstr>
      <vt:lpstr>Utility Maximization</vt:lpstr>
      <vt:lpstr>Backward Bending Labor Supply Curve</vt:lpstr>
      <vt:lpstr>Income Effect</vt:lpstr>
      <vt:lpstr>Substitution Effect</vt:lpstr>
      <vt:lpstr>Net Effect</vt:lpstr>
      <vt:lpstr>Income and Substitution Effects</vt:lpstr>
      <vt:lpstr>Backward Bending Labor Supply Rationale</vt:lpstr>
      <vt:lpstr>Empirical Evidence</vt:lpstr>
      <vt:lpstr>Empirical Evidence</vt:lpstr>
      <vt:lpstr>Elasticity of Labor Supply</vt:lpstr>
      <vt:lpstr>Elasticity of Labor Supply</vt:lpstr>
      <vt:lpstr>Questions for Thought</vt:lpstr>
      <vt:lpstr>PowerPoint Presentation</vt:lpstr>
      <vt:lpstr>Non-Labor Income</vt:lpstr>
      <vt:lpstr>Non-Participants </vt:lpstr>
      <vt:lpstr>Over-Employment</vt:lpstr>
      <vt:lpstr>Under-Employment</vt:lpstr>
      <vt:lpstr>Income Maintenance Programs</vt:lpstr>
      <vt:lpstr>Income Maintenance Program Features</vt:lpstr>
      <vt:lpstr>Income Maintenance Program Features</vt:lpstr>
      <vt:lpstr>Benefit Example</vt:lpstr>
      <vt:lpstr>Benefit Example</vt:lpstr>
      <vt:lpstr>Income Maintenance Program</vt:lpstr>
      <vt:lpstr>Welfare Reform</vt:lpstr>
      <vt:lpstr>Welfare Reform</vt:lpstr>
      <vt:lpstr>Welfare Caseloads</vt:lpstr>
      <vt:lpstr>Why Did Caseloads Fall? </vt:lpstr>
      <vt:lpstr>Why Did Caseloads Fall? </vt:lpstr>
      <vt:lpstr>Questions for Thought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Labor Economics</dc:title>
  <dc:creator>David Macpherson</dc:creator>
  <cp:lastModifiedBy>Lenovo</cp:lastModifiedBy>
  <cp:revision>344</cp:revision>
  <cp:lastPrinted>1999-07-11T19:38:41Z</cp:lastPrinted>
  <dcterms:created xsi:type="dcterms:W3CDTF">1999-02-04T22:15:52Z</dcterms:created>
  <dcterms:modified xsi:type="dcterms:W3CDTF">2023-02-26T16:53:02Z</dcterms:modified>
</cp:coreProperties>
</file>