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notesSlides/notesSlide23.xml" ContentType="application/vnd.openxmlformats-officedocument.presentationml.notesSlide+xml"/>
  <Override PartName="/ppt/charts/chart3.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4.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5.xml" ContentType="application/vnd.openxmlformats-officedocument.drawingml.chart+xml"/>
  <Override PartName="/ppt/notesSlides/notesSlide36.xml" ContentType="application/vnd.openxmlformats-officedocument.presentationml.notesSlide+xml"/>
  <Override PartName="/ppt/charts/chart6.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7.xml" ContentType="application/vnd.openxmlformats-officedocument.drawingml.chart+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768" r:id="rId1"/>
  </p:sldMasterIdLst>
  <p:notesMasterIdLst>
    <p:notesMasterId r:id="rId50"/>
  </p:notesMasterIdLst>
  <p:handoutMasterIdLst>
    <p:handoutMasterId r:id="rId51"/>
  </p:handoutMasterIdLst>
  <p:sldIdLst>
    <p:sldId id="472" r:id="rId2"/>
    <p:sldId id="485" r:id="rId3"/>
    <p:sldId id="372" r:id="rId4"/>
    <p:sldId id="374" r:id="rId5"/>
    <p:sldId id="428" r:id="rId6"/>
    <p:sldId id="429" r:id="rId7"/>
    <p:sldId id="430" r:id="rId8"/>
    <p:sldId id="473" r:id="rId9"/>
    <p:sldId id="431" r:id="rId10"/>
    <p:sldId id="432" r:id="rId11"/>
    <p:sldId id="433" r:id="rId12"/>
    <p:sldId id="474" r:id="rId13"/>
    <p:sldId id="435" r:id="rId14"/>
    <p:sldId id="436" r:id="rId15"/>
    <p:sldId id="437" r:id="rId16"/>
    <p:sldId id="438" r:id="rId17"/>
    <p:sldId id="420" r:id="rId18"/>
    <p:sldId id="440" r:id="rId19"/>
    <p:sldId id="441" r:id="rId20"/>
    <p:sldId id="442" r:id="rId21"/>
    <p:sldId id="468" r:id="rId22"/>
    <p:sldId id="443" r:id="rId23"/>
    <p:sldId id="444" r:id="rId24"/>
    <p:sldId id="445" r:id="rId25"/>
    <p:sldId id="446" r:id="rId26"/>
    <p:sldId id="477" r:id="rId27"/>
    <p:sldId id="484" r:id="rId28"/>
    <p:sldId id="447" r:id="rId29"/>
    <p:sldId id="483" r:id="rId30"/>
    <p:sldId id="449" r:id="rId31"/>
    <p:sldId id="450" r:id="rId32"/>
    <p:sldId id="478" r:id="rId33"/>
    <p:sldId id="452" r:id="rId34"/>
    <p:sldId id="454" r:id="rId35"/>
    <p:sldId id="453" r:id="rId36"/>
    <p:sldId id="456" r:id="rId37"/>
    <p:sldId id="457" r:id="rId38"/>
    <p:sldId id="458" r:id="rId39"/>
    <p:sldId id="482" r:id="rId40"/>
    <p:sldId id="459" r:id="rId41"/>
    <p:sldId id="460" r:id="rId42"/>
    <p:sldId id="481" r:id="rId43"/>
    <p:sldId id="462" r:id="rId44"/>
    <p:sldId id="463" r:id="rId45"/>
    <p:sldId id="464" r:id="rId46"/>
    <p:sldId id="466" r:id="rId47"/>
    <p:sldId id="469" r:id="rId48"/>
    <p:sldId id="465" r:id="rId49"/>
  </p:sldIdLst>
  <p:sldSz cx="9144000" cy="6858000" type="screen4x3"/>
  <p:notesSz cx="6877050" cy="9163050"/>
  <p:embeddedFontLst>
    <p:embeddedFont>
      <p:font typeface="Baskerville Old Face" panose="02020602080505020303" pitchFamily="18" charset="0"/>
      <p:regular r:id="rId52"/>
    </p:embeddedFont>
  </p:embeddedFontLst>
  <p:custDataLst>
    <p:tags r:id="rId53"/>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F8E21"/>
    <a:srgbClr val="002400"/>
    <a:srgbClr val="663300"/>
    <a:srgbClr val="F65872"/>
    <a:srgbClr val="FE9A36"/>
    <a:srgbClr val="FE8002"/>
    <a:srgbClr val="FF75FF"/>
    <a:srgbClr val="003000"/>
    <a:srgbClr val="003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91" autoAdjust="0"/>
    <p:restoredTop sz="94720" autoAdjust="0"/>
  </p:normalViewPr>
  <p:slideViewPr>
    <p:cSldViewPr snapToGrid="0">
      <p:cViewPr varScale="1">
        <p:scale>
          <a:sx n="98" d="100"/>
          <a:sy n="98" d="100"/>
        </p:scale>
        <p:origin x="-11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1949" y="-58"/>
      </p:cViewPr>
      <p:guideLst>
        <p:guide orient="horz" pos="2886"/>
        <p:guide pos="216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980828722558071"/>
          <c:y val="0.12996389891696758"/>
          <c:w val="0.77969638473532499"/>
          <c:h val="0.54784631169997278"/>
        </c:manualLayout>
      </c:layout>
      <c:lineChart>
        <c:grouping val="standard"/>
        <c:varyColors val="0"/>
        <c:ser>
          <c:idx val="0"/>
          <c:order val="0"/>
          <c:tx>
            <c:strRef>
              <c:f>Sheet1!$B$1</c:f>
              <c:strCache>
                <c:ptCount val="1"/>
                <c:pt idx="0">
                  <c:v>Population</c:v>
                </c:pt>
              </c:strCache>
            </c:strRef>
          </c:tx>
          <c:spPr>
            <a:ln w="13555">
              <a:solidFill>
                <a:srgbClr val="EF8E21"/>
              </a:solidFill>
              <a:prstDash val="solid"/>
            </a:ln>
          </c:spPr>
          <c:marker>
            <c:symbol val="diamond"/>
            <c:size val="3"/>
            <c:spPr>
              <a:solidFill>
                <a:srgbClr val="EF8E21"/>
              </a:solidFill>
              <a:ln>
                <a:solidFill>
                  <a:srgbClr val="EF8E21"/>
                </a:solidFill>
                <a:prstDash val="solid"/>
              </a:ln>
            </c:spPr>
          </c:marker>
          <c:cat>
            <c:numRef>
              <c:f>Sheet1!$A$2:$A$66</c:f>
              <c:numCache>
                <c:formatCode>General</c:formatCode>
                <c:ptCount val="65"/>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numCache>
            </c:numRef>
          </c:cat>
          <c:val>
            <c:numRef>
              <c:f>Sheet1!$B$2:$B$66</c:f>
              <c:numCache>
                <c:formatCode>General</c:formatCode>
                <c:ptCount val="65"/>
                <c:pt idx="0">
                  <c:v>151.86799999999999</c:v>
                </c:pt>
                <c:pt idx="1">
                  <c:v>153.982</c:v>
                </c:pt>
                <c:pt idx="2">
                  <c:v>156.393</c:v>
                </c:pt>
                <c:pt idx="3">
                  <c:v>158.95599999999999</c:v>
                </c:pt>
                <c:pt idx="4">
                  <c:v>161.88399999999999</c:v>
                </c:pt>
                <c:pt idx="5">
                  <c:v>165.06899999999999</c:v>
                </c:pt>
                <c:pt idx="6">
                  <c:v>168.08799999999999</c:v>
                </c:pt>
                <c:pt idx="7">
                  <c:v>171.18700000000001</c:v>
                </c:pt>
                <c:pt idx="8">
                  <c:v>174.149</c:v>
                </c:pt>
                <c:pt idx="9">
                  <c:v>177.13499999999999</c:v>
                </c:pt>
                <c:pt idx="10">
                  <c:v>179.97499999999999</c:v>
                </c:pt>
                <c:pt idx="11">
                  <c:v>182.97300000000001</c:v>
                </c:pt>
                <c:pt idx="12">
                  <c:v>185.738</c:v>
                </c:pt>
                <c:pt idx="13">
                  <c:v>188.43799999999999</c:v>
                </c:pt>
                <c:pt idx="14">
                  <c:v>191.08500000000001</c:v>
                </c:pt>
                <c:pt idx="15">
                  <c:v>193.46</c:v>
                </c:pt>
                <c:pt idx="16">
                  <c:v>195.501</c:v>
                </c:pt>
                <c:pt idx="17">
                  <c:v>197.374</c:v>
                </c:pt>
                <c:pt idx="18">
                  <c:v>199.31200000000001</c:v>
                </c:pt>
                <c:pt idx="19">
                  <c:v>201.30600000000001</c:v>
                </c:pt>
                <c:pt idx="20">
                  <c:v>203.30199999999999</c:v>
                </c:pt>
                <c:pt idx="21">
                  <c:v>206.827</c:v>
                </c:pt>
                <c:pt idx="22">
                  <c:v>209.28299999999999</c:v>
                </c:pt>
                <c:pt idx="23">
                  <c:v>211.357</c:v>
                </c:pt>
                <c:pt idx="24">
                  <c:v>213.34200000000001</c:v>
                </c:pt>
                <c:pt idx="25">
                  <c:v>215.465</c:v>
                </c:pt>
                <c:pt idx="26">
                  <c:v>217.56299999999999</c:v>
                </c:pt>
                <c:pt idx="27">
                  <c:v>219.76</c:v>
                </c:pt>
                <c:pt idx="28">
                  <c:v>222.095</c:v>
                </c:pt>
                <c:pt idx="29">
                  <c:v>224.56700000000001</c:v>
                </c:pt>
                <c:pt idx="30">
                  <c:v>227.22499999999999</c:v>
                </c:pt>
                <c:pt idx="31">
                  <c:v>229.46600000000001</c:v>
                </c:pt>
                <c:pt idx="32">
                  <c:v>231.66399999999999</c:v>
                </c:pt>
                <c:pt idx="33">
                  <c:v>233.792</c:v>
                </c:pt>
                <c:pt idx="34">
                  <c:v>235.82499999999999</c:v>
                </c:pt>
                <c:pt idx="35">
                  <c:v>237.92400000000001</c:v>
                </c:pt>
                <c:pt idx="36">
                  <c:v>240.13300000000001</c:v>
                </c:pt>
                <c:pt idx="37">
                  <c:v>242.28899999999999</c:v>
                </c:pt>
                <c:pt idx="38">
                  <c:v>244.499</c:v>
                </c:pt>
                <c:pt idx="39">
                  <c:v>246.81899999999999</c:v>
                </c:pt>
                <c:pt idx="40">
                  <c:v>249.40299999999999</c:v>
                </c:pt>
                <c:pt idx="41">
                  <c:v>253</c:v>
                </c:pt>
                <c:pt idx="42">
                  <c:v>257</c:v>
                </c:pt>
                <c:pt idx="43">
                  <c:v>260</c:v>
                </c:pt>
                <c:pt idx="44">
                  <c:v>263</c:v>
                </c:pt>
                <c:pt idx="45">
                  <c:v>266</c:v>
                </c:pt>
                <c:pt idx="46">
                  <c:v>269</c:v>
                </c:pt>
                <c:pt idx="47">
                  <c:v>273</c:v>
                </c:pt>
                <c:pt idx="48">
                  <c:v>276</c:v>
                </c:pt>
                <c:pt idx="49">
                  <c:v>279</c:v>
                </c:pt>
                <c:pt idx="50">
                  <c:v>282.18</c:v>
                </c:pt>
                <c:pt idx="51">
                  <c:v>285.08999999999997</c:v>
                </c:pt>
                <c:pt idx="52">
                  <c:v>287.97000000000003</c:v>
                </c:pt>
                <c:pt idx="53">
                  <c:v>290.81</c:v>
                </c:pt>
                <c:pt idx="54">
                  <c:v>293.7</c:v>
                </c:pt>
                <c:pt idx="55">
                  <c:v>296.39999999999998</c:v>
                </c:pt>
                <c:pt idx="56">
                  <c:v>299.39999999999998</c:v>
                </c:pt>
                <c:pt idx="57">
                  <c:v>301.3</c:v>
                </c:pt>
                <c:pt idx="58">
                  <c:v>304.39999999999998</c:v>
                </c:pt>
                <c:pt idx="59">
                  <c:v>307.01</c:v>
                </c:pt>
                <c:pt idx="60">
                  <c:v>309.47000000000003</c:v>
                </c:pt>
                <c:pt idx="61">
                  <c:v>311.72000000000003</c:v>
                </c:pt>
                <c:pt idx="62">
                  <c:v>314.11</c:v>
                </c:pt>
                <c:pt idx="63">
                  <c:v>316.5</c:v>
                </c:pt>
                <c:pt idx="64">
                  <c:v>318.86</c:v>
                </c:pt>
              </c:numCache>
            </c:numRef>
          </c:val>
          <c:smooth val="0"/>
        </c:ser>
        <c:ser>
          <c:idx val="1"/>
          <c:order val="1"/>
          <c:tx>
            <c:strRef>
              <c:f>Sheet1!$C$1</c:f>
              <c:strCache>
                <c:ptCount val="1"/>
                <c:pt idx="0">
                  <c:v>Labor Force</c:v>
                </c:pt>
              </c:strCache>
            </c:strRef>
          </c:tx>
          <c:spPr>
            <a:ln w="12911">
              <a:solidFill>
                <a:srgbClr val="00B050"/>
              </a:solidFill>
              <a:prstDash val="solid"/>
            </a:ln>
          </c:spPr>
          <c:marker>
            <c:symbol val="square"/>
            <c:size val="3"/>
            <c:spPr>
              <a:solidFill>
                <a:srgbClr val="00B050"/>
              </a:solidFill>
              <a:ln>
                <a:solidFill>
                  <a:srgbClr val="00B050"/>
                </a:solidFill>
                <a:prstDash val="solid"/>
              </a:ln>
            </c:spPr>
          </c:marker>
          <c:cat>
            <c:numRef>
              <c:f>Sheet1!$A$2:$A$66</c:f>
              <c:numCache>
                <c:formatCode>General</c:formatCode>
                <c:ptCount val="65"/>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numCache>
            </c:numRef>
          </c:cat>
          <c:val>
            <c:numRef>
              <c:f>Sheet1!$C$2:$C$66</c:f>
              <c:numCache>
                <c:formatCode>General</c:formatCode>
                <c:ptCount val="65"/>
                <c:pt idx="0">
                  <c:v>62.121000000000002</c:v>
                </c:pt>
                <c:pt idx="1">
                  <c:v>62.106000000000002</c:v>
                </c:pt>
                <c:pt idx="2">
                  <c:v>61.962000000000003</c:v>
                </c:pt>
                <c:pt idx="3">
                  <c:v>63.057000000000002</c:v>
                </c:pt>
                <c:pt idx="4">
                  <c:v>63.302</c:v>
                </c:pt>
                <c:pt idx="5">
                  <c:v>65.144999999999996</c:v>
                </c:pt>
                <c:pt idx="6">
                  <c:v>66.751999999999995</c:v>
                </c:pt>
                <c:pt idx="7">
                  <c:v>67.335999999999999</c:v>
                </c:pt>
                <c:pt idx="8">
                  <c:v>67.823999999999998</c:v>
                </c:pt>
                <c:pt idx="9">
                  <c:v>68.539000000000001</c:v>
                </c:pt>
                <c:pt idx="10">
                  <c:v>69.745000000000005</c:v>
                </c:pt>
                <c:pt idx="11">
                  <c:v>70.536000000000001</c:v>
                </c:pt>
                <c:pt idx="12">
                  <c:v>70.302000000000007</c:v>
                </c:pt>
                <c:pt idx="13">
                  <c:v>71.956000000000003</c:v>
                </c:pt>
                <c:pt idx="14">
                  <c:v>73.007000000000005</c:v>
                </c:pt>
                <c:pt idx="15">
                  <c:v>74.760999999999996</c:v>
                </c:pt>
                <c:pt idx="16">
                  <c:v>75.736000000000004</c:v>
                </c:pt>
                <c:pt idx="17">
                  <c:v>77.463999999999999</c:v>
                </c:pt>
                <c:pt idx="18">
                  <c:v>78.97</c:v>
                </c:pt>
                <c:pt idx="19">
                  <c:v>80.826999999999998</c:v>
                </c:pt>
                <c:pt idx="20">
                  <c:v>82.900999999999996</c:v>
                </c:pt>
                <c:pt idx="21">
                  <c:v>84.34</c:v>
                </c:pt>
                <c:pt idx="22">
                  <c:v>87.143000000000001</c:v>
                </c:pt>
                <c:pt idx="23">
                  <c:v>89.603999999999999</c:v>
                </c:pt>
                <c:pt idx="24">
                  <c:v>92.212000000000003</c:v>
                </c:pt>
                <c:pt idx="25">
                  <c:v>94.021000000000001</c:v>
                </c:pt>
                <c:pt idx="26">
                  <c:v>96.582999999999998</c:v>
                </c:pt>
                <c:pt idx="27">
                  <c:v>98.912999999999997</c:v>
                </c:pt>
                <c:pt idx="28">
                  <c:v>102.399</c:v>
                </c:pt>
                <c:pt idx="29">
                  <c:v>105.002</c:v>
                </c:pt>
                <c:pt idx="30">
                  <c:v>107.15900000000001</c:v>
                </c:pt>
                <c:pt idx="31">
                  <c:v>108.556</c:v>
                </c:pt>
                <c:pt idx="32">
                  <c:v>110.342</c:v>
                </c:pt>
                <c:pt idx="33">
                  <c:v>111.756</c:v>
                </c:pt>
                <c:pt idx="34">
                  <c:v>113.97199999999999</c:v>
                </c:pt>
                <c:pt idx="35">
                  <c:v>115.32</c:v>
                </c:pt>
                <c:pt idx="36">
                  <c:v>118.129</c:v>
                </c:pt>
                <c:pt idx="37">
                  <c:v>119.902</c:v>
                </c:pt>
                <c:pt idx="38">
                  <c:v>121.66500000000001</c:v>
                </c:pt>
                <c:pt idx="39">
                  <c:v>123.967</c:v>
                </c:pt>
                <c:pt idx="40">
                  <c:v>125.732</c:v>
                </c:pt>
                <c:pt idx="41">
                  <c:v>126.15</c:v>
                </c:pt>
                <c:pt idx="42">
                  <c:v>128.56</c:v>
                </c:pt>
                <c:pt idx="43">
                  <c:v>129.4</c:v>
                </c:pt>
                <c:pt idx="44">
                  <c:v>130.65</c:v>
                </c:pt>
                <c:pt idx="45">
                  <c:v>132.34</c:v>
                </c:pt>
                <c:pt idx="46">
                  <c:v>134.28</c:v>
                </c:pt>
                <c:pt idx="47">
                  <c:v>136.47999999999999</c:v>
                </c:pt>
                <c:pt idx="48">
                  <c:v>137.59</c:v>
                </c:pt>
                <c:pt idx="49">
                  <c:v>139.47</c:v>
                </c:pt>
                <c:pt idx="50">
                  <c:v>142.25</c:v>
                </c:pt>
                <c:pt idx="51">
                  <c:v>143.62</c:v>
                </c:pt>
                <c:pt idx="52">
                  <c:v>144.79</c:v>
                </c:pt>
                <c:pt idx="53">
                  <c:v>146.54</c:v>
                </c:pt>
                <c:pt idx="54">
                  <c:v>147.80000000000001</c:v>
                </c:pt>
                <c:pt idx="55">
                  <c:v>149.6</c:v>
                </c:pt>
                <c:pt idx="56">
                  <c:v>151.4</c:v>
                </c:pt>
                <c:pt idx="57">
                  <c:v>153.19999999999999</c:v>
                </c:pt>
                <c:pt idx="58">
                  <c:v>154.30000000000001</c:v>
                </c:pt>
                <c:pt idx="59">
                  <c:v>154.1</c:v>
                </c:pt>
                <c:pt idx="60" formatCode="0.0">
                  <c:v>153.9</c:v>
                </c:pt>
                <c:pt idx="61" formatCode="0.0">
                  <c:v>153.6</c:v>
                </c:pt>
                <c:pt idx="62" formatCode="0.0">
                  <c:v>154.97499999999999</c:v>
                </c:pt>
                <c:pt idx="63" formatCode="0.0">
                  <c:v>155.38900000000001</c:v>
                </c:pt>
                <c:pt idx="64" formatCode="0.0">
                  <c:v>157.57300000000001</c:v>
                </c:pt>
              </c:numCache>
            </c:numRef>
          </c:val>
          <c:smooth val="0"/>
        </c:ser>
        <c:dLbls>
          <c:showLegendKey val="0"/>
          <c:showVal val="0"/>
          <c:showCatName val="0"/>
          <c:showSerName val="0"/>
          <c:showPercent val="0"/>
          <c:showBubbleSize val="0"/>
        </c:dLbls>
        <c:marker val="1"/>
        <c:smooth val="0"/>
        <c:axId val="124370944"/>
        <c:axId val="124372864"/>
      </c:lineChart>
      <c:catAx>
        <c:axId val="124370944"/>
        <c:scaling>
          <c:orientation val="minMax"/>
        </c:scaling>
        <c:delete val="0"/>
        <c:axPos val="b"/>
        <c:numFmt formatCode="General" sourceLinked="1"/>
        <c:majorTickMark val="out"/>
        <c:minorTickMark val="none"/>
        <c:tickLblPos val="nextTo"/>
        <c:spPr>
          <a:ln w="13555">
            <a:solidFill>
              <a:srgbClr val="000000"/>
            </a:solidFill>
            <a:prstDash val="solid"/>
          </a:ln>
        </c:spPr>
        <c:txPr>
          <a:bodyPr rot="-2700000" vert="horz"/>
          <a:lstStyle/>
          <a:p>
            <a:pPr>
              <a:defRPr/>
            </a:pPr>
            <a:endParaRPr lang="en-US"/>
          </a:p>
        </c:txPr>
        <c:crossAx val="124372864"/>
        <c:crosses val="autoZero"/>
        <c:auto val="1"/>
        <c:lblAlgn val="ctr"/>
        <c:lblOffset val="100"/>
        <c:tickLblSkip val="5"/>
        <c:tickMarkSkip val="1"/>
        <c:noMultiLvlLbl val="0"/>
      </c:catAx>
      <c:valAx>
        <c:axId val="124372864"/>
        <c:scaling>
          <c:orientation val="minMax"/>
        </c:scaling>
        <c:delete val="0"/>
        <c:axPos val="l"/>
        <c:majorGridlines>
          <c:spPr>
            <a:ln w="13555">
              <a:solidFill>
                <a:srgbClr val="000000"/>
              </a:solidFill>
              <a:prstDash val="solid"/>
            </a:ln>
          </c:spPr>
        </c:majorGridlines>
        <c:title>
          <c:tx>
            <c:rich>
              <a:bodyPr/>
              <a:lstStyle/>
              <a:p>
                <a:pPr>
                  <a:defRPr/>
                </a:pPr>
                <a:r>
                  <a:rPr lang="en-US"/>
                  <a:t>Millions of Persons</a:t>
                </a:r>
              </a:p>
            </c:rich>
          </c:tx>
          <c:layout>
            <c:manualLayout>
              <c:xMode val="edge"/>
              <c:yMode val="edge"/>
              <c:x val="1.7460308653588628E-2"/>
              <c:y val="0.13669050908866581"/>
            </c:manualLayout>
          </c:layout>
          <c:overlay val="0"/>
          <c:spPr>
            <a:noFill/>
            <a:ln w="25821">
              <a:noFill/>
            </a:ln>
          </c:spPr>
        </c:title>
        <c:numFmt formatCode="General" sourceLinked="1"/>
        <c:majorTickMark val="out"/>
        <c:minorTickMark val="none"/>
        <c:tickLblPos val="nextTo"/>
        <c:spPr>
          <a:ln w="13555">
            <a:solidFill>
              <a:srgbClr val="000000"/>
            </a:solidFill>
            <a:prstDash val="solid"/>
          </a:ln>
        </c:spPr>
        <c:txPr>
          <a:bodyPr rot="0" vert="horz"/>
          <a:lstStyle/>
          <a:p>
            <a:pPr>
              <a:defRPr/>
            </a:pPr>
            <a:endParaRPr lang="en-US"/>
          </a:p>
        </c:txPr>
        <c:crossAx val="124370944"/>
        <c:crosses val="autoZero"/>
        <c:crossBetween val="between"/>
      </c:valAx>
      <c:spPr>
        <a:noFill/>
        <a:ln w="13555">
          <a:solidFill>
            <a:srgbClr val="000000"/>
          </a:solidFill>
          <a:prstDash val="solid"/>
        </a:ln>
      </c:spPr>
    </c:plotArea>
    <c:legend>
      <c:legendPos val="r"/>
      <c:layout>
        <c:manualLayout>
          <c:xMode val="edge"/>
          <c:yMode val="edge"/>
          <c:x val="0.15335463258785942"/>
          <c:y val="0.85115303983228507"/>
          <c:w val="0.8434504792332268"/>
          <c:h val="0.12263731005867327"/>
        </c:manualLayout>
      </c:layout>
      <c:overlay val="0"/>
      <c:spPr>
        <a:noFill/>
        <a:ln w="3390">
          <a:solidFill>
            <a:schemeClr val="tx1"/>
          </a:solidFill>
          <a:prstDash val="solid"/>
        </a:ln>
      </c:spPr>
    </c:legend>
    <c:plotVisOnly val="1"/>
    <c:dispBlanksAs val="gap"/>
    <c:showDLblsOverMax val="0"/>
  </c:chart>
  <c:spPr>
    <a:noFill/>
    <a:ln>
      <a:noFill/>
    </a:ln>
  </c:spPr>
  <c:txPr>
    <a:bodyPr/>
    <a:lstStyle/>
    <a:p>
      <a:pPr>
        <a:defRPr sz="1922" b="1" i="0" u="none" strike="noStrike" baseline="0">
          <a:solidFill>
            <a:srgbClr val="000000"/>
          </a:solidFill>
          <a:latin typeface="+mn-lt"/>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897196261682243"/>
          <c:y val="0.109717868338558"/>
          <c:w val="0.74766355140186913"/>
          <c:h val="0.52037617554858961"/>
        </c:manualLayout>
      </c:layout>
      <c:lineChart>
        <c:grouping val="standard"/>
        <c:varyColors val="0"/>
        <c:ser>
          <c:idx val="0"/>
          <c:order val="0"/>
          <c:tx>
            <c:strRef>
              <c:f>Sheet1!$B$1</c:f>
              <c:strCache>
                <c:ptCount val="1"/>
                <c:pt idx="0">
                  <c:v>Males</c:v>
                </c:pt>
              </c:strCache>
            </c:strRef>
          </c:tx>
          <c:spPr>
            <a:ln w="13641">
              <a:solidFill>
                <a:srgbClr val="EF8E21"/>
              </a:solidFill>
              <a:prstDash val="solid"/>
            </a:ln>
          </c:spPr>
          <c:marker>
            <c:symbol val="diamond"/>
            <c:size val="4"/>
            <c:spPr>
              <a:solidFill>
                <a:srgbClr val="EF8E21"/>
              </a:solidFill>
              <a:ln>
                <a:solidFill>
                  <a:srgbClr val="EF8E21"/>
                </a:solidFill>
                <a:prstDash val="solid"/>
              </a:ln>
            </c:spPr>
          </c:marker>
          <c:cat>
            <c:numRef>
              <c:f>Sheet1!$A$2:$A$67</c:f>
              <c:numCache>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numCache>
            </c:numRef>
          </c:cat>
          <c:val>
            <c:numRef>
              <c:f>Sheet1!$B$2:$B$67</c:f>
              <c:numCache>
                <c:formatCode>General</c:formatCode>
                <c:ptCount val="66"/>
                <c:pt idx="0">
                  <c:v>86.4</c:v>
                </c:pt>
                <c:pt idx="1">
                  <c:v>86.3</c:v>
                </c:pt>
                <c:pt idx="2">
                  <c:v>86.3</c:v>
                </c:pt>
                <c:pt idx="3">
                  <c:v>86</c:v>
                </c:pt>
                <c:pt idx="4">
                  <c:v>85.5</c:v>
                </c:pt>
                <c:pt idx="5">
                  <c:v>85.4</c:v>
                </c:pt>
                <c:pt idx="6">
                  <c:v>85.5</c:v>
                </c:pt>
                <c:pt idx="7">
                  <c:v>84.8</c:v>
                </c:pt>
                <c:pt idx="8">
                  <c:v>84.2</c:v>
                </c:pt>
                <c:pt idx="9">
                  <c:v>83.7</c:v>
                </c:pt>
                <c:pt idx="10">
                  <c:v>83.3</c:v>
                </c:pt>
                <c:pt idx="11">
                  <c:v>82.9</c:v>
                </c:pt>
                <c:pt idx="12">
                  <c:v>82</c:v>
                </c:pt>
                <c:pt idx="13">
                  <c:v>81.400000000000006</c:v>
                </c:pt>
                <c:pt idx="14">
                  <c:v>81</c:v>
                </c:pt>
                <c:pt idx="15">
                  <c:v>80.7</c:v>
                </c:pt>
                <c:pt idx="16">
                  <c:v>80.400000000000006</c:v>
                </c:pt>
                <c:pt idx="17">
                  <c:v>80.400000000000006</c:v>
                </c:pt>
                <c:pt idx="18">
                  <c:v>80.099999999999994</c:v>
                </c:pt>
                <c:pt idx="19">
                  <c:v>79.8</c:v>
                </c:pt>
                <c:pt idx="20">
                  <c:v>79.7</c:v>
                </c:pt>
                <c:pt idx="21">
                  <c:v>79.099999999999994</c:v>
                </c:pt>
                <c:pt idx="22">
                  <c:v>78.900000000000006</c:v>
                </c:pt>
                <c:pt idx="23">
                  <c:v>78.8</c:v>
                </c:pt>
                <c:pt idx="24">
                  <c:v>78.7</c:v>
                </c:pt>
                <c:pt idx="25">
                  <c:v>77.900000000000006</c:v>
                </c:pt>
                <c:pt idx="26">
                  <c:v>77.5</c:v>
                </c:pt>
                <c:pt idx="27">
                  <c:v>77.7</c:v>
                </c:pt>
                <c:pt idx="28">
                  <c:v>77.900000000000006</c:v>
                </c:pt>
                <c:pt idx="29">
                  <c:v>77.8</c:v>
                </c:pt>
                <c:pt idx="30">
                  <c:v>77.400000000000006</c:v>
                </c:pt>
                <c:pt idx="31">
                  <c:v>77</c:v>
                </c:pt>
                <c:pt idx="32">
                  <c:v>76.599999999999994</c:v>
                </c:pt>
                <c:pt idx="33">
                  <c:v>76.400000000000006</c:v>
                </c:pt>
                <c:pt idx="34">
                  <c:v>76.400000000000006</c:v>
                </c:pt>
                <c:pt idx="35">
                  <c:v>76.3</c:v>
                </c:pt>
                <c:pt idx="36">
                  <c:v>76.3</c:v>
                </c:pt>
                <c:pt idx="37">
                  <c:v>76.2</c:v>
                </c:pt>
                <c:pt idx="38">
                  <c:v>76.2</c:v>
                </c:pt>
                <c:pt idx="39">
                  <c:v>76.400000000000006</c:v>
                </c:pt>
                <c:pt idx="40">
                  <c:v>76.400000000000006</c:v>
                </c:pt>
                <c:pt idx="41">
                  <c:v>75.8</c:v>
                </c:pt>
                <c:pt idx="42">
                  <c:v>75.8</c:v>
                </c:pt>
                <c:pt idx="43">
                  <c:v>75.400000000000006</c:v>
                </c:pt>
                <c:pt idx="44">
                  <c:v>75.099999999999994</c:v>
                </c:pt>
                <c:pt idx="45">
                  <c:v>75</c:v>
                </c:pt>
                <c:pt idx="46">
                  <c:v>74.900000000000006</c:v>
                </c:pt>
                <c:pt idx="47">
                  <c:v>75</c:v>
                </c:pt>
                <c:pt idx="48">
                  <c:v>74.900000000000006</c:v>
                </c:pt>
                <c:pt idx="49">
                  <c:v>74.7</c:v>
                </c:pt>
                <c:pt idx="50">
                  <c:v>74.8</c:v>
                </c:pt>
                <c:pt idx="51">
                  <c:v>74.099999999999994</c:v>
                </c:pt>
                <c:pt idx="52">
                  <c:v>74.099999999999994</c:v>
                </c:pt>
                <c:pt idx="53">
                  <c:v>73.5</c:v>
                </c:pt>
                <c:pt idx="54">
                  <c:v>73.3</c:v>
                </c:pt>
                <c:pt idx="55">
                  <c:v>73.3</c:v>
                </c:pt>
                <c:pt idx="56">
                  <c:v>73.5</c:v>
                </c:pt>
                <c:pt idx="57" formatCode="0.0">
                  <c:v>73.2</c:v>
                </c:pt>
                <c:pt idx="58" formatCode="0.0">
                  <c:v>73</c:v>
                </c:pt>
                <c:pt idx="59">
                  <c:v>72</c:v>
                </c:pt>
                <c:pt idx="60">
                  <c:v>71.2</c:v>
                </c:pt>
                <c:pt idx="61">
                  <c:v>70.5</c:v>
                </c:pt>
                <c:pt idx="62">
                  <c:v>70.2</c:v>
                </c:pt>
                <c:pt idx="63">
                  <c:v>69.7</c:v>
                </c:pt>
                <c:pt idx="64">
                  <c:v>69.2</c:v>
                </c:pt>
                <c:pt idx="65">
                  <c:v>69.099999999999994</c:v>
                </c:pt>
              </c:numCache>
            </c:numRef>
          </c:val>
          <c:smooth val="0"/>
        </c:ser>
        <c:ser>
          <c:idx val="1"/>
          <c:order val="1"/>
          <c:tx>
            <c:strRef>
              <c:f>Sheet1!$C$1</c:f>
              <c:strCache>
                <c:ptCount val="1"/>
                <c:pt idx="0">
                  <c:v>Females</c:v>
                </c:pt>
              </c:strCache>
            </c:strRef>
          </c:tx>
          <c:spPr>
            <a:ln w="12927">
              <a:solidFill>
                <a:schemeClr val="accent1"/>
              </a:solidFill>
              <a:prstDash val="solid"/>
            </a:ln>
          </c:spPr>
          <c:marker>
            <c:symbol val="square"/>
            <c:size val="4"/>
            <c:spPr>
              <a:solidFill>
                <a:schemeClr val="accent1"/>
              </a:solidFill>
              <a:ln>
                <a:solidFill>
                  <a:schemeClr val="accent1"/>
                </a:solidFill>
                <a:prstDash val="solid"/>
              </a:ln>
            </c:spPr>
          </c:marker>
          <c:cat>
            <c:numRef>
              <c:f>Sheet1!$A$2:$A$67</c:f>
              <c:numCache>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numCache>
            </c:numRef>
          </c:cat>
          <c:val>
            <c:numRef>
              <c:f>Sheet1!$C$2:$C$67</c:f>
              <c:numCache>
                <c:formatCode>General</c:formatCode>
                <c:ptCount val="66"/>
                <c:pt idx="0">
                  <c:v>33.9</c:v>
                </c:pt>
                <c:pt idx="1">
                  <c:v>34.6</c:v>
                </c:pt>
                <c:pt idx="2">
                  <c:v>34.700000000000003</c:v>
                </c:pt>
                <c:pt idx="3">
                  <c:v>34.4</c:v>
                </c:pt>
                <c:pt idx="4">
                  <c:v>34.6</c:v>
                </c:pt>
                <c:pt idx="5">
                  <c:v>35.700000000000003</c:v>
                </c:pt>
                <c:pt idx="6">
                  <c:v>36.9</c:v>
                </c:pt>
                <c:pt idx="7">
                  <c:v>36.9</c:v>
                </c:pt>
                <c:pt idx="8">
                  <c:v>37.1</c:v>
                </c:pt>
                <c:pt idx="9">
                  <c:v>37.1</c:v>
                </c:pt>
                <c:pt idx="10">
                  <c:v>37.700000000000003</c:v>
                </c:pt>
                <c:pt idx="11">
                  <c:v>38.1</c:v>
                </c:pt>
                <c:pt idx="12">
                  <c:v>37.9</c:v>
                </c:pt>
                <c:pt idx="13">
                  <c:v>38.299999999999997</c:v>
                </c:pt>
                <c:pt idx="14">
                  <c:v>38.700000000000003</c:v>
                </c:pt>
                <c:pt idx="15">
                  <c:v>39.299999999999997</c:v>
                </c:pt>
                <c:pt idx="16">
                  <c:v>40.299999999999997</c:v>
                </c:pt>
                <c:pt idx="17">
                  <c:v>41.1</c:v>
                </c:pt>
                <c:pt idx="18">
                  <c:v>41.6</c:v>
                </c:pt>
                <c:pt idx="19">
                  <c:v>42.7</c:v>
                </c:pt>
                <c:pt idx="20">
                  <c:v>43.3</c:v>
                </c:pt>
                <c:pt idx="21">
                  <c:v>43.4</c:v>
                </c:pt>
                <c:pt idx="22">
                  <c:v>43.9</c:v>
                </c:pt>
                <c:pt idx="23">
                  <c:v>44.7</c:v>
                </c:pt>
                <c:pt idx="24">
                  <c:v>45.7</c:v>
                </c:pt>
                <c:pt idx="25">
                  <c:v>46.3</c:v>
                </c:pt>
                <c:pt idx="26">
                  <c:v>47.3</c:v>
                </c:pt>
                <c:pt idx="27">
                  <c:v>48.4</c:v>
                </c:pt>
                <c:pt idx="28">
                  <c:v>50</c:v>
                </c:pt>
                <c:pt idx="29">
                  <c:v>50.9</c:v>
                </c:pt>
                <c:pt idx="30">
                  <c:v>51.5</c:v>
                </c:pt>
                <c:pt idx="31">
                  <c:v>52.1</c:v>
                </c:pt>
                <c:pt idx="32">
                  <c:v>52.6</c:v>
                </c:pt>
                <c:pt idx="33">
                  <c:v>52.9</c:v>
                </c:pt>
                <c:pt idx="34">
                  <c:v>53.6</c:v>
                </c:pt>
                <c:pt idx="35">
                  <c:v>54.5</c:v>
                </c:pt>
                <c:pt idx="36">
                  <c:v>55.3</c:v>
                </c:pt>
                <c:pt idx="37">
                  <c:v>56</c:v>
                </c:pt>
                <c:pt idx="38">
                  <c:v>56.6</c:v>
                </c:pt>
                <c:pt idx="39">
                  <c:v>57.4</c:v>
                </c:pt>
                <c:pt idx="40">
                  <c:v>57.5</c:v>
                </c:pt>
                <c:pt idx="41">
                  <c:v>57.4</c:v>
                </c:pt>
                <c:pt idx="42">
                  <c:v>57.8</c:v>
                </c:pt>
                <c:pt idx="43">
                  <c:v>57.9</c:v>
                </c:pt>
                <c:pt idx="44">
                  <c:v>58.8</c:v>
                </c:pt>
                <c:pt idx="45">
                  <c:v>58.9</c:v>
                </c:pt>
                <c:pt idx="46">
                  <c:v>59.3</c:v>
                </c:pt>
                <c:pt idx="47">
                  <c:v>59.8</c:v>
                </c:pt>
                <c:pt idx="48">
                  <c:v>59.8</c:v>
                </c:pt>
                <c:pt idx="49">
                  <c:v>60</c:v>
                </c:pt>
                <c:pt idx="50">
                  <c:v>59.9</c:v>
                </c:pt>
                <c:pt idx="51">
                  <c:v>59.8</c:v>
                </c:pt>
                <c:pt idx="52">
                  <c:v>59.6</c:v>
                </c:pt>
                <c:pt idx="53">
                  <c:v>59.5</c:v>
                </c:pt>
                <c:pt idx="54">
                  <c:v>59.2</c:v>
                </c:pt>
                <c:pt idx="55">
                  <c:v>59.3</c:v>
                </c:pt>
                <c:pt idx="56">
                  <c:v>59.4</c:v>
                </c:pt>
                <c:pt idx="57" formatCode="0.0">
                  <c:v>59.3</c:v>
                </c:pt>
                <c:pt idx="58" formatCode="0.0">
                  <c:v>59.5</c:v>
                </c:pt>
                <c:pt idx="59">
                  <c:v>59.2</c:v>
                </c:pt>
                <c:pt idx="60">
                  <c:v>58.6</c:v>
                </c:pt>
                <c:pt idx="61">
                  <c:v>58.1</c:v>
                </c:pt>
                <c:pt idx="62">
                  <c:v>57.7</c:v>
                </c:pt>
                <c:pt idx="63">
                  <c:v>57.2</c:v>
                </c:pt>
                <c:pt idx="64">
                  <c:v>57</c:v>
                </c:pt>
                <c:pt idx="65">
                  <c:v>56.7</c:v>
                </c:pt>
              </c:numCache>
            </c:numRef>
          </c:val>
          <c:smooth val="0"/>
        </c:ser>
        <c:ser>
          <c:idx val="2"/>
          <c:order val="2"/>
          <c:tx>
            <c:strRef>
              <c:f>Sheet1!$D$1</c:f>
              <c:strCache>
                <c:ptCount val="1"/>
                <c:pt idx="0">
                  <c:v>All</c:v>
                </c:pt>
              </c:strCache>
            </c:strRef>
          </c:tx>
          <c:spPr>
            <a:ln w="13641">
              <a:solidFill>
                <a:srgbClr val="00B050"/>
              </a:solidFill>
              <a:prstDash val="solid"/>
            </a:ln>
          </c:spPr>
          <c:marker>
            <c:symbol val="triangle"/>
            <c:size val="4"/>
            <c:spPr>
              <a:solidFill>
                <a:srgbClr val="00B050"/>
              </a:solidFill>
              <a:ln>
                <a:solidFill>
                  <a:srgbClr val="00B050"/>
                </a:solidFill>
                <a:prstDash val="solid"/>
              </a:ln>
            </c:spPr>
          </c:marker>
          <c:cat>
            <c:numRef>
              <c:f>Sheet1!$A$2:$A$67</c:f>
              <c:numCache>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numCache>
            </c:numRef>
          </c:cat>
          <c:val>
            <c:numRef>
              <c:f>Sheet1!$D$2:$D$67</c:f>
              <c:numCache>
                <c:formatCode>General</c:formatCode>
                <c:ptCount val="66"/>
                <c:pt idx="0">
                  <c:v>59.2</c:v>
                </c:pt>
                <c:pt idx="1">
                  <c:v>59.2</c:v>
                </c:pt>
                <c:pt idx="2">
                  <c:v>59</c:v>
                </c:pt>
                <c:pt idx="3">
                  <c:v>58.9</c:v>
                </c:pt>
                <c:pt idx="4">
                  <c:v>58.8</c:v>
                </c:pt>
                <c:pt idx="5">
                  <c:v>59.3</c:v>
                </c:pt>
                <c:pt idx="6">
                  <c:v>60</c:v>
                </c:pt>
                <c:pt idx="7">
                  <c:v>59.6</c:v>
                </c:pt>
                <c:pt idx="8">
                  <c:v>59.5</c:v>
                </c:pt>
                <c:pt idx="9">
                  <c:v>59.3</c:v>
                </c:pt>
                <c:pt idx="10">
                  <c:v>59.4</c:v>
                </c:pt>
                <c:pt idx="11">
                  <c:v>59.3</c:v>
                </c:pt>
                <c:pt idx="12">
                  <c:v>58.8</c:v>
                </c:pt>
                <c:pt idx="13">
                  <c:v>58.7</c:v>
                </c:pt>
                <c:pt idx="14">
                  <c:v>58.7</c:v>
                </c:pt>
                <c:pt idx="15">
                  <c:v>58.9</c:v>
                </c:pt>
                <c:pt idx="16">
                  <c:v>59.2</c:v>
                </c:pt>
                <c:pt idx="17">
                  <c:v>59.6</c:v>
                </c:pt>
                <c:pt idx="18">
                  <c:v>59.6</c:v>
                </c:pt>
                <c:pt idx="19">
                  <c:v>60.1</c:v>
                </c:pt>
                <c:pt idx="20">
                  <c:v>60.4</c:v>
                </c:pt>
                <c:pt idx="21">
                  <c:v>60.2</c:v>
                </c:pt>
                <c:pt idx="22">
                  <c:v>60.4</c:v>
                </c:pt>
                <c:pt idx="23">
                  <c:v>60.8</c:v>
                </c:pt>
                <c:pt idx="24">
                  <c:v>61.3</c:v>
                </c:pt>
                <c:pt idx="25">
                  <c:v>61.2</c:v>
                </c:pt>
                <c:pt idx="26">
                  <c:v>61.6</c:v>
                </c:pt>
                <c:pt idx="27">
                  <c:v>62.3</c:v>
                </c:pt>
                <c:pt idx="28">
                  <c:v>63.2</c:v>
                </c:pt>
                <c:pt idx="29">
                  <c:v>63.7</c:v>
                </c:pt>
                <c:pt idx="30">
                  <c:v>63.8</c:v>
                </c:pt>
                <c:pt idx="31">
                  <c:v>63.9</c:v>
                </c:pt>
                <c:pt idx="32">
                  <c:v>64</c:v>
                </c:pt>
                <c:pt idx="33">
                  <c:v>64</c:v>
                </c:pt>
                <c:pt idx="34">
                  <c:v>64.400000000000006</c:v>
                </c:pt>
                <c:pt idx="35">
                  <c:v>64.8</c:v>
                </c:pt>
                <c:pt idx="36">
                  <c:v>65.3</c:v>
                </c:pt>
                <c:pt idx="37">
                  <c:v>65.599999999999994</c:v>
                </c:pt>
                <c:pt idx="38">
                  <c:v>65.900000000000006</c:v>
                </c:pt>
                <c:pt idx="39">
                  <c:v>66.5</c:v>
                </c:pt>
                <c:pt idx="40">
                  <c:v>66.5</c:v>
                </c:pt>
                <c:pt idx="41">
                  <c:v>66.2</c:v>
                </c:pt>
                <c:pt idx="42">
                  <c:v>66.400000000000006</c:v>
                </c:pt>
                <c:pt idx="43">
                  <c:v>66.3</c:v>
                </c:pt>
                <c:pt idx="44">
                  <c:v>66.599999999999994</c:v>
                </c:pt>
                <c:pt idx="45">
                  <c:v>66.599999999999994</c:v>
                </c:pt>
                <c:pt idx="46">
                  <c:v>66.8</c:v>
                </c:pt>
                <c:pt idx="47">
                  <c:v>67.099999999999994</c:v>
                </c:pt>
                <c:pt idx="48">
                  <c:v>67.099999999999994</c:v>
                </c:pt>
                <c:pt idx="49">
                  <c:v>67.099999999999994</c:v>
                </c:pt>
                <c:pt idx="50">
                  <c:v>67.2</c:v>
                </c:pt>
                <c:pt idx="51">
                  <c:v>66.8</c:v>
                </c:pt>
                <c:pt idx="52">
                  <c:v>66.599999999999994</c:v>
                </c:pt>
                <c:pt idx="53">
                  <c:v>66.2</c:v>
                </c:pt>
                <c:pt idx="54">
                  <c:v>66</c:v>
                </c:pt>
                <c:pt idx="55">
                  <c:v>66</c:v>
                </c:pt>
                <c:pt idx="56">
                  <c:v>66.2</c:v>
                </c:pt>
                <c:pt idx="57" formatCode="0.0">
                  <c:v>66</c:v>
                </c:pt>
                <c:pt idx="58" formatCode="0.0">
                  <c:v>66</c:v>
                </c:pt>
                <c:pt idx="59">
                  <c:v>65.400000000000006</c:v>
                </c:pt>
                <c:pt idx="60">
                  <c:v>64.7</c:v>
                </c:pt>
                <c:pt idx="61">
                  <c:v>64.099999999999994</c:v>
                </c:pt>
                <c:pt idx="62">
                  <c:v>63.7</c:v>
                </c:pt>
                <c:pt idx="63">
                  <c:v>63.2</c:v>
                </c:pt>
                <c:pt idx="64">
                  <c:v>62.9</c:v>
                </c:pt>
                <c:pt idx="65">
                  <c:v>62.7</c:v>
                </c:pt>
              </c:numCache>
            </c:numRef>
          </c:val>
          <c:smooth val="0"/>
        </c:ser>
        <c:dLbls>
          <c:showLegendKey val="0"/>
          <c:showVal val="0"/>
          <c:showCatName val="0"/>
          <c:showSerName val="0"/>
          <c:showPercent val="0"/>
          <c:showBubbleSize val="0"/>
        </c:dLbls>
        <c:marker val="1"/>
        <c:smooth val="0"/>
        <c:axId val="172873600"/>
        <c:axId val="172883968"/>
      </c:lineChart>
      <c:catAx>
        <c:axId val="172873600"/>
        <c:scaling>
          <c:orientation val="minMax"/>
        </c:scaling>
        <c:delete val="0"/>
        <c:axPos val="b"/>
        <c:numFmt formatCode="General" sourceLinked="1"/>
        <c:majorTickMark val="out"/>
        <c:minorTickMark val="none"/>
        <c:tickLblPos val="nextTo"/>
        <c:spPr>
          <a:ln w="13641">
            <a:solidFill>
              <a:srgbClr val="000000"/>
            </a:solidFill>
            <a:prstDash val="solid"/>
          </a:ln>
        </c:spPr>
        <c:txPr>
          <a:bodyPr rot="-2700000" vert="horz"/>
          <a:lstStyle/>
          <a:p>
            <a:pPr>
              <a:defRPr/>
            </a:pPr>
            <a:endParaRPr lang="en-US"/>
          </a:p>
        </c:txPr>
        <c:crossAx val="172883968"/>
        <c:crosses val="autoZero"/>
        <c:auto val="1"/>
        <c:lblAlgn val="ctr"/>
        <c:lblOffset val="100"/>
        <c:tickLblSkip val="5"/>
        <c:tickMarkSkip val="1"/>
        <c:noMultiLvlLbl val="0"/>
      </c:catAx>
      <c:valAx>
        <c:axId val="172883968"/>
        <c:scaling>
          <c:orientation val="minMax"/>
        </c:scaling>
        <c:delete val="0"/>
        <c:axPos val="l"/>
        <c:majorGridlines>
          <c:spPr>
            <a:ln w="3410">
              <a:solidFill>
                <a:schemeClr val="tx1"/>
              </a:solidFill>
              <a:prstDash val="solid"/>
            </a:ln>
          </c:spPr>
        </c:majorGridlines>
        <c:title>
          <c:tx>
            <c:rich>
              <a:bodyPr/>
              <a:lstStyle/>
              <a:p>
                <a:pPr>
                  <a:defRPr/>
                </a:pPr>
                <a:r>
                  <a:rPr lang="en-US"/>
                  <a:t>Participation Rate (%)</a:t>
                </a:r>
              </a:p>
            </c:rich>
          </c:tx>
          <c:layout>
            <c:manualLayout>
              <c:xMode val="edge"/>
              <c:yMode val="edge"/>
              <c:x val="1.7460308653588628E-2"/>
              <c:y val="0.14492756952347172"/>
            </c:manualLayout>
          </c:layout>
          <c:overlay val="0"/>
          <c:spPr>
            <a:noFill/>
            <a:ln w="25854">
              <a:noFill/>
            </a:ln>
          </c:spPr>
        </c:title>
        <c:numFmt formatCode="General" sourceLinked="1"/>
        <c:majorTickMark val="out"/>
        <c:minorTickMark val="none"/>
        <c:tickLblPos val="nextTo"/>
        <c:spPr>
          <a:ln w="13641">
            <a:solidFill>
              <a:srgbClr val="000000"/>
            </a:solidFill>
            <a:prstDash val="solid"/>
          </a:ln>
        </c:spPr>
        <c:txPr>
          <a:bodyPr rot="0" vert="horz"/>
          <a:lstStyle/>
          <a:p>
            <a:pPr>
              <a:defRPr/>
            </a:pPr>
            <a:endParaRPr lang="en-US"/>
          </a:p>
        </c:txPr>
        <c:crossAx val="172873600"/>
        <c:crosses val="autoZero"/>
        <c:crossBetween val="between"/>
      </c:valAx>
      <c:spPr>
        <a:noFill/>
        <a:ln w="13641">
          <a:solidFill>
            <a:srgbClr val="000000"/>
          </a:solidFill>
          <a:prstDash val="solid"/>
        </a:ln>
      </c:spPr>
    </c:plotArea>
    <c:legend>
      <c:legendPos val="r"/>
      <c:layout>
        <c:manualLayout>
          <c:xMode val="edge"/>
          <c:yMode val="edge"/>
          <c:x val="0.22523961661341854"/>
          <c:y val="0.85185185185185186"/>
          <c:w val="0.77156549520766771"/>
          <c:h val="0.12200435729847495"/>
        </c:manualLayout>
      </c:layout>
      <c:overlay val="0"/>
      <c:spPr>
        <a:noFill/>
        <a:ln w="3410">
          <a:solidFill>
            <a:schemeClr val="tx1"/>
          </a:solidFill>
          <a:prstDash val="solid"/>
        </a:ln>
      </c:spPr>
    </c:legend>
    <c:plotVisOnly val="1"/>
    <c:dispBlanksAs val="gap"/>
    <c:showDLblsOverMax val="0"/>
  </c:chart>
  <c:spPr>
    <a:solidFill>
      <a:schemeClr val="bg1"/>
    </a:solidFill>
    <a:ln w="12700" cap="flat" cmpd="sng" algn="ctr">
      <a:solidFill>
        <a:schemeClr val="tx1"/>
      </a:solidFill>
      <a:prstDash val="solid"/>
      <a:miter lim="800000"/>
      <a:headEnd type="none" w="med" len="med"/>
      <a:tailEnd type="none" w="med" len="med"/>
    </a:ln>
  </c:spPr>
  <c:txPr>
    <a:bodyPr/>
    <a:lstStyle/>
    <a:p>
      <a:pPr>
        <a:defRPr sz="1934" b="0" i="0" u="none" strike="noStrike" baseline="0">
          <a:solidFill>
            <a:srgbClr val="000000"/>
          </a:solidFill>
          <a:latin typeface="+mn-lt"/>
          <a:ea typeface="Times New Roman"/>
          <a:cs typeface="Times New Roman"/>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808835508137548"/>
          <c:y val="0.11724140256944872"/>
          <c:w val="0.80183929341489513"/>
          <c:h val="0.56683513582757139"/>
        </c:manualLayout>
      </c:layout>
      <c:lineChart>
        <c:grouping val="standard"/>
        <c:varyColors val="0"/>
        <c:ser>
          <c:idx val="0"/>
          <c:order val="0"/>
          <c:tx>
            <c:strRef>
              <c:f>Sheet1!$B$1</c:f>
              <c:strCache>
                <c:ptCount val="1"/>
                <c:pt idx="0">
                  <c:v>20-24</c:v>
                </c:pt>
              </c:strCache>
            </c:strRef>
          </c:tx>
          <c:spPr>
            <a:ln w="19017">
              <a:solidFill>
                <a:srgbClr val="EF8E21"/>
              </a:solidFill>
              <a:prstDash val="solid"/>
            </a:ln>
          </c:spPr>
          <c:marker>
            <c:symbol val="diamond"/>
            <c:size val="2"/>
            <c:spPr>
              <a:solidFill>
                <a:srgbClr val="EF8E21"/>
              </a:solidFill>
              <a:ln>
                <a:solidFill>
                  <a:srgbClr val="EF8E21"/>
                </a:solidFill>
                <a:prstDash val="solid"/>
              </a:ln>
            </c:spPr>
          </c:marker>
          <c:cat>
            <c:numRef>
              <c:f>Sheet1!$A$2:$A$67</c:f>
              <c:numCache>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formatCode="0">
                  <c:v>2012</c:v>
                </c:pt>
                <c:pt idx="63" formatCode="0">
                  <c:v>2013</c:v>
                </c:pt>
                <c:pt idx="64" formatCode="0">
                  <c:v>2014</c:v>
                </c:pt>
                <c:pt idx="65">
                  <c:v>2015</c:v>
                </c:pt>
              </c:numCache>
            </c:numRef>
          </c:cat>
          <c:val>
            <c:numRef>
              <c:f>Sheet1!$B$2:$B$67</c:f>
              <c:numCache>
                <c:formatCode>General</c:formatCode>
                <c:ptCount val="66"/>
                <c:pt idx="0">
                  <c:v>87.9</c:v>
                </c:pt>
                <c:pt idx="1">
                  <c:v>88.4</c:v>
                </c:pt>
                <c:pt idx="2">
                  <c:v>88.1</c:v>
                </c:pt>
                <c:pt idx="3">
                  <c:v>87.7</c:v>
                </c:pt>
                <c:pt idx="4">
                  <c:v>86.9</c:v>
                </c:pt>
                <c:pt idx="5">
                  <c:v>86.9</c:v>
                </c:pt>
                <c:pt idx="6">
                  <c:v>87.8</c:v>
                </c:pt>
                <c:pt idx="7">
                  <c:v>87.1</c:v>
                </c:pt>
                <c:pt idx="8">
                  <c:v>86.9</c:v>
                </c:pt>
                <c:pt idx="9">
                  <c:v>87.8</c:v>
                </c:pt>
                <c:pt idx="10">
                  <c:v>88.1</c:v>
                </c:pt>
                <c:pt idx="11">
                  <c:v>87.8</c:v>
                </c:pt>
                <c:pt idx="12">
                  <c:v>86.9</c:v>
                </c:pt>
                <c:pt idx="13">
                  <c:v>86.1</c:v>
                </c:pt>
                <c:pt idx="14">
                  <c:v>86.1</c:v>
                </c:pt>
                <c:pt idx="15">
                  <c:v>85.8</c:v>
                </c:pt>
                <c:pt idx="16">
                  <c:v>85.1</c:v>
                </c:pt>
                <c:pt idx="17">
                  <c:v>84.4</c:v>
                </c:pt>
                <c:pt idx="18">
                  <c:v>82.8</c:v>
                </c:pt>
                <c:pt idx="19">
                  <c:v>82.8</c:v>
                </c:pt>
                <c:pt idx="20">
                  <c:v>83.3</c:v>
                </c:pt>
                <c:pt idx="21">
                  <c:v>83</c:v>
                </c:pt>
                <c:pt idx="22">
                  <c:v>83.9</c:v>
                </c:pt>
                <c:pt idx="23">
                  <c:v>85.2</c:v>
                </c:pt>
                <c:pt idx="24">
                  <c:v>85.9</c:v>
                </c:pt>
                <c:pt idx="25">
                  <c:v>84.5</c:v>
                </c:pt>
                <c:pt idx="26">
                  <c:v>85.2</c:v>
                </c:pt>
                <c:pt idx="27">
                  <c:v>85.6</c:v>
                </c:pt>
                <c:pt idx="28">
                  <c:v>85.9</c:v>
                </c:pt>
                <c:pt idx="29">
                  <c:v>86.4</c:v>
                </c:pt>
                <c:pt idx="30">
                  <c:v>85.9</c:v>
                </c:pt>
                <c:pt idx="31">
                  <c:v>85.5</c:v>
                </c:pt>
                <c:pt idx="32">
                  <c:v>84.9</c:v>
                </c:pt>
                <c:pt idx="33">
                  <c:v>84.8</c:v>
                </c:pt>
                <c:pt idx="34">
                  <c:v>85</c:v>
                </c:pt>
                <c:pt idx="35">
                  <c:v>85</c:v>
                </c:pt>
                <c:pt idx="36">
                  <c:v>85.8</c:v>
                </c:pt>
                <c:pt idx="37">
                  <c:v>85.2</c:v>
                </c:pt>
                <c:pt idx="38">
                  <c:v>85</c:v>
                </c:pt>
                <c:pt idx="39">
                  <c:v>85.3</c:v>
                </c:pt>
                <c:pt idx="40">
                  <c:v>84.4</c:v>
                </c:pt>
                <c:pt idx="41">
                  <c:v>83.5</c:v>
                </c:pt>
                <c:pt idx="42">
                  <c:v>83.3</c:v>
                </c:pt>
                <c:pt idx="43">
                  <c:v>83.2</c:v>
                </c:pt>
                <c:pt idx="44">
                  <c:v>83.1</c:v>
                </c:pt>
                <c:pt idx="45">
                  <c:v>83.1</c:v>
                </c:pt>
                <c:pt idx="46">
                  <c:v>82.5</c:v>
                </c:pt>
                <c:pt idx="47">
                  <c:v>82.5</c:v>
                </c:pt>
                <c:pt idx="48">
                  <c:v>82</c:v>
                </c:pt>
                <c:pt idx="49">
                  <c:v>81.900000000000006</c:v>
                </c:pt>
                <c:pt idx="50">
                  <c:v>82.6</c:v>
                </c:pt>
                <c:pt idx="51">
                  <c:v>81.599999999999994</c:v>
                </c:pt>
                <c:pt idx="52">
                  <c:v>80.7</c:v>
                </c:pt>
                <c:pt idx="53">
                  <c:v>80</c:v>
                </c:pt>
                <c:pt idx="54">
                  <c:v>79.599999999999994</c:v>
                </c:pt>
                <c:pt idx="55">
                  <c:v>79.099999999999994</c:v>
                </c:pt>
                <c:pt idx="56" formatCode="0.0">
                  <c:v>79.599999999999994</c:v>
                </c:pt>
                <c:pt idx="57" formatCode="0.0">
                  <c:v>78.7</c:v>
                </c:pt>
                <c:pt idx="58" formatCode="0.0">
                  <c:v>78.7</c:v>
                </c:pt>
                <c:pt idx="59" formatCode="0.0">
                  <c:v>76.2</c:v>
                </c:pt>
                <c:pt idx="60" formatCode="0.0">
                  <c:v>74.5</c:v>
                </c:pt>
                <c:pt idx="61" formatCode="0.0">
                  <c:v>74.7</c:v>
                </c:pt>
                <c:pt idx="62" formatCode="#0.0">
                  <c:v>74.5</c:v>
                </c:pt>
                <c:pt idx="63" formatCode="#0.0">
                  <c:v>73.900000000000006</c:v>
                </c:pt>
                <c:pt idx="64">
                  <c:v>73.900000000000006</c:v>
                </c:pt>
                <c:pt idx="65" formatCode="0.0">
                  <c:v>73</c:v>
                </c:pt>
              </c:numCache>
            </c:numRef>
          </c:val>
          <c:smooth val="0"/>
        </c:ser>
        <c:ser>
          <c:idx val="1"/>
          <c:order val="1"/>
          <c:tx>
            <c:strRef>
              <c:f>Sheet1!$C$1</c:f>
              <c:strCache>
                <c:ptCount val="1"/>
                <c:pt idx="0">
                  <c:v>25-54</c:v>
                </c:pt>
              </c:strCache>
            </c:strRef>
          </c:tx>
          <c:spPr>
            <a:ln w="19017">
              <a:solidFill>
                <a:schemeClr val="accent1"/>
              </a:solidFill>
              <a:prstDash val="solid"/>
            </a:ln>
          </c:spPr>
          <c:marker>
            <c:symbol val="square"/>
            <c:size val="2"/>
            <c:spPr>
              <a:solidFill>
                <a:schemeClr val="accent1"/>
              </a:solidFill>
              <a:ln>
                <a:solidFill>
                  <a:schemeClr val="accent1"/>
                </a:solidFill>
                <a:prstDash val="solid"/>
              </a:ln>
            </c:spPr>
          </c:marker>
          <c:cat>
            <c:numRef>
              <c:f>Sheet1!$A$2:$A$67</c:f>
              <c:numCache>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formatCode="0">
                  <c:v>2012</c:v>
                </c:pt>
                <c:pt idx="63" formatCode="0">
                  <c:v>2013</c:v>
                </c:pt>
                <c:pt idx="64" formatCode="0">
                  <c:v>2014</c:v>
                </c:pt>
                <c:pt idx="65">
                  <c:v>2015</c:v>
                </c:pt>
              </c:numCache>
            </c:numRef>
          </c:cat>
          <c:val>
            <c:numRef>
              <c:f>Sheet1!$C$2:$C$67</c:f>
              <c:numCache>
                <c:formatCode>General</c:formatCode>
                <c:ptCount val="66"/>
                <c:pt idx="0">
                  <c:v>96.5</c:v>
                </c:pt>
                <c:pt idx="1">
                  <c:v>96.8</c:v>
                </c:pt>
                <c:pt idx="2">
                  <c:v>97.2</c:v>
                </c:pt>
                <c:pt idx="3">
                  <c:v>97.4</c:v>
                </c:pt>
                <c:pt idx="4">
                  <c:v>97.3</c:v>
                </c:pt>
                <c:pt idx="5">
                  <c:v>97.4</c:v>
                </c:pt>
                <c:pt idx="6">
                  <c:v>97.3</c:v>
                </c:pt>
                <c:pt idx="7">
                  <c:v>97.1</c:v>
                </c:pt>
                <c:pt idx="8">
                  <c:v>97.1</c:v>
                </c:pt>
                <c:pt idx="9">
                  <c:v>97.1</c:v>
                </c:pt>
                <c:pt idx="10">
                  <c:v>97</c:v>
                </c:pt>
                <c:pt idx="11">
                  <c:v>96.9</c:v>
                </c:pt>
                <c:pt idx="12">
                  <c:v>96.8</c:v>
                </c:pt>
                <c:pt idx="13">
                  <c:v>96.8</c:v>
                </c:pt>
                <c:pt idx="14">
                  <c:v>96.8</c:v>
                </c:pt>
                <c:pt idx="15">
                  <c:v>96.7</c:v>
                </c:pt>
                <c:pt idx="16">
                  <c:v>96.6</c:v>
                </c:pt>
                <c:pt idx="17">
                  <c:v>96.6</c:v>
                </c:pt>
                <c:pt idx="18">
                  <c:v>96.3</c:v>
                </c:pt>
                <c:pt idx="19">
                  <c:v>96.1</c:v>
                </c:pt>
                <c:pt idx="20">
                  <c:v>95.8</c:v>
                </c:pt>
                <c:pt idx="21">
                  <c:v>95.5</c:v>
                </c:pt>
                <c:pt idx="22">
                  <c:v>95.1</c:v>
                </c:pt>
                <c:pt idx="23">
                  <c:v>95</c:v>
                </c:pt>
                <c:pt idx="24">
                  <c:v>94.7</c:v>
                </c:pt>
                <c:pt idx="25">
                  <c:v>94.4</c:v>
                </c:pt>
                <c:pt idx="26">
                  <c:v>94.2</c:v>
                </c:pt>
                <c:pt idx="27">
                  <c:v>94.2</c:v>
                </c:pt>
                <c:pt idx="28">
                  <c:v>94.3</c:v>
                </c:pt>
                <c:pt idx="29">
                  <c:v>94.4</c:v>
                </c:pt>
                <c:pt idx="30">
                  <c:v>94.2</c:v>
                </c:pt>
                <c:pt idx="31">
                  <c:v>94.1</c:v>
                </c:pt>
                <c:pt idx="32">
                  <c:v>94</c:v>
                </c:pt>
                <c:pt idx="33">
                  <c:v>93.8</c:v>
                </c:pt>
                <c:pt idx="34">
                  <c:v>93.9</c:v>
                </c:pt>
                <c:pt idx="35">
                  <c:v>93.9</c:v>
                </c:pt>
                <c:pt idx="36">
                  <c:v>93.8</c:v>
                </c:pt>
                <c:pt idx="37">
                  <c:v>93.7</c:v>
                </c:pt>
                <c:pt idx="38">
                  <c:v>93.6</c:v>
                </c:pt>
                <c:pt idx="39">
                  <c:v>93.7</c:v>
                </c:pt>
                <c:pt idx="40">
                  <c:v>93.4</c:v>
                </c:pt>
                <c:pt idx="41">
                  <c:v>93.1</c:v>
                </c:pt>
                <c:pt idx="42">
                  <c:v>93</c:v>
                </c:pt>
                <c:pt idx="43">
                  <c:v>92.6</c:v>
                </c:pt>
                <c:pt idx="44">
                  <c:v>91.7</c:v>
                </c:pt>
                <c:pt idx="45">
                  <c:v>91.6</c:v>
                </c:pt>
                <c:pt idx="46">
                  <c:v>91.8</c:v>
                </c:pt>
                <c:pt idx="47">
                  <c:v>91.8</c:v>
                </c:pt>
                <c:pt idx="48">
                  <c:v>91.8</c:v>
                </c:pt>
                <c:pt idx="49">
                  <c:v>91.7</c:v>
                </c:pt>
                <c:pt idx="50">
                  <c:v>91.6</c:v>
                </c:pt>
                <c:pt idx="51">
                  <c:v>91.3</c:v>
                </c:pt>
                <c:pt idx="52">
                  <c:v>91</c:v>
                </c:pt>
                <c:pt idx="53">
                  <c:v>90.6</c:v>
                </c:pt>
                <c:pt idx="54">
                  <c:v>90.5</c:v>
                </c:pt>
                <c:pt idx="55">
                  <c:v>90.5</c:v>
                </c:pt>
                <c:pt idx="56" formatCode="0.0">
                  <c:v>90.6</c:v>
                </c:pt>
                <c:pt idx="57" formatCode="0.0">
                  <c:v>90.9</c:v>
                </c:pt>
                <c:pt idx="58" formatCode="0.0">
                  <c:v>90.5</c:v>
                </c:pt>
                <c:pt idx="59" formatCode="0.0">
                  <c:v>89.7</c:v>
                </c:pt>
                <c:pt idx="60" formatCode="0.0">
                  <c:v>89.3</c:v>
                </c:pt>
                <c:pt idx="61" formatCode="0.0">
                  <c:v>88.7</c:v>
                </c:pt>
                <c:pt idx="62" formatCode="#0.0">
                  <c:v>88.7</c:v>
                </c:pt>
                <c:pt idx="63" formatCode="#0.0">
                  <c:v>88.4</c:v>
                </c:pt>
                <c:pt idx="64">
                  <c:v>88.2</c:v>
                </c:pt>
                <c:pt idx="65" formatCode="0.0">
                  <c:v>88.3</c:v>
                </c:pt>
              </c:numCache>
            </c:numRef>
          </c:val>
          <c:smooth val="0"/>
        </c:ser>
        <c:ser>
          <c:idx val="2"/>
          <c:order val="2"/>
          <c:tx>
            <c:strRef>
              <c:f>Sheet1!$D$1</c:f>
              <c:strCache>
                <c:ptCount val="1"/>
                <c:pt idx="0">
                  <c:v>55-64</c:v>
                </c:pt>
              </c:strCache>
            </c:strRef>
          </c:tx>
          <c:spPr>
            <a:ln w="19017">
              <a:solidFill>
                <a:srgbClr val="00B050"/>
              </a:solidFill>
              <a:prstDash val="solid"/>
            </a:ln>
          </c:spPr>
          <c:marker>
            <c:symbol val="triangle"/>
            <c:size val="2"/>
            <c:spPr>
              <a:solidFill>
                <a:srgbClr val="00B050"/>
              </a:solidFill>
              <a:ln>
                <a:solidFill>
                  <a:srgbClr val="00B050"/>
                </a:solidFill>
                <a:prstDash val="solid"/>
              </a:ln>
            </c:spPr>
          </c:marker>
          <c:cat>
            <c:numRef>
              <c:f>Sheet1!$A$2:$A$67</c:f>
              <c:numCache>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formatCode="0">
                  <c:v>2012</c:v>
                </c:pt>
                <c:pt idx="63" formatCode="0">
                  <c:v>2013</c:v>
                </c:pt>
                <c:pt idx="64" formatCode="0">
                  <c:v>2014</c:v>
                </c:pt>
                <c:pt idx="65">
                  <c:v>2015</c:v>
                </c:pt>
              </c:numCache>
            </c:numRef>
          </c:cat>
          <c:val>
            <c:numRef>
              <c:f>Sheet1!$D$2:$D$67</c:f>
              <c:numCache>
                <c:formatCode>General</c:formatCode>
                <c:ptCount val="66"/>
                <c:pt idx="0">
                  <c:v>86.9</c:v>
                </c:pt>
                <c:pt idx="1">
                  <c:v>87.2</c:v>
                </c:pt>
                <c:pt idx="2">
                  <c:v>87.5</c:v>
                </c:pt>
                <c:pt idx="3">
                  <c:v>87.9</c:v>
                </c:pt>
                <c:pt idx="4">
                  <c:v>88.7</c:v>
                </c:pt>
                <c:pt idx="5">
                  <c:v>87.9</c:v>
                </c:pt>
                <c:pt idx="6">
                  <c:v>88.5</c:v>
                </c:pt>
                <c:pt idx="7">
                  <c:v>87.5</c:v>
                </c:pt>
                <c:pt idx="8">
                  <c:v>87.8</c:v>
                </c:pt>
                <c:pt idx="9">
                  <c:v>87.4</c:v>
                </c:pt>
                <c:pt idx="10">
                  <c:v>86.8</c:v>
                </c:pt>
                <c:pt idx="11">
                  <c:v>87.3</c:v>
                </c:pt>
                <c:pt idx="12">
                  <c:v>86.2</c:v>
                </c:pt>
                <c:pt idx="13">
                  <c:v>86.2</c:v>
                </c:pt>
                <c:pt idx="14">
                  <c:v>85.6</c:v>
                </c:pt>
                <c:pt idx="15">
                  <c:v>84.6</c:v>
                </c:pt>
                <c:pt idx="16">
                  <c:v>84.5</c:v>
                </c:pt>
                <c:pt idx="17">
                  <c:v>84.4</c:v>
                </c:pt>
                <c:pt idx="18">
                  <c:v>84.3</c:v>
                </c:pt>
                <c:pt idx="19">
                  <c:v>83.4</c:v>
                </c:pt>
                <c:pt idx="20">
                  <c:v>83</c:v>
                </c:pt>
                <c:pt idx="21">
                  <c:v>82.1</c:v>
                </c:pt>
                <c:pt idx="22">
                  <c:v>80.400000000000006</c:v>
                </c:pt>
                <c:pt idx="23">
                  <c:v>78.2</c:v>
                </c:pt>
                <c:pt idx="24">
                  <c:v>77.3</c:v>
                </c:pt>
                <c:pt idx="25">
                  <c:v>75.599999999999994</c:v>
                </c:pt>
                <c:pt idx="26">
                  <c:v>74.3</c:v>
                </c:pt>
                <c:pt idx="27">
                  <c:v>73.8</c:v>
                </c:pt>
                <c:pt idx="28">
                  <c:v>73.3</c:v>
                </c:pt>
                <c:pt idx="29">
                  <c:v>72.8</c:v>
                </c:pt>
                <c:pt idx="30">
                  <c:v>72.099999999999994</c:v>
                </c:pt>
                <c:pt idx="31">
                  <c:v>70.599999999999994</c:v>
                </c:pt>
                <c:pt idx="32">
                  <c:v>70.2</c:v>
                </c:pt>
                <c:pt idx="33">
                  <c:v>69.400000000000006</c:v>
                </c:pt>
                <c:pt idx="34">
                  <c:v>68.5</c:v>
                </c:pt>
                <c:pt idx="35">
                  <c:v>67.900000000000006</c:v>
                </c:pt>
                <c:pt idx="36">
                  <c:v>67.3</c:v>
                </c:pt>
                <c:pt idx="37">
                  <c:v>67.599999999999994</c:v>
                </c:pt>
                <c:pt idx="38">
                  <c:v>67</c:v>
                </c:pt>
                <c:pt idx="39">
                  <c:v>67.2</c:v>
                </c:pt>
                <c:pt idx="40">
                  <c:v>67.8</c:v>
                </c:pt>
                <c:pt idx="41">
                  <c:v>67</c:v>
                </c:pt>
                <c:pt idx="42">
                  <c:v>67</c:v>
                </c:pt>
                <c:pt idx="43">
                  <c:v>66.5</c:v>
                </c:pt>
                <c:pt idx="44">
                  <c:v>65.5</c:v>
                </c:pt>
                <c:pt idx="45">
                  <c:v>66</c:v>
                </c:pt>
                <c:pt idx="46">
                  <c:v>67</c:v>
                </c:pt>
                <c:pt idx="47">
                  <c:v>67.599999999999994</c:v>
                </c:pt>
                <c:pt idx="48">
                  <c:v>68.099999999999994</c:v>
                </c:pt>
                <c:pt idx="49">
                  <c:v>67.900000000000006</c:v>
                </c:pt>
                <c:pt idx="50">
                  <c:v>67.3</c:v>
                </c:pt>
                <c:pt idx="51">
                  <c:v>68.3</c:v>
                </c:pt>
                <c:pt idx="52">
                  <c:v>69.2</c:v>
                </c:pt>
                <c:pt idx="53">
                  <c:v>68.7</c:v>
                </c:pt>
                <c:pt idx="54">
                  <c:v>68.7</c:v>
                </c:pt>
                <c:pt idx="55">
                  <c:v>69.3</c:v>
                </c:pt>
                <c:pt idx="56" formatCode="0.0">
                  <c:v>69.599999999999994</c:v>
                </c:pt>
                <c:pt idx="57" formatCode="0.0">
                  <c:v>69.599999999999994</c:v>
                </c:pt>
                <c:pt idx="58" formatCode="0.0">
                  <c:v>70.400000000000006</c:v>
                </c:pt>
                <c:pt idx="59" formatCode="0.0">
                  <c:v>70.2</c:v>
                </c:pt>
                <c:pt idx="60" formatCode="0.0">
                  <c:v>70</c:v>
                </c:pt>
                <c:pt idx="61" formatCode="0.0">
                  <c:v>69.3</c:v>
                </c:pt>
                <c:pt idx="62" formatCode="0.0">
                  <c:v>69.900000000000006</c:v>
                </c:pt>
                <c:pt idx="63" formatCode="0.0">
                  <c:v>70</c:v>
                </c:pt>
                <c:pt idx="64">
                  <c:v>69.900000000000006</c:v>
                </c:pt>
                <c:pt idx="65" formatCode="0.0">
                  <c:v>69.8</c:v>
                </c:pt>
              </c:numCache>
            </c:numRef>
          </c:val>
          <c:smooth val="0"/>
        </c:ser>
        <c:ser>
          <c:idx val="3"/>
          <c:order val="3"/>
          <c:tx>
            <c:strRef>
              <c:f>Sheet1!$E$1</c:f>
              <c:strCache>
                <c:ptCount val="1"/>
                <c:pt idx="0">
                  <c:v>65 and over</c:v>
                </c:pt>
              </c:strCache>
            </c:strRef>
          </c:tx>
          <c:spPr>
            <a:ln w="19017">
              <a:solidFill>
                <a:srgbClr val="00B0F0"/>
              </a:solidFill>
              <a:prstDash val="solid"/>
            </a:ln>
          </c:spPr>
          <c:marker>
            <c:symbol val="x"/>
            <c:size val="2"/>
            <c:spPr>
              <a:solidFill>
                <a:srgbClr val="00B0F0"/>
              </a:solidFill>
              <a:ln>
                <a:solidFill>
                  <a:srgbClr val="00B0F0"/>
                </a:solidFill>
                <a:prstDash val="solid"/>
              </a:ln>
            </c:spPr>
          </c:marker>
          <c:cat>
            <c:numRef>
              <c:f>Sheet1!$A$2:$A$67</c:f>
              <c:numCache>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formatCode="0">
                  <c:v>2012</c:v>
                </c:pt>
                <c:pt idx="63" formatCode="0">
                  <c:v>2013</c:v>
                </c:pt>
                <c:pt idx="64" formatCode="0">
                  <c:v>2014</c:v>
                </c:pt>
                <c:pt idx="65">
                  <c:v>2015</c:v>
                </c:pt>
              </c:numCache>
            </c:numRef>
          </c:cat>
          <c:val>
            <c:numRef>
              <c:f>Sheet1!$E$2:$E$67</c:f>
              <c:numCache>
                <c:formatCode>General</c:formatCode>
                <c:ptCount val="66"/>
                <c:pt idx="0">
                  <c:v>45.8</c:v>
                </c:pt>
                <c:pt idx="1">
                  <c:v>44.9</c:v>
                </c:pt>
                <c:pt idx="2">
                  <c:v>42.6</c:v>
                </c:pt>
                <c:pt idx="3">
                  <c:v>41.6</c:v>
                </c:pt>
                <c:pt idx="4">
                  <c:v>40.5</c:v>
                </c:pt>
                <c:pt idx="5">
                  <c:v>39.6</c:v>
                </c:pt>
                <c:pt idx="6">
                  <c:v>40</c:v>
                </c:pt>
                <c:pt idx="7">
                  <c:v>37.5</c:v>
                </c:pt>
                <c:pt idx="8">
                  <c:v>35.6</c:v>
                </c:pt>
                <c:pt idx="9">
                  <c:v>34.200000000000003</c:v>
                </c:pt>
                <c:pt idx="10">
                  <c:v>33.1</c:v>
                </c:pt>
                <c:pt idx="11">
                  <c:v>31.7</c:v>
                </c:pt>
                <c:pt idx="12">
                  <c:v>30.3</c:v>
                </c:pt>
                <c:pt idx="13">
                  <c:v>28.4</c:v>
                </c:pt>
                <c:pt idx="14">
                  <c:v>28</c:v>
                </c:pt>
                <c:pt idx="15">
                  <c:v>27.9</c:v>
                </c:pt>
                <c:pt idx="16">
                  <c:v>27.1</c:v>
                </c:pt>
                <c:pt idx="17">
                  <c:v>27.1</c:v>
                </c:pt>
                <c:pt idx="18">
                  <c:v>27.3</c:v>
                </c:pt>
                <c:pt idx="19">
                  <c:v>27.2</c:v>
                </c:pt>
                <c:pt idx="20">
                  <c:v>26.8</c:v>
                </c:pt>
                <c:pt idx="21">
                  <c:v>25.5</c:v>
                </c:pt>
                <c:pt idx="22">
                  <c:v>24.3</c:v>
                </c:pt>
                <c:pt idx="23">
                  <c:v>22.7</c:v>
                </c:pt>
                <c:pt idx="24">
                  <c:v>22.4</c:v>
                </c:pt>
                <c:pt idx="25">
                  <c:v>21.6</c:v>
                </c:pt>
                <c:pt idx="26">
                  <c:v>20.2</c:v>
                </c:pt>
                <c:pt idx="27">
                  <c:v>20</c:v>
                </c:pt>
                <c:pt idx="28">
                  <c:v>20.399999999999999</c:v>
                </c:pt>
                <c:pt idx="29">
                  <c:v>19.899999999999999</c:v>
                </c:pt>
                <c:pt idx="30">
                  <c:v>19</c:v>
                </c:pt>
                <c:pt idx="31">
                  <c:v>18.399999999999999</c:v>
                </c:pt>
                <c:pt idx="32">
                  <c:v>17.8</c:v>
                </c:pt>
                <c:pt idx="33">
                  <c:v>17.399999999999999</c:v>
                </c:pt>
                <c:pt idx="34">
                  <c:v>16.3</c:v>
                </c:pt>
                <c:pt idx="35">
                  <c:v>15.8</c:v>
                </c:pt>
                <c:pt idx="36">
                  <c:v>16</c:v>
                </c:pt>
                <c:pt idx="37">
                  <c:v>16.3</c:v>
                </c:pt>
                <c:pt idx="38">
                  <c:v>16.5</c:v>
                </c:pt>
                <c:pt idx="39">
                  <c:v>16.600000000000001</c:v>
                </c:pt>
                <c:pt idx="40">
                  <c:v>16.3</c:v>
                </c:pt>
                <c:pt idx="41">
                  <c:v>15.7</c:v>
                </c:pt>
                <c:pt idx="42">
                  <c:v>16.100000000000001</c:v>
                </c:pt>
                <c:pt idx="43">
                  <c:v>15.6</c:v>
                </c:pt>
                <c:pt idx="44">
                  <c:v>16.8</c:v>
                </c:pt>
                <c:pt idx="45">
                  <c:v>16.8</c:v>
                </c:pt>
                <c:pt idx="46">
                  <c:v>16.899999999999999</c:v>
                </c:pt>
                <c:pt idx="47">
                  <c:v>17.100000000000001</c:v>
                </c:pt>
                <c:pt idx="48">
                  <c:v>16.5</c:v>
                </c:pt>
                <c:pt idx="49">
                  <c:v>16.899999999999999</c:v>
                </c:pt>
                <c:pt idx="50">
                  <c:v>17.5</c:v>
                </c:pt>
                <c:pt idx="51">
                  <c:v>17.7</c:v>
                </c:pt>
                <c:pt idx="52">
                  <c:v>17.899999999999999</c:v>
                </c:pt>
                <c:pt idx="53">
                  <c:v>18.600000000000001</c:v>
                </c:pt>
                <c:pt idx="54">
                  <c:v>19</c:v>
                </c:pt>
                <c:pt idx="55">
                  <c:v>19.8</c:v>
                </c:pt>
                <c:pt idx="56" formatCode="0.0">
                  <c:v>20.3</c:v>
                </c:pt>
                <c:pt idx="57" formatCode="0.0">
                  <c:v>20.5</c:v>
                </c:pt>
                <c:pt idx="58" formatCode="0.0">
                  <c:v>21.5</c:v>
                </c:pt>
                <c:pt idx="59" formatCode="0.0">
                  <c:v>21.9</c:v>
                </c:pt>
                <c:pt idx="60" formatCode="0.0">
                  <c:v>22.1</c:v>
                </c:pt>
                <c:pt idx="61" formatCode="0.0">
                  <c:v>22.8</c:v>
                </c:pt>
                <c:pt idx="62" formatCode="0.0">
                  <c:v>23.6</c:v>
                </c:pt>
                <c:pt idx="63" formatCode="0.0">
                  <c:v>23.5</c:v>
                </c:pt>
                <c:pt idx="64" formatCode="0.0">
                  <c:v>22.981818181818181</c:v>
                </c:pt>
                <c:pt idx="65" formatCode="0.0">
                  <c:v>23.4</c:v>
                </c:pt>
              </c:numCache>
            </c:numRef>
          </c:val>
          <c:smooth val="0"/>
        </c:ser>
        <c:dLbls>
          <c:showLegendKey val="0"/>
          <c:showVal val="0"/>
          <c:showCatName val="0"/>
          <c:showSerName val="0"/>
          <c:showPercent val="0"/>
          <c:showBubbleSize val="0"/>
        </c:dLbls>
        <c:marker val="1"/>
        <c:smooth val="0"/>
        <c:axId val="174289664"/>
        <c:axId val="174291584"/>
      </c:lineChart>
      <c:catAx>
        <c:axId val="174289664"/>
        <c:scaling>
          <c:orientation val="minMax"/>
        </c:scaling>
        <c:delete val="0"/>
        <c:axPos val="b"/>
        <c:numFmt formatCode="General" sourceLinked="1"/>
        <c:majorTickMark val="out"/>
        <c:minorTickMark val="none"/>
        <c:tickLblPos val="nextTo"/>
        <c:spPr>
          <a:ln w="7023">
            <a:solidFill>
              <a:srgbClr val="000000"/>
            </a:solidFill>
            <a:prstDash val="solid"/>
          </a:ln>
        </c:spPr>
        <c:txPr>
          <a:bodyPr rot="-2700000" vert="horz"/>
          <a:lstStyle/>
          <a:p>
            <a:pPr>
              <a:defRPr/>
            </a:pPr>
            <a:endParaRPr lang="en-US"/>
          </a:p>
        </c:txPr>
        <c:crossAx val="174291584"/>
        <c:crosses val="autoZero"/>
        <c:auto val="1"/>
        <c:lblAlgn val="ctr"/>
        <c:lblOffset val="100"/>
        <c:tickLblSkip val="5"/>
        <c:tickMarkSkip val="1"/>
        <c:noMultiLvlLbl val="0"/>
      </c:catAx>
      <c:valAx>
        <c:axId val="174291584"/>
        <c:scaling>
          <c:orientation val="minMax"/>
          <c:max val="100"/>
        </c:scaling>
        <c:delete val="0"/>
        <c:axPos val="l"/>
        <c:majorGridlines>
          <c:spPr>
            <a:ln w="7023">
              <a:solidFill>
                <a:srgbClr val="000000"/>
              </a:solidFill>
              <a:prstDash val="solid"/>
            </a:ln>
          </c:spPr>
        </c:majorGridlines>
        <c:title>
          <c:tx>
            <c:rich>
              <a:bodyPr/>
              <a:lstStyle/>
              <a:p>
                <a:pPr>
                  <a:defRPr/>
                </a:pPr>
                <a:r>
                  <a:rPr lang="en-US"/>
                  <a:t>Participation Rate (%)</a:t>
                </a:r>
              </a:p>
            </c:rich>
          </c:tx>
          <c:layout>
            <c:manualLayout>
              <c:xMode val="edge"/>
              <c:yMode val="edge"/>
              <c:x val="1.9488908283541294E-2"/>
              <c:y val="0.27163042329440362"/>
            </c:manualLayout>
          </c:layout>
          <c:overlay val="0"/>
          <c:spPr>
            <a:noFill/>
            <a:ln w="13302">
              <a:noFill/>
            </a:ln>
          </c:spPr>
        </c:title>
        <c:numFmt formatCode="General" sourceLinked="1"/>
        <c:majorTickMark val="out"/>
        <c:minorTickMark val="none"/>
        <c:tickLblPos val="nextTo"/>
        <c:spPr>
          <a:ln w="7023">
            <a:solidFill>
              <a:srgbClr val="000000"/>
            </a:solidFill>
            <a:prstDash val="solid"/>
          </a:ln>
        </c:spPr>
        <c:txPr>
          <a:bodyPr rot="0" vert="horz"/>
          <a:lstStyle/>
          <a:p>
            <a:pPr>
              <a:defRPr/>
            </a:pPr>
            <a:endParaRPr lang="en-US"/>
          </a:p>
        </c:txPr>
        <c:crossAx val="174289664"/>
        <c:crosses val="autoZero"/>
        <c:crossBetween val="between"/>
      </c:valAx>
      <c:spPr>
        <a:noFill/>
        <a:ln w="7023">
          <a:solidFill>
            <a:srgbClr val="000000"/>
          </a:solidFill>
          <a:prstDash val="solid"/>
        </a:ln>
      </c:spPr>
    </c:plotArea>
    <c:legend>
      <c:legendPos val="r"/>
      <c:layout>
        <c:manualLayout>
          <c:xMode val="edge"/>
          <c:yMode val="edge"/>
          <c:x val="0.22796352583586627"/>
          <c:y val="0.86401673640167365"/>
          <c:w val="0.56534954407294835"/>
          <c:h val="0.13389121338912133"/>
        </c:manualLayout>
      </c:layout>
      <c:overlay val="0"/>
      <c:spPr>
        <a:noFill/>
        <a:ln w="1755">
          <a:solidFill>
            <a:schemeClr val="tx1"/>
          </a:solidFill>
          <a:prstDash val="solid"/>
        </a:ln>
      </c:spPr>
    </c:legend>
    <c:plotVisOnly val="1"/>
    <c:dispBlanksAs val="gap"/>
    <c:showDLblsOverMax val="0"/>
  </c:chart>
  <c:spPr>
    <a:noFill/>
    <a:ln>
      <a:noFill/>
    </a:ln>
  </c:spPr>
  <c:txPr>
    <a:bodyPr/>
    <a:lstStyle/>
    <a:p>
      <a:pPr>
        <a:defRPr sz="993" b="0" i="0" u="none" strike="noStrike" baseline="0">
          <a:solidFill>
            <a:srgbClr val="000000"/>
          </a:solidFill>
          <a:latin typeface="+mj-lt"/>
          <a:ea typeface="Times New Roman"/>
          <a:cs typeface="Times New Roman"/>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753977321875932"/>
          <c:y val="3.7737879884690455E-2"/>
          <c:w val="0.82604725711249338"/>
          <c:h val="0.60768706333136913"/>
        </c:manualLayout>
      </c:layout>
      <c:lineChart>
        <c:grouping val="standard"/>
        <c:varyColors val="0"/>
        <c:ser>
          <c:idx val="0"/>
          <c:order val="0"/>
          <c:tx>
            <c:strRef>
              <c:f>Sheet1!$B$1</c:f>
              <c:strCache>
                <c:ptCount val="1"/>
                <c:pt idx="0">
                  <c:v>20-24</c:v>
                </c:pt>
              </c:strCache>
            </c:strRef>
          </c:tx>
          <c:spPr>
            <a:ln w="20071">
              <a:solidFill>
                <a:srgbClr val="EF8E21"/>
              </a:solidFill>
              <a:prstDash val="solid"/>
            </a:ln>
          </c:spPr>
          <c:marker>
            <c:symbol val="diamond"/>
            <c:size val="5"/>
            <c:spPr>
              <a:solidFill>
                <a:srgbClr val="EF8E21"/>
              </a:solidFill>
              <a:ln>
                <a:solidFill>
                  <a:srgbClr val="EF8E21"/>
                </a:solidFill>
                <a:prstDash val="solid"/>
              </a:ln>
            </c:spPr>
          </c:marker>
          <c:cat>
            <c:numRef>
              <c:f>Sheet1!$A$2:$A$67</c:f>
              <c:numCache>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numCache>
            </c:numRef>
          </c:cat>
          <c:val>
            <c:numRef>
              <c:f>Sheet1!$B$2:$B$67</c:f>
              <c:numCache>
                <c:formatCode>General</c:formatCode>
                <c:ptCount val="66"/>
                <c:pt idx="0">
                  <c:v>46</c:v>
                </c:pt>
                <c:pt idx="1">
                  <c:v>46.5</c:v>
                </c:pt>
                <c:pt idx="2">
                  <c:v>44.7</c:v>
                </c:pt>
                <c:pt idx="3">
                  <c:v>44.3</c:v>
                </c:pt>
                <c:pt idx="4">
                  <c:v>45.1</c:v>
                </c:pt>
                <c:pt idx="5">
                  <c:v>45.9</c:v>
                </c:pt>
                <c:pt idx="6">
                  <c:v>46.3</c:v>
                </c:pt>
                <c:pt idx="7">
                  <c:v>45.9</c:v>
                </c:pt>
                <c:pt idx="8">
                  <c:v>46.3</c:v>
                </c:pt>
                <c:pt idx="9">
                  <c:v>45.1</c:v>
                </c:pt>
                <c:pt idx="10">
                  <c:v>46.1</c:v>
                </c:pt>
                <c:pt idx="11">
                  <c:v>47</c:v>
                </c:pt>
                <c:pt idx="12">
                  <c:v>47.3</c:v>
                </c:pt>
                <c:pt idx="13">
                  <c:v>47.5</c:v>
                </c:pt>
                <c:pt idx="14">
                  <c:v>49.4</c:v>
                </c:pt>
                <c:pt idx="15">
                  <c:v>49.9</c:v>
                </c:pt>
                <c:pt idx="16">
                  <c:v>51.5</c:v>
                </c:pt>
                <c:pt idx="17">
                  <c:v>53.3</c:v>
                </c:pt>
                <c:pt idx="18">
                  <c:v>54.5</c:v>
                </c:pt>
                <c:pt idx="19">
                  <c:v>56.7</c:v>
                </c:pt>
                <c:pt idx="20">
                  <c:v>57.7</c:v>
                </c:pt>
                <c:pt idx="21">
                  <c:v>57.7</c:v>
                </c:pt>
                <c:pt idx="22">
                  <c:v>59.1</c:v>
                </c:pt>
                <c:pt idx="23">
                  <c:v>61.1</c:v>
                </c:pt>
                <c:pt idx="24">
                  <c:v>63.1</c:v>
                </c:pt>
                <c:pt idx="25">
                  <c:v>64.099999999999994</c:v>
                </c:pt>
                <c:pt idx="26">
                  <c:v>65</c:v>
                </c:pt>
                <c:pt idx="27">
                  <c:v>66.5</c:v>
                </c:pt>
                <c:pt idx="28">
                  <c:v>68.3</c:v>
                </c:pt>
                <c:pt idx="29">
                  <c:v>69</c:v>
                </c:pt>
                <c:pt idx="30">
                  <c:v>68.900000000000006</c:v>
                </c:pt>
                <c:pt idx="31">
                  <c:v>69.599999999999994</c:v>
                </c:pt>
                <c:pt idx="32">
                  <c:v>69.8</c:v>
                </c:pt>
                <c:pt idx="33">
                  <c:v>69.900000000000006</c:v>
                </c:pt>
                <c:pt idx="34">
                  <c:v>70.400000000000006</c:v>
                </c:pt>
                <c:pt idx="35">
                  <c:v>71.8</c:v>
                </c:pt>
                <c:pt idx="36">
                  <c:v>72.400000000000006</c:v>
                </c:pt>
                <c:pt idx="37">
                  <c:v>73</c:v>
                </c:pt>
                <c:pt idx="38">
                  <c:v>72.7</c:v>
                </c:pt>
                <c:pt idx="39">
                  <c:v>72.400000000000006</c:v>
                </c:pt>
                <c:pt idx="40">
                  <c:v>71.3</c:v>
                </c:pt>
                <c:pt idx="41">
                  <c:v>70.099999999999994</c:v>
                </c:pt>
                <c:pt idx="42">
                  <c:v>70.900000000000006</c:v>
                </c:pt>
                <c:pt idx="43">
                  <c:v>70.900000000000006</c:v>
                </c:pt>
                <c:pt idx="44">
                  <c:v>71</c:v>
                </c:pt>
                <c:pt idx="45">
                  <c:v>70.3</c:v>
                </c:pt>
                <c:pt idx="46">
                  <c:v>71.3</c:v>
                </c:pt>
                <c:pt idx="47">
                  <c:v>72.7</c:v>
                </c:pt>
                <c:pt idx="48">
                  <c:v>73</c:v>
                </c:pt>
                <c:pt idx="49">
                  <c:v>73.2</c:v>
                </c:pt>
                <c:pt idx="50">
                  <c:v>73.099999999999994</c:v>
                </c:pt>
                <c:pt idx="51">
                  <c:v>72.7</c:v>
                </c:pt>
                <c:pt idx="52">
                  <c:v>72.099999999999994</c:v>
                </c:pt>
                <c:pt idx="53">
                  <c:v>70.8</c:v>
                </c:pt>
                <c:pt idx="54">
                  <c:v>70.5</c:v>
                </c:pt>
                <c:pt idx="55">
                  <c:v>70.099999999999994</c:v>
                </c:pt>
                <c:pt idx="56" formatCode="0.0">
                  <c:v>69.5</c:v>
                </c:pt>
                <c:pt idx="57" formatCode="0.0">
                  <c:v>70.099999999999994</c:v>
                </c:pt>
                <c:pt idx="58" formatCode="0.0">
                  <c:v>70</c:v>
                </c:pt>
                <c:pt idx="59">
                  <c:v>69.599999999999994</c:v>
                </c:pt>
                <c:pt idx="60">
                  <c:v>68.3</c:v>
                </c:pt>
                <c:pt idx="61">
                  <c:v>67.8</c:v>
                </c:pt>
                <c:pt idx="62" formatCode="0.0">
                  <c:v>67.400000000000006</c:v>
                </c:pt>
                <c:pt idx="63" formatCode="0.0">
                  <c:v>67.5</c:v>
                </c:pt>
                <c:pt idx="64" formatCode="0.0">
                  <c:v>67.7</c:v>
                </c:pt>
                <c:pt idx="65" formatCode="0.0">
                  <c:v>68.3</c:v>
                </c:pt>
              </c:numCache>
            </c:numRef>
          </c:val>
          <c:smooth val="0"/>
        </c:ser>
        <c:ser>
          <c:idx val="1"/>
          <c:order val="1"/>
          <c:tx>
            <c:strRef>
              <c:f>Sheet1!$C$1</c:f>
              <c:strCache>
                <c:ptCount val="1"/>
                <c:pt idx="0">
                  <c:v>25-54</c:v>
                </c:pt>
              </c:strCache>
            </c:strRef>
          </c:tx>
          <c:spPr>
            <a:ln w="20071">
              <a:solidFill>
                <a:schemeClr val="accent1"/>
              </a:solidFill>
              <a:prstDash val="solid"/>
            </a:ln>
          </c:spPr>
          <c:marker>
            <c:symbol val="square"/>
            <c:size val="5"/>
            <c:spPr>
              <a:solidFill>
                <a:schemeClr val="accent1"/>
              </a:solidFill>
              <a:ln>
                <a:solidFill>
                  <a:schemeClr val="accent1"/>
                </a:solidFill>
                <a:prstDash val="solid"/>
              </a:ln>
            </c:spPr>
          </c:marker>
          <c:cat>
            <c:numRef>
              <c:f>Sheet1!$A$2:$A$67</c:f>
              <c:numCache>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numCache>
            </c:numRef>
          </c:cat>
          <c:val>
            <c:numRef>
              <c:f>Sheet1!$C$2:$C$67</c:f>
              <c:numCache>
                <c:formatCode>General</c:formatCode>
                <c:ptCount val="66"/>
                <c:pt idx="0">
                  <c:v>36.799999999999997</c:v>
                </c:pt>
                <c:pt idx="1">
                  <c:v>38.1</c:v>
                </c:pt>
                <c:pt idx="2">
                  <c:v>38.5</c:v>
                </c:pt>
                <c:pt idx="3">
                  <c:v>38.299999999999997</c:v>
                </c:pt>
                <c:pt idx="4">
                  <c:v>38.700000000000003</c:v>
                </c:pt>
                <c:pt idx="5">
                  <c:v>39.799999999999997</c:v>
                </c:pt>
                <c:pt idx="6">
                  <c:v>41</c:v>
                </c:pt>
                <c:pt idx="7">
                  <c:v>41.5</c:v>
                </c:pt>
                <c:pt idx="8">
                  <c:v>42</c:v>
                </c:pt>
                <c:pt idx="9">
                  <c:v>42.3</c:v>
                </c:pt>
                <c:pt idx="10">
                  <c:v>42.9</c:v>
                </c:pt>
                <c:pt idx="11">
                  <c:v>43.3</c:v>
                </c:pt>
                <c:pt idx="12">
                  <c:v>43.4</c:v>
                </c:pt>
                <c:pt idx="13">
                  <c:v>44.2</c:v>
                </c:pt>
                <c:pt idx="14">
                  <c:v>44.5</c:v>
                </c:pt>
                <c:pt idx="15">
                  <c:v>45.2</c:v>
                </c:pt>
                <c:pt idx="16">
                  <c:v>46.2</c:v>
                </c:pt>
                <c:pt idx="17">
                  <c:v>47.3</c:v>
                </c:pt>
                <c:pt idx="18">
                  <c:v>47.9</c:v>
                </c:pt>
                <c:pt idx="19">
                  <c:v>49.1</c:v>
                </c:pt>
                <c:pt idx="20">
                  <c:v>50.1</c:v>
                </c:pt>
                <c:pt idx="21">
                  <c:v>50.3</c:v>
                </c:pt>
                <c:pt idx="22">
                  <c:v>51</c:v>
                </c:pt>
                <c:pt idx="23">
                  <c:v>52.3</c:v>
                </c:pt>
                <c:pt idx="24">
                  <c:v>53.9</c:v>
                </c:pt>
                <c:pt idx="25">
                  <c:v>55.1</c:v>
                </c:pt>
                <c:pt idx="26">
                  <c:v>56.8</c:v>
                </c:pt>
                <c:pt idx="27">
                  <c:v>58.5</c:v>
                </c:pt>
                <c:pt idx="28">
                  <c:v>60.6</c:v>
                </c:pt>
                <c:pt idx="29">
                  <c:v>62.3</c:v>
                </c:pt>
                <c:pt idx="30">
                  <c:v>64</c:v>
                </c:pt>
                <c:pt idx="31">
                  <c:v>65.3</c:v>
                </c:pt>
                <c:pt idx="32">
                  <c:v>66.3</c:v>
                </c:pt>
                <c:pt idx="33">
                  <c:v>67.099999999999994</c:v>
                </c:pt>
                <c:pt idx="34">
                  <c:v>68.2</c:v>
                </c:pt>
                <c:pt idx="35">
                  <c:v>69.599999999999994</c:v>
                </c:pt>
                <c:pt idx="36">
                  <c:v>70.8</c:v>
                </c:pt>
                <c:pt idx="37">
                  <c:v>71.900000000000006</c:v>
                </c:pt>
                <c:pt idx="38">
                  <c:v>72.7</c:v>
                </c:pt>
                <c:pt idx="39">
                  <c:v>73.599999999999994</c:v>
                </c:pt>
                <c:pt idx="40">
                  <c:v>74</c:v>
                </c:pt>
                <c:pt idx="41">
                  <c:v>74.099999999999994</c:v>
                </c:pt>
                <c:pt idx="42">
                  <c:v>74.599999999999994</c:v>
                </c:pt>
                <c:pt idx="43">
                  <c:v>74.599999999999994</c:v>
                </c:pt>
                <c:pt idx="44">
                  <c:v>75.3</c:v>
                </c:pt>
                <c:pt idx="45">
                  <c:v>75.599999999999994</c:v>
                </c:pt>
                <c:pt idx="46">
                  <c:v>76.099999999999994</c:v>
                </c:pt>
                <c:pt idx="47">
                  <c:v>76.7</c:v>
                </c:pt>
                <c:pt idx="48">
                  <c:v>76.5</c:v>
                </c:pt>
                <c:pt idx="49">
                  <c:v>76.8</c:v>
                </c:pt>
                <c:pt idx="50">
                  <c:v>76.7</c:v>
                </c:pt>
                <c:pt idx="51">
                  <c:v>76.400000000000006</c:v>
                </c:pt>
                <c:pt idx="52">
                  <c:v>75.900000000000006</c:v>
                </c:pt>
                <c:pt idx="53">
                  <c:v>75.599999999999994</c:v>
                </c:pt>
                <c:pt idx="54">
                  <c:v>75.3</c:v>
                </c:pt>
                <c:pt idx="55">
                  <c:v>75.3</c:v>
                </c:pt>
                <c:pt idx="56" formatCode="0.0">
                  <c:v>75.5</c:v>
                </c:pt>
                <c:pt idx="57" formatCode="0.0">
                  <c:v>75.400000000000006</c:v>
                </c:pt>
                <c:pt idx="58" formatCode="0.0">
                  <c:v>75.8</c:v>
                </c:pt>
                <c:pt idx="59" formatCode="0.0">
                  <c:v>75.599999999999994</c:v>
                </c:pt>
                <c:pt idx="60" formatCode="0.0">
                  <c:v>75.2</c:v>
                </c:pt>
                <c:pt idx="61" formatCode="0.0">
                  <c:v>74.7</c:v>
                </c:pt>
                <c:pt idx="62" formatCode="0.0">
                  <c:v>74.5</c:v>
                </c:pt>
                <c:pt idx="63" formatCode="0.0">
                  <c:v>73.900000000000006</c:v>
                </c:pt>
                <c:pt idx="64" formatCode="0.0">
                  <c:v>73.927272727272737</c:v>
                </c:pt>
                <c:pt idx="65" formatCode="0.0">
                  <c:v>73.7</c:v>
                </c:pt>
              </c:numCache>
            </c:numRef>
          </c:val>
          <c:smooth val="0"/>
        </c:ser>
        <c:ser>
          <c:idx val="2"/>
          <c:order val="2"/>
          <c:tx>
            <c:strRef>
              <c:f>Sheet1!$D$1</c:f>
              <c:strCache>
                <c:ptCount val="1"/>
                <c:pt idx="0">
                  <c:v>55-64</c:v>
                </c:pt>
              </c:strCache>
            </c:strRef>
          </c:tx>
          <c:spPr>
            <a:ln w="20071">
              <a:solidFill>
                <a:srgbClr val="00B050"/>
              </a:solidFill>
              <a:prstDash val="solid"/>
            </a:ln>
          </c:spPr>
          <c:marker>
            <c:symbol val="triangle"/>
            <c:size val="5"/>
            <c:spPr>
              <a:solidFill>
                <a:srgbClr val="00B050"/>
              </a:solidFill>
              <a:ln>
                <a:solidFill>
                  <a:srgbClr val="00B050"/>
                </a:solidFill>
                <a:prstDash val="solid"/>
              </a:ln>
            </c:spPr>
          </c:marker>
          <c:cat>
            <c:numRef>
              <c:f>Sheet1!$A$2:$A$67</c:f>
              <c:numCache>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numCache>
            </c:numRef>
          </c:cat>
          <c:val>
            <c:numRef>
              <c:f>Sheet1!$D$2:$D$67</c:f>
              <c:numCache>
                <c:formatCode>General</c:formatCode>
                <c:ptCount val="66"/>
                <c:pt idx="0">
                  <c:v>27</c:v>
                </c:pt>
                <c:pt idx="1">
                  <c:v>27.6</c:v>
                </c:pt>
                <c:pt idx="2">
                  <c:v>28.7</c:v>
                </c:pt>
                <c:pt idx="3">
                  <c:v>29.1</c:v>
                </c:pt>
                <c:pt idx="4">
                  <c:v>30</c:v>
                </c:pt>
                <c:pt idx="5">
                  <c:v>32.5</c:v>
                </c:pt>
                <c:pt idx="6">
                  <c:v>34.9</c:v>
                </c:pt>
                <c:pt idx="7">
                  <c:v>34.5</c:v>
                </c:pt>
                <c:pt idx="8">
                  <c:v>35.200000000000003</c:v>
                </c:pt>
                <c:pt idx="9">
                  <c:v>36.6</c:v>
                </c:pt>
                <c:pt idx="10">
                  <c:v>37.200000000000003</c:v>
                </c:pt>
                <c:pt idx="11">
                  <c:v>37.9</c:v>
                </c:pt>
                <c:pt idx="12">
                  <c:v>38.700000000000003</c:v>
                </c:pt>
                <c:pt idx="13">
                  <c:v>39.700000000000003</c:v>
                </c:pt>
                <c:pt idx="14">
                  <c:v>40.200000000000003</c:v>
                </c:pt>
                <c:pt idx="15">
                  <c:v>41.1</c:v>
                </c:pt>
                <c:pt idx="16">
                  <c:v>41.8</c:v>
                </c:pt>
                <c:pt idx="17">
                  <c:v>42.4</c:v>
                </c:pt>
                <c:pt idx="18">
                  <c:v>42.4</c:v>
                </c:pt>
                <c:pt idx="19">
                  <c:v>43.1</c:v>
                </c:pt>
                <c:pt idx="20">
                  <c:v>43</c:v>
                </c:pt>
                <c:pt idx="21">
                  <c:v>42.9</c:v>
                </c:pt>
                <c:pt idx="22">
                  <c:v>42.1</c:v>
                </c:pt>
                <c:pt idx="23">
                  <c:v>41.1</c:v>
                </c:pt>
                <c:pt idx="24">
                  <c:v>40.700000000000003</c:v>
                </c:pt>
                <c:pt idx="25">
                  <c:v>40.9</c:v>
                </c:pt>
                <c:pt idx="26">
                  <c:v>41</c:v>
                </c:pt>
                <c:pt idx="27">
                  <c:v>40.9</c:v>
                </c:pt>
                <c:pt idx="28">
                  <c:v>41.3</c:v>
                </c:pt>
                <c:pt idx="29">
                  <c:v>41.7</c:v>
                </c:pt>
                <c:pt idx="30">
                  <c:v>41.3</c:v>
                </c:pt>
                <c:pt idx="31">
                  <c:v>41.4</c:v>
                </c:pt>
                <c:pt idx="32">
                  <c:v>41.8</c:v>
                </c:pt>
                <c:pt idx="33">
                  <c:v>41.5</c:v>
                </c:pt>
                <c:pt idx="34">
                  <c:v>41.7</c:v>
                </c:pt>
                <c:pt idx="35">
                  <c:v>42</c:v>
                </c:pt>
                <c:pt idx="36">
                  <c:v>42.3</c:v>
                </c:pt>
                <c:pt idx="37">
                  <c:v>42.7</c:v>
                </c:pt>
                <c:pt idx="38">
                  <c:v>43.5</c:v>
                </c:pt>
                <c:pt idx="39">
                  <c:v>45</c:v>
                </c:pt>
                <c:pt idx="40">
                  <c:v>45.2</c:v>
                </c:pt>
                <c:pt idx="41">
                  <c:v>45.2</c:v>
                </c:pt>
                <c:pt idx="42">
                  <c:v>46.5</c:v>
                </c:pt>
                <c:pt idx="43">
                  <c:v>47.2</c:v>
                </c:pt>
                <c:pt idx="44">
                  <c:v>48.9</c:v>
                </c:pt>
                <c:pt idx="45">
                  <c:v>49.2</c:v>
                </c:pt>
                <c:pt idx="46">
                  <c:v>49.6</c:v>
                </c:pt>
                <c:pt idx="47">
                  <c:v>50.9</c:v>
                </c:pt>
                <c:pt idx="48">
                  <c:v>51.2</c:v>
                </c:pt>
                <c:pt idx="49">
                  <c:v>51.5</c:v>
                </c:pt>
                <c:pt idx="50">
                  <c:v>51.7</c:v>
                </c:pt>
                <c:pt idx="51">
                  <c:v>53.2</c:v>
                </c:pt>
                <c:pt idx="52">
                  <c:v>55.2</c:v>
                </c:pt>
                <c:pt idx="53">
                  <c:v>56.6</c:v>
                </c:pt>
                <c:pt idx="54">
                  <c:v>56.3</c:v>
                </c:pt>
                <c:pt idx="55">
                  <c:v>57</c:v>
                </c:pt>
                <c:pt idx="56" formatCode="0.0">
                  <c:v>58.2</c:v>
                </c:pt>
                <c:pt idx="57" formatCode="0.0">
                  <c:v>58.3</c:v>
                </c:pt>
                <c:pt idx="58" formatCode="0.0">
                  <c:v>59.1</c:v>
                </c:pt>
                <c:pt idx="59" formatCode="0.0">
                  <c:v>60</c:v>
                </c:pt>
                <c:pt idx="60" formatCode="0.0">
                  <c:v>60.2</c:v>
                </c:pt>
                <c:pt idx="61" formatCode="0.0">
                  <c:v>59.5</c:v>
                </c:pt>
                <c:pt idx="62" formatCode="0.0">
                  <c:v>59.4</c:v>
                </c:pt>
                <c:pt idx="63" formatCode="0.0">
                  <c:v>59.2</c:v>
                </c:pt>
                <c:pt idx="64" formatCode="0.0">
                  <c:v>58.827272727272728</c:v>
                </c:pt>
                <c:pt idx="65" formatCode="0.0">
                  <c:v>58.5</c:v>
                </c:pt>
              </c:numCache>
            </c:numRef>
          </c:val>
          <c:smooth val="0"/>
        </c:ser>
        <c:ser>
          <c:idx val="3"/>
          <c:order val="3"/>
          <c:tx>
            <c:strRef>
              <c:f>Sheet1!$E$1</c:f>
              <c:strCache>
                <c:ptCount val="1"/>
                <c:pt idx="0">
                  <c:v>65 and over</c:v>
                </c:pt>
              </c:strCache>
            </c:strRef>
          </c:tx>
          <c:spPr>
            <a:ln w="20071">
              <a:solidFill>
                <a:srgbClr val="00B0F0"/>
              </a:solidFill>
              <a:prstDash val="solid"/>
            </a:ln>
          </c:spPr>
          <c:marker>
            <c:symbol val="x"/>
            <c:size val="5"/>
            <c:spPr>
              <a:solidFill>
                <a:srgbClr val="00B0F0"/>
              </a:solidFill>
              <a:ln>
                <a:solidFill>
                  <a:srgbClr val="00B0F0"/>
                </a:solidFill>
                <a:prstDash val="solid"/>
              </a:ln>
            </c:spPr>
          </c:marker>
          <c:cat>
            <c:numRef>
              <c:f>Sheet1!$A$2:$A$67</c:f>
              <c:numCache>
                <c:formatCode>General</c:formatCode>
                <c:ptCount val="66"/>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numCache>
            </c:numRef>
          </c:cat>
          <c:val>
            <c:numRef>
              <c:f>Sheet1!$E$2:$E$67</c:f>
              <c:numCache>
                <c:formatCode>General</c:formatCode>
                <c:ptCount val="66"/>
                <c:pt idx="0">
                  <c:v>9.6999999999999993</c:v>
                </c:pt>
                <c:pt idx="1">
                  <c:v>8.9</c:v>
                </c:pt>
                <c:pt idx="2">
                  <c:v>9.1</c:v>
                </c:pt>
                <c:pt idx="3">
                  <c:v>10</c:v>
                </c:pt>
                <c:pt idx="4">
                  <c:v>9.3000000000000007</c:v>
                </c:pt>
                <c:pt idx="5">
                  <c:v>10.6</c:v>
                </c:pt>
                <c:pt idx="6">
                  <c:v>10.8</c:v>
                </c:pt>
                <c:pt idx="7">
                  <c:v>10.5</c:v>
                </c:pt>
                <c:pt idx="8">
                  <c:v>10.3</c:v>
                </c:pt>
                <c:pt idx="9">
                  <c:v>10.199999999999999</c:v>
                </c:pt>
                <c:pt idx="10">
                  <c:v>10.8</c:v>
                </c:pt>
                <c:pt idx="11">
                  <c:v>10.7</c:v>
                </c:pt>
                <c:pt idx="12">
                  <c:v>10</c:v>
                </c:pt>
                <c:pt idx="13">
                  <c:v>9.6</c:v>
                </c:pt>
                <c:pt idx="14">
                  <c:v>10.1</c:v>
                </c:pt>
                <c:pt idx="15">
                  <c:v>10</c:v>
                </c:pt>
                <c:pt idx="16">
                  <c:v>9.6</c:v>
                </c:pt>
                <c:pt idx="17">
                  <c:v>9.6</c:v>
                </c:pt>
                <c:pt idx="18">
                  <c:v>9.6</c:v>
                </c:pt>
                <c:pt idx="19">
                  <c:v>9.9</c:v>
                </c:pt>
                <c:pt idx="20">
                  <c:v>9.6999999999999993</c:v>
                </c:pt>
                <c:pt idx="21">
                  <c:v>9.5</c:v>
                </c:pt>
                <c:pt idx="22">
                  <c:v>9.3000000000000007</c:v>
                </c:pt>
                <c:pt idx="23">
                  <c:v>8.9</c:v>
                </c:pt>
                <c:pt idx="24">
                  <c:v>8.1</c:v>
                </c:pt>
                <c:pt idx="25">
                  <c:v>8.1999999999999993</c:v>
                </c:pt>
                <c:pt idx="26">
                  <c:v>8.1999999999999993</c:v>
                </c:pt>
                <c:pt idx="27">
                  <c:v>8.1</c:v>
                </c:pt>
                <c:pt idx="28">
                  <c:v>8.3000000000000007</c:v>
                </c:pt>
                <c:pt idx="29">
                  <c:v>8.3000000000000007</c:v>
                </c:pt>
                <c:pt idx="30">
                  <c:v>8.1</c:v>
                </c:pt>
                <c:pt idx="31">
                  <c:v>8</c:v>
                </c:pt>
                <c:pt idx="32">
                  <c:v>7.9</c:v>
                </c:pt>
                <c:pt idx="33">
                  <c:v>7.8</c:v>
                </c:pt>
                <c:pt idx="34">
                  <c:v>7.5</c:v>
                </c:pt>
                <c:pt idx="35">
                  <c:v>7.3</c:v>
                </c:pt>
                <c:pt idx="36">
                  <c:v>7.4</c:v>
                </c:pt>
                <c:pt idx="37">
                  <c:v>7.4</c:v>
                </c:pt>
                <c:pt idx="38">
                  <c:v>7.9</c:v>
                </c:pt>
                <c:pt idx="39">
                  <c:v>8.4</c:v>
                </c:pt>
                <c:pt idx="40">
                  <c:v>8.6</c:v>
                </c:pt>
                <c:pt idx="41">
                  <c:v>8.5</c:v>
                </c:pt>
                <c:pt idx="42">
                  <c:v>8.3000000000000007</c:v>
                </c:pt>
                <c:pt idx="43">
                  <c:v>8.1</c:v>
                </c:pt>
                <c:pt idx="44">
                  <c:v>9.1999999999999993</c:v>
                </c:pt>
                <c:pt idx="45">
                  <c:v>8.8000000000000007</c:v>
                </c:pt>
                <c:pt idx="46">
                  <c:v>8.6</c:v>
                </c:pt>
                <c:pt idx="47">
                  <c:v>8.6</c:v>
                </c:pt>
                <c:pt idx="48">
                  <c:v>8.6</c:v>
                </c:pt>
                <c:pt idx="49">
                  <c:v>8.9</c:v>
                </c:pt>
                <c:pt idx="50">
                  <c:v>9.4</c:v>
                </c:pt>
                <c:pt idx="51">
                  <c:v>9.6</c:v>
                </c:pt>
                <c:pt idx="52">
                  <c:v>9.8000000000000007</c:v>
                </c:pt>
                <c:pt idx="53">
                  <c:v>10.6</c:v>
                </c:pt>
                <c:pt idx="54">
                  <c:v>11.1</c:v>
                </c:pt>
                <c:pt idx="55">
                  <c:v>11.5</c:v>
                </c:pt>
                <c:pt idx="56" formatCode="0.0">
                  <c:v>11.7</c:v>
                </c:pt>
                <c:pt idx="57" formatCode="0.0">
                  <c:v>12.6</c:v>
                </c:pt>
                <c:pt idx="58" formatCode="0.0">
                  <c:v>13.3</c:v>
                </c:pt>
                <c:pt idx="59" formatCode="0.0">
                  <c:v>13.6</c:v>
                </c:pt>
                <c:pt idx="60" formatCode="0.0">
                  <c:v>13.8</c:v>
                </c:pt>
                <c:pt idx="61" formatCode="0.0">
                  <c:v>14</c:v>
                </c:pt>
                <c:pt idx="62" formatCode="0.0">
                  <c:v>14.4</c:v>
                </c:pt>
                <c:pt idx="63" formatCode="0.0">
                  <c:v>14.9</c:v>
                </c:pt>
                <c:pt idx="64" formatCode="0.0">
                  <c:v>15.1</c:v>
                </c:pt>
                <c:pt idx="65" formatCode="0.0">
                  <c:v>15.3</c:v>
                </c:pt>
              </c:numCache>
            </c:numRef>
          </c:val>
          <c:smooth val="0"/>
        </c:ser>
        <c:dLbls>
          <c:showLegendKey val="0"/>
          <c:showVal val="0"/>
          <c:showCatName val="0"/>
          <c:showSerName val="0"/>
          <c:showPercent val="0"/>
          <c:showBubbleSize val="0"/>
        </c:dLbls>
        <c:marker val="1"/>
        <c:smooth val="0"/>
        <c:axId val="175803008"/>
        <c:axId val="175817472"/>
      </c:lineChart>
      <c:catAx>
        <c:axId val="175803008"/>
        <c:scaling>
          <c:orientation val="minMax"/>
        </c:scaling>
        <c:delete val="0"/>
        <c:axPos val="b"/>
        <c:numFmt formatCode="General" sourceLinked="1"/>
        <c:majorTickMark val="out"/>
        <c:minorTickMark val="none"/>
        <c:tickLblPos val="nextTo"/>
        <c:spPr>
          <a:ln w="14140">
            <a:solidFill>
              <a:srgbClr val="000000"/>
            </a:solidFill>
            <a:prstDash val="solid"/>
          </a:ln>
        </c:spPr>
        <c:txPr>
          <a:bodyPr rot="-2700000" vert="horz"/>
          <a:lstStyle/>
          <a:p>
            <a:pPr>
              <a:defRPr/>
            </a:pPr>
            <a:endParaRPr lang="en-US"/>
          </a:p>
        </c:txPr>
        <c:crossAx val="175817472"/>
        <c:crosses val="autoZero"/>
        <c:auto val="1"/>
        <c:lblAlgn val="ctr"/>
        <c:lblOffset val="100"/>
        <c:tickLblSkip val="5"/>
        <c:tickMarkSkip val="1"/>
        <c:noMultiLvlLbl val="0"/>
      </c:catAx>
      <c:valAx>
        <c:axId val="175817472"/>
        <c:scaling>
          <c:orientation val="minMax"/>
        </c:scaling>
        <c:delete val="0"/>
        <c:axPos val="l"/>
        <c:majorGridlines>
          <c:spPr>
            <a:ln w="14140">
              <a:solidFill>
                <a:srgbClr val="000000"/>
              </a:solidFill>
              <a:prstDash val="solid"/>
            </a:ln>
          </c:spPr>
        </c:majorGridlines>
        <c:title>
          <c:tx>
            <c:rich>
              <a:bodyPr/>
              <a:lstStyle/>
              <a:p>
                <a:pPr>
                  <a:defRPr/>
                </a:pPr>
                <a:r>
                  <a:rPr lang="en-US"/>
                  <a:t>Participation Rate (%)</a:t>
                </a:r>
              </a:p>
            </c:rich>
          </c:tx>
          <c:layout>
            <c:manualLayout>
              <c:xMode val="edge"/>
              <c:yMode val="edge"/>
              <c:x val="1.7460336750762518E-2"/>
              <c:y val="0.14315349321532003"/>
            </c:manualLayout>
          </c:layout>
          <c:overlay val="0"/>
          <c:spPr>
            <a:noFill/>
            <a:ln w="26761">
              <a:noFill/>
            </a:ln>
          </c:spPr>
        </c:title>
        <c:numFmt formatCode="General" sourceLinked="1"/>
        <c:majorTickMark val="out"/>
        <c:minorTickMark val="none"/>
        <c:tickLblPos val="nextTo"/>
        <c:spPr>
          <a:ln w="3535">
            <a:solidFill>
              <a:schemeClr val="tx1"/>
            </a:solidFill>
            <a:prstDash val="solid"/>
          </a:ln>
        </c:spPr>
        <c:txPr>
          <a:bodyPr rot="0" vert="horz"/>
          <a:lstStyle/>
          <a:p>
            <a:pPr>
              <a:defRPr/>
            </a:pPr>
            <a:endParaRPr lang="en-US"/>
          </a:p>
        </c:txPr>
        <c:crossAx val="175803008"/>
        <c:crosses val="autoZero"/>
        <c:crossBetween val="between"/>
      </c:valAx>
      <c:spPr>
        <a:noFill/>
        <a:ln w="14140">
          <a:solidFill>
            <a:srgbClr val="000000"/>
          </a:solidFill>
          <a:prstDash val="solid"/>
        </a:ln>
      </c:spPr>
    </c:plotArea>
    <c:legend>
      <c:legendPos val="r"/>
      <c:layout>
        <c:manualLayout>
          <c:xMode val="edge"/>
          <c:yMode val="edge"/>
          <c:x val="0.20886075949367089"/>
          <c:y val="0.80193236714975846"/>
          <c:w val="0.66455696202531644"/>
          <c:h val="0.13526570048309178"/>
        </c:manualLayout>
      </c:layout>
      <c:overlay val="0"/>
      <c:spPr>
        <a:noFill/>
        <a:ln w="14140">
          <a:solidFill>
            <a:srgbClr val="000000"/>
          </a:solidFill>
          <a:prstDash val="solid"/>
        </a:ln>
      </c:spPr>
    </c:legend>
    <c:plotVisOnly val="1"/>
    <c:dispBlanksAs val="gap"/>
    <c:showDLblsOverMax val="0"/>
  </c:chart>
  <c:spPr>
    <a:noFill/>
    <a:ln>
      <a:noFill/>
    </a:ln>
  </c:spPr>
  <c:txPr>
    <a:bodyPr/>
    <a:lstStyle/>
    <a:p>
      <a:pPr>
        <a:defRPr sz="1800" b="0" i="0" u="none" strike="noStrike" baseline="0">
          <a:solidFill>
            <a:srgbClr val="000000"/>
          </a:solidFill>
          <a:latin typeface="+mn-lt"/>
          <a:ea typeface="Times New Roman"/>
          <a:cs typeface="Times New Roman"/>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10027470294696"/>
          <c:y val="0.109717868338558"/>
          <c:w val="0.85959220790010271"/>
          <c:h val="0.65491423491141032"/>
        </c:manualLayout>
      </c:layout>
      <c:lineChart>
        <c:grouping val="standard"/>
        <c:varyColors val="0"/>
        <c:ser>
          <c:idx val="0"/>
          <c:order val="0"/>
          <c:tx>
            <c:strRef>
              <c:f>Sheet1!$B$1</c:f>
              <c:strCache>
                <c:ptCount val="1"/>
                <c:pt idx="0">
                  <c:v>White</c:v>
                </c:pt>
              </c:strCache>
            </c:strRef>
          </c:tx>
          <c:spPr>
            <a:ln w="13447">
              <a:solidFill>
                <a:srgbClr val="EF8E21"/>
              </a:solidFill>
              <a:prstDash val="solid"/>
            </a:ln>
          </c:spPr>
          <c:marker>
            <c:symbol val="diamond"/>
            <c:size val="5"/>
            <c:spPr>
              <a:solidFill>
                <a:srgbClr val="EF8E21"/>
              </a:solidFill>
              <a:ln>
                <a:solidFill>
                  <a:srgbClr val="EF8E21"/>
                </a:solidFill>
                <a:prstDash val="solid"/>
              </a:ln>
            </c:spPr>
          </c:marker>
          <c:cat>
            <c:numRef>
              <c:f>Sheet1!$A$2:$A$45</c:f>
              <c:numCache>
                <c:formatCode>General</c:formatCode>
                <c:ptCount val="44"/>
                <c:pt idx="0">
                  <c:v>1972</c:v>
                </c:pt>
                <c:pt idx="1">
                  <c:v>1973</c:v>
                </c:pt>
                <c:pt idx="2">
                  <c:v>1974</c:v>
                </c:pt>
                <c:pt idx="3">
                  <c:v>1975</c:v>
                </c:pt>
                <c:pt idx="4">
                  <c:v>1976</c:v>
                </c:pt>
                <c:pt idx="5">
                  <c:v>1977</c:v>
                </c:pt>
                <c:pt idx="6">
                  <c:v>1978</c:v>
                </c:pt>
                <c:pt idx="7">
                  <c:v>1979</c:v>
                </c:pt>
                <c:pt idx="8">
                  <c:v>1980</c:v>
                </c:pt>
                <c:pt idx="9">
                  <c:v>1981</c:v>
                </c:pt>
                <c:pt idx="10">
                  <c:v>1982</c:v>
                </c:pt>
                <c:pt idx="11">
                  <c:v>1983</c:v>
                </c:pt>
                <c:pt idx="12">
                  <c:v>1984</c:v>
                </c:pt>
                <c:pt idx="13">
                  <c:v>1985</c:v>
                </c:pt>
                <c:pt idx="14">
                  <c:v>1986</c:v>
                </c:pt>
                <c:pt idx="15">
                  <c:v>1987</c:v>
                </c:pt>
                <c:pt idx="16">
                  <c:v>1988</c:v>
                </c:pt>
                <c:pt idx="17">
                  <c:v>1989</c:v>
                </c:pt>
                <c:pt idx="18">
                  <c:v>1990</c:v>
                </c:pt>
                <c:pt idx="19">
                  <c:v>1991</c:v>
                </c:pt>
                <c:pt idx="20">
                  <c:v>1992</c:v>
                </c:pt>
                <c:pt idx="21">
                  <c:v>1993</c:v>
                </c:pt>
                <c:pt idx="22">
                  <c:v>1994</c:v>
                </c:pt>
                <c:pt idx="23">
                  <c:v>1995</c:v>
                </c:pt>
                <c:pt idx="24">
                  <c:v>1996</c:v>
                </c:pt>
                <c:pt idx="25">
                  <c:v>1997</c:v>
                </c:pt>
                <c:pt idx="26">
                  <c:v>1998</c:v>
                </c:pt>
                <c:pt idx="27">
                  <c:v>1999</c:v>
                </c:pt>
                <c:pt idx="28">
                  <c:v>2000</c:v>
                </c:pt>
                <c:pt idx="29">
                  <c:v>2001</c:v>
                </c:pt>
                <c:pt idx="30">
                  <c:v>2002</c:v>
                </c:pt>
                <c:pt idx="31">
                  <c:v>2003</c:v>
                </c:pt>
                <c:pt idx="32">
                  <c:v>2004</c:v>
                </c:pt>
                <c:pt idx="33">
                  <c:v>2005</c:v>
                </c:pt>
                <c:pt idx="34">
                  <c:v>2006</c:v>
                </c:pt>
                <c:pt idx="35">
                  <c:v>2007</c:v>
                </c:pt>
                <c:pt idx="36">
                  <c:v>2008</c:v>
                </c:pt>
                <c:pt idx="37">
                  <c:v>2009</c:v>
                </c:pt>
                <c:pt idx="38">
                  <c:v>2010</c:v>
                </c:pt>
                <c:pt idx="39">
                  <c:v>2011</c:v>
                </c:pt>
                <c:pt idx="40">
                  <c:v>2012</c:v>
                </c:pt>
                <c:pt idx="41">
                  <c:v>2013</c:v>
                </c:pt>
                <c:pt idx="42">
                  <c:v>2014</c:v>
                </c:pt>
                <c:pt idx="43">
                  <c:v>2015</c:v>
                </c:pt>
              </c:numCache>
            </c:numRef>
          </c:cat>
          <c:val>
            <c:numRef>
              <c:f>Sheet1!$B$2:$B$45</c:f>
              <c:numCache>
                <c:formatCode>General</c:formatCode>
                <c:ptCount val="44"/>
                <c:pt idx="0">
                  <c:v>43.2</c:v>
                </c:pt>
                <c:pt idx="1">
                  <c:v>44.1</c:v>
                </c:pt>
                <c:pt idx="2">
                  <c:v>45.2</c:v>
                </c:pt>
                <c:pt idx="3">
                  <c:v>45.9</c:v>
                </c:pt>
                <c:pt idx="4">
                  <c:v>46.9</c:v>
                </c:pt>
                <c:pt idx="5">
                  <c:v>48</c:v>
                </c:pt>
                <c:pt idx="6">
                  <c:v>49.4</c:v>
                </c:pt>
                <c:pt idx="7">
                  <c:v>50.5</c:v>
                </c:pt>
                <c:pt idx="8">
                  <c:v>51.2</c:v>
                </c:pt>
                <c:pt idx="9">
                  <c:v>51.9</c:v>
                </c:pt>
                <c:pt idx="10">
                  <c:v>52.4</c:v>
                </c:pt>
                <c:pt idx="11">
                  <c:v>52.7</c:v>
                </c:pt>
                <c:pt idx="12">
                  <c:v>53.3</c:v>
                </c:pt>
                <c:pt idx="13">
                  <c:v>54.1</c:v>
                </c:pt>
                <c:pt idx="14">
                  <c:v>55</c:v>
                </c:pt>
                <c:pt idx="15">
                  <c:v>55.7</c:v>
                </c:pt>
                <c:pt idx="16">
                  <c:v>56.4</c:v>
                </c:pt>
                <c:pt idx="17">
                  <c:v>57.2</c:v>
                </c:pt>
                <c:pt idx="18">
                  <c:v>57.4</c:v>
                </c:pt>
                <c:pt idx="19">
                  <c:v>57.4</c:v>
                </c:pt>
                <c:pt idx="20">
                  <c:v>57.7</c:v>
                </c:pt>
                <c:pt idx="21">
                  <c:v>58</c:v>
                </c:pt>
                <c:pt idx="22">
                  <c:v>58.9</c:v>
                </c:pt>
                <c:pt idx="23">
                  <c:v>59</c:v>
                </c:pt>
                <c:pt idx="24">
                  <c:v>59.1</c:v>
                </c:pt>
                <c:pt idx="25">
                  <c:v>59.5</c:v>
                </c:pt>
                <c:pt idx="26">
                  <c:v>59.4</c:v>
                </c:pt>
                <c:pt idx="27">
                  <c:v>59.6</c:v>
                </c:pt>
                <c:pt idx="28">
                  <c:v>59.5</c:v>
                </c:pt>
                <c:pt idx="29">
                  <c:v>59.4</c:v>
                </c:pt>
                <c:pt idx="30">
                  <c:v>59.3</c:v>
                </c:pt>
                <c:pt idx="31">
                  <c:v>59.2</c:v>
                </c:pt>
                <c:pt idx="32">
                  <c:v>58.9</c:v>
                </c:pt>
                <c:pt idx="33">
                  <c:v>58.9</c:v>
                </c:pt>
                <c:pt idx="34">
                  <c:v>59</c:v>
                </c:pt>
                <c:pt idx="35">
                  <c:v>59</c:v>
                </c:pt>
                <c:pt idx="36">
                  <c:v>59.2</c:v>
                </c:pt>
                <c:pt idx="37">
                  <c:v>59.1</c:v>
                </c:pt>
                <c:pt idx="38">
                  <c:v>58.5</c:v>
                </c:pt>
                <c:pt idx="39">
                  <c:v>58</c:v>
                </c:pt>
                <c:pt idx="40">
                  <c:v>57.4</c:v>
                </c:pt>
                <c:pt idx="41">
                  <c:v>56.9</c:v>
                </c:pt>
                <c:pt idx="42">
                  <c:v>56.7</c:v>
                </c:pt>
                <c:pt idx="43">
                  <c:v>56.2</c:v>
                </c:pt>
              </c:numCache>
            </c:numRef>
          </c:val>
          <c:smooth val="0"/>
        </c:ser>
        <c:ser>
          <c:idx val="1"/>
          <c:order val="1"/>
          <c:tx>
            <c:strRef>
              <c:f>Sheet1!$C$1</c:f>
              <c:strCache>
                <c:ptCount val="1"/>
                <c:pt idx="0">
                  <c:v>African-American</c:v>
                </c:pt>
              </c:strCache>
            </c:strRef>
          </c:tx>
          <c:spPr>
            <a:ln w="12724">
              <a:solidFill>
                <a:schemeClr val="accent1"/>
              </a:solidFill>
              <a:prstDash val="solid"/>
            </a:ln>
          </c:spPr>
          <c:marker>
            <c:symbol val="square"/>
            <c:size val="5"/>
            <c:spPr>
              <a:solidFill>
                <a:schemeClr val="accent1"/>
              </a:solidFill>
              <a:ln>
                <a:solidFill>
                  <a:schemeClr val="accent1"/>
                </a:solidFill>
                <a:prstDash val="solid"/>
              </a:ln>
            </c:spPr>
          </c:marker>
          <c:cat>
            <c:numRef>
              <c:f>Sheet1!$A$2:$A$45</c:f>
              <c:numCache>
                <c:formatCode>General</c:formatCode>
                <c:ptCount val="44"/>
                <c:pt idx="0">
                  <c:v>1972</c:v>
                </c:pt>
                <c:pt idx="1">
                  <c:v>1973</c:v>
                </c:pt>
                <c:pt idx="2">
                  <c:v>1974</c:v>
                </c:pt>
                <c:pt idx="3">
                  <c:v>1975</c:v>
                </c:pt>
                <c:pt idx="4">
                  <c:v>1976</c:v>
                </c:pt>
                <c:pt idx="5">
                  <c:v>1977</c:v>
                </c:pt>
                <c:pt idx="6">
                  <c:v>1978</c:v>
                </c:pt>
                <c:pt idx="7">
                  <c:v>1979</c:v>
                </c:pt>
                <c:pt idx="8">
                  <c:v>1980</c:v>
                </c:pt>
                <c:pt idx="9">
                  <c:v>1981</c:v>
                </c:pt>
                <c:pt idx="10">
                  <c:v>1982</c:v>
                </c:pt>
                <c:pt idx="11">
                  <c:v>1983</c:v>
                </c:pt>
                <c:pt idx="12">
                  <c:v>1984</c:v>
                </c:pt>
                <c:pt idx="13">
                  <c:v>1985</c:v>
                </c:pt>
                <c:pt idx="14">
                  <c:v>1986</c:v>
                </c:pt>
                <c:pt idx="15">
                  <c:v>1987</c:v>
                </c:pt>
                <c:pt idx="16">
                  <c:v>1988</c:v>
                </c:pt>
                <c:pt idx="17">
                  <c:v>1989</c:v>
                </c:pt>
                <c:pt idx="18">
                  <c:v>1990</c:v>
                </c:pt>
                <c:pt idx="19">
                  <c:v>1991</c:v>
                </c:pt>
                <c:pt idx="20">
                  <c:v>1992</c:v>
                </c:pt>
                <c:pt idx="21">
                  <c:v>1993</c:v>
                </c:pt>
                <c:pt idx="22">
                  <c:v>1994</c:v>
                </c:pt>
                <c:pt idx="23">
                  <c:v>1995</c:v>
                </c:pt>
                <c:pt idx="24">
                  <c:v>1996</c:v>
                </c:pt>
                <c:pt idx="25">
                  <c:v>1997</c:v>
                </c:pt>
                <c:pt idx="26">
                  <c:v>1998</c:v>
                </c:pt>
                <c:pt idx="27">
                  <c:v>1999</c:v>
                </c:pt>
                <c:pt idx="28">
                  <c:v>2000</c:v>
                </c:pt>
                <c:pt idx="29">
                  <c:v>2001</c:v>
                </c:pt>
                <c:pt idx="30">
                  <c:v>2002</c:v>
                </c:pt>
                <c:pt idx="31">
                  <c:v>2003</c:v>
                </c:pt>
                <c:pt idx="32">
                  <c:v>2004</c:v>
                </c:pt>
                <c:pt idx="33">
                  <c:v>2005</c:v>
                </c:pt>
                <c:pt idx="34">
                  <c:v>2006</c:v>
                </c:pt>
                <c:pt idx="35">
                  <c:v>2007</c:v>
                </c:pt>
                <c:pt idx="36">
                  <c:v>2008</c:v>
                </c:pt>
                <c:pt idx="37">
                  <c:v>2009</c:v>
                </c:pt>
                <c:pt idx="38">
                  <c:v>2010</c:v>
                </c:pt>
                <c:pt idx="39">
                  <c:v>2011</c:v>
                </c:pt>
                <c:pt idx="40">
                  <c:v>2012</c:v>
                </c:pt>
                <c:pt idx="41">
                  <c:v>2013</c:v>
                </c:pt>
                <c:pt idx="42">
                  <c:v>2014</c:v>
                </c:pt>
                <c:pt idx="43">
                  <c:v>2015</c:v>
                </c:pt>
              </c:numCache>
            </c:numRef>
          </c:cat>
          <c:val>
            <c:numRef>
              <c:f>Sheet1!$C$2:$C$45</c:f>
              <c:numCache>
                <c:formatCode>General</c:formatCode>
                <c:ptCount val="44"/>
                <c:pt idx="0">
                  <c:v>48.7</c:v>
                </c:pt>
                <c:pt idx="1">
                  <c:v>49.3</c:v>
                </c:pt>
                <c:pt idx="2">
                  <c:v>49</c:v>
                </c:pt>
                <c:pt idx="3">
                  <c:v>48.8</c:v>
                </c:pt>
                <c:pt idx="4">
                  <c:v>49.8</c:v>
                </c:pt>
                <c:pt idx="5">
                  <c:v>50.8</c:v>
                </c:pt>
                <c:pt idx="6">
                  <c:v>53.1</c:v>
                </c:pt>
                <c:pt idx="7">
                  <c:v>53.1</c:v>
                </c:pt>
                <c:pt idx="8">
                  <c:v>53.1</c:v>
                </c:pt>
                <c:pt idx="9">
                  <c:v>53.5</c:v>
                </c:pt>
                <c:pt idx="10">
                  <c:v>53.7</c:v>
                </c:pt>
                <c:pt idx="11">
                  <c:v>54.2</c:v>
                </c:pt>
                <c:pt idx="12">
                  <c:v>55.2</c:v>
                </c:pt>
                <c:pt idx="13">
                  <c:v>56.5</c:v>
                </c:pt>
                <c:pt idx="14">
                  <c:v>56.9</c:v>
                </c:pt>
                <c:pt idx="15">
                  <c:v>58</c:v>
                </c:pt>
                <c:pt idx="16">
                  <c:v>58</c:v>
                </c:pt>
                <c:pt idx="17">
                  <c:v>58.7</c:v>
                </c:pt>
                <c:pt idx="18">
                  <c:v>58.3</c:v>
                </c:pt>
                <c:pt idx="19">
                  <c:v>57.5</c:v>
                </c:pt>
                <c:pt idx="20">
                  <c:v>58.5</c:v>
                </c:pt>
                <c:pt idx="21">
                  <c:v>57.9</c:v>
                </c:pt>
                <c:pt idx="22">
                  <c:v>58.7</c:v>
                </c:pt>
                <c:pt idx="23">
                  <c:v>59.5</c:v>
                </c:pt>
                <c:pt idx="24">
                  <c:v>60.4</c:v>
                </c:pt>
                <c:pt idx="25">
                  <c:v>61.7</c:v>
                </c:pt>
                <c:pt idx="26">
                  <c:v>62.8</c:v>
                </c:pt>
                <c:pt idx="27">
                  <c:v>63.5</c:v>
                </c:pt>
                <c:pt idx="28">
                  <c:v>63.1</c:v>
                </c:pt>
                <c:pt idx="29">
                  <c:v>62.8</c:v>
                </c:pt>
                <c:pt idx="30">
                  <c:v>61.8</c:v>
                </c:pt>
                <c:pt idx="31">
                  <c:v>61.9</c:v>
                </c:pt>
                <c:pt idx="32">
                  <c:v>61.5</c:v>
                </c:pt>
                <c:pt idx="33">
                  <c:v>61.6</c:v>
                </c:pt>
                <c:pt idx="34">
                  <c:v>61.7</c:v>
                </c:pt>
                <c:pt idx="35">
                  <c:v>61.1</c:v>
                </c:pt>
                <c:pt idx="36">
                  <c:v>61.3</c:v>
                </c:pt>
                <c:pt idx="37">
                  <c:v>60.3</c:v>
                </c:pt>
                <c:pt idx="38">
                  <c:v>59.9</c:v>
                </c:pt>
                <c:pt idx="39">
                  <c:v>59.1</c:v>
                </c:pt>
                <c:pt idx="40">
                  <c:v>59.8</c:v>
                </c:pt>
                <c:pt idx="41">
                  <c:v>59.2</c:v>
                </c:pt>
                <c:pt idx="42">
                  <c:v>59.2</c:v>
                </c:pt>
                <c:pt idx="43">
                  <c:v>59.7</c:v>
                </c:pt>
              </c:numCache>
            </c:numRef>
          </c:val>
          <c:smooth val="0"/>
        </c:ser>
        <c:dLbls>
          <c:showLegendKey val="0"/>
          <c:showVal val="0"/>
          <c:showCatName val="0"/>
          <c:showSerName val="0"/>
          <c:showPercent val="0"/>
          <c:showBubbleSize val="0"/>
        </c:dLbls>
        <c:marker val="1"/>
        <c:smooth val="0"/>
        <c:axId val="175921792"/>
        <c:axId val="175986176"/>
      </c:lineChart>
      <c:catAx>
        <c:axId val="175921792"/>
        <c:scaling>
          <c:orientation val="minMax"/>
        </c:scaling>
        <c:delete val="0"/>
        <c:axPos val="b"/>
        <c:numFmt formatCode="General" sourceLinked="1"/>
        <c:majorTickMark val="out"/>
        <c:minorTickMark val="none"/>
        <c:tickLblPos val="nextTo"/>
        <c:spPr>
          <a:ln w="13447">
            <a:solidFill>
              <a:srgbClr val="000000"/>
            </a:solidFill>
            <a:prstDash val="solid"/>
          </a:ln>
        </c:spPr>
        <c:txPr>
          <a:bodyPr rot="0" vert="horz"/>
          <a:lstStyle/>
          <a:p>
            <a:pPr>
              <a:defRPr/>
            </a:pPr>
            <a:endParaRPr lang="en-US"/>
          </a:p>
        </c:txPr>
        <c:crossAx val="175986176"/>
        <c:crosses val="autoZero"/>
        <c:auto val="1"/>
        <c:lblAlgn val="ctr"/>
        <c:lblOffset val="100"/>
        <c:tickLblSkip val="5"/>
        <c:tickMarkSkip val="1"/>
        <c:noMultiLvlLbl val="0"/>
      </c:catAx>
      <c:valAx>
        <c:axId val="175986176"/>
        <c:scaling>
          <c:orientation val="minMax"/>
        </c:scaling>
        <c:delete val="0"/>
        <c:axPos val="l"/>
        <c:majorGridlines>
          <c:spPr>
            <a:ln w="13447">
              <a:solidFill>
                <a:srgbClr val="000000"/>
              </a:solidFill>
              <a:prstDash val="solid"/>
            </a:ln>
          </c:spPr>
        </c:majorGridlines>
        <c:title>
          <c:tx>
            <c:rich>
              <a:bodyPr/>
              <a:lstStyle/>
              <a:p>
                <a:pPr>
                  <a:defRPr/>
                </a:pPr>
                <a:r>
                  <a:rPr lang="en-US"/>
                  <a:t>Participation Rate (%)</a:t>
                </a:r>
              </a:p>
            </c:rich>
          </c:tx>
          <c:layout>
            <c:manualLayout>
              <c:xMode val="edge"/>
              <c:yMode val="edge"/>
              <c:x val="1.7460300556507241E-2"/>
              <c:y val="0.17012459017549847"/>
            </c:manualLayout>
          </c:layout>
          <c:overlay val="0"/>
          <c:spPr>
            <a:noFill/>
            <a:ln w="25448">
              <a:noFill/>
            </a:ln>
          </c:spPr>
        </c:title>
        <c:numFmt formatCode="General" sourceLinked="1"/>
        <c:majorTickMark val="out"/>
        <c:minorTickMark val="none"/>
        <c:tickLblPos val="nextTo"/>
        <c:spPr>
          <a:ln w="13447">
            <a:solidFill>
              <a:srgbClr val="000000"/>
            </a:solidFill>
            <a:prstDash val="solid"/>
          </a:ln>
        </c:spPr>
        <c:txPr>
          <a:bodyPr rot="0" vert="horz"/>
          <a:lstStyle/>
          <a:p>
            <a:pPr>
              <a:defRPr/>
            </a:pPr>
            <a:endParaRPr lang="en-US"/>
          </a:p>
        </c:txPr>
        <c:crossAx val="175921792"/>
        <c:crosses val="autoZero"/>
        <c:crossBetween val="between"/>
      </c:valAx>
      <c:spPr>
        <a:noFill/>
        <a:ln w="13447">
          <a:solidFill>
            <a:srgbClr val="000000"/>
          </a:solidFill>
          <a:prstDash val="solid"/>
        </a:ln>
      </c:spPr>
    </c:plotArea>
    <c:legend>
      <c:legendPos val="r"/>
      <c:layout>
        <c:manualLayout>
          <c:xMode val="edge"/>
          <c:yMode val="edge"/>
          <c:x val="0.15195369030390737"/>
          <c:y val="0.88050314465408808"/>
          <c:w val="0.84370477568740954"/>
          <c:h val="0.11740041928721175"/>
        </c:manualLayout>
      </c:layout>
      <c:overlay val="0"/>
      <c:spPr>
        <a:noFill/>
        <a:ln w="13447">
          <a:solidFill>
            <a:srgbClr val="000000"/>
          </a:solidFill>
          <a:prstDash val="solid"/>
        </a:ln>
      </c:spPr>
    </c:legend>
    <c:plotVisOnly val="1"/>
    <c:dispBlanksAs val="gap"/>
    <c:showDLblsOverMax val="0"/>
  </c:chart>
  <c:spPr>
    <a:solidFill>
      <a:schemeClr val="bg1"/>
    </a:solidFill>
    <a:ln w="19050" cap="flat" cmpd="sng" algn="ctr">
      <a:noFill/>
      <a:prstDash val="solid"/>
      <a:miter lim="800000"/>
      <a:headEnd type="none" w="med" len="med"/>
      <a:tailEnd type="none" w="med" len="med"/>
    </a:ln>
  </c:spPr>
  <c:txPr>
    <a:bodyPr/>
    <a:lstStyle/>
    <a:p>
      <a:pPr>
        <a:defRPr sz="1200" b="0" i="0" u="none" strike="noStrike" baseline="0">
          <a:solidFill>
            <a:srgbClr val="000000"/>
          </a:solidFill>
          <a:latin typeface="+mn-lt"/>
          <a:ea typeface="Times New Roman"/>
          <a:cs typeface="Times New Roman"/>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944135423439042"/>
          <c:y val="0.109717868338558"/>
          <c:w val="0.84943645805742174"/>
          <c:h val="0.65243302141976411"/>
        </c:manualLayout>
      </c:layout>
      <c:lineChart>
        <c:grouping val="standard"/>
        <c:varyColors val="0"/>
        <c:ser>
          <c:idx val="0"/>
          <c:order val="0"/>
          <c:tx>
            <c:strRef>
              <c:f>Sheet1!$B$1</c:f>
              <c:strCache>
                <c:ptCount val="1"/>
                <c:pt idx="0">
                  <c:v>White</c:v>
                </c:pt>
              </c:strCache>
            </c:strRef>
          </c:tx>
          <c:spPr>
            <a:ln w="19025">
              <a:solidFill>
                <a:srgbClr val="EF8E21"/>
              </a:solidFill>
              <a:prstDash val="solid"/>
            </a:ln>
          </c:spPr>
          <c:marker>
            <c:symbol val="diamond"/>
            <c:size val="2"/>
            <c:spPr>
              <a:solidFill>
                <a:srgbClr val="EF8E21"/>
              </a:solidFill>
              <a:ln>
                <a:solidFill>
                  <a:srgbClr val="EF8E21"/>
                </a:solidFill>
                <a:prstDash val="solid"/>
              </a:ln>
            </c:spPr>
          </c:marker>
          <c:cat>
            <c:numRef>
              <c:f>Sheet1!$A$2:$A$45</c:f>
              <c:numCache>
                <c:formatCode>General</c:formatCode>
                <c:ptCount val="44"/>
                <c:pt idx="0">
                  <c:v>1972</c:v>
                </c:pt>
                <c:pt idx="1">
                  <c:v>1973</c:v>
                </c:pt>
                <c:pt idx="2">
                  <c:v>1974</c:v>
                </c:pt>
                <c:pt idx="3">
                  <c:v>1975</c:v>
                </c:pt>
                <c:pt idx="4">
                  <c:v>1976</c:v>
                </c:pt>
                <c:pt idx="5">
                  <c:v>1977</c:v>
                </c:pt>
                <c:pt idx="6">
                  <c:v>1978</c:v>
                </c:pt>
                <c:pt idx="7">
                  <c:v>1979</c:v>
                </c:pt>
                <c:pt idx="8">
                  <c:v>1980</c:v>
                </c:pt>
                <c:pt idx="9">
                  <c:v>1981</c:v>
                </c:pt>
                <c:pt idx="10">
                  <c:v>1982</c:v>
                </c:pt>
                <c:pt idx="11">
                  <c:v>1983</c:v>
                </c:pt>
                <c:pt idx="12">
                  <c:v>1984</c:v>
                </c:pt>
                <c:pt idx="13">
                  <c:v>1985</c:v>
                </c:pt>
                <c:pt idx="14">
                  <c:v>1986</c:v>
                </c:pt>
                <c:pt idx="15">
                  <c:v>1987</c:v>
                </c:pt>
                <c:pt idx="16">
                  <c:v>1988</c:v>
                </c:pt>
                <c:pt idx="17">
                  <c:v>1989</c:v>
                </c:pt>
                <c:pt idx="18">
                  <c:v>1990</c:v>
                </c:pt>
                <c:pt idx="19">
                  <c:v>1991</c:v>
                </c:pt>
                <c:pt idx="20">
                  <c:v>1992</c:v>
                </c:pt>
                <c:pt idx="21">
                  <c:v>1993</c:v>
                </c:pt>
                <c:pt idx="22">
                  <c:v>1994</c:v>
                </c:pt>
                <c:pt idx="23">
                  <c:v>1995</c:v>
                </c:pt>
                <c:pt idx="24">
                  <c:v>1996</c:v>
                </c:pt>
                <c:pt idx="25">
                  <c:v>1997</c:v>
                </c:pt>
                <c:pt idx="26">
                  <c:v>1998</c:v>
                </c:pt>
                <c:pt idx="27">
                  <c:v>1999</c:v>
                </c:pt>
                <c:pt idx="28">
                  <c:v>2000</c:v>
                </c:pt>
                <c:pt idx="29">
                  <c:v>2001</c:v>
                </c:pt>
                <c:pt idx="30">
                  <c:v>2002</c:v>
                </c:pt>
                <c:pt idx="31">
                  <c:v>2003</c:v>
                </c:pt>
                <c:pt idx="32">
                  <c:v>2004</c:v>
                </c:pt>
                <c:pt idx="33">
                  <c:v>2005</c:v>
                </c:pt>
                <c:pt idx="34">
                  <c:v>2006</c:v>
                </c:pt>
                <c:pt idx="35">
                  <c:v>2007</c:v>
                </c:pt>
                <c:pt idx="36">
                  <c:v>2008</c:v>
                </c:pt>
                <c:pt idx="37">
                  <c:v>2009</c:v>
                </c:pt>
                <c:pt idx="38">
                  <c:v>2010</c:v>
                </c:pt>
                <c:pt idx="39">
                  <c:v>2011</c:v>
                </c:pt>
                <c:pt idx="40">
                  <c:v>2012</c:v>
                </c:pt>
                <c:pt idx="41">
                  <c:v>2013</c:v>
                </c:pt>
                <c:pt idx="42">
                  <c:v>2014</c:v>
                </c:pt>
                <c:pt idx="43">
                  <c:v>2015</c:v>
                </c:pt>
              </c:numCache>
            </c:numRef>
          </c:cat>
          <c:val>
            <c:numRef>
              <c:f>Sheet1!$B$2:$B$45</c:f>
              <c:numCache>
                <c:formatCode>General</c:formatCode>
                <c:ptCount val="44"/>
                <c:pt idx="0">
                  <c:v>79.599999999999994</c:v>
                </c:pt>
                <c:pt idx="1">
                  <c:v>79.400000000000006</c:v>
                </c:pt>
                <c:pt idx="2">
                  <c:v>79.400000000000006</c:v>
                </c:pt>
                <c:pt idx="3">
                  <c:v>78.7</c:v>
                </c:pt>
                <c:pt idx="4">
                  <c:v>78.400000000000006</c:v>
                </c:pt>
                <c:pt idx="5">
                  <c:v>78.5</c:v>
                </c:pt>
                <c:pt idx="6">
                  <c:v>78.599999999999994</c:v>
                </c:pt>
                <c:pt idx="7">
                  <c:v>78.599999999999994</c:v>
                </c:pt>
                <c:pt idx="8">
                  <c:v>78.2</c:v>
                </c:pt>
                <c:pt idx="9">
                  <c:v>77.900000000000006</c:v>
                </c:pt>
                <c:pt idx="10">
                  <c:v>77.400000000000006</c:v>
                </c:pt>
                <c:pt idx="11">
                  <c:v>77.099999999999994</c:v>
                </c:pt>
                <c:pt idx="12">
                  <c:v>77.099999999999994</c:v>
                </c:pt>
                <c:pt idx="13">
                  <c:v>77</c:v>
                </c:pt>
                <c:pt idx="14">
                  <c:v>76.900000000000006</c:v>
                </c:pt>
                <c:pt idx="15">
                  <c:v>76.8</c:v>
                </c:pt>
                <c:pt idx="16">
                  <c:v>76.900000000000006</c:v>
                </c:pt>
                <c:pt idx="17">
                  <c:v>77.099999999999994</c:v>
                </c:pt>
                <c:pt idx="18">
                  <c:v>77.099999999999994</c:v>
                </c:pt>
                <c:pt idx="19">
                  <c:v>76.5</c:v>
                </c:pt>
                <c:pt idx="20">
                  <c:v>76.5</c:v>
                </c:pt>
                <c:pt idx="21">
                  <c:v>76.2</c:v>
                </c:pt>
                <c:pt idx="22">
                  <c:v>75.900000000000006</c:v>
                </c:pt>
                <c:pt idx="23">
                  <c:v>75.7</c:v>
                </c:pt>
                <c:pt idx="24">
                  <c:v>75.8</c:v>
                </c:pt>
                <c:pt idx="25">
                  <c:v>75.900000000000006</c:v>
                </c:pt>
                <c:pt idx="26">
                  <c:v>75.599999999999994</c:v>
                </c:pt>
                <c:pt idx="27">
                  <c:v>75.599999999999994</c:v>
                </c:pt>
                <c:pt idx="28">
                  <c:v>75.5</c:v>
                </c:pt>
                <c:pt idx="29">
                  <c:v>75.099999999999994</c:v>
                </c:pt>
                <c:pt idx="30">
                  <c:v>74.8</c:v>
                </c:pt>
                <c:pt idx="31">
                  <c:v>74.2</c:v>
                </c:pt>
                <c:pt idx="32">
                  <c:v>74.099999999999994</c:v>
                </c:pt>
                <c:pt idx="33">
                  <c:v>74.099999999999994</c:v>
                </c:pt>
                <c:pt idx="34">
                  <c:v>74.3</c:v>
                </c:pt>
                <c:pt idx="35">
                  <c:v>74</c:v>
                </c:pt>
                <c:pt idx="36">
                  <c:v>73.7</c:v>
                </c:pt>
                <c:pt idx="37">
                  <c:v>72.8</c:v>
                </c:pt>
                <c:pt idx="38">
                  <c:v>72</c:v>
                </c:pt>
                <c:pt idx="39">
                  <c:v>71.3</c:v>
                </c:pt>
                <c:pt idx="40" formatCode="#0.0">
                  <c:v>71</c:v>
                </c:pt>
                <c:pt idx="41" formatCode="#0.0">
                  <c:v>70.5</c:v>
                </c:pt>
                <c:pt idx="42" formatCode="#0.0">
                  <c:v>69.8</c:v>
                </c:pt>
                <c:pt idx="43" formatCode="#0.0">
                  <c:v>69.7</c:v>
                </c:pt>
              </c:numCache>
            </c:numRef>
          </c:val>
          <c:smooth val="0"/>
        </c:ser>
        <c:ser>
          <c:idx val="1"/>
          <c:order val="1"/>
          <c:tx>
            <c:strRef>
              <c:f>Sheet1!$C$1</c:f>
              <c:strCache>
                <c:ptCount val="1"/>
                <c:pt idx="0">
                  <c:v>African-American</c:v>
                </c:pt>
              </c:strCache>
            </c:strRef>
          </c:tx>
          <c:spPr>
            <a:ln w="19025">
              <a:solidFill>
                <a:schemeClr val="accent1"/>
              </a:solidFill>
              <a:prstDash val="solid"/>
            </a:ln>
          </c:spPr>
          <c:marker>
            <c:symbol val="square"/>
            <c:size val="2"/>
            <c:spPr>
              <a:solidFill>
                <a:schemeClr val="accent1"/>
              </a:solidFill>
              <a:ln>
                <a:solidFill>
                  <a:schemeClr val="accent1"/>
                </a:solidFill>
                <a:prstDash val="solid"/>
              </a:ln>
            </c:spPr>
          </c:marker>
          <c:cat>
            <c:numRef>
              <c:f>Sheet1!$A$2:$A$45</c:f>
              <c:numCache>
                <c:formatCode>General</c:formatCode>
                <c:ptCount val="44"/>
                <c:pt idx="0">
                  <c:v>1972</c:v>
                </c:pt>
                <c:pt idx="1">
                  <c:v>1973</c:v>
                </c:pt>
                <c:pt idx="2">
                  <c:v>1974</c:v>
                </c:pt>
                <c:pt idx="3">
                  <c:v>1975</c:v>
                </c:pt>
                <c:pt idx="4">
                  <c:v>1976</c:v>
                </c:pt>
                <c:pt idx="5">
                  <c:v>1977</c:v>
                </c:pt>
                <c:pt idx="6">
                  <c:v>1978</c:v>
                </c:pt>
                <c:pt idx="7">
                  <c:v>1979</c:v>
                </c:pt>
                <c:pt idx="8">
                  <c:v>1980</c:v>
                </c:pt>
                <c:pt idx="9">
                  <c:v>1981</c:v>
                </c:pt>
                <c:pt idx="10">
                  <c:v>1982</c:v>
                </c:pt>
                <c:pt idx="11">
                  <c:v>1983</c:v>
                </c:pt>
                <c:pt idx="12">
                  <c:v>1984</c:v>
                </c:pt>
                <c:pt idx="13">
                  <c:v>1985</c:v>
                </c:pt>
                <c:pt idx="14">
                  <c:v>1986</c:v>
                </c:pt>
                <c:pt idx="15">
                  <c:v>1987</c:v>
                </c:pt>
                <c:pt idx="16">
                  <c:v>1988</c:v>
                </c:pt>
                <c:pt idx="17">
                  <c:v>1989</c:v>
                </c:pt>
                <c:pt idx="18">
                  <c:v>1990</c:v>
                </c:pt>
                <c:pt idx="19">
                  <c:v>1991</c:v>
                </c:pt>
                <c:pt idx="20">
                  <c:v>1992</c:v>
                </c:pt>
                <c:pt idx="21">
                  <c:v>1993</c:v>
                </c:pt>
                <c:pt idx="22">
                  <c:v>1994</c:v>
                </c:pt>
                <c:pt idx="23">
                  <c:v>1995</c:v>
                </c:pt>
                <c:pt idx="24">
                  <c:v>1996</c:v>
                </c:pt>
                <c:pt idx="25">
                  <c:v>1997</c:v>
                </c:pt>
                <c:pt idx="26">
                  <c:v>1998</c:v>
                </c:pt>
                <c:pt idx="27">
                  <c:v>1999</c:v>
                </c:pt>
                <c:pt idx="28">
                  <c:v>2000</c:v>
                </c:pt>
                <c:pt idx="29">
                  <c:v>2001</c:v>
                </c:pt>
                <c:pt idx="30">
                  <c:v>2002</c:v>
                </c:pt>
                <c:pt idx="31">
                  <c:v>2003</c:v>
                </c:pt>
                <c:pt idx="32">
                  <c:v>2004</c:v>
                </c:pt>
                <c:pt idx="33">
                  <c:v>2005</c:v>
                </c:pt>
                <c:pt idx="34">
                  <c:v>2006</c:v>
                </c:pt>
                <c:pt idx="35">
                  <c:v>2007</c:v>
                </c:pt>
                <c:pt idx="36">
                  <c:v>2008</c:v>
                </c:pt>
                <c:pt idx="37">
                  <c:v>2009</c:v>
                </c:pt>
                <c:pt idx="38">
                  <c:v>2010</c:v>
                </c:pt>
                <c:pt idx="39">
                  <c:v>2011</c:v>
                </c:pt>
                <c:pt idx="40">
                  <c:v>2012</c:v>
                </c:pt>
                <c:pt idx="41">
                  <c:v>2013</c:v>
                </c:pt>
                <c:pt idx="42">
                  <c:v>2014</c:v>
                </c:pt>
                <c:pt idx="43">
                  <c:v>2015</c:v>
                </c:pt>
              </c:numCache>
            </c:numRef>
          </c:cat>
          <c:val>
            <c:numRef>
              <c:f>Sheet1!$C$2:$C$45</c:f>
              <c:numCache>
                <c:formatCode>General</c:formatCode>
                <c:ptCount val="44"/>
                <c:pt idx="0">
                  <c:v>73.599999999999994</c:v>
                </c:pt>
                <c:pt idx="1">
                  <c:v>73.400000000000006</c:v>
                </c:pt>
                <c:pt idx="2">
                  <c:v>72.900000000000006</c:v>
                </c:pt>
                <c:pt idx="3">
                  <c:v>70.900000000000006</c:v>
                </c:pt>
                <c:pt idx="4">
                  <c:v>70</c:v>
                </c:pt>
                <c:pt idx="5">
                  <c:v>70.599999999999994</c:v>
                </c:pt>
                <c:pt idx="6">
                  <c:v>71.5</c:v>
                </c:pt>
                <c:pt idx="7">
                  <c:v>71.3</c:v>
                </c:pt>
                <c:pt idx="8">
                  <c:v>70.3</c:v>
                </c:pt>
                <c:pt idx="9">
                  <c:v>70</c:v>
                </c:pt>
                <c:pt idx="10">
                  <c:v>70.099999999999994</c:v>
                </c:pt>
                <c:pt idx="11">
                  <c:v>70.599999999999994</c:v>
                </c:pt>
                <c:pt idx="12">
                  <c:v>70.8</c:v>
                </c:pt>
                <c:pt idx="13">
                  <c:v>70.8</c:v>
                </c:pt>
                <c:pt idx="14">
                  <c:v>71.2</c:v>
                </c:pt>
                <c:pt idx="15">
                  <c:v>71.099999999999994</c:v>
                </c:pt>
                <c:pt idx="16">
                  <c:v>71</c:v>
                </c:pt>
                <c:pt idx="17">
                  <c:v>71</c:v>
                </c:pt>
                <c:pt idx="18">
                  <c:v>71</c:v>
                </c:pt>
                <c:pt idx="19">
                  <c:v>70.400000000000006</c:v>
                </c:pt>
                <c:pt idx="20">
                  <c:v>70.7</c:v>
                </c:pt>
                <c:pt idx="21">
                  <c:v>69.599999999999994</c:v>
                </c:pt>
                <c:pt idx="22">
                  <c:v>69.099999999999994</c:v>
                </c:pt>
                <c:pt idx="23">
                  <c:v>69</c:v>
                </c:pt>
                <c:pt idx="24">
                  <c:v>68.7</c:v>
                </c:pt>
                <c:pt idx="25">
                  <c:v>68.3</c:v>
                </c:pt>
                <c:pt idx="26">
                  <c:v>69</c:v>
                </c:pt>
                <c:pt idx="27">
                  <c:v>68.7</c:v>
                </c:pt>
                <c:pt idx="28">
                  <c:v>69.2</c:v>
                </c:pt>
                <c:pt idx="29">
                  <c:v>68.400000000000006</c:v>
                </c:pt>
                <c:pt idx="30">
                  <c:v>68.400000000000006</c:v>
                </c:pt>
                <c:pt idx="31">
                  <c:v>67.3</c:v>
                </c:pt>
                <c:pt idx="32">
                  <c:v>66.7</c:v>
                </c:pt>
                <c:pt idx="33">
                  <c:v>67.3</c:v>
                </c:pt>
                <c:pt idx="34">
                  <c:v>67</c:v>
                </c:pt>
                <c:pt idx="35">
                  <c:v>66.8</c:v>
                </c:pt>
                <c:pt idx="36">
                  <c:v>66.7</c:v>
                </c:pt>
                <c:pt idx="37">
                  <c:v>65</c:v>
                </c:pt>
                <c:pt idx="38">
                  <c:v>65</c:v>
                </c:pt>
                <c:pt idx="39">
                  <c:v>64.2</c:v>
                </c:pt>
                <c:pt idx="40">
                  <c:v>63.6</c:v>
                </c:pt>
                <c:pt idx="41">
                  <c:v>63.5</c:v>
                </c:pt>
                <c:pt idx="42">
                  <c:v>63.6</c:v>
                </c:pt>
                <c:pt idx="43">
                  <c:v>63.8</c:v>
                </c:pt>
              </c:numCache>
            </c:numRef>
          </c:val>
          <c:smooth val="0"/>
        </c:ser>
        <c:dLbls>
          <c:showLegendKey val="0"/>
          <c:showVal val="0"/>
          <c:showCatName val="0"/>
          <c:showSerName val="0"/>
          <c:showPercent val="0"/>
          <c:showBubbleSize val="0"/>
        </c:dLbls>
        <c:marker val="1"/>
        <c:smooth val="0"/>
        <c:axId val="176047616"/>
        <c:axId val="176062848"/>
      </c:lineChart>
      <c:catAx>
        <c:axId val="176047616"/>
        <c:scaling>
          <c:orientation val="minMax"/>
        </c:scaling>
        <c:delete val="0"/>
        <c:axPos val="b"/>
        <c:numFmt formatCode="General" sourceLinked="1"/>
        <c:majorTickMark val="out"/>
        <c:minorTickMark val="none"/>
        <c:tickLblPos val="nextTo"/>
        <c:spPr>
          <a:ln w="7199">
            <a:solidFill>
              <a:srgbClr val="000000"/>
            </a:solidFill>
            <a:prstDash val="solid"/>
          </a:ln>
        </c:spPr>
        <c:txPr>
          <a:bodyPr rot="0" vert="horz"/>
          <a:lstStyle/>
          <a:p>
            <a:pPr>
              <a:defRPr/>
            </a:pPr>
            <a:endParaRPr lang="en-US"/>
          </a:p>
        </c:txPr>
        <c:crossAx val="176062848"/>
        <c:crosses val="autoZero"/>
        <c:auto val="1"/>
        <c:lblAlgn val="ctr"/>
        <c:lblOffset val="100"/>
        <c:tickLblSkip val="5"/>
        <c:tickMarkSkip val="1"/>
        <c:noMultiLvlLbl val="0"/>
      </c:catAx>
      <c:valAx>
        <c:axId val="176062848"/>
        <c:scaling>
          <c:orientation val="minMax"/>
        </c:scaling>
        <c:delete val="0"/>
        <c:axPos val="l"/>
        <c:majorGridlines>
          <c:spPr>
            <a:ln w="7199">
              <a:solidFill>
                <a:srgbClr val="000000"/>
              </a:solidFill>
              <a:prstDash val="solid"/>
            </a:ln>
          </c:spPr>
        </c:majorGridlines>
        <c:title>
          <c:tx>
            <c:rich>
              <a:bodyPr/>
              <a:lstStyle/>
              <a:p>
                <a:pPr>
                  <a:defRPr/>
                </a:pPr>
                <a:r>
                  <a:rPr lang="en-US"/>
                  <a:t>Participation Rate (%)</a:t>
                </a:r>
              </a:p>
            </c:rich>
          </c:tx>
          <c:layout>
            <c:manualLayout>
              <c:xMode val="edge"/>
              <c:yMode val="edge"/>
              <c:x val="1.949903140932353E-2"/>
              <c:y val="0.21064319207290103"/>
            </c:manualLayout>
          </c:layout>
          <c:overlay val="0"/>
          <c:spPr>
            <a:noFill/>
            <a:ln w="13623">
              <a:noFill/>
            </a:ln>
          </c:spPr>
        </c:title>
        <c:numFmt formatCode="General" sourceLinked="1"/>
        <c:majorTickMark val="out"/>
        <c:minorTickMark val="none"/>
        <c:tickLblPos val="nextTo"/>
        <c:spPr>
          <a:ln w="7199">
            <a:solidFill>
              <a:srgbClr val="000000"/>
            </a:solidFill>
            <a:prstDash val="solid"/>
          </a:ln>
        </c:spPr>
        <c:txPr>
          <a:bodyPr rot="0" vert="horz"/>
          <a:lstStyle/>
          <a:p>
            <a:pPr>
              <a:defRPr/>
            </a:pPr>
            <a:endParaRPr lang="en-US"/>
          </a:p>
        </c:txPr>
        <c:crossAx val="176047616"/>
        <c:crosses val="autoZero"/>
        <c:crossBetween val="between"/>
      </c:valAx>
      <c:spPr>
        <a:noFill/>
        <a:ln w="7199">
          <a:solidFill>
            <a:srgbClr val="000000"/>
          </a:solidFill>
          <a:prstDash val="solid"/>
        </a:ln>
      </c:spPr>
    </c:plotArea>
    <c:legend>
      <c:legendPos val="r"/>
      <c:layout>
        <c:manualLayout>
          <c:xMode val="edge"/>
          <c:yMode val="edge"/>
          <c:x val="0.14961832061068703"/>
          <c:y val="0.87616822429906538"/>
          <c:w val="0.84274809160305342"/>
          <c:h val="0.11448598130841121"/>
        </c:manualLayout>
      </c:layout>
      <c:overlay val="0"/>
      <c:spPr>
        <a:noFill/>
        <a:ln w="7199">
          <a:solidFill>
            <a:srgbClr val="000000"/>
          </a:solidFill>
          <a:prstDash val="solid"/>
        </a:ln>
      </c:spPr>
    </c:legend>
    <c:plotVisOnly val="1"/>
    <c:dispBlanksAs val="gap"/>
    <c:showDLblsOverMax val="0"/>
  </c:chart>
  <c:spPr>
    <a:noFill/>
    <a:ln>
      <a:noFill/>
    </a:ln>
  </c:spPr>
  <c:txPr>
    <a:bodyPr/>
    <a:lstStyle/>
    <a:p>
      <a:pPr>
        <a:defRPr sz="1100" b="0" i="0" u="none" strike="noStrike" baseline="0">
          <a:solidFill>
            <a:srgbClr val="000000"/>
          </a:solidFill>
          <a:latin typeface="+mn-lt"/>
          <a:ea typeface="Times New Roman"/>
          <a:cs typeface="Times New Roman"/>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0368891039458057"/>
          <c:y val="6.2240663900414939E-2"/>
          <c:w val="0.88043801961905588"/>
          <c:h val="0.7618520301099283"/>
        </c:manualLayout>
      </c:layout>
      <c:lineChart>
        <c:grouping val="standard"/>
        <c:varyColors val="0"/>
        <c:ser>
          <c:idx val="0"/>
          <c:order val="0"/>
          <c:tx>
            <c:strRef>
              <c:f>Sheet1!$B$1</c:f>
              <c:strCache>
                <c:ptCount val="1"/>
                <c:pt idx="0">
                  <c:v>Hours</c:v>
                </c:pt>
              </c:strCache>
            </c:strRef>
          </c:tx>
          <c:cat>
            <c:numRef>
              <c:f>Sheet1!$A$2:$A$12</c:f>
              <c:numCache>
                <c:formatCode>General</c:formatCode>
                <c:ptCount val="11"/>
                <c:pt idx="0">
                  <c:v>1915</c:v>
                </c:pt>
                <c:pt idx="1">
                  <c:v>1925</c:v>
                </c:pt>
                <c:pt idx="2">
                  <c:v>1935</c:v>
                </c:pt>
                <c:pt idx="3">
                  <c:v>1945</c:v>
                </c:pt>
                <c:pt idx="4">
                  <c:v>1955</c:v>
                </c:pt>
                <c:pt idx="5">
                  <c:v>1965</c:v>
                </c:pt>
                <c:pt idx="6">
                  <c:v>1975</c:v>
                </c:pt>
                <c:pt idx="7">
                  <c:v>1985</c:v>
                </c:pt>
                <c:pt idx="8">
                  <c:v>1995</c:v>
                </c:pt>
                <c:pt idx="9">
                  <c:v>2005</c:v>
                </c:pt>
                <c:pt idx="10">
                  <c:v>2010</c:v>
                </c:pt>
              </c:numCache>
            </c:numRef>
          </c:cat>
          <c:val>
            <c:numRef>
              <c:f>Sheet1!$B$2:$B$12</c:f>
              <c:numCache>
                <c:formatCode>General</c:formatCode>
                <c:ptCount val="11"/>
                <c:pt idx="0">
                  <c:v>49.4</c:v>
                </c:pt>
                <c:pt idx="1">
                  <c:v>44.7</c:v>
                </c:pt>
                <c:pt idx="2">
                  <c:v>38.1</c:v>
                </c:pt>
                <c:pt idx="3">
                  <c:v>41.5</c:v>
                </c:pt>
                <c:pt idx="4">
                  <c:v>40.200000000000003</c:v>
                </c:pt>
                <c:pt idx="5">
                  <c:v>40.6</c:v>
                </c:pt>
                <c:pt idx="6">
                  <c:v>40.1</c:v>
                </c:pt>
                <c:pt idx="7">
                  <c:v>38.9</c:v>
                </c:pt>
                <c:pt idx="8">
                  <c:v>39.4</c:v>
                </c:pt>
                <c:pt idx="9">
                  <c:v>38.9</c:v>
                </c:pt>
                <c:pt idx="10">
                  <c:v>38.5</c:v>
                </c:pt>
              </c:numCache>
            </c:numRef>
          </c:val>
          <c:smooth val="0"/>
        </c:ser>
        <c:dLbls>
          <c:showLegendKey val="0"/>
          <c:showVal val="0"/>
          <c:showCatName val="0"/>
          <c:showSerName val="0"/>
          <c:showPercent val="0"/>
          <c:showBubbleSize val="0"/>
        </c:dLbls>
        <c:marker val="1"/>
        <c:smooth val="0"/>
        <c:axId val="176343296"/>
        <c:axId val="176787456"/>
      </c:lineChart>
      <c:catAx>
        <c:axId val="176343296"/>
        <c:scaling>
          <c:orientation val="minMax"/>
        </c:scaling>
        <c:delete val="0"/>
        <c:axPos val="b"/>
        <c:numFmt formatCode="General" sourceLinked="1"/>
        <c:majorTickMark val="out"/>
        <c:minorTickMark val="none"/>
        <c:tickLblPos val="nextTo"/>
        <c:txPr>
          <a:bodyPr rot="0" vert="horz"/>
          <a:lstStyle/>
          <a:p>
            <a:pPr>
              <a:defRPr/>
            </a:pPr>
            <a:endParaRPr lang="en-US"/>
          </a:p>
        </c:txPr>
        <c:crossAx val="176787456"/>
        <c:crosses val="autoZero"/>
        <c:auto val="1"/>
        <c:lblAlgn val="ctr"/>
        <c:lblOffset val="100"/>
        <c:tickLblSkip val="2"/>
        <c:tickMarkSkip val="1"/>
        <c:noMultiLvlLbl val="0"/>
      </c:catAx>
      <c:valAx>
        <c:axId val="176787456"/>
        <c:scaling>
          <c:orientation val="minMax"/>
        </c:scaling>
        <c:delete val="0"/>
        <c:axPos val="l"/>
        <c:majorGridlines/>
        <c:title>
          <c:tx>
            <c:rich>
              <a:bodyPr/>
              <a:lstStyle/>
              <a:p>
                <a:pPr>
                  <a:defRPr/>
                </a:pPr>
                <a:r>
                  <a:rPr lang="en-US"/>
                  <a:t>Weekly Hours of Work</a:t>
                </a:r>
              </a:p>
            </c:rich>
          </c:tx>
          <c:layout>
            <c:manualLayout>
              <c:xMode val="edge"/>
              <c:yMode val="edge"/>
              <c:x val="1.7460333522221323E-2"/>
              <c:y val="0.18005814725639441"/>
            </c:manualLayout>
          </c:layout>
          <c:overlay val="0"/>
        </c:title>
        <c:numFmt formatCode="General" sourceLinked="1"/>
        <c:majorTickMark val="out"/>
        <c:minorTickMark val="none"/>
        <c:tickLblPos val="nextTo"/>
        <c:txPr>
          <a:bodyPr rot="0" vert="horz"/>
          <a:lstStyle/>
          <a:p>
            <a:pPr>
              <a:defRPr/>
            </a:pPr>
            <a:endParaRPr lang="en-US"/>
          </a:p>
        </c:txPr>
        <c:crossAx val="176343296"/>
        <c:crosses val="autoZero"/>
        <c:crossBetween val="between"/>
      </c:valAx>
    </c:plotArea>
    <c:legend>
      <c:legendPos val="r"/>
      <c:layout>
        <c:manualLayout>
          <c:xMode val="edge"/>
          <c:yMode val="edge"/>
          <c:x val="0.47698744769874479"/>
          <c:y val="0.92110091743119271"/>
          <c:w val="0.17677824267782427"/>
          <c:h val="7.7064220183486243E-2"/>
        </c:manualLayout>
      </c:layout>
      <c:overlay val="0"/>
    </c:legend>
    <c:plotVisOnly val="1"/>
    <c:dispBlanksAs val="gap"/>
    <c:showDLblsOverMax val="0"/>
  </c:chart>
  <c:txPr>
    <a:bodyPr/>
    <a:lstStyle/>
    <a:p>
      <a:pPr>
        <a:defRPr sz="1200" b="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026"/>
          <p:cNvSpPr>
            <a:spLocks noGrp="1" noChangeArrowheads="1"/>
          </p:cNvSpPr>
          <p:nvPr>
            <p:ph type="hdr" sz="quarter"/>
          </p:nvPr>
        </p:nvSpPr>
        <p:spPr bwMode="auto">
          <a:xfrm>
            <a:off x="0" y="0"/>
            <a:ext cx="2981325" cy="457200"/>
          </a:xfrm>
          <a:prstGeom prst="rect">
            <a:avLst/>
          </a:prstGeom>
          <a:noFill/>
          <a:ln w="9525">
            <a:noFill/>
            <a:miter lim="800000"/>
            <a:headEnd/>
            <a:tailEnd/>
          </a:ln>
        </p:spPr>
        <p:txBody>
          <a:bodyPr vert="horz" wrap="square" lIns="91648" tIns="45823" rIns="91648" bIns="45823" numCol="1" anchor="t" anchorCtr="0" compatLnSpc="1">
            <a:prstTxWarp prst="textNoShape">
              <a:avLst/>
            </a:prstTxWarp>
          </a:bodyPr>
          <a:lstStyle>
            <a:lvl1pPr defTabSz="917575">
              <a:defRPr kumimoji="0" sz="1200"/>
            </a:lvl1pPr>
          </a:lstStyle>
          <a:p>
            <a:pPr>
              <a:defRPr/>
            </a:pPr>
            <a:r>
              <a:rPr lang="en-US"/>
              <a:t>David Macpherson</a:t>
            </a:r>
          </a:p>
        </p:txBody>
      </p:sp>
      <p:sp>
        <p:nvSpPr>
          <p:cNvPr id="14339" name="Rectangle 1027"/>
          <p:cNvSpPr>
            <a:spLocks noGrp="1" noChangeArrowheads="1"/>
          </p:cNvSpPr>
          <p:nvPr>
            <p:ph type="dt" sz="quarter" idx="1"/>
          </p:nvPr>
        </p:nvSpPr>
        <p:spPr bwMode="auto">
          <a:xfrm>
            <a:off x="3895725" y="0"/>
            <a:ext cx="2981325" cy="457200"/>
          </a:xfrm>
          <a:prstGeom prst="rect">
            <a:avLst/>
          </a:prstGeom>
          <a:noFill/>
          <a:ln w="9525">
            <a:noFill/>
            <a:miter lim="800000"/>
            <a:headEnd/>
            <a:tailEnd/>
          </a:ln>
        </p:spPr>
        <p:txBody>
          <a:bodyPr vert="horz" wrap="square" lIns="91648" tIns="45823" rIns="91648" bIns="45823" numCol="1" anchor="t" anchorCtr="0" compatLnSpc="1">
            <a:prstTxWarp prst="textNoShape">
              <a:avLst/>
            </a:prstTxWarp>
          </a:bodyPr>
          <a:lstStyle>
            <a:lvl1pPr algn="r" defTabSz="917575">
              <a:defRPr kumimoji="0" sz="1200"/>
            </a:lvl1pPr>
          </a:lstStyle>
          <a:p>
            <a:pPr>
              <a:defRPr/>
            </a:pPr>
            <a:fld id="{C9A565C0-FB28-411A-BCA5-C8A1938A9034}" type="datetime1">
              <a:rPr lang="en-US"/>
              <a:pPr>
                <a:defRPr/>
              </a:pPr>
              <a:t>8/18/2016</a:t>
            </a:fld>
            <a:endParaRPr lang="en-US"/>
          </a:p>
        </p:txBody>
      </p:sp>
      <p:sp>
        <p:nvSpPr>
          <p:cNvPr id="14340" name="Rectangle 1028"/>
          <p:cNvSpPr>
            <a:spLocks noGrp="1" noChangeArrowheads="1"/>
          </p:cNvSpPr>
          <p:nvPr>
            <p:ph type="ftr" sz="quarter" idx="2"/>
          </p:nvPr>
        </p:nvSpPr>
        <p:spPr bwMode="auto">
          <a:xfrm>
            <a:off x="0" y="8705850"/>
            <a:ext cx="2981325" cy="457200"/>
          </a:xfrm>
          <a:prstGeom prst="rect">
            <a:avLst/>
          </a:prstGeom>
          <a:noFill/>
          <a:ln w="9525">
            <a:noFill/>
            <a:miter lim="800000"/>
            <a:headEnd/>
            <a:tailEnd/>
          </a:ln>
        </p:spPr>
        <p:txBody>
          <a:bodyPr vert="horz" wrap="square" lIns="91648" tIns="45823" rIns="91648" bIns="45823" numCol="1" anchor="b" anchorCtr="0" compatLnSpc="1">
            <a:prstTxWarp prst="textNoShape">
              <a:avLst/>
            </a:prstTxWarp>
          </a:bodyPr>
          <a:lstStyle>
            <a:lvl1pPr defTabSz="917575">
              <a:defRPr kumimoji="0" sz="1200"/>
            </a:lvl1pPr>
          </a:lstStyle>
          <a:p>
            <a:pPr>
              <a:defRPr/>
            </a:pPr>
            <a:r>
              <a:rPr lang="en-US"/>
              <a:t>Chapter 3</a:t>
            </a:r>
          </a:p>
        </p:txBody>
      </p:sp>
      <p:sp>
        <p:nvSpPr>
          <p:cNvPr id="14341" name="Rectangle 1029"/>
          <p:cNvSpPr>
            <a:spLocks noGrp="1" noChangeArrowheads="1"/>
          </p:cNvSpPr>
          <p:nvPr>
            <p:ph type="sldNum" sz="quarter" idx="3"/>
          </p:nvPr>
        </p:nvSpPr>
        <p:spPr bwMode="auto">
          <a:xfrm>
            <a:off x="3895725" y="8705850"/>
            <a:ext cx="2981325" cy="457200"/>
          </a:xfrm>
          <a:prstGeom prst="rect">
            <a:avLst/>
          </a:prstGeom>
          <a:noFill/>
          <a:ln w="9525">
            <a:noFill/>
            <a:miter lim="800000"/>
            <a:headEnd/>
            <a:tailEnd/>
          </a:ln>
        </p:spPr>
        <p:txBody>
          <a:bodyPr vert="horz" wrap="square" lIns="91648" tIns="45823" rIns="91648" bIns="45823" numCol="1" anchor="b" anchorCtr="0" compatLnSpc="1">
            <a:prstTxWarp prst="textNoShape">
              <a:avLst/>
            </a:prstTxWarp>
          </a:bodyPr>
          <a:lstStyle>
            <a:lvl1pPr algn="r" defTabSz="917575">
              <a:defRPr kumimoji="0" sz="1200"/>
            </a:lvl1pPr>
          </a:lstStyle>
          <a:p>
            <a:fld id="{BC972B20-7635-4529-A9A5-51C2AD376D6F}" type="slidenum">
              <a:rPr lang="en-US" altLang="en-US"/>
              <a:pPr/>
              <a:t>‹#›</a:t>
            </a:fld>
            <a:endParaRPr lang="en-US" altLang="en-US"/>
          </a:p>
        </p:txBody>
      </p:sp>
    </p:spTree>
    <p:extLst>
      <p:ext uri="{BB962C8B-B14F-4D97-AF65-F5344CB8AC3E}">
        <p14:creationId xmlns:p14="http://schemas.microsoft.com/office/powerpoint/2010/main" val="3419982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81325" cy="457200"/>
          </a:xfrm>
          <a:prstGeom prst="rect">
            <a:avLst/>
          </a:prstGeom>
          <a:noFill/>
          <a:ln w="9525">
            <a:noFill/>
            <a:miter lim="800000"/>
            <a:headEnd/>
            <a:tailEnd/>
          </a:ln>
        </p:spPr>
        <p:txBody>
          <a:bodyPr vert="horz" wrap="square" lIns="91648" tIns="45823" rIns="91648" bIns="45823" numCol="1" anchor="t" anchorCtr="0" compatLnSpc="1">
            <a:prstTxWarp prst="textNoShape">
              <a:avLst/>
            </a:prstTxWarp>
          </a:bodyPr>
          <a:lstStyle>
            <a:lvl1pPr defTabSz="917575">
              <a:defRPr kumimoji="0" sz="1200"/>
            </a:lvl1pPr>
          </a:lstStyle>
          <a:p>
            <a:pPr>
              <a:defRPr/>
            </a:pPr>
            <a:endParaRPr lang="en-US"/>
          </a:p>
        </p:txBody>
      </p:sp>
      <p:sp>
        <p:nvSpPr>
          <p:cNvPr id="3075" name="Rectangle 9"/>
          <p:cNvSpPr>
            <a:spLocks noGrp="1" noRot="1" noChangeAspect="1" noChangeArrowheads="1"/>
          </p:cNvSpPr>
          <p:nvPr>
            <p:ph type="sldImg" idx="2"/>
          </p:nvPr>
        </p:nvSpPr>
        <p:spPr bwMode="auto">
          <a:xfrm>
            <a:off x="1147763" y="687388"/>
            <a:ext cx="4579937" cy="3435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p:cNvSpPr>
            <a:spLocks noGrp="1" noChangeArrowheads="1"/>
          </p:cNvSpPr>
          <p:nvPr>
            <p:ph type="body" sz="quarter" idx="3"/>
          </p:nvPr>
        </p:nvSpPr>
        <p:spPr bwMode="auto">
          <a:xfrm>
            <a:off x="917575" y="4351338"/>
            <a:ext cx="5041900" cy="4124325"/>
          </a:xfrm>
          <a:prstGeom prst="rect">
            <a:avLst/>
          </a:prstGeom>
          <a:noFill/>
          <a:ln w="9525">
            <a:noFill/>
            <a:miter lim="800000"/>
            <a:headEnd/>
            <a:tailEnd/>
          </a:ln>
        </p:spPr>
        <p:txBody>
          <a:bodyPr vert="horz" wrap="square" lIns="91648" tIns="45823" rIns="91648" bIns="45823"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059" name="Rectangle 11"/>
          <p:cNvSpPr>
            <a:spLocks noGrp="1" noChangeArrowheads="1"/>
          </p:cNvSpPr>
          <p:nvPr>
            <p:ph type="dt" idx="1"/>
          </p:nvPr>
        </p:nvSpPr>
        <p:spPr bwMode="auto">
          <a:xfrm>
            <a:off x="3895725" y="0"/>
            <a:ext cx="2981325" cy="457200"/>
          </a:xfrm>
          <a:prstGeom prst="rect">
            <a:avLst/>
          </a:prstGeom>
          <a:noFill/>
          <a:ln w="9525">
            <a:noFill/>
            <a:miter lim="800000"/>
            <a:headEnd/>
            <a:tailEnd/>
          </a:ln>
        </p:spPr>
        <p:txBody>
          <a:bodyPr vert="horz" wrap="square" lIns="91648" tIns="45823" rIns="91648" bIns="45823" numCol="1" anchor="t" anchorCtr="0" compatLnSpc="1">
            <a:prstTxWarp prst="textNoShape">
              <a:avLst/>
            </a:prstTxWarp>
          </a:bodyPr>
          <a:lstStyle>
            <a:lvl1pPr algn="r" defTabSz="917575">
              <a:defRPr kumimoji="0" sz="1200"/>
            </a:lvl1pPr>
          </a:lstStyle>
          <a:p>
            <a:pPr>
              <a:defRPr/>
            </a:pPr>
            <a:fld id="{FDB28D9A-3349-4E92-ADBD-D40FAF0DF713}" type="datetime1">
              <a:rPr lang="en-US"/>
              <a:pPr>
                <a:defRPr/>
              </a:pPr>
              <a:t>8/18/2016</a:t>
            </a:fld>
            <a:endParaRPr lang="en-US"/>
          </a:p>
        </p:txBody>
      </p:sp>
      <p:sp>
        <p:nvSpPr>
          <p:cNvPr id="2060" name="Rectangle 12"/>
          <p:cNvSpPr>
            <a:spLocks noGrp="1" noChangeArrowheads="1"/>
          </p:cNvSpPr>
          <p:nvPr>
            <p:ph type="ftr" sz="quarter" idx="4"/>
          </p:nvPr>
        </p:nvSpPr>
        <p:spPr bwMode="auto">
          <a:xfrm>
            <a:off x="0" y="8705850"/>
            <a:ext cx="2981325" cy="457200"/>
          </a:xfrm>
          <a:prstGeom prst="rect">
            <a:avLst/>
          </a:prstGeom>
          <a:noFill/>
          <a:ln w="9525">
            <a:noFill/>
            <a:miter lim="800000"/>
            <a:headEnd/>
            <a:tailEnd/>
          </a:ln>
        </p:spPr>
        <p:txBody>
          <a:bodyPr vert="horz" wrap="square" lIns="91648" tIns="45823" rIns="91648" bIns="45823" numCol="1" anchor="b" anchorCtr="0" compatLnSpc="1">
            <a:prstTxWarp prst="textNoShape">
              <a:avLst/>
            </a:prstTxWarp>
          </a:bodyPr>
          <a:lstStyle>
            <a:lvl1pPr defTabSz="917575">
              <a:defRPr kumimoji="0" sz="1200"/>
            </a:lvl1pPr>
          </a:lstStyle>
          <a:p>
            <a:pPr>
              <a:defRPr/>
            </a:pPr>
            <a:endParaRPr lang="en-US"/>
          </a:p>
        </p:txBody>
      </p:sp>
      <p:sp>
        <p:nvSpPr>
          <p:cNvPr id="2061" name="Rectangle 13"/>
          <p:cNvSpPr>
            <a:spLocks noGrp="1" noChangeArrowheads="1"/>
          </p:cNvSpPr>
          <p:nvPr>
            <p:ph type="sldNum" sz="quarter" idx="5"/>
          </p:nvPr>
        </p:nvSpPr>
        <p:spPr bwMode="auto">
          <a:xfrm>
            <a:off x="3895725" y="8705850"/>
            <a:ext cx="2981325" cy="457200"/>
          </a:xfrm>
          <a:prstGeom prst="rect">
            <a:avLst/>
          </a:prstGeom>
          <a:noFill/>
          <a:ln w="9525">
            <a:noFill/>
            <a:miter lim="800000"/>
            <a:headEnd/>
            <a:tailEnd/>
          </a:ln>
        </p:spPr>
        <p:txBody>
          <a:bodyPr vert="horz" wrap="square" lIns="91648" tIns="45823" rIns="91648" bIns="45823" numCol="1" anchor="b" anchorCtr="0" compatLnSpc="1">
            <a:prstTxWarp prst="textNoShape">
              <a:avLst/>
            </a:prstTxWarp>
          </a:bodyPr>
          <a:lstStyle>
            <a:lvl1pPr algn="r" defTabSz="917575">
              <a:defRPr kumimoji="0" sz="1200"/>
            </a:lvl1pPr>
          </a:lstStyle>
          <a:p>
            <a:fld id="{255F86B3-BF46-414A-980C-A21C5C02F596}" type="slidenum">
              <a:rPr lang="en-US" altLang="en-US"/>
              <a:pPr/>
              <a:t>‹#›</a:t>
            </a:fld>
            <a:endParaRPr lang="en-US" altLang="en-US"/>
          </a:p>
        </p:txBody>
      </p:sp>
    </p:spTree>
    <p:extLst>
      <p:ext uri="{BB962C8B-B14F-4D97-AF65-F5344CB8AC3E}">
        <p14:creationId xmlns:p14="http://schemas.microsoft.com/office/powerpoint/2010/main" val="133621346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CF5EFBB3-F68F-4600-84DD-2356BB52DFFD}" type="slidenum">
              <a:rPr kumimoji="0" lang="en-US" altLang="en-US">
                <a:latin typeface="Times New Roman" pitchFamily="18" charset="0"/>
              </a:rPr>
              <a:pPr>
                <a:spcBef>
                  <a:spcPct val="0"/>
                </a:spcBef>
              </a:pPr>
              <a:t>1</a:t>
            </a:fld>
            <a:endParaRPr kumimoji="0"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FA364401-AB8F-4511-9360-BCEE79DAF630}"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2457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4FC5D811-9A05-4656-B716-C93389066963}" type="slidenum">
              <a:rPr kumimoji="0" lang="en-US" altLang="en-US">
                <a:latin typeface="Times New Roman" pitchFamily="18" charset="0"/>
              </a:rPr>
              <a:pPr>
                <a:spcBef>
                  <a:spcPct val="0"/>
                </a:spcBef>
              </a:pPr>
              <a:t>11</a:t>
            </a:fld>
            <a:endParaRPr kumimoji="0" lang="en-US" altLang="en-US">
              <a:latin typeface="Times New Roman" pitchFamily="18" charset="0"/>
            </a:endParaRPr>
          </a:p>
        </p:txBody>
      </p:sp>
      <p:sp>
        <p:nvSpPr>
          <p:cNvPr id="24580"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2458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4EC2E08B-0ADE-4E96-A605-9C7822588AA4}"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2662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BB651859-A546-4093-8280-3969D703BF03}" type="slidenum">
              <a:rPr kumimoji="0" lang="en-US" altLang="en-US">
                <a:latin typeface="Times New Roman" pitchFamily="18" charset="0"/>
              </a:rPr>
              <a:pPr>
                <a:spcBef>
                  <a:spcPct val="0"/>
                </a:spcBef>
              </a:pPr>
              <a:t>12</a:t>
            </a:fld>
            <a:endParaRPr kumimoji="0" lang="en-US" altLang="en-US">
              <a:latin typeface="Times New Roman" pitchFamily="18" charset="0"/>
            </a:endParaRPr>
          </a:p>
        </p:txBody>
      </p:sp>
      <p:sp>
        <p:nvSpPr>
          <p:cNvPr id="26628"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2662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A764D423-C475-4173-A206-941B80604F75}"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2867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B9BEFA7B-81F9-4230-884E-ED6AC6147D82}" type="slidenum">
              <a:rPr kumimoji="0" lang="en-US" altLang="en-US">
                <a:latin typeface="Times New Roman" pitchFamily="18" charset="0"/>
              </a:rPr>
              <a:pPr>
                <a:spcBef>
                  <a:spcPct val="0"/>
                </a:spcBef>
              </a:pPr>
              <a:t>13</a:t>
            </a:fld>
            <a:endParaRPr kumimoji="0" lang="en-US" altLang="en-US">
              <a:latin typeface="Times New Roman" pitchFamily="18" charset="0"/>
            </a:endParaRPr>
          </a:p>
        </p:txBody>
      </p:sp>
      <p:sp>
        <p:nvSpPr>
          <p:cNvPr id="28676"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2867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DD85432B-7BCB-47AC-BF3D-5FB38C5922FB}"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3072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50647855-B120-4C1B-89D9-1481CC64D912}" type="slidenum">
              <a:rPr kumimoji="0" lang="en-US" altLang="en-US">
                <a:latin typeface="Times New Roman" pitchFamily="18" charset="0"/>
              </a:rPr>
              <a:pPr>
                <a:spcBef>
                  <a:spcPct val="0"/>
                </a:spcBef>
              </a:pPr>
              <a:t>14</a:t>
            </a:fld>
            <a:endParaRPr kumimoji="0" lang="en-US" altLang="en-US">
              <a:latin typeface="Times New Roman" pitchFamily="18" charset="0"/>
            </a:endParaRPr>
          </a:p>
        </p:txBody>
      </p:sp>
      <p:sp>
        <p:nvSpPr>
          <p:cNvPr id="30724"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3072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858A6EF1-2E88-42E6-8C92-681BA35C6F53}"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3277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13343D88-B19D-4076-BCE8-E11E124036D1}" type="slidenum">
              <a:rPr kumimoji="0" lang="en-US" altLang="en-US">
                <a:latin typeface="Times New Roman" pitchFamily="18" charset="0"/>
              </a:rPr>
              <a:pPr>
                <a:spcBef>
                  <a:spcPct val="0"/>
                </a:spcBef>
              </a:pPr>
              <a:t>15</a:t>
            </a:fld>
            <a:endParaRPr kumimoji="0" lang="en-US" altLang="en-US">
              <a:latin typeface="Times New Roman" pitchFamily="18" charset="0"/>
            </a:endParaRPr>
          </a:p>
        </p:txBody>
      </p:sp>
      <p:sp>
        <p:nvSpPr>
          <p:cNvPr id="32772"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3277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A59F78E2-F0C2-456E-8E4D-E4A84B51A241}"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3481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C001963C-4147-4533-8A31-EE0E40FAF8A5}" type="slidenum">
              <a:rPr kumimoji="0" lang="en-US" altLang="en-US">
                <a:latin typeface="Times New Roman" pitchFamily="18" charset="0"/>
              </a:rPr>
              <a:pPr>
                <a:spcBef>
                  <a:spcPct val="0"/>
                </a:spcBef>
              </a:pPr>
              <a:t>16</a:t>
            </a:fld>
            <a:endParaRPr kumimoji="0" lang="en-US" altLang="en-US">
              <a:latin typeface="Times New Roman" pitchFamily="18" charset="0"/>
            </a:endParaRPr>
          </a:p>
        </p:txBody>
      </p:sp>
      <p:sp>
        <p:nvSpPr>
          <p:cNvPr id="34820"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3482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44ED8F15-4C7A-4BA1-AF4E-0CBB63681526}"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3686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633871BA-CA82-4CC7-B8C3-C3808196E342}" type="slidenum">
              <a:rPr kumimoji="0" lang="en-US" altLang="en-US">
                <a:latin typeface="Times New Roman" pitchFamily="18" charset="0"/>
              </a:rPr>
              <a:pPr>
                <a:spcBef>
                  <a:spcPct val="0"/>
                </a:spcBef>
              </a:pPr>
              <a:t>17</a:t>
            </a:fld>
            <a:endParaRPr kumimoji="0" lang="en-US" altLang="en-US">
              <a:latin typeface="Times New Roman" pitchFamily="18" charset="0"/>
            </a:endParaRPr>
          </a:p>
        </p:txBody>
      </p:sp>
      <p:sp>
        <p:nvSpPr>
          <p:cNvPr id="36868" name="Rectangle 2"/>
          <p:cNvSpPr>
            <a:spLocks noGrp="1" noRot="1" noChangeAspect="1" noChangeArrowheads="1" noTextEdit="1"/>
          </p:cNvSpPr>
          <p:nvPr>
            <p:ph type="sldImg"/>
          </p:nvPr>
        </p:nvSpPr>
        <p:spPr>
          <a:xfrm>
            <a:off x="1149350" y="687388"/>
            <a:ext cx="4579938" cy="3435350"/>
          </a:xfrm>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BC3DB6A1-CB08-49C9-BBEA-BE6D7B1A6BC1}"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3891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B92004DA-91C1-4459-B50E-5487F78E5CAA}" type="slidenum">
              <a:rPr kumimoji="0" lang="en-US" altLang="en-US">
                <a:latin typeface="Times New Roman" pitchFamily="18" charset="0"/>
              </a:rPr>
              <a:pPr>
                <a:spcBef>
                  <a:spcPct val="0"/>
                </a:spcBef>
              </a:pPr>
              <a:t>18</a:t>
            </a:fld>
            <a:endParaRPr kumimoji="0" lang="en-US" altLang="en-US">
              <a:latin typeface="Times New Roman" pitchFamily="18" charset="0"/>
            </a:endParaRPr>
          </a:p>
        </p:txBody>
      </p:sp>
      <p:sp>
        <p:nvSpPr>
          <p:cNvPr id="38916"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3891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ED50CAF2-AEF3-4CD5-A87D-2AE8CADC6365}"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4096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1B262C28-D582-4EAC-9A86-10F34606BE0D}" type="slidenum">
              <a:rPr kumimoji="0" lang="en-US" altLang="en-US">
                <a:latin typeface="Times New Roman" pitchFamily="18" charset="0"/>
              </a:rPr>
              <a:pPr>
                <a:spcBef>
                  <a:spcPct val="0"/>
                </a:spcBef>
              </a:pPr>
              <a:t>19</a:t>
            </a:fld>
            <a:endParaRPr kumimoji="0" lang="en-US" altLang="en-US">
              <a:latin typeface="Times New Roman" pitchFamily="18" charset="0"/>
            </a:endParaRPr>
          </a:p>
        </p:txBody>
      </p:sp>
      <p:sp>
        <p:nvSpPr>
          <p:cNvPr id="40964"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4096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C3A25140-345D-4B1B-B583-DFA3DE33E9A3}"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4301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0353CCAD-A803-430B-BBB0-103B5C73FCE4}" type="slidenum">
              <a:rPr kumimoji="0" lang="en-US" altLang="en-US">
                <a:latin typeface="Times New Roman" pitchFamily="18" charset="0"/>
              </a:rPr>
              <a:pPr>
                <a:spcBef>
                  <a:spcPct val="0"/>
                </a:spcBef>
              </a:pPr>
              <a:t>20</a:t>
            </a:fld>
            <a:endParaRPr kumimoji="0" lang="en-US" altLang="en-US">
              <a:latin typeface="Times New Roman" pitchFamily="18" charset="0"/>
            </a:endParaRPr>
          </a:p>
        </p:txBody>
      </p:sp>
      <p:sp>
        <p:nvSpPr>
          <p:cNvPr id="43012"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4301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22C295A3-1E27-4229-AA41-2ED2E02340E9}"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819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1F6AC1F7-7907-4C3D-BF02-AF701F1171A9}" type="slidenum">
              <a:rPr kumimoji="0" lang="en-US" altLang="en-US">
                <a:latin typeface="Times New Roman" pitchFamily="18" charset="0"/>
              </a:rPr>
              <a:pPr>
                <a:spcBef>
                  <a:spcPct val="0"/>
                </a:spcBef>
              </a:pPr>
              <a:t>3</a:t>
            </a:fld>
            <a:endParaRPr kumimoji="0" lang="en-US" altLang="en-US">
              <a:latin typeface="Times New Roman" pitchFamily="18" charset="0"/>
            </a:endParaRPr>
          </a:p>
        </p:txBody>
      </p:sp>
      <p:sp>
        <p:nvSpPr>
          <p:cNvPr id="8196" name="Rectangle 2"/>
          <p:cNvSpPr>
            <a:spLocks noGrp="1" noRot="1" noChangeAspect="1" noChangeArrowheads="1" noTextEdit="1"/>
          </p:cNvSpPr>
          <p:nvPr>
            <p:ph type="sldImg"/>
          </p:nvPr>
        </p:nvSpPr>
        <p:spPr>
          <a:xfrm>
            <a:off x="1149350" y="687388"/>
            <a:ext cx="4579938" cy="3435350"/>
          </a:xfrm>
          <a:ln/>
        </p:spPr>
      </p:sp>
      <p:sp>
        <p:nvSpPr>
          <p:cNvPr id="81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30AD48A3-1A1A-421B-AFFD-751FC9BE0619}"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4505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E0530EFD-3FB9-4CE7-8D30-58A7A9222B43}" type="slidenum">
              <a:rPr kumimoji="0" lang="en-US" altLang="en-US">
                <a:latin typeface="Times New Roman" pitchFamily="18" charset="0"/>
              </a:rPr>
              <a:pPr>
                <a:spcBef>
                  <a:spcPct val="0"/>
                </a:spcBef>
              </a:pPr>
              <a:t>21</a:t>
            </a:fld>
            <a:endParaRPr kumimoji="0" lang="en-US" altLang="en-US">
              <a:latin typeface="Times New Roman" pitchFamily="18" charset="0"/>
            </a:endParaRPr>
          </a:p>
        </p:txBody>
      </p:sp>
      <p:sp>
        <p:nvSpPr>
          <p:cNvPr id="45060"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4506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D0BAA652-9181-478F-8C46-46BFABF08050}"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4710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5C87B186-FFC3-4DD2-9D4D-4014826C4022}" type="slidenum">
              <a:rPr kumimoji="0" lang="en-US" altLang="en-US">
                <a:latin typeface="Times New Roman" pitchFamily="18" charset="0"/>
              </a:rPr>
              <a:pPr>
                <a:spcBef>
                  <a:spcPct val="0"/>
                </a:spcBef>
              </a:pPr>
              <a:t>22</a:t>
            </a:fld>
            <a:endParaRPr kumimoji="0" lang="en-US" altLang="en-US">
              <a:latin typeface="Times New Roman" pitchFamily="18" charset="0"/>
            </a:endParaRPr>
          </a:p>
        </p:txBody>
      </p:sp>
      <p:sp>
        <p:nvSpPr>
          <p:cNvPr id="47108"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4710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9657C4FA-4E69-406C-9897-FB7E56904FBE}"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4915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A511D169-07B6-4A7B-9B05-2F3D38396615}" type="slidenum">
              <a:rPr kumimoji="0" lang="en-US" altLang="en-US">
                <a:latin typeface="Times New Roman" pitchFamily="18" charset="0"/>
              </a:rPr>
              <a:pPr>
                <a:spcBef>
                  <a:spcPct val="0"/>
                </a:spcBef>
              </a:pPr>
              <a:t>23</a:t>
            </a:fld>
            <a:endParaRPr kumimoji="0" lang="en-US" altLang="en-US">
              <a:latin typeface="Times New Roman" pitchFamily="18" charset="0"/>
            </a:endParaRPr>
          </a:p>
        </p:txBody>
      </p:sp>
      <p:sp>
        <p:nvSpPr>
          <p:cNvPr id="49156"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49157" name="Rectangle 3"/>
          <p:cNvSpPr>
            <a:spLocks noGrp="1" noChangeArrowheads="1"/>
          </p:cNvSpPr>
          <p:nvPr>
            <p:ph type="body" idx="1"/>
          </p:nvPr>
        </p:nvSpPr>
        <p:spPr>
          <a:solidFill>
            <a:srgbClr val="FFFFFF"/>
          </a:solidFill>
          <a:ln>
            <a:solidFill>
              <a:srgbClr val="000000"/>
            </a:solidFill>
          </a:ln>
        </p:spPr>
        <p:txBody>
          <a:bodyPr lIns="90160" tIns="45080" rIns="90160" bIns="45080"/>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F10FFE3D-D06B-4258-8AB7-B685A8A91A72}"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5120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45BDC2D3-A9EB-460A-A056-A297F6A07659}" type="slidenum">
              <a:rPr kumimoji="0" lang="en-US" altLang="en-US">
                <a:latin typeface="Times New Roman" pitchFamily="18" charset="0"/>
              </a:rPr>
              <a:pPr>
                <a:spcBef>
                  <a:spcPct val="0"/>
                </a:spcBef>
              </a:pPr>
              <a:t>24</a:t>
            </a:fld>
            <a:endParaRPr kumimoji="0" lang="en-US" altLang="en-US">
              <a:latin typeface="Times New Roman" pitchFamily="18" charset="0"/>
            </a:endParaRPr>
          </a:p>
        </p:txBody>
      </p:sp>
      <p:sp>
        <p:nvSpPr>
          <p:cNvPr id="51204"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51205" name="Rectangle 3"/>
          <p:cNvSpPr>
            <a:spLocks noGrp="1" noChangeArrowheads="1"/>
          </p:cNvSpPr>
          <p:nvPr>
            <p:ph type="body" idx="1"/>
          </p:nvPr>
        </p:nvSpPr>
        <p:spPr>
          <a:solidFill>
            <a:srgbClr val="FFFFFF"/>
          </a:solidFill>
          <a:ln>
            <a:solidFill>
              <a:srgbClr val="000000"/>
            </a:solidFill>
          </a:ln>
        </p:spPr>
        <p:txBody>
          <a:bodyPr lIns="90160" tIns="45080" rIns="90160" bIns="45080"/>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073B379F-123D-4035-8C80-5B89A0E9FBB1}"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5325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09B78E45-D1F3-4DF2-B41A-D6CEFCE119C4}" type="slidenum">
              <a:rPr kumimoji="0" lang="en-US" altLang="en-US">
                <a:latin typeface="Times New Roman" pitchFamily="18" charset="0"/>
              </a:rPr>
              <a:pPr>
                <a:spcBef>
                  <a:spcPct val="0"/>
                </a:spcBef>
              </a:pPr>
              <a:t>25</a:t>
            </a:fld>
            <a:endParaRPr kumimoji="0" lang="en-US" altLang="en-US">
              <a:latin typeface="Times New Roman" pitchFamily="18" charset="0"/>
            </a:endParaRPr>
          </a:p>
        </p:txBody>
      </p:sp>
      <p:sp>
        <p:nvSpPr>
          <p:cNvPr id="53252"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5325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6752178C-04BC-4156-B294-F10AC8721736}"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5529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EB7F8800-9B8E-4494-8832-468E19998D9B}" type="slidenum">
              <a:rPr kumimoji="0" lang="en-US" altLang="en-US">
                <a:latin typeface="Times New Roman" pitchFamily="18" charset="0"/>
              </a:rPr>
              <a:pPr>
                <a:spcBef>
                  <a:spcPct val="0"/>
                </a:spcBef>
              </a:pPr>
              <a:t>26</a:t>
            </a:fld>
            <a:endParaRPr kumimoji="0" lang="en-US" altLang="en-US">
              <a:latin typeface="Times New Roman" pitchFamily="18" charset="0"/>
            </a:endParaRPr>
          </a:p>
        </p:txBody>
      </p:sp>
      <p:sp>
        <p:nvSpPr>
          <p:cNvPr id="55300"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5530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9EB207C0-A9C1-44C4-873A-93D3B2EDCF4B}"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5734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31D04AFC-9105-48ED-8EBD-B8ABAF2EE805}" type="slidenum">
              <a:rPr kumimoji="0" lang="en-US" altLang="en-US">
                <a:latin typeface="Times New Roman" pitchFamily="18" charset="0"/>
              </a:rPr>
              <a:pPr>
                <a:spcBef>
                  <a:spcPct val="0"/>
                </a:spcBef>
              </a:pPr>
              <a:t>27</a:t>
            </a:fld>
            <a:endParaRPr kumimoji="0" lang="en-US" altLang="en-US">
              <a:latin typeface="Times New Roman" pitchFamily="18" charset="0"/>
            </a:endParaRPr>
          </a:p>
        </p:txBody>
      </p:sp>
      <p:sp>
        <p:nvSpPr>
          <p:cNvPr id="57348"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5734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26472509-6472-457E-9A5E-70B168089493}"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5939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6CD33005-AC83-4D79-9571-A3B45994A540}" type="slidenum">
              <a:rPr kumimoji="0" lang="en-US" altLang="en-US">
                <a:latin typeface="Times New Roman" pitchFamily="18" charset="0"/>
              </a:rPr>
              <a:pPr>
                <a:spcBef>
                  <a:spcPct val="0"/>
                </a:spcBef>
              </a:pPr>
              <a:t>28</a:t>
            </a:fld>
            <a:endParaRPr kumimoji="0" lang="en-US" altLang="en-US">
              <a:latin typeface="Times New Roman" pitchFamily="18" charset="0"/>
            </a:endParaRPr>
          </a:p>
        </p:txBody>
      </p:sp>
      <p:sp>
        <p:nvSpPr>
          <p:cNvPr id="59396"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5939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EDDD97DB-A52E-4188-B3E3-95E46C1B3F8D}"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614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0E647BDB-66CE-4FEE-BDDF-3B7868583E34}" type="slidenum">
              <a:rPr kumimoji="0" lang="en-US" altLang="en-US">
                <a:latin typeface="Times New Roman" pitchFamily="18" charset="0"/>
              </a:rPr>
              <a:pPr>
                <a:spcBef>
                  <a:spcPct val="0"/>
                </a:spcBef>
              </a:pPr>
              <a:t>29</a:t>
            </a:fld>
            <a:endParaRPr kumimoji="0" lang="en-US" altLang="en-US">
              <a:latin typeface="Times New Roman" pitchFamily="18" charset="0"/>
            </a:endParaRPr>
          </a:p>
        </p:txBody>
      </p:sp>
      <p:sp>
        <p:nvSpPr>
          <p:cNvPr id="61444"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6144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FFB61B72-AAC1-4AB1-8E68-3DDDA8C75AD6}"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6349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358433AF-70DC-41F6-9F54-6B1240CC5AA7}" type="slidenum">
              <a:rPr kumimoji="0" lang="en-US" altLang="en-US">
                <a:latin typeface="Times New Roman" pitchFamily="18" charset="0"/>
              </a:rPr>
              <a:pPr>
                <a:spcBef>
                  <a:spcPct val="0"/>
                </a:spcBef>
              </a:pPr>
              <a:t>30</a:t>
            </a:fld>
            <a:endParaRPr kumimoji="0" lang="en-US" altLang="en-US">
              <a:latin typeface="Times New Roman" pitchFamily="18" charset="0"/>
            </a:endParaRPr>
          </a:p>
        </p:txBody>
      </p:sp>
      <p:sp>
        <p:nvSpPr>
          <p:cNvPr id="63492"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63493" name="Rectangle 3"/>
          <p:cNvSpPr>
            <a:spLocks noGrp="1" noChangeArrowheads="1"/>
          </p:cNvSpPr>
          <p:nvPr>
            <p:ph type="body" idx="1"/>
          </p:nvPr>
        </p:nvSpPr>
        <p:spPr>
          <a:solidFill>
            <a:srgbClr val="FFFFFF"/>
          </a:solidFill>
          <a:ln>
            <a:solidFill>
              <a:srgbClr val="000000"/>
            </a:solidFill>
          </a:ln>
        </p:spPr>
        <p:txBody>
          <a:bodyPr lIns="90160" tIns="45080" rIns="90160" bIns="45080"/>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60D24CA3-1083-423B-98C0-B1F16A3B8E5F}"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1024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C6D08A2C-AC2F-479A-9404-79500E790C05}" type="slidenum">
              <a:rPr kumimoji="0" lang="en-US" altLang="en-US">
                <a:latin typeface="Times New Roman" pitchFamily="18" charset="0"/>
              </a:rPr>
              <a:pPr>
                <a:spcBef>
                  <a:spcPct val="0"/>
                </a:spcBef>
              </a:pPr>
              <a:t>4</a:t>
            </a:fld>
            <a:endParaRPr kumimoji="0" lang="en-US" altLang="en-US">
              <a:latin typeface="Times New Roman" pitchFamily="18" charset="0"/>
            </a:endParaRPr>
          </a:p>
        </p:txBody>
      </p:sp>
      <p:sp>
        <p:nvSpPr>
          <p:cNvPr id="10244" name="Rectangle 2"/>
          <p:cNvSpPr>
            <a:spLocks noGrp="1" noRot="1" noChangeAspect="1" noChangeArrowheads="1" noTextEdit="1"/>
          </p:cNvSpPr>
          <p:nvPr>
            <p:ph type="sldImg"/>
          </p:nvPr>
        </p:nvSpPr>
        <p:spPr>
          <a:xfrm>
            <a:off x="1149350" y="687388"/>
            <a:ext cx="4579938" cy="3435350"/>
          </a:xfrm>
          <a:ln/>
        </p:spPr>
      </p:sp>
      <p:sp>
        <p:nvSpPr>
          <p:cNvPr id="102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F2189110-C6D0-4318-8BEF-169BABF52D31}"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6553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E8A47E64-0991-4849-B885-20DBF6CD4A24}" type="slidenum">
              <a:rPr kumimoji="0" lang="en-US" altLang="en-US">
                <a:latin typeface="Times New Roman" pitchFamily="18" charset="0"/>
              </a:rPr>
              <a:pPr>
                <a:spcBef>
                  <a:spcPct val="0"/>
                </a:spcBef>
              </a:pPr>
              <a:t>31</a:t>
            </a:fld>
            <a:endParaRPr kumimoji="0" lang="en-US" altLang="en-US">
              <a:latin typeface="Times New Roman" pitchFamily="18" charset="0"/>
            </a:endParaRPr>
          </a:p>
        </p:txBody>
      </p:sp>
      <p:sp>
        <p:nvSpPr>
          <p:cNvPr id="65540"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6554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0AC161BF-13FD-4B45-9456-68436C00C970}"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6758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80AA894A-8EEB-4AA8-851D-0CB5B1854EC0}" type="slidenum">
              <a:rPr kumimoji="0" lang="en-US" altLang="en-US">
                <a:latin typeface="Times New Roman" pitchFamily="18" charset="0"/>
              </a:rPr>
              <a:pPr>
                <a:spcBef>
                  <a:spcPct val="0"/>
                </a:spcBef>
              </a:pPr>
              <a:t>32</a:t>
            </a:fld>
            <a:endParaRPr kumimoji="0" lang="en-US" altLang="en-US">
              <a:latin typeface="Times New Roman" pitchFamily="18" charset="0"/>
            </a:endParaRPr>
          </a:p>
        </p:txBody>
      </p:sp>
      <p:sp>
        <p:nvSpPr>
          <p:cNvPr id="67588"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6758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B7F8FA26-5F3C-4C47-BADC-7AF467B52C66}"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6963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90621507-3A04-47D8-8F37-8CFDA61BB30E}" type="slidenum">
              <a:rPr kumimoji="0" lang="en-US" altLang="en-US">
                <a:latin typeface="Times New Roman" pitchFamily="18" charset="0"/>
              </a:rPr>
              <a:pPr>
                <a:spcBef>
                  <a:spcPct val="0"/>
                </a:spcBef>
              </a:pPr>
              <a:t>33</a:t>
            </a:fld>
            <a:endParaRPr kumimoji="0" lang="en-US" altLang="en-US">
              <a:latin typeface="Times New Roman" pitchFamily="18" charset="0"/>
            </a:endParaRPr>
          </a:p>
        </p:txBody>
      </p:sp>
      <p:sp>
        <p:nvSpPr>
          <p:cNvPr id="69636"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6963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945F4F6A-B815-4F98-A7AE-7EE1D33932D8}"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7168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5D93FDCE-ABC8-4438-B195-F1FC8FC2CEAB}" type="slidenum">
              <a:rPr kumimoji="0" lang="en-US" altLang="en-US">
                <a:latin typeface="Times New Roman" pitchFamily="18" charset="0"/>
              </a:rPr>
              <a:pPr>
                <a:spcBef>
                  <a:spcPct val="0"/>
                </a:spcBef>
              </a:pPr>
              <a:t>34</a:t>
            </a:fld>
            <a:endParaRPr kumimoji="0" lang="en-US" altLang="en-US">
              <a:latin typeface="Times New Roman" pitchFamily="18" charset="0"/>
            </a:endParaRPr>
          </a:p>
        </p:txBody>
      </p:sp>
      <p:sp>
        <p:nvSpPr>
          <p:cNvPr id="71684"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7168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94511083-BC41-4144-B586-0FB436D8F161}"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7373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2A9D684E-169C-4092-9DBB-98EC57053288}" type="slidenum">
              <a:rPr kumimoji="0" lang="en-US" altLang="en-US">
                <a:latin typeface="Times New Roman" pitchFamily="18" charset="0"/>
              </a:rPr>
              <a:pPr>
                <a:spcBef>
                  <a:spcPct val="0"/>
                </a:spcBef>
              </a:pPr>
              <a:t>35</a:t>
            </a:fld>
            <a:endParaRPr kumimoji="0" lang="en-US" altLang="en-US">
              <a:latin typeface="Times New Roman" pitchFamily="18" charset="0"/>
            </a:endParaRPr>
          </a:p>
        </p:txBody>
      </p:sp>
      <p:sp>
        <p:nvSpPr>
          <p:cNvPr id="73732"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7373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0AE8E53F-367B-438E-B6FB-4211309990A6}"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7577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47051F71-2DE6-4239-BFDE-5C7423E7B8B9}" type="slidenum">
              <a:rPr kumimoji="0" lang="en-US" altLang="en-US">
                <a:latin typeface="Times New Roman" pitchFamily="18" charset="0"/>
              </a:rPr>
              <a:pPr>
                <a:spcBef>
                  <a:spcPct val="0"/>
                </a:spcBef>
              </a:pPr>
              <a:t>36</a:t>
            </a:fld>
            <a:endParaRPr kumimoji="0" lang="en-US" altLang="en-US">
              <a:latin typeface="Times New Roman" pitchFamily="18" charset="0"/>
            </a:endParaRPr>
          </a:p>
        </p:txBody>
      </p:sp>
      <p:sp>
        <p:nvSpPr>
          <p:cNvPr id="75780"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75781" name="Rectangle 3"/>
          <p:cNvSpPr>
            <a:spLocks noGrp="1" noChangeArrowheads="1"/>
          </p:cNvSpPr>
          <p:nvPr>
            <p:ph type="body" idx="1"/>
          </p:nvPr>
        </p:nvSpPr>
        <p:spPr>
          <a:solidFill>
            <a:srgbClr val="FFFFFF"/>
          </a:solidFill>
          <a:ln>
            <a:solidFill>
              <a:srgbClr val="000000"/>
            </a:solidFill>
          </a:ln>
        </p:spPr>
        <p:txBody>
          <a:bodyPr lIns="90160" tIns="45080" rIns="90160" bIns="45080"/>
          <a:lstStyle/>
          <a:p>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4DEC43DE-4A6C-47A2-95F6-D8702DF712A5}"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7782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FA2AA24D-650D-406E-BBD1-EF19E7E1796D}" type="slidenum">
              <a:rPr kumimoji="0" lang="en-US" altLang="en-US">
                <a:latin typeface="Times New Roman" pitchFamily="18" charset="0"/>
              </a:rPr>
              <a:pPr>
                <a:spcBef>
                  <a:spcPct val="0"/>
                </a:spcBef>
              </a:pPr>
              <a:t>37</a:t>
            </a:fld>
            <a:endParaRPr kumimoji="0" lang="en-US" altLang="en-US">
              <a:latin typeface="Times New Roman" pitchFamily="18" charset="0"/>
            </a:endParaRPr>
          </a:p>
        </p:txBody>
      </p:sp>
      <p:sp>
        <p:nvSpPr>
          <p:cNvPr id="77828"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77829" name="Rectangle 3"/>
          <p:cNvSpPr>
            <a:spLocks noGrp="1" noChangeArrowheads="1"/>
          </p:cNvSpPr>
          <p:nvPr>
            <p:ph type="body" idx="1"/>
          </p:nvPr>
        </p:nvSpPr>
        <p:spPr>
          <a:solidFill>
            <a:srgbClr val="FFFFFF"/>
          </a:solidFill>
          <a:ln>
            <a:solidFill>
              <a:srgbClr val="000000"/>
            </a:solidFill>
          </a:ln>
        </p:spPr>
        <p:txBody>
          <a:bodyPr lIns="90160" tIns="45080" rIns="90160" bIns="45080"/>
          <a:lstStyle/>
          <a:p>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2363C613-6141-4FC7-A5FC-3164F42C50A9}"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7987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15710DEF-0D8F-4918-B4F7-801ACEC5B320}" type="slidenum">
              <a:rPr kumimoji="0" lang="en-US" altLang="en-US">
                <a:latin typeface="Times New Roman" pitchFamily="18" charset="0"/>
              </a:rPr>
              <a:pPr>
                <a:spcBef>
                  <a:spcPct val="0"/>
                </a:spcBef>
              </a:pPr>
              <a:t>38</a:t>
            </a:fld>
            <a:endParaRPr kumimoji="0" lang="en-US" altLang="en-US">
              <a:latin typeface="Times New Roman" pitchFamily="18" charset="0"/>
            </a:endParaRPr>
          </a:p>
        </p:txBody>
      </p:sp>
      <p:sp>
        <p:nvSpPr>
          <p:cNvPr id="79876"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7987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60B4B781-2234-49CB-AC56-A7C2DA95B582}"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8192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78102285-FD39-4D6B-9A89-7203B39E8A70}" type="slidenum">
              <a:rPr kumimoji="0" lang="en-US" altLang="en-US">
                <a:latin typeface="Times New Roman" pitchFamily="18" charset="0"/>
              </a:rPr>
              <a:pPr>
                <a:spcBef>
                  <a:spcPct val="0"/>
                </a:spcBef>
              </a:pPr>
              <a:t>39</a:t>
            </a:fld>
            <a:endParaRPr kumimoji="0" lang="en-US" altLang="en-US">
              <a:latin typeface="Times New Roman" pitchFamily="18" charset="0"/>
            </a:endParaRPr>
          </a:p>
        </p:txBody>
      </p:sp>
      <p:sp>
        <p:nvSpPr>
          <p:cNvPr id="81924"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8192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D0C3E6E0-74EB-4998-B203-861D62E3FBD8}"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8397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F73DF5DA-35FA-4A49-9F42-587BEB2812E3}" type="slidenum">
              <a:rPr kumimoji="0" lang="en-US" altLang="en-US">
                <a:latin typeface="Times New Roman" pitchFamily="18" charset="0"/>
              </a:rPr>
              <a:pPr>
                <a:spcBef>
                  <a:spcPct val="0"/>
                </a:spcBef>
              </a:pPr>
              <a:t>40</a:t>
            </a:fld>
            <a:endParaRPr kumimoji="0" lang="en-US" altLang="en-US">
              <a:latin typeface="Times New Roman" pitchFamily="18" charset="0"/>
            </a:endParaRPr>
          </a:p>
        </p:txBody>
      </p:sp>
      <p:sp>
        <p:nvSpPr>
          <p:cNvPr id="83972"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8397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31D161DD-34D6-4CC1-951A-B6847D2E0DB8}"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1229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217655B7-AD51-4458-AB7A-83717D21974A}" type="slidenum">
              <a:rPr kumimoji="0" lang="en-US" altLang="en-US">
                <a:latin typeface="Times New Roman" pitchFamily="18" charset="0"/>
              </a:rPr>
              <a:pPr>
                <a:spcBef>
                  <a:spcPct val="0"/>
                </a:spcBef>
              </a:pPr>
              <a:t>5</a:t>
            </a:fld>
            <a:endParaRPr kumimoji="0" lang="en-US" altLang="en-US">
              <a:latin typeface="Times New Roman" pitchFamily="18" charset="0"/>
            </a:endParaRPr>
          </a:p>
        </p:txBody>
      </p:sp>
      <p:sp>
        <p:nvSpPr>
          <p:cNvPr id="12292"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12293" name="Rectangle 3"/>
          <p:cNvSpPr>
            <a:spLocks noGrp="1" noChangeArrowheads="1"/>
          </p:cNvSpPr>
          <p:nvPr>
            <p:ph type="body" idx="1"/>
          </p:nvPr>
        </p:nvSpPr>
        <p:spPr>
          <a:solidFill>
            <a:srgbClr val="FFFFFF"/>
          </a:solidFill>
          <a:ln>
            <a:solidFill>
              <a:srgbClr val="000000"/>
            </a:solidFill>
          </a:ln>
        </p:spPr>
        <p:txBody>
          <a:bodyPr lIns="90160" tIns="45080" rIns="90160" bIns="45080"/>
          <a:lstStyle/>
          <a:p>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30225EEB-C23A-4DA8-AF7C-1E70A610472B}"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8601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ABD2A155-1CE3-4902-A846-54D32259E26F}" type="slidenum">
              <a:rPr kumimoji="0" lang="en-US" altLang="en-US">
                <a:latin typeface="Times New Roman" pitchFamily="18" charset="0"/>
              </a:rPr>
              <a:pPr>
                <a:spcBef>
                  <a:spcPct val="0"/>
                </a:spcBef>
              </a:pPr>
              <a:t>41</a:t>
            </a:fld>
            <a:endParaRPr kumimoji="0" lang="en-US" altLang="en-US">
              <a:latin typeface="Times New Roman" pitchFamily="18" charset="0"/>
            </a:endParaRPr>
          </a:p>
        </p:txBody>
      </p:sp>
      <p:sp>
        <p:nvSpPr>
          <p:cNvPr id="86020"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8602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18326117-82BC-4E4D-BFF6-1759BEE4F3D2}"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8806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15B885E9-6D2A-476C-8B75-3A143F2DAA20}" type="slidenum">
              <a:rPr kumimoji="0" lang="en-US" altLang="en-US">
                <a:latin typeface="Times New Roman" pitchFamily="18" charset="0"/>
              </a:rPr>
              <a:pPr>
                <a:spcBef>
                  <a:spcPct val="0"/>
                </a:spcBef>
              </a:pPr>
              <a:t>42</a:t>
            </a:fld>
            <a:endParaRPr kumimoji="0" lang="en-US" altLang="en-US">
              <a:latin typeface="Times New Roman" pitchFamily="18" charset="0"/>
            </a:endParaRPr>
          </a:p>
        </p:txBody>
      </p:sp>
      <p:sp>
        <p:nvSpPr>
          <p:cNvPr id="88068"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8806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26B1EEF3-DA03-4087-A845-922B507A4355}"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9011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B818923D-F5E7-432F-B9A3-C219F1BEF075}" type="slidenum">
              <a:rPr kumimoji="0" lang="en-US" altLang="en-US">
                <a:latin typeface="Times New Roman" pitchFamily="18" charset="0"/>
              </a:rPr>
              <a:pPr>
                <a:spcBef>
                  <a:spcPct val="0"/>
                </a:spcBef>
              </a:pPr>
              <a:t>43</a:t>
            </a:fld>
            <a:endParaRPr kumimoji="0" lang="en-US" altLang="en-US">
              <a:latin typeface="Times New Roman" pitchFamily="18" charset="0"/>
            </a:endParaRPr>
          </a:p>
        </p:txBody>
      </p:sp>
      <p:sp>
        <p:nvSpPr>
          <p:cNvPr id="90116"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9011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2C8F21BB-52F7-49AB-9FD2-D8035E7F91DF}"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9216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BB188EB6-16D7-4581-A957-07FCCD2AD7E6}" type="slidenum">
              <a:rPr kumimoji="0" lang="en-US" altLang="en-US">
                <a:latin typeface="Times New Roman" pitchFamily="18" charset="0"/>
              </a:rPr>
              <a:pPr>
                <a:spcBef>
                  <a:spcPct val="0"/>
                </a:spcBef>
              </a:pPr>
              <a:t>44</a:t>
            </a:fld>
            <a:endParaRPr kumimoji="0" lang="en-US" altLang="en-US">
              <a:latin typeface="Times New Roman" pitchFamily="18" charset="0"/>
            </a:endParaRPr>
          </a:p>
        </p:txBody>
      </p:sp>
      <p:sp>
        <p:nvSpPr>
          <p:cNvPr id="92164"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9216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79070E86-DD5D-47F0-94C6-4F366FAC3C0C}"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9421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227EF9E5-2653-4BD0-83AB-05F9FFEF5A17}" type="slidenum">
              <a:rPr kumimoji="0" lang="en-US" altLang="en-US">
                <a:latin typeface="Times New Roman" pitchFamily="18" charset="0"/>
              </a:rPr>
              <a:pPr>
                <a:spcBef>
                  <a:spcPct val="0"/>
                </a:spcBef>
              </a:pPr>
              <a:t>45</a:t>
            </a:fld>
            <a:endParaRPr kumimoji="0" lang="en-US" altLang="en-US">
              <a:latin typeface="Times New Roman" pitchFamily="18" charset="0"/>
            </a:endParaRPr>
          </a:p>
        </p:txBody>
      </p:sp>
      <p:sp>
        <p:nvSpPr>
          <p:cNvPr id="94212"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94213" name="Rectangle 3"/>
          <p:cNvSpPr>
            <a:spLocks noGrp="1" noChangeArrowheads="1"/>
          </p:cNvSpPr>
          <p:nvPr>
            <p:ph type="body" idx="1"/>
          </p:nvPr>
        </p:nvSpPr>
        <p:spPr>
          <a:solidFill>
            <a:srgbClr val="FFFFFF"/>
          </a:solidFill>
          <a:ln>
            <a:solidFill>
              <a:srgbClr val="000000"/>
            </a:solidFill>
          </a:ln>
        </p:spPr>
        <p:txBody>
          <a:bodyPr lIns="90160" tIns="45080" rIns="90160" bIns="45080"/>
          <a:lstStyle/>
          <a:p>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6FB2A390-4B26-4859-BE10-070EA6A77B27}"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9625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C4ACFEC0-3EDB-4E7B-8D96-77D86F71F94C}" type="slidenum">
              <a:rPr kumimoji="0" lang="en-US" altLang="en-US">
                <a:latin typeface="Times New Roman" pitchFamily="18" charset="0"/>
              </a:rPr>
              <a:pPr>
                <a:spcBef>
                  <a:spcPct val="0"/>
                </a:spcBef>
              </a:pPr>
              <a:t>46</a:t>
            </a:fld>
            <a:endParaRPr kumimoji="0" lang="en-US" altLang="en-US">
              <a:latin typeface="Times New Roman" pitchFamily="18" charset="0"/>
            </a:endParaRPr>
          </a:p>
        </p:txBody>
      </p:sp>
      <p:sp>
        <p:nvSpPr>
          <p:cNvPr id="96260"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9626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F6FF5411-2E0E-4D8F-99C9-D6D3B0602D08}"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9830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F914B281-2B73-4240-A703-53BEF1F00D94}" type="slidenum">
              <a:rPr kumimoji="0" lang="en-US" altLang="en-US">
                <a:latin typeface="Times New Roman" pitchFamily="18" charset="0"/>
              </a:rPr>
              <a:pPr>
                <a:spcBef>
                  <a:spcPct val="0"/>
                </a:spcBef>
              </a:pPr>
              <a:t>47</a:t>
            </a:fld>
            <a:endParaRPr kumimoji="0" lang="en-US" altLang="en-US">
              <a:latin typeface="Times New Roman" pitchFamily="18" charset="0"/>
            </a:endParaRPr>
          </a:p>
        </p:txBody>
      </p:sp>
      <p:sp>
        <p:nvSpPr>
          <p:cNvPr id="98308"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9830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62ECBC55-5A8D-415C-A0F7-2EFE0237A6CD}"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10035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B1964194-44A1-4062-A558-72799DD06F5A}" type="slidenum">
              <a:rPr kumimoji="0" lang="en-US" altLang="en-US">
                <a:latin typeface="Times New Roman" pitchFamily="18" charset="0"/>
              </a:rPr>
              <a:pPr>
                <a:spcBef>
                  <a:spcPct val="0"/>
                </a:spcBef>
              </a:pPr>
              <a:t>48</a:t>
            </a:fld>
            <a:endParaRPr kumimoji="0" lang="en-US" altLang="en-US">
              <a:latin typeface="Times New Roman" pitchFamily="18" charset="0"/>
            </a:endParaRPr>
          </a:p>
        </p:txBody>
      </p:sp>
      <p:sp>
        <p:nvSpPr>
          <p:cNvPr id="100356"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10035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A00037F1-A0EB-44FF-8A97-F3412FE70FA8}"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14339"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06542F56-D2AA-49FF-8B8C-30A29701D15B}" type="slidenum">
              <a:rPr kumimoji="0" lang="en-US" altLang="en-US">
                <a:latin typeface="Times New Roman" pitchFamily="18" charset="0"/>
              </a:rPr>
              <a:pPr>
                <a:spcBef>
                  <a:spcPct val="0"/>
                </a:spcBef>
              </a:pPr>
              <a:t>6</a:t>
            </a:fld>
            <a:endParaRPr kumimoji="0" lang="en-US" altLang="en-US">
              <a:latin typeface="Times New Roman" pitchFamily="18" charset="0"/>
            </a:endParaRPr>
          </a:p>
        </p:txBody>
      </p:sp>
      <p:sp>
        <p:nvSpPr>
          <p:cNvPr id="14340"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14341"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BBFDD12F-B29A-481E-AF58-B2A5187156B7}"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16387"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05743D9E-8238-4C67-83BB-39DE2B8C0E76}" type="slidenum">
              <a:rPr kumimoji="0" lang="en-US" altLang="en-US">
                <a:latin typeface="Times New Roman" pitchFamily="18" charset="0"/>
              </a:rPr>
              <a:pPr>
                <a:spcBef>
                  <a:spcPct val="0"/>
                </a:spcBef>
              </a:pPr>
              <a:t>7</a:t>
            </a:fld>
            <a:endParaRPr kumimoji="0" lang="en-US" altLang="en-US">
              <a:latin typeface="Times New Roman" pitchFamily="18" charset="0"/>
            </a:endParaRPr>
          </a:p>
        </p:txBody>
      </p:sp>
      <p:sp>
        <p:nvSpPr>
          <p:cNvPr id="16388"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16389"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D49CB9F0-78FC-464F-A609-E662E482FE56}"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18435"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F24C1535-998E-4575-919F-7DE73CB35A8F}" type="slidenum">
              <a:rPr kumimoji="0" lang="en-US" altLang="en-US">
                <a:latin typeface="Times New Roman" pitchFamily="18" charset="0"/>
              </a:rPr>
              <a:pPr>
                <a:spcBef>
                  <a:spcPct val="0"/>
                </a:spcBef>
              </a:pPr>
              <a:t>8</a:t>
            </a:fld>
            <a:endParaRPr kumimoji="0" lang="en-US" altLang="en-US">
              <a:latin typeface="Times New Roman" pitchFamily="18" charset="0"/>
            </a:endParaRPr>
          </a:p>
        </p:txBody>
      </p:sp>
      <p:sp>
        <p:nvSpPr>
          <p:cNvPr id="18436"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18437"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AFD3308B-F73E-44EF-9D58-770D7EFBE200}"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20483"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BF732876-C99F-4D7D-A400-6629846C219D}" type="slidenum">
              <a:rPr kumimoji="0" lang="en-US" altLang="en-US">
                <a:latin typeface="Times New Roman" pitchFamily="18" charset="0"/>
              </a:rPr>
              <a:pPr>
                <a:spcBef>
                  <a:spcPct val="0"/>
                </a:spcBef>
              </a:pPr>
              <a:t>9</a:t>
            </a:fld>
            <a:endParaRPr kumimoji="0" lang="en-US" altLang="en-US">
              <a:latin typeface="Times New Roman" pitchFamily="18" charset="0"/>
            </a:endParaRPr>
          </a:p>
        </p:txBody>
      </p:sp>
      <p:sp>
        <p:nvSpPr>
          <p:cNvPr id="20484"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20485"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1"/>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8288C432-02DE-435C-A019-2C73DD8A756E}" type="datetime1">
              <a:rPr kumimoji="0" lang="en-US" altLang="en-US" smtClean="0">
                <a:latin typeface="Times New Roman" pitchFamily="18" charset="0"/>
              </a:rPr>
              <a:pPr>
                <a:spcBef>
                  <a:spcPct val="0"/>
                </a:spcBef>
              </a:pPr>
              <a:t>8/18/2016</a:t>
            </a:fld>
            <a:endParaRPr kumimoji="0" lang="en-US" altLang="en-US" smtClean="0">
              <a:latin typeface="Times New Roman" pitchFamily="18" charset="0"/>
            </a:endParaRPr>
          </a:p>
        </p:txBody>
      </p:sp>
      <p:sp>
        <p:nvSpPr>
          <p:cNvPr id="22531"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575">
              <a:spcBef>
                <a:spcPct val="30000"/>
              </a:spcBef>
              <a:defRPr kumimoji="1" sz="1200">
                <a:solidFill>
                  <a:schemeClr val="tx1"/>
                </a:solidFill>
                <a:latin typeface="Arial" charset="0"/>
              </a:defRPr>
            </a:lvl1pPr>
            <a:lvl2pPr marL="742950" indent="-285750" defTabSz="917575">
              <a:spcBef>
                <a:spcPct val="30000"/>
              </a:spcBef>
              <a:defRPr kumimoji="1" sz="1200">
                <a:solidFill>
                  <a:schemeClr val="tx1"/>
                </a:solidFill>
                <a:latin typeface="Arial" charset="0"/>
              </a:defRPr>
            </a:lvl2pPr>
            <a:lvl3pPr marL="1143000" indent="-228600" defTabSz="917575">
              <a:spcBef>
                <a:spcPct val="30000"/>
              </a:spcBef>
              <a:defRPr kumimoji="1" sz="1200">
                <a:solidFill>
                  <a:schemeClr val="tx1"/>
                </a:solidFill>
                <a:latin typeface="Arial" charset="0"/>
              </a:defRPr>
            </a:lvl3pPr>
            <a:lvl4pPr marL="1600200" indent="-228600" defTabSz="917575">
              <a:spcBef>
                <a:spcPct val="30000"/>
              </a:spcBef>
              <a:defRPr kumimoji="1" sz="1200">
                <a:solidFill>
                  <a:schemeClr val="tx1"/>
                </a:solidFill>
                <a:latin typeface="Arial" charset="0"/>
              </a:defRPr>
            </a:lvl4pPr>
            <a:lvl5pPr marL="2057400" indent="-228600" defTabSz="917575">
              <a:spcBef>
                <a:spcPct val="30000"/>
              </a:spcBef>
              <a:defRPr kumimoji="1" sz="1200">
                <a:solidFill>
                  <a:schemeClr val="tx1"/>
                </a:solidFill>
                <a:latin typeface="Arial" charset="0"/>
              </a:defRPr>
            </a:lvl5pPr>
            <a:lvl6pPr marL="2514600" indent="-228600" defTabSz="917575" eaLnBrk="0" fontAlgn="base" hangingPunct="0">
              <a:spcBef>
                <a:spcPct val="30000"/>
              </a:spcBef>
              <a:spcAft>
                <a:spcPct val="0"/>
              </a:spcAft>
              <a:defRPr kumimoji="1" sz="1200">
                <a:solidFill>
                  <a:schemeClr val="tx1"/>
                </a:solidFill>
                <a:latin typeface="Arial" charset="0"/>
              </a:defRPr>
            </a:lvl6pPr>
            <a:lvl7pPr marL="2971800" indent="-228600" defTabSz="917575" eaLnBrk="0" fontAlgn="base" hangingPunct="0">
              <a:spcBef>
                <a:spcPct val="30000"/>
              </a:spcBef>
              <a:spcAft>
                <a:spcPct val="0"/>
              </a:spcAft>
              <a:defRPr kumimoji="1" sz="1200">
                <a:solidFill>
                  <a:schemeClr val="tx1"/>
                </a:solidFill>
                <a:latin typeface="Arial" charset="0"/>
              </a:defRPr>
            </a:lvl7pPr>
            <a:lvl8pPr marL="3429000" indent="-228600" defTabSz="917575" eaLnBrk="0" fontAlgn="base" hangingPunct="0">
              <a:spcBef>
                <a:spcPct val="30000"/>
              </a:spcBef>
              <a:spcAft>
                <a:spcPct val="0"/>
              </a:spcAft>
              <a:defRPr kumimoji="1" sz="1200">
                <a:solidFill>
                  <a:schemeClr val="tx1"/>
                </a:solidFill>
                <a:latin typeface="Arial" charset="0"/>
              </a:defRPr>
            </a:lvl8pPr>
            <a:lvl9pPr marL="3886200" indent="-228600" defTabSz="917575" eaLnBrk="0" fontAlgn="base" hangingPunct="0">
              <a:spcBef>
                <a:spcPct val="30000"/>
              </a:spcBef>
              <a:spcAft>
                <a:spcPct val="0"/>
              </a:spcAft>
              <a:defRPr kumimoji="1" sz="1200">
                <a:solidFill>
                  <a:schemeClr val="tx1"/>
                </a:solidFill>
                <a:latin typeface="Arial" charset="0"/>
              </a:defRPr>
            </a:lvl9pPr>
          </a:lstStyle>
          <a:p>
            <a:pPr>
              <a:spcBef>
                <a:spcPct val="0"/>
              </a:spcBef>
            </a:pPr>
            <a:fld id="{A1A75B2A-BF0D-4B73-8539-B46AF2478C5C}" type="slidenum">
              <a:rPr kumimoji="0" lang="en-US" altLang="en-US">
                <a:latin typeface="Times New Roman" pitchFamily="18" charset="0"/>
              </a:rPr>
              <a:pPr>
                <a:spcBef>
                  <a:spcPct val="0"/>
                </a:spcBef>
              </a:pPr>
              <a:t>10</a:t>
            </a:fld>
            <a:endParaRPr kumimoji="0" lang="en-US" altLang="en-US">
              <a:latin typeface="Times New Roman" pitchFamily="18" charset="0"/>
            </a:endParaRPr>
          </a:p>
        </p:txBody>
      </p:sp>
      <p:sp>
        <p:nvSpPr>
          <p:cNvPr id="22532" name="Rectangle 2"/>
          <p:cNvSpPr>
            <a:spLocks noGrp="1" noRot="1" noChangeAspect="1" noChangeArrowheads="1" noTextEdit="1"/>
          </p:cNvSpPr>
          <p:nvPr>
            <p:ph type="sldImg"/>
          </p:nvPr>
        </p:nvSpPr>
        <p:spPr>
          <a:xfrm>
            <a:off x="1149350" y="687388"/>
            <a:ext cx="4579938" cy="3435350"/>
          </a:xfrm>
          <a:solidFill>
            <a:srgbClr val="FFFFFF"/>
          </a:solidFill>
          <a:ln/>
        </p:spPr>
      </p:sp>
      <p:sp>
        <p:nvSpPr>
          <p:cNvPr id="22533"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230600"/>
        </a:solidFill>
        <a:effectLst/>
      </p:bgPr>
    </p:bg>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 y="-1905000"/>
            <a:ext cx="9144000" cy="6132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cmpd="sng">
                <a:solidFill>
                  <a:schemeClr val="tx1"/>
                </a:solidFill>
                <a:prstDash val="sysDot"/>
                <a:miter lim="800000"/>
                <a:headEnd type="none" w="med" len="med"/>
                <a:tailEnd type="none" w="lg" len="lg"/>
              </a14:hiddenLine>
            </a:ext>
          </a:extLst>
        </p:spPr>
      </p:pic>
      <p:sp>
        <p:nvSpPr>
          <p:cNvPr id="3074" name="Rectangle 2"/>
          <p:cNvSpPr>
            <a:spLocks noGrp="1" noChangeArrowheads="1"/>
          </p:cNvSpPr>
          <p:nvPr>
            <p:ph type="ctrTitle" hasCustomPrompt="1"/>
          </p:nvPr>
        </p:nvSpPr>
        <p:spPr>
          <a:xfrm>
            <a:off x="2362200" y="3492058"/>
            <a:ext cx="6019800" cy="1470025"/>
          </a:xfrm>
        </p:spPr>
        <p:txBody>
          <a:bodyPr/>
          <a:lstStyle>
            <a:lvl1pPr algn="r">
              <a:defRPr baseline="0">
                <a:solidFill>
                  <a:schemeClr val="bg1"/>
                </a:solidFill>
                <a:latin typeface="Baskerville Old Face" panose="02020602080505020303" pitchFamily="18" charset="0"/>
              </a:defRPr>
            </a:lvl1pPr>
          </a:lstStyle>
          <a:p>
            <a:r>
              <a:rPr lang="en-US" dirty="0" smtClean="0"/>
              <a:t>Chapter 1</a:t>
            </a:r>
            <a:endParaRPr lang="en-US" dirty="0"/>
          </a:p>
        </p:txBody>
      </p:sp>
      <p:sp>
        <p:nvSpPr>
          <p:cNvPr id="3075" name="Rectangle 3"/>
          <p:cNvSpPr>
            <a:spLocks noGrp="1" noChangeArrowheads="1"/>
          </p:cNvSpPr>
          <p:nvPr>
            <p:ph type="subTitle" idx="1" hasCustomPrompt="1"/>
          </p:nvPr>
        </p:nvSpPr>
        <p:spPr>
          <a:xfrm>
            <a:off x="2667000" y="4495800"/>
            <a:ext cx="5715000" cy="1752600"/>
          </a:xfrm>
        </p:spPr>
        <p:txBody>
          <a:bodyPr/>
          <a:lstStyle>
            <a:lvl1pPr marL="0" indent="0" algn="r">
              <a:buFontTx/>
              <a:buNone/>
              <a:defRPr sz="4000" baseline="0">
                <a:solidFill>
                  <a:srgbClr val="F7941D"/>
                </a:solidFill>
                <a:latin typeface="Baskerville Old Face" panose="02020602080505020303" pitchFamily="18" charset="0"/>
              </a:defRPr>
            </a:lvl1pPr>
          </a:lstStyle>
          <a:p>
            <a:r>
              <a:rPr lang="en-US" dirty="0" smtClean="0"/>
              <a:t>Labor Economics: Introduction and Overview</a:t>
            </a:r>
            <a:endParaRPr lang="en-US" dirty="0"/>
          </a:p>
        </p:txBody>
      </p:sp>
      <p:sp>
        <p:nvSpPr>
          <p:cNvPr id="10" name="Text Box 13"/>
          <p:cNvSpPr txBox="1">
            <a:spLocks noChangeArrowheads="1"/>
          </p:cNvSpPr>
          <p:nvPr/>
        </p:nvSpPr>
        <p:spPr bwMode="auto">
          <a:xfrm>
            <a:off x="457200" y="6400800"/>
            <a:ext cx="853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lang="en-US" sz="900" i="1" dirty="0" smtClean="0">
                <a:solidFill>
                  <a:schemeClr val="bg1">
                    <a:lumMod val="95000"/>
                  </a:schemeClr>
                </a:solidFill>
                <a:latin typeface="Arial" panose="020B0604020202020204" pitchFamily="34" charset="0"/>
                <a:cs typeface="Arial" panose="020B0604020202020204" pitchFamily="34" charset="0"/>
              </a:rPr>
              <a:t>© 2017 McGraw-Hill Education. All rights reserved. Authorized only for instructor use in the classroom. No reproduction or distribution without the prior written consent of McGraw-Hill Education.</a:t>
            </a:r>
            <a:endParaRPr lang="en-US" sz="900" i="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804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12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777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p:nvCxnSpPr>
        <p:spPr>
          <a:xfrm>
            <a:off x="0" y="1524000"/>
            <a:ext cx="9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0"/>
            <a:ext cx="9144000" cy="1447800"/>
          </a:xfrm>
          <a:prstGeom prst="rect">
            <a:avLst/>
          </a:prstGeom>
          <a:solidFill>
            <a:srgbClr val="230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30600"/>
                </a:solidFill>
              </a:ln>
              <a:solidFill>
                <a:srgbClr val="230600"/>
              </a:solidFill>
            </a:endParaRPr>
          </a:p>
        </p:txBody>
      </p:sp>
    </p:spTree>
    <p:extLst>
      <p:ext uri="{BB962C8B-B14F-4D97-AF65-F5344CB8AC3E}">
        <p14:creationId xmlns:p14="http://schemas.microsoft.com/office/powerpoint/2010/main" val="358600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095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128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768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a:spLocks noGrp="1" noChangeArrowheads="1"/>
          </p:cNvSpPr>
          <p:nvPr>
            <p:ph idx="1"/>
          </p:nvPr>
        </p:nvSpPr>
        <p:spPr>
          <a:xfrm>
            <a:off x="457200" y="1676400"/>
            <a:ext cx="8229600" cy="4525963"/>
          </a:xfrm>
        </p:spPr>
        <p:txBody>
          <a:bodyPr/>
          <a:lstStyle/>
          <a:p>
            <a:pPr marL="533400" lvl="0" indent="-533400" eaLnBrk="1" hangingPunct="1">
              <a:lnSpc>
                <a:spcPct val="80000"/>
              </a:lnSpc>
              <a:buFont typeface="Wingdings" pitchFamily="2" charset="2"/>
              <a:buNone/>
            </a:pPr>
            <a:r>
              <a:rPr lang="en-US" altLang="en-US" sz="5400" b="1" smtClean="0">
                <a:solidFill>
                  <a:srgbClr val="EF8E21"/>
                </a:solidFill>
                <a:latin typeface="+mj-lt"/>
              </a:rPr>
              <a:t>Click to edit Master text styles</a:t>
            </a:r>
          </a:p>
        </p:txBody>
      </p:sp>
      <p:cxnSp>
        <p:nvCxnSpPr>
          <p:cNvPr id="4" name="Straight Connector 3"/>
          <p:cNvCxnSpPr/>
          <p:nvPr/>
        </p:nvCxnSpPr>
        <p:spPr>
          <a:xfrm>
            <a:off x="457200" y="3124200"/>
            <a:ext cx="8229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38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Rectangle 3"/>
          <p:cNvSpPr/>
          <p:nvPr/>
        </p:nvSpPr>
        <p:spPr>
          <a:xfrm>
            <a:off x="0" y="1066800"/>
            <a:ext cx="9144000" cy="5791200"/>
          </a:xfrm>
          <a:prstGeom prst="rect">
            <a:avLst/>
          </a:prstGeom>
          <a:blipFill dpi="0" rotWithShape="1">
            <a:blip r:embed="rId2">
              <a:alphaModFix amt="11000"/>
              <a:biLevel thresh="5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p:cNvSpPr>
            <a:spLocks noGrp="1" noChangeArrowheads="1"/>
          </p:cNvSpPr>
          <p:nvPr>
            <p:ph idx="1"/>
          </p:nvPr>
        </p:nvSpPr>
        <p:spPr>
          <a:xfrm>
            <a:off x="457200" y="1676400"/>
            <a:ext cx="8229600" cy="4525963"/>
          </a:xfrm>
        </p:spPr>
        <p:txBody>
          <a:bodyPr/>
          <a:lstStyle/>
          <a:p>
            <a:pPr marL="533400" lvl="0" indent="-533400" eaLnBrk="1" hangingPunct="1">
              <a:lnSpc>
                <a:spcPct val="80000"/>
              </a:lnSpc>
              <a:buFont typeface="Wingdings" pitchFamily="2" charset="2"/>
              <a:buNone/>
            </a:pPr>
            <a:r>
              <a:rPr lang="en-US" altLang="en-US" sz="5400" b="1" smtClean="0">
                <a:solidFill>
                  <a:srgbClr val="EF8E21"/>
                </a:solidFill>
                <a:latin typeface="+mj-lt"/>
              </a:rPr>
              <a:t>Click to edit Master text styles</a:t>
            </a:r>
          </a:p>
        </p:txBody>
      </p:sp>
      <p:cxnSp>
        <p:nvCxnSpPr>
          <p:cNvPr id="3" name="Straight Connector 2"/>
          <p:cNvCxnSpPr/>
          <p:nvPr/>
        </p:nvCxnSpPr>
        <p:spPr>
          <a:xfrm>
            <a:off x="0" y="1058694"/>
            <a:ext cx="9220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0"/>
            <a:ext cx="9144000" cy="1058694"/>
          </a:xfrm>
          <a:prstGeom prst="rect">
            <a:avLst/>
          </a:prstGeom>
          <a:solidFill>
            <a:srgbClr val="230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230600"/>
                </a:solidFill>
              </a:ln>
              <a:solidFill>
                <a:srgbClr val="230600"/>
              </a:solidFill>
            </a:endParaRPr>
          </a:p>
        </p:txBody>
      </p:sp>
    </p:spTree>
    <p:extLst>
      <p:ext uri="{BB962C8B-B14F-4D97-AF65-F5344CB8AC3E}">
        <p14:creationId xmlns:p14="http://schemas.microsoft.com/office/powerpoint/2010/main" val="319105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29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15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bwMode="auto">
          <a:xfrm>
            <a:off x="457200" y="29345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Chapter 1</a:t>
            </a:r>
          </a:p>
        </p:txBody>
      </p:sp>
      <p:sp>
        <p:nvSpPr>
          <p:cNvPr id="1034" name="Rectangle 3"/>
          <p:cNvSpPr>
            <a:spLocks noGrp="1" noChangeArrowheads="1"/>
          </p:cNvSpPr>
          <p:nvPr>
            <p:ph type="body" idx="1"/>
          </p:nvPr>
        </p:nvSpPr>
        <p:spPr bwMode="auto">
          <a:xfrm>
            <a:off x="457200" y="1676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smtClean="0"/>
          </a:p>
        </p:txBody>
      </p:sp>
      <p:sp>
        <p:nvSpPr>
          <p:cNvPr id="1035" name="Text Box 13"/>
          <p:cNvSpPr txBox="1">
            <a:spLocks noChangeArrowheads="1"/>
          </p:cNvSpPr>
          <p:nvPr/>
        </p:nvSpPr>
        <p:spPr bwMode="auto">
          <a:xfrm>
            <a:off x="457200" y="6400800"/>
            <a:ext cx="784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l"/>
            <a:r>
              <a:rPr lang="en-US" sz="800" i="1" dirty="0" smtClean="0">
                <a:solidFill>
                  <a:schemeClr val="tx1">
                    <a:lumMod val="75000"/>
                    <a:lumOff val="25000"/>
                  </a:schemeClr>
                </a:solidFill>
                <a:latin typeface="Arial" panose="020B0604020202020204" pitchFamily="34" charset="0"/>
                <a:cs typeface="Arial" panose="020B0604020202020204" pitchFamily="34" charset="0"/>
              </a:rPr>
              <a:t>© 2017 McGraw-Hill Education. All rights reserved. Authorized only for instructor use in the classroom. No reproduction or distribution without the prior written consent of McGraw-Hill Education.</a:t>
            </a:r>
            <a:endParaRPr lang="en-US" sz="800" i="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39" name="Text Box 16"/>
          <p:cNvSpPr txBox="1">
            <a:spLocks noChangeArrowheads="1"/>
          </p:cNvSpPr>
          <p:nvPr userDrawn="1"/>
        </p:nvSpPr>
        <p:spPr bwMode="auto">
          <a:xfrm>
            <a:off x="8229600" y="6400800"/>
            <a:ext cx="685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a:solidFill>
                  <a:schemeClr val="tx1"/>
                </a:solidFill>
                <a:prstDash val="sysDot"/>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eaLnBrk="0" fontAlgn="base" hangingPunct="0">
              <a:spcBef>
                <a:spcPct val="0"/>
              </a:spcBef>
              <a:spcAft>
                <a:spcPct val="0"/>
              </a:spcAft>
              <a:defRPr kumimoji="1" sz="2400">
                <a:solidFill>
                  <a:schemeClr val="tx1"/>
                </a:solidFill>
                <a:latin typeface="Times New Roman" pitchFamily="18" charset="0"/>
              </a:defRPr>
            </a:lvl6pPr>
            <a:lvl7pPr marL="2971800" indent="-228600" eaLnBrk="0" fontAlgn="base" hangingPunct="0">
              <a:spcBef>
                <a:spcPct val="0"/>
              </a:spcBef>
              <a:spcAft>
                <a:spcPct val="0"/>
              </a:spcAft>
              <a:defRPr kumimoji="1" sz="2400">
                <a:solidFill>
                  <a:schemeClr val="tx1"/>
                </a:solidFill>
                <a:latin typeface="Times New Roman" pitchFamily="18" charset="0"/>
              </a:defRPr>
            </a:lvl7pPr>
            <a:lvl8pPr marL="3429000" indent="-228600" eaLnBrk="0" fontAlgn="base" hangingPunct="0">
              <a:spcBef>
                <a:spcPct val="0"/>
              </a:spcBef>
              <a:spcAft>
                <a:spcPct val="0"/>
              </a:spcAft>
              <a:defRPr kumimoji="1" sz="2400">
                <a:solidFill>
                  <a:schemeClr val="tx1"/>
                </a:solidFill>
                <a:latin typeface="Times New Roman" pitchFamily="18" charset="0"/>
              </a:defRPr>
            </a:lvl8pPr>
            <a:lvl9pPr marL="3886200" indent="-228600" eaLnBrk="0" fontAlgn="base" hangingPunct="0">
              <a:spcBef>
                <a:spcPct val="0"/>
              </a:spcBef>
              <a:spcAft>
                <a:spcPct val="0"/>
              </a:spcAft>
              <a:defRPr kumimoji="1" sz="2400">
                <a:solidFill>
                  <a:schemeClr val="tx1"/>
                </a:solidFill>
                <a:latin typeface="Times New Roman" pitchFamily="18" charset="0"/>
              </a:defRPr>
            </a:lvl9pPr>
          </a:lstStyle>
          <a:p>
            <a:pPr>
              <a:spcBef>
                <a:spcPct val="50000"/>
              </a:spcBef>
            </a:pPr>
            <a:r>
              <a:rPr lang="en-US" altLang="en-US" sz="1200" dirty="0">
                <a:solidFill>
                  <a:srgbClr val="EF8E21"/>
                </a:solidFill>
                <a:latin typeface="+mn-lt"/>
              </a:rPr>
              <a:t>1-</a:t>
            </a:r>
            <a:fld id="{91F8B2B5-FBD2-49AA-91D6-C53D186A640A}" type="slidenum">
              <a:rPr lang="en-US" altLang="en-US" sz="1200">
                <a:solidFill>
                  <a:srgbClr val="EF8E21"/>
                </a:solidFill>
                <a:latin typeface="+mn-lt"/>
              </a:rPr>
              <a:pPr>
                <a:spcBef>
                  <a:spcPct val="50000"/>
                </a:spcBef>
              </a:pPr>
              <a:t>‹#›</a:t>
            </a:fld>
            <a:endParaRPr lang="en-US" altLang="en-US" sz="1200" dirty="0">
              <a:solidFill>
                <a:srgbClr val="EF8E21"/>
              </a:solidFill>
              <a:latin typeface="+mn-lt"/>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fontAlgn="base" hangingPunct="1">
        <a:spcBef>
          <a:spcPct val="0"/>
        </a:spcBef>
        <a:spcAft>
          <a:spcPct val="0"/>
        </a:spcAft>
        <a:defRPr sz="4400" b="1" baseline="0">
          <a:solidFill>
            <a:srgbClr val="EF8E21"/>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o"/>
        <a:defRPr sz="32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en-US" smtClean="0"/>
              <a:t>Chapter 3</a:t>
            </a:r>
          </a:p>
        </p:txBody>
      </p:sp>
      <p:sp>
        <p:nvSpPr>
          <p:cNvPr id="5123" name="Rectangle 3"/>
          <p:cNvSpPr>
            <a:spLocks noGrp="1" noChangeArrowheads="1"/>
          </p:cNvSpPr>
          <p:nvPr>
            <p:ph type="subTitle" idx="1"/>
          </p:nvPr>
        </p:nvSpPr>
        <p:spPr/>
        <p:txBody>
          <a:bodyPr/>
          <a:lstStyle/>
          <a:p>
            <a:pPr eaLnBrk="1" hangingPunct="1"/>
            <a:r>
              <a:rPr lang="en-US" altLang="en-US" dirty="0" smtClean="0"/>
              <a:t>Population, Participation, and Hours of Work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noFill/>
        </p:spPr>
        <p:txBody>
          <a:bodyPr/>
          <a:lstStyle/>
          <a:p>
            <a:pPr eaLnBrk="1" hangingPunct="1"/>
            <a:r>
              <a:rPr lang="en-US" altLang="en-US" smtClean="0"/>
              <a:t>Multiple Uses of Time</a:t>
            </a:r>
          </a:p>
        </p:txBody>
      </p:sp>
      <p:sp>
        <p:nvSpPr>
          <p:cNvPr id="21507" name="Rectangle 2"/>
          <p:cNvSpPr>
            <a:spLocks noGrp="1" noChangeArrowheads="1"/>
          </p:cNvSpPr>
          <p:nvPr>
            <p:ph idx="1"/>
          </p:nvPr>
        </p:nvSpPr>
        <p:spPr/>
        <p:txBody>
          <a:bodyPr/>
          <a:lstStyle/>
          <a:p>
            <a:pPr eaLnBrk="1" hangingPunct="1"/>
            <a:r>
              <a:rPr lang="en-US" altLang="en-US" dirty="0" smtClean="0"/>
              <a:t>Meal example:</a:t>
            </a:r>
          </a:p>
          <a:p>
            <a:pPr lvl="1" eaLnBrk="1" hangingPunct="1"/>
            <a:r>
              <a:rPr lang="en-US" altLang="en-US" dirty="0" smtClean="0"/>
              <a:t>Meals combine goods acquired with income from labor market time, household production time to make the meal, and consumption time to consume the meal.</a:t>
            </a:r>
          </a:p>
          <a:p>
            <a:pPr eaLnBrk="1" hangingPunct="1"/>
            <a:r>
              <a:rPr lang="en-US" altLang="en-US" dirty="0" smtClean="0"/>
              <a:t>Uses of time are competitive with each other.</a:t>
            </a:r>
          </a:p>
          <a:p>
            <a:pPr lvl="1" eaLnBrk="1" hangingPunct="1"/>
            <a:r>
              <a:rPr lang="en-US" altLang="en-US" dirty="0" smtClean="0"/>
              <a:t>If both spouses work, there’s less time for household production and consumption.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noFill/>
        </p:spPr>
        <p:txBody>
          <a:bodyPr/>
          <a:lstStyle/>
          <a:p>
            <a:pPr eaLnBrk="1" hangingPunct="1"/>
            <a:r>
              <a:rPr lang="en-US" altLang="en-US" smtClean="0"/>
              <a:t>Commodity Characteristics</a:t>
            </a:r>
          </a:p>
        </p:txBody>
      </p:sp>
      <p:sp>
        <p:nvSpPr>
          <p:cNvPr id="23555" name="Rectangle 2"/>
          <p:cNvSpPr>
            <a:spLocks noGrp="1" noChangeArrowheads="1"/>
          </p:cNvSpPr>
          <p:nvPr>
            <p:ph idx="1"/>
          </p:nvPr>
        </p:nvSpPr>
        <p:spPr/>
        <p:txBody>
          <a:bodyPr/>
          <a:lstStyle/>
          <a:p>
            <a:pPr eaLnBrk="1" hangingPunct="1">
              <a:lnSpc>
                <a:spcPct val="90000"/>
              </a:lnSpc>
            </a:pPr>
            <a:r>
              <a:rPr lang="en-US" altLang="en-US" i="1" dirty="0" smtClean="0">
                <a:solidFill>
                  <a:srgbClr val="EF8E21"/>
                </a:solidFill>
              </a:rPr>
              <a:t>Time-intensive commodities </a:t>
            </a:r>
            <a:r>
              <a:rPr lang="en-US" altLang="en-US" dirty="0" smtClean="0"/>
              <a:t>use a large amount of time and a small amount of goods.</a:t>
            </a:r>
          </a:p>
          <a:p>
            <a:pPr lvl="1" eaLnBrk="1" hangingPunct="1">
              <a:lnSpc>
                <a:spcPct val="90000"/>
              </a:lnSpc>
            </a:pPr>
            <a:r>
              <a:rPr lang="en-US" altLang="en-US" dirty="0" smtClean="0"/>
              <a:t>Watching the sunset</a:t>
            </a:r>
          </a:p>
          <a:p>
            <a:pPr lvl="1" eaLnBrk="1" hangingPunct="1">
              <a:lnSpc>
                <a:spcPct val="90000"/>
              </a:lnSpc>
              <a:buFontTx/>
              <a:buNone/>
            </a:pPr>
            <a:endParaRPr lang="en-US" altLang="en-US" dirty="0" smtClean="0"/>
          </a:p>
          <a:p>
            <a:pPr eaLnBrk="1" hangingPunct="1">
              <a:lnSpc>
                <a:spcPct val="90000"/>
              </a:lnSpc>
            </a:pPr>
            <a:r>
              <a:rPr lang="en-US" altLang="en-US" i="1" dirty="0" smtClean="0">
                <a:solidFill>
                  <a:srgbClr val="EF8E21"/>
                </a:solidFill>
              </a:rPr>
              <a:t>Goods-intensive commodities</a:t>
            </a:r>
            <a:r>
              <a:rPr lang="en-US" altLang="en-US" i="1" dirty="0" smtClean="0">
                <a:solidFill>
                  <a:schemeClr val="accent2"/>
                </a:solidFill>
              </a:rPr>
              <a:t> </a:t>
            </a:r>
            <a:r>
              <a:rPr lang="en-US" altLang="en-US" dirty="0" smtClean="0"/>
              <a:t>use a small amount of time and a large amount of goods.</a:t>
            </a:r>
          </a:p>
          <a:p>
            <a:pPr lvl="1" eaLnBrk="1" hangingPunct="1">
              <a:lnSpc>
                <a:spcPct val="90000"/>
              </a:lnSpc>
            </a:pPr>
            <a:r>
              <a:rPr lang="en-US" altLang="en-US" dirty="0" smtClean="0"/>
              <a:t>Meal at fast-food restaurant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noFill/>
        </p:spPr>
        <p:txBody>
          <a:bodyPr/>
          <a:lstStyle/>
          <a:p>
            <a:pPr eaLnBrk="1" hangingPunct="1"/>
            <a:r>
              <a:rPr lang="en-US" altLang="en-US" smtClean="0"/>
              <a:t>Commodity Characteristics</a:t>
            </a:r>
          </a:p>
        </p:txBody>
      </p:sp>
      <p:sp>
        <p:nvSpPr>
          <p:cNvPr id="25603" name="Rectangle 2"/>
          <p:cNvSpPr>
            <a:spLocks noGrp="1" noChangeArrowheads="1"/>
          </p:cNvSpPr>
          <p:nvPr>
            <p:ph idx="1"/>
          </p:nvPr>
        </p:nvSpPr>
        <p:spPr/>
        <p:txBody>
          <a:bodyPr/>
          <a:lstStyle/>
          <a:p>
            <a:pPr eaLnBrk="1" hangingPunct="1">
              <a:lnSpc>
                <a:spcPct val="90000"/>
              </a:lnSpc>
            </a:pPr>
            <a:r>
              <a:rPr lang="en-US" altLang="en-US" smtClean="0"/>
              <a:t>As labor-market time becomes more valuable—substitute time-intensive commodities for goods-intensive ones.</a:t>
            </a:r>
          </a:p>
          <a:p>
            <a:pPr lvl="1" eaLnBrk="1" hangingPunct="1">
              <a:lnSpc>
                <a:spcPct val="90000"/>
              </a:lnSpc>
            </a:pPr>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noFill/>
        </p:spPr>
        <p:txBody>
          <a:bodyPr/>
          <a:lstStyle/>
          <a:p>
            <a:pPr eaLnBrk="1" hangingPunct="1"/>
            <a:r>
              <a:rPr lang="en-US" altLang="en-US" smtClean="0"/>
              <a:t>Household Choices</a:t>
            </a:r>
          </a:p>
        </p:txBody>
      </p:sp>
      <p:sp>
        <p:nvSpPr>
          <p:cNvPr id="27651" name="Rectangle 2"/>
          <p:cNvSpPr>
            <a:spLocks noGrp="1" noChangeArrowheads="1"/>
          </p:cNvSpPr>
          <p:nvPr>
            <p:ph idx="1"/>
          </p:nvPr>
        </p:nvSpPr>
        <p:spPr/>
        <p:txBody>
          <a:bodyPr/>
          <a:lstStyle/>
          <a:p>
            <a:pPr eaLnBrk="1" hangingPunct="1"/>
            <a:r>
              <a:rPr lang="en-US" altLang="en-US" smtClean="0"/>
              <a:t>Household members should allocate their time in which they have a comparative advantage (i.e., greatest relative efficiency or productivity).</a:t>
            </a:r>
          </a:p>
          <a:p>
            <a:pPr lvl="1" eaLnBrk="1" hangingPunct="1"/>
            <a:r>
              <a:rPr lang="en-US" altLang="en-US" smtClean="0"/>
              <a:t>If one household member has a greater productivity in the labor market rather than in non-market activities, that person should work in the labor market.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3"/>
          <p:cNvSpPr>
            <a:spLocks noGrp="1" noChangeArrowheads="1"/>
          </p:cNvSpPr>
          <p:nvPr>
            <p:ph type="title"/>
          </p:nvPr>
        </p:nvSpPr>
        <p:spPr>
          <a:noFill/>
        </p:spPr>
        <p:txBody>
          <a:bodyPr/>
          <a:lstStyle/>
          <a:p>
            <a:pPr eaLnBrk="1" hangingPunct="1"/>
            <a:r>
              <a:rPr lang="en-US" altLang="en-US" smtClean="0"/>
              <a:t>Household Choices</a:t>
            </a:r>
          </a:p>
        </p:txBody>
      </p:sp>
      <p:sp>
        <p:nvSpPr>
          <p:cNvPr id="29699" name="Rectangle 2"/>
          <p:cNvSpPr>
            <a:spLocks noGrp="1" noChangeArrowheads="1"/>
          </p:cNvSpPr>
          <p:nvPr>
            <p:ph idx="1"/>
          </p:nvPr>
        </p:nvSpPr>
        <p:spPr/>
        <p:txBody>
          <a:bodyPr/>
          <a:lstStyle/>
          <a:p>
            <a:pPr lvl="1" eaLnBrk="1" hangingPunct="1"/>
            <a:r>
              <a:rPr lang="en-US" altLang="en-US" sz="2400" dirty="0" smtClean="0"/>
              <a:t>Through socialization, females have developed a comparative advantage in household production.</a:t>
            </a:r>
          </a:p>
          <a:p>
            <a:pPr lvl="1" eaLnBrk="1" hangingPunct="1"/>
            <a:r>
              <a:rPr lang="en-US" altLang="en-US" sz="2400" dirty="0" smtClean="0"/>
              <a:t>Because women have been discriminated against in the labor market, many husbands can earn more than their wives in the labor market.</a:t>
            </a:r>
          </a:p>
          <a:p>
            <a:pPr lvl="1" eaLnBrk="1" hangingPunct="1"/>
            <a:r>
              <a:rPr lang="en-US" altLang="en-US" sz="2400" dirty="0" smtClean="0"/>
              <a:t>Historically, due to comparative advantage, husbands spent much of their time in the labor market and wives in non-market activities.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a:noFill/>
        </p:spPr>
        <p:txBody>
          <a:bodyPr/>
          <a:lstStyle/>
          <a:p>
            <a:pPr eaLnBrk="1" hangingPunct="1"/>
            <a:r>
              <a:rPr lang="en-US" altLang="en-US" smtClean="0"/>
              <a:t>Income and Substitution Effects</a:t>
            </a:r>
          </a:p>
        </p:txBody>
      </p:sp>
      <p:sp>
        <p:nvSpPr>
          <p:cNvPr id="31747" name="Rectangle 2"/>
          <p:cNvSpPr>
            <a:spLocks noGrp="1" noChangeArrowheads="1"/>
          </p:cNvSpPr>
          <p:nvPr>
            <p:ph idx="1"/>
          </p:nvPr>
        </p:nvSpPr>
        <p:spPr/>
        <p:txBody>
          <a:bodyPr/>
          <a:lstStyle/>
          <a:p>
            <a:pPr eaLnBrk="1" hangingPunct="1"/>
            <a:r>
              <a:rPr lang="en-US" altLang="en-US" smtClean="0"/>
              <a:t>Becker income effect</a:t>
            </a:r>
          </a:p>
          <a:p>
            <a:pPr lvl="1" eaLnBrk="1" hangingPunct="1"/>
            <a:r>
              <a:rPr lang="en-US" altLang="en-US" smtClean="0"/>
              <a:t>A higher wage-rate increases income, allowing the household to consume more goods.</a:t>
            </a:r>
          </a:p>
          <a:p>
            <a:pPr lvl="2" eaLnBrk="1" hangingPunct="1"/>
            <a:r>
              <a:rPr lang="en-US" altLang="en-US" smtClean="0"/>
              <a:t>Hours of work fall since these goods require time to consume.</a:t>
            </a:r>
          </a:p>
          <a:p>
            <a:pPr lvl="2" eaLnBrk="1" hangingPunct="1"/>
            <a:r>
              <a:rPr lang="en-US" altLang="en-US" smtClean="0"/>
              <a:t>Same result as work-leisure model, but different rationale.</a:t>
            </a:r>
          </a:p>
          <a:p>
            <a:pPr eaLnBrk="1" hangingPunct="1"/>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noFill/>
        </p:spPr>
        <p:txBody>
          <a:bodyPr/>
          <a:lstStyle/>
          <a:p>
            <a:pPr eaLnBrk="1" hangingPunct="1"/>
            <a:r>
              <a:rPr lang="en-US" altLang="en-US" smtClean="0"/>
              <a:t>Income and Substitution Effects</a:t>
            </a:r>
          </a:p>
        </p:txBody>
      </p:sp>
      <p:sp>
        <p:nvSpPr>
          <p:cNvPr id="33795" name="Rectangle 2"/>
          <p:cNvSpPr>
            <a:spLocks noGrp="1" noChangeArrowheads="1"/>
          </p:cNvSpPr>
          <p:nvPr>
            <p:ph idx="1"/>
          </p:nvPr>
        </p:nvSpPr>
        <p:spPr/>
        <p:txBody>
          <a:bodyPr/>
          <a:lstStyle/>
          <a:p>
            <a:pPr eaLnBrk="1" hangingPunct="1"/>
            <a:r>
              <a:rPr lang="en-US" altLang="en-US" smtClean="0"/>
              <a:t>Becker substitution effect</a:t>
            </a:r>
          </a:p>
          <a:p>
            <a:pPr lvl="1" eaLnBrk="1" hangingPunct="1"/>
            <a:r>
              <a:rPr lang="en-US" altLang="en-US" smtClean="0"/>
              <a:t>A higher wage increases hours of work because households substitute. </a:t>
            </a:r>
          </a:p>
          <a:p>
            <a:pPr lvl="2" eaLnBrk="1" hangingPunct="1"/>
            <a:r>
              <a:rPr lang="en-US" altLang="en-US" smtClean="0"/>
              <a:t>Goods for time in production of commodities </a:t>
            </a:r>
          </a:p>
          <a:p>
            <a:pPr lvl="3" eaLnBrk="1" hangingPunct="1"/>
            <a:r>
              <a:rPr lang="en-US" altLang="en-US" smtClean="0"/>
              <a:t>Example: may buy more restaurant meals and fewer home-cooked meals</a:t>
            </a:r>
          </a:p>
          <a:p>
            <a:pPr lvl="2" eaLnBrk="1" hangingPunct="1"/>
            <a:r>
              <a:rPr lang="en-US" altLang="en-US" smtClean="0"/>
              <a:t>Goods-intensive commodities for time-intensive commodities in consumption</a:t>
            </a:r>
          </a:p>
          <a:p>
            <a:pPr lvl="3" eaLnBrk="1" hangingPunct="1"/>
            <a:r>
              <a:rPr lang="en-US" altLang="en-US" smtClean="0"/>
              <a:t>Fly to vacation rather than drive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Question for </a:t>
            </a:r>
            <a:r>
              <a:rPr lang="en-US" altLang="en-US" dirty="0" smtClean="0"/>
              <a:t>Thought</a:t>
            </a:r>
            <a:endParaRPr lang="en-US" dirty="0"/>
          </a:p>
        </p:txBody>
      </p:sp>
      <p:sp>
        <p:nvSpPr>
          <p:cNvPr id="35845" name="Rectangle 9"/>
          <p:cNvSpPr>
            <a:spLocks noChangeArrowheads="1"/>
          </p:cNvSpPr>
          <p:nvPr/>
        </p:nvSpPr>
        <p:spPr bwMode="auto">
          <a:xfrm>
            <a:off x="1905000" y="5038725"/>
            <a:ext cx="66294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nSpc>
                <a:spcPct val="90000"/>
              </a:lnSpc>
              <a:buClr>
                <a:schemeClr val="bg2"/>
              </a:buClr>
              <a:buFont typeface="Wingdings" pitchFamily="2" charset="2"/>
              <a:buNone/>
            </a:pPr>
            <a:endParaRPr kumimoji="0" lang="en-US" altLang="en-US" sz="2800"/>
          </a:p>
        </p:txBody>
      </p:sp>
      <p:sp>
        <p:nvSpPr>
          <p:cNvPr id="3" name="Content Placeholder 2"/>
          <p:cNvSpPr>
            <a:spLocks noGrp="1"/>
          </p:cNvSpPr>
          <p:nvPr>
            <p:ph idx="1"/>
          </p:nvPr>
        </p:nvSpPr>
        <p:spPr/>
        <p:txBody>
          <a:bodyPr/>
          <a:lstStyle/>
          <a:p>
            <a:r>
              <a:rPr lang="en-US" altLang="en-US" b="0" dirty="0"/>
              <a:t>1. In what specific ways does Becker’s model of the allocation of time differ from the simple work-leisure choice model? Compare the functioning of the income and substitution effects of the two models. Do the two effects have the same impact upon labor market in both models?</a:t>
            </a:r>
          </a:p>
          <a:p>
            <a:endParaRPr lang="en-US" b="0" dirty="0"/>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p:txBody>
          <a:bodyPr/>
          <a:lstStyle/>
          <a:p>
            <a:pPr eaLnBrk="1" hangingPunct="1">
              <a:lnSpc>
                <a:spcPct val="80000"/>
              </a:lnSpc>
              <a:buFont typeface="Wingdings" pitchFamily="2" charset="2"/>
              <a:buNone/>
            </a:pPr>
            <a:endParaRPr lang="en-US" altLang="en-US" dirty="0" smtClean="0">
              <a:solidFill>
                <a:srgbClr val="EF8E21"/>
              </a:solidFill>
            </a:endParaRPr>
          </a:p>
          <a:p>
            <a:pPr eaLnBrk="1" hangingPunct="1">
              <a:lnSpc>
                <a:spcPct val="80000"/>
              </a:lnSpc>
              <a:buFont typeface="Wingdings" pitchFamily="2" charset="2"/>
              <a:buNone/>
            </a:pPr>
            <a:r>
              <a:rPr lang="en-US" altLang="en-US" sz="5400" dirty="0" smtClean="0">
                <a:solidFill>
                  <a:srgbClr val="EF8E21"/>
                </a:solidFill>
              </a:rPr>
              <a:t>3. Participation Rates: Measured and Defined</a:t>
            </a:r>
            <a:endParaRPr lang="en-US" altLang="en-US" dirty="0" smtClean="0">
              <a:solidFill>
                <a:srgbClr val="EF8E21"/>
              </a:solidFill>
            </a:endParaRP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noFill/>
        </p:spPr>
        <p:txBody>
          <a:bodyPr/>
          <a:lstStyle/>
          <a:p>
            <a:pPr eaLnBrk="1" hangingPunct="1"/>
            <a:r>
              <a:rPr lang="en-US" altLang="en-US" smtClean="0"/>
              <a:t>Participation Rates</a:t>
            </a:r>
          </a:p>
        </p:txBody>
      </p:sp>
      <p:sp>
        <p:nvSpPr>
          <p:cNvPr id="39939" name="Rectangle 2"/>
          <p:cNvSpPr>
            <a:spLocks noGrp="1" noChangeArrowheads="1"/>
          </p:cNvSpPr>
          <p:nvPr>
            <p:ph idx="1"/>
          </p:nvPr>
        </p:nvSpPr>
        <p:spPr/>
        <p:txBody>
          <a:bodyPr/>
          <a:lstStyle/>
          <a:p>
            <a:pPr eaLnBrk="1" hangingPunct="1"/>
            <a:r>
              <a:rPr lang="en-US" altLang="en-US" sz="2800" dirty="0" smtClean="0"/>
              <a:t>The </a:t>
            </a:r>
            <a:r>
              <a:rPr lang="en-US" altLang="en-US" sz="2800" i="1" dirty="0" smtClean="0">
                <a:solidFill>
                  <a:srgbClr val="EF8E21"/>
                </a:solidFill>
              </a:rPr>
              <a:t>labor force participation rate</a:t>
            </a:r>
            <a:r>
              <a:rPr lang="en-US" altLang="en-US" sz="2800" dirty="0" smtClean="0">
                <a:solidFill>
                  <a:srgbClr val="EF8E21"/>
                </a:solidFill>
              </a:rPr>
              <a:t> </a:t>
            </a:r>
            <a:r>
              <a:rPr lang="en-US" altLang="en-US" sz="2800" dirty="0" smtClean="0"/>
              <a:t>(LFPR) is determined by comparing the </a:t>
            </a:r>
            <a:r>
              <a:rPr lang="en-US" altLang="en-US" sz="2800" i="1" dirty="0" smtClean="0">
                <a:solidFill>
                  <a:srgbClr val="EF8E21"/>
                </a:solidFill>
              </a:rPr>
              <a:t>actual labor force</a:t>
            </a:r>
            <a:r>
              <a:rPr lang="en-US" altLang="en-US" sz="2800" dirty="0" smtClean="0"/>
              <a:t> with the </a:t>
            </a:r>
            <a:r>
              <a:rPr lang="en-US" altLang="en-US" sz="2800" i="1" dirty="0" smtClean="0">
                <a:solidFill>
                  <a:srgbClr val="EF8E21"/>
                </a:solidFill>
              </a:rPr>
              <a:t>potential labor force</a:t>
            </a:r>
            <a:r>
              <a:rPr lang="en-US" altLang="en-US" sz="2800" dirty="0" smtClean="0"/>
              <a:t>.</a:t>
            </a:r>
          </a:p>
          <a:p>
            <a:pPr lvl="1" eaLnBrk="1" hangingPunct="1"/>
            <a:r>
              <a:rPr lang="en-US" altLang="en-US" dirty="0" smtClean="0"/>
              <a:t>The potential labor force includes persons 16 years of age and older who are non-institutionalized (i.e., not prison, mental institution, etc.).</a:t>
            </a:r>
          </a:p>
          <a:p>
            <a:pPr lvl="1" eaLnBrk="1" hangingPunct="1"/>
            <a:r>
              <a:rPr lang="en-US" altLang="en-US" dirty="0" smtClean="0"/>
              <a:t>The actual labor force includes those employed and unemployed actively looking for a job.</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07004"/>
            <a:ext cx="8229600" cy="1329447"/>
          </a:xfrm>
        </p:spPr>
        <p:txBody>
          <a:bodyPr/>
          <a:lstStyle/>
          <a:p>
            <a:r>
              <a:rPr lang="en-US" dirty="0" smtClean="0"/>
              <a:t>After reading this chapter, you should be able to:</a:t>
            </a:r>
            <a:endParaRPr lang="en-US" dirty="0"/>
          </a:p>
        </p:txBody>
      </p:sp>
      <p:sp>
        <p:nvSpPr>
          <p:cNvPr id="4" name="Content Placeholder 3"/>
          <p:cNvSpPr>
            <a:spLocks noGrp="1"/>
          </p:cNvSpPr>
          <p:nvPr>
            <p:ph idx="1"/>
          </p:nvPr>
        </p:nvSpPr>
        <p:spPr/>
        <p:txBody>
          <a:bodyPr/>
          <a:lstStyle/>
          <a:p>
            <a:r>
              <a:rPr lang="en-US" sz="2000" b="0" dirty="0"/>
              <a:t>LO 03-01: Describe trends in the population and labor force.</a:t>
            </a:r>
          </a:p>
          <a:p>
            <a:r>
              <a:rPr lang="en-US" sz="2000" b="0" dirty="0"/>
              <a:t>LO 03-02: Explain Becker’s model of the allocation of time.</a:t>
            </a:r>
          </a:p>
          <a:p>
            <a:r>
              <a:rPr lang="en-US" sz="2000" b="0" dirty="0"/>
              <a:t>LO 03-03: Compute the labor force participation rate.</a:t>
            </a:r>
          </a:p>
          <a:p>
            <a:r>
              <a:rPr lang="en-US" sz="2000" b="0" dirty="0"/>
              <a:t>LO 03-04: Describe changes in labor force participation rates across demographic groups over the years and explain why these changes have occurred.</a:t>
            </a:r>
          </a:p>
          <a:p>
            <a:r>
              <a:rPr lang="en-US" sz="2000" b="0" dirty="0"/>
              <a:t>LO 03-05: Describe how the “added-worker effect” and the “discouraged-worker effect” influence labor force participation rates over the business cycle.</a:t>
            </a:r>
          </a:p>
          <a:p>
            <a:r>
              <a:rPr lang="en-US" sz="2000" b="0" dirty="0"/>
              <a:t>LO 03-06: Cite the reasons for the workweek decline in the early twentieth century and the relative stability of the workweek since World War II.</a:t>
            </a:r>
          </a:p>
          <a:p>
            <a:endParaRPr lang="en-US" sz="1600" b="0" dirty="0"/>
          </a:p>
        </p:txBody>
      </p:sp>
    </p:spTree>
    <p:extLst>
      <p:ext uri="{BB962C8B-B14F-4D97-AF65-F5344CB8AC3E}">
        <p14:creationId xmlns:p14="http://schemas.microsoft.com/office/powerpoint/2010/main" val="1884042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a:noFill/>
        </p:spPr>
        <p:txBody>
          <a:bodyPr/>
          <a:lstStyle/>
          <a:p>
            <a:pPr eaLnBrk="1" hangingPunct="1"/>
            <a:r>
              <a:rPr lang="en-US" altLang="en-US" smtClean="0"/>
              <a:t>Participation Rates</a:t>
            </a:r>
          </a:p>
        </p:txBody>
      </p:sp>
      <p:sp>
        <p:nvSpPr>
          <p:cNvPr id="41987" name="Text Box 18"/>
          <p:cNvSpPr>
            <a:spLocks noGrp="1" noChangeArrowheads="1"/>
          </p:cNvSpPr>
          <p:nvPr>
            <p:ph idx="1"/>
          </p:nvPr>
        </p:nvSpPr>
        <p:spPr/>
        <p:txBody>
          <a:bodyPr/>
          <a:lstStyle/>
          <a:p>
            <a:pPr eaLnBrk="1" hangingPunct="1">
              <a:spcBef>
                <a:spcPct val="0"/>
              </a:spcBef>
              <a:buFontTx/>
              <a:buNone/>
            </a:pPr>
            <a:r>
              <a:rPr lang="en-US" altLang="en-US" sz="2000" smtClean="0"/>
              <a:t> </a:t>
            </a:r>
          </a:p>
        </p:txBody>
      </p:sp>
      <p:sp>
        <p:nvSpPr>
          <p:cNvPr id="387081" name="Rectangle 9"/>
          <p:cNvSpPr>
            <a:spLocks noChangeArrowheads="1"/>
          </p:cNvSpPr>
          <p:nvPr/>
        </p:nvSpPr>
        <p:spPr bwMode="auto">
          <a:xfrm>
            <a:off x="1665288" y="1622425"/>
            <a:ext cx="6259512" cy="892175"/>
          </a:xfrm>
          <a:prstGeom prst="rect">
            <a:avLst/>
          </a:prstGeom>
          <a:solidFill>
            <a:srgbClr val="FFFFD9"/>
          </a:solidFill>
          <a:ln w="6350">
            <a:solidFill>
              <a:schemeClr val="bg2"/>
            </a:solidFill>
            <a:miter lim="800000"/>
            <a:headEnd/>
            <a:tailEnd type="none" w="lg" len="lg"/>
          </a:ln>
          <a:effectLst>
            <a:outerShdw dist="107763" dir="2700000" algn="ctr" rotWithShape="0">
              <a:srgbClr val="808080"/>
            </a:outerShdw>
          </a:effectLst>
        </p:spPr>
        <p:txBody>
          <a:bodyPr wrap="none" anchor="ct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387082" name="Text Box 10"/>
          <p:cNvSpPr txBox="1">
            <a:spLocks noChangeArrowheads="1"/>
          </p:cNvSpPr>
          <p:nvPr/>
        </p:nvSpPr>
        <p:spPr bwMode="auto">
          <a:xfrm>
            <a:off x="2389188" y="1803400"/>
            <a:ext cx="9620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wrap="none">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gn="ctr">
              <a:lnSpc>
                <a:spcPct val="90000"/>
              </a:lnSpc>
              <a:spcBef>
                <a:spcPct val="0"/>
              </a:spcBef>
              <a:buFontTx/>
              <a:buNone/>
            </a:pPr>
            <a:r>
              <a:rPr kumimoji="0" lang="en-US" altLang="en-US" sz="2400" b="1" i="1">
                <a:solidFill>
                  <a:schemeClr val="accent2"/>
                </a:solidFill>
              </a:rPr>
              <a:t>LFPR</a:t>
            </a:r>
          </a:p>
        </p:txBody>
      </p:sp>
      <p:sp>
        <p:nvSpPr>
          <p:cNvPr id="387083" name="Text Box 11"/>
          <p:cNvSpPr txBox="1">
            <a:spLocks noChangeArrowheads="1"/>
          </p:cNvSpPr>
          <p:nvPr/>
        </p:nvSpPr>
        <p:spPr bwMode="auto">
          <a:xfrm>
            <a:off x="3536950" y="181768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spcBef>
                <a:spcPct val="0"/>
              </a:spcBef>
              <a:buFontTx/>
              <a:buNone/>
            </a:pPr>
            <a:r>
              <a:rPr kumimoji="0" lang="en-US" altLang="en-US" sz="2400" b="1" i="1">
                <a:solidFill>
                  <a:schemeClr val="bg2"/>
                </a:solidFill>
              </a:rPr>
              <a:t>=</a:t>
            </a:r>
            <a:endParaRPr kumimoji="0" lang="en-US" altLang="en-US" sz="2000">
              <a:solidFill>
                <a:schemeClr val="bg2"/>
              </a:solidFill>
            </a:endParaRPr>
          </a:p>
        </p:txBody>
      </p:sp>
      <p:sp>
        <p:nvSpPr>
          <p:cNvPr id="387086" name="Text Box 14"/>
          <p:cNvSpPr txBox="1">
            <a:spLocks noChangeArrowheads="1"/>
          </p:cNvSpPr>
          <p:nvPr/>
        </p:nvSpPr>
        <p:spPr bwMode="auto">
          <a:xfrm>
            <a:off x="4597400" y="1684338"/>
            <a:ext cx="2078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gn="ctr">
              <a:lnSpc>
                <a:spcPct val="70000"/>
              </a:lnSpc>
              <a:spcBef>
                <a:spcPct val="0"/>
              </a:spcBef>
              <a:buFontTx/>
              <a:buNone/>
            </a:pPr>
            <a:r>
              <a:rPr kumimoji="0" lang="en-US" altLang="en-US" sz="2000" i="1">
                <a:solidFill>
                  <a:schemeClr val="hlink"/>
                </a:solidFill>
              </a:rPr>
              <a:t>actual labor force </a:t>
            </a:r>
            <a:endParaRPr kumimoji="0" lang="en-US" altLang="en-US" sz="2800" i="1">
              <a:solidFill>
                <a:schemeClr val="bg2"/>
              </a:solidFill>
            </a:endParaRPr>
          </a:p>
        </p:txBody>
      </p:sp>
      <p:sp>
        <p:nvSpPr>
          <p:cNvPr id="387087" name="Line 15"/>
          <p:cNvSpPr>
            <a:spLocks noChangeShapeType="1"/>
          </p:cNvSpPr>
          <p:nvPr/>
        </p:nvSpPr>
        <p:spPr bwMode="auto">
          <a:xfrm>
            <a:off x="4343400" y="2057400"/>
            <a:ext cx="2465388" cy="12700"/>
          </a:xfrm>
          <a:prstGeom prst="line">
            <a:avLst/>
          </a:prstGeom>
          <a:noFill/>
          <a:ln w="1905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87088" name="Text Box 16"/>
          <p:cNvSpPr txBox="1">
            <a:spLocks noChangeArrowheads="1"/>
          </p:cNvSpPr>
          <p:nvPr/>
        </p:nvSpPr>
        <p:spPr bwMode="auto">
          <a:xfrm>
            <a:off x="4530725" y="2098675"/>
            <a:ext cx="2281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gn="ctr">
              <a:lnSpc>
                <a:spcPct val="80000"/>
              </a:lnSpc>
              <a:spcBef>
                <a:spcPct val="0"/>
              </a:spcBef>
              <a:buFontTx/>
              <a:buNone/>
            </a:pPr>
            <a:r>
              <a:rPr kumimoji="0" lang="en-US" altLang="en-US" sz="2000" i="1">
                <a:solidFill>
                  <a:schemeClr val="hlink"/>
                </a:solidFill>
              </a:rPr>
              <a:t>potential labor force</a:t>
            </a:r>
            <a:endParaRPr kumimoji="0" lang="en-US" altLang="en-US" sz="2800" i="1">
              <a:solidFill>
                <a:schemeClr val="bg2"/>
              </a:solidFill>
            </a:endParaRPr>
          </a:p>
        </p:txBody>
      </p:sp>
      <p:sp>
        <p:nvSpPr>
          <p:cNvPr id="387091" name="Text Box 19"/>
          <p:cNvSpPr txBox="1">
            <a:spLocks noChangeArrowheads="1"/>
          </p:cNvSpPr>
          <p:nvPr/>
        </p:nvSpPr>
        <p:spPr bwMode="auto">
          <a:xfrm flipH="1">
            <a:off x="6946900" y="1833563"/>
            <a:ext cx="784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spcBef>
                <a:spcPct val="0"/>
              </a:spcBef>
              <a:buFontTx/>
              <a:buNone/>
            </a:pPr>
            <a:r>
              <a:rPr kumimoji="0" lang="en-US" altLang="en-US" sz="2000">
                <a:solidFill>
                  <a:schemeClr val="bg2"/>
                </a:solidFill>
              </a:rPr>
              <a:t>* 100</a:t>
            </a:r>
          </a:p>
        </p:txBody>
      </p:sp>
      <p:sp>
        <p:nvSpPr>
          <p:cNvPr id="387094" name="Rectangle 22"/>
          <p:cNvSpPr>
            <a:spLocks noChangeArrowheads="1"/>
          </p:cNvSpPr>
          <p:nvPr/>
        </p:nvSpPr>
        <p:spPr bwMode="auto">
          <a:xfrm flipV="1">
            <a:off x="1600200" y="3146425"/>
            <a:ext cx="6759575" cy="1109663"/>
          </a:xfrm>
          <a:prstGeom prst="rect">
            <a:avLst/>
          </a:prstGeom>
          <a:solidFill>
            <a:srgbClr val="FFFFD9"/>
          </a:solidFill>
          <a:ln w="6350">
            <a:solidFill>
              <a:schemeClr val="bg2"/>
            </a:solidFill>
            <a:miter lim="800000"/>
            <a:headEnd/>
            <a:tailEnd type="none" w="lg" len="lg"/>
          </a:ln>
          <a:effectLst>
            <a:outerShdw dist="107763" dir="2700000" algn="ctr" rotWithShape="0">
              <a:srgbClr val="808080"/>
            </a:outerShdw>
          </a:effectLst>
        </p:spPr>
        <p:txBody>
          <a:bodyPr wrap="none" anchor="ct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387095" name="Text Box 23"/>
          <p:cNvSpPr txBox="1">
            <a:spLocks noChangeArrowheads="1"/>
          </p:cNvSpPr>
          <p:nvPr/>
        </p:nvSpPr>
        <p:spPr bwMode="auto">
          <a:xfrm>
            <a:off x="2214563" y="3382963"/>
            <a:ext cx="10715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gn="ctr">
              <a:lnSpc>
                <a:spcPct val="90000"/>
              </a:lnSpc>
              <a:spcBef>
                <a:spcPct val="0"/>
              </a:spcBef>
              <a:buFontTx/>
              <a:buNone/>
            </a:pPr>
            <a:r>
              <a:rPr kumimoji="0" lang="en-US" altLang="en-US" sz="2400" b="1" i="1">
                <a:solidFill>
                  <a:schemeClr val="accent2"/>
                </a:solidFill>
              </a:rPr>
              <a:t>LFPR</a:t>
            </a:r>
          </a:p>
        </p:txBody>
      </p:sp>
      <p:sp>
        <p:nvSpPr>
          <p:cNvPr id="387096" name="Text Box 24"/>
          <p:cNvSpPr txBox="1">
            <a:spLocks noChangeArrowheads="1"/>
          </p:cNvSpPr>
          <p:nvPr/>
        </p:nvSpPr>
        <p:spPr bwMode="auto">
          <a:xfrm>
            <a:off x="3482975" y="3365500"/>
            <a:ext cx="59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spcBef>
                <a:spcPct val="0"/>
              </a:spcBef>
              <a:buFontTx/>
              <a:buNone/>
            </a:pPr>
            <a:r>
              <a:rPr kumimoji="0" lang="en-US" altLang="en-US" sz="2400" b="1" i="1">
                <a:solidFill>
                  <a:schemeClr val="bg2"/>
                </a:solidFill>
              </a:rPr>
              <a:t>=</a:t>
            </a:r>
            <a:endParaRPr kumimoji="0" lang="en-US" altLang="en-US" sz="2000">
              <a:solidFill>
                <a:schemeClr val="bg2"/>
              </a:solidFill>
            </a:endParaRPr>
          </a:p>
        </p:txBody>
      </p:sp>
      <p:sp>
        <p:nvSpPr>
          <p:cNvPr id="387097" name="Text Box 25"/>
          <p:cNvSpPr txBox="1">
            <a:spLocks noChangeArrowheads="1"/>
          </p:cNvSpPr>
          <p:nvPr/>
        </p:nvSpPr>
        <p:spPr bwMode="auto">
          <a:xfrm>
            <a:off x="3833813" y="3230563"/>
            <a:ext cx="36337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gn="ctr">
              <a:lnSpc>
                <a:spcPct val="70000"/>
              </a:lnSpc>
              <a:spcBef>
                <a:spcPct val="0"/>
              </a:spcBef>
              <a:buFontTx/>
              <a:buNone/>
            </a:pPr>
            <a:r>
              <a:rPr kumimoji="0" lang="en-US" altLang="en-US" sz="2000" i="1">
                <a:solidFill>
                  <a:schemeClr val="hlink"/>
                </a:solidFill>
              </a:rPr>
              <a:t>noninstitutional population 16 years of older in the labor force</a:t>
            </a:r>
            <a:endParaRPr kumimoji="0" lang="en-US" altLang="en-US" sz="2800" i="1">
              <a:solidFill>
                <a:schemeClr val="bg2"/>
              </a:solidFill>
            </a:endParaRPr>
          </a:p>
        </p:txBody>
      </p:sp>
      <p:sp>
        <p:nvSpPr>
          <p:cNvPr id="387098" name="Line 26"/>
          <p:cNvSpPr>
            <a:spLocks noChangeShapeType="1"/>
          </p:cNvSpPr>
          <p:nvPr/>
        </p:nvSpPr>
        <p:spPr bwMode="auto">
          <a:xfrm>
            <a:off x="3951288" y="3787775"/>
            <a:ext cx="3594100" cy="1588"/>
          </a:xfrm>
          <a:prstGeom prst="line">
            <a:avLst/>
          </a:prstGeom>
          <a:noFill/>
          <a:ln w="1905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87099" name="Text Box 27"/>
          <p:cNvSpPr txBox="1">
            <a:spLocks noChangeArrowheads="1"/>
          </p:cNvSpPr>
          <p:nvPr/>
        </p:nvSpPr>
        <p:spPr bwMode="auto">
          <a:xfrm>
            <a:off x="4030663" y="3829050"/>
            <a:ext cx="3249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gn="ctr">
              <a:lnSpc>
                <a:spcPct val="80000"/>
              </a:lnSpc>
              <a:spcBef>
                <a:spcPct val="0"/>
              </a:spcBef>
              <a:buFontTx/>
              <a:buNone/>
            </a:pPr>
            <a:r>
              <a:rPr kumimoji="0" lang="en-US" altLang="en-US" sz="2000" i="1">
                <a:solidFill>
                  <a:schemeClr val="hlink"/>
                </a:solidFill>
              </a:rPr>
              <a:t>noninstitutional population</a:t>
            </a:r>
          </a:p>
        </p:txBody>
      </p:sp>
      <p:sp>
        <p:nvSpPr>
          <p:cNvPr id="387100" name="Text Box 28"/>
          <p:cNvSpPr txBox="1">
            <a:spLocks noChangeArrowheads="1"/>
          </p:cNvSpPr>
          <p:nvPr/>
        </p:nvSpPr>
        <p:spPr bwMode="auto">
          <a:xfrm flipH="1">
            <a:off x="7554913" y="3573463"/>
            <a:ext cx="773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spcBef>
                <a:spcPct val="0"/>
              </a:spcBef>
              <a:buFontTx/>
              <a:buNone/>
            </a:pPr>
            <a:r>
              <a:rPr kumimoji="0" lang="en-US" altLang="en-US" sz="2000">
                <a:solidFill>
                  <a:schemeClr val="bg2"/>
                </a:solidFill>
              </a:rPr>
              <a:t>* 100</a:t>
            </a:r>
          </a:p>
        </p:txBody>
      </p:sp>
      <p:sp>
        <p:nvSpPr>
          <p:cNvPr id="387101" name="Text Box 29"/>
          <p:cNvSpPr txBox="1">
            <a:spLocks noChangeArrowheads="1"/>
          </p:cNvSpPr>
          <p:nvPr/>
        </p:nvSpPr>
        <p:spPr bwMode="auto">
          <a:xfrm>
            <a:off x="2597150" y="2590800"/>
            <a:ext cx="48101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buClr>
                <a:schemeClr val="hlink"/>
              </a:buClr>
              <a:buSzPct val="50000"/>
              <a:buFont typeface="Monotype Sorts" pitchFamily="2" charset="2"/>
              <a:buNone/>
            </a:pPr>
            <a:r>
              <a:rPr lang="en-US" altLang="en-US" sz="2000">
                <a:latin typeface="+mj-lt"/>
              </a:rPr>
              <a:t>or</a:t>
            </a:r>
          </a:p>
        </p:txBody>
      </p:sp>
      <p:sp>
        <p:nvSpPr>
          <p:cNvPr id="387102" name="Text Box 30"/>
          <p:cNvSpPr txBox="1">
            <a:spLocks noChangeArrowheads="1"/>
          </p:cNvSpPr>
          <p:nvPr/>
        </p:nvSpPr>
        <p:spPr bwMode="auto">
          <a:xfrm>
            <a:off x="2368550" y="4443413"/>
            <a:ext cx="3540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buClr>
                <a:schemeClr val="hlink"/>
              </a:buClr>
              <a:buSzPct val="50000"/>
              <a:buFont typeface="Monotype Sorts" pitchFamily="2" charset="2"/>
              <a:buNone/>
            </a:pPr>
            <a:r>
              <a:rPr lang="en-US" altLang="en-US" sz="2000">
                <a:latin typeface="+mj-lt"/>
              </a:rPr>
              <a:t>For July 2016:</a:t>
            </a:r>
          </a:p>
        </p:txBody>
      </p:sp>
      <p:sp>
        <p:nvSpPr>
          <p:cNvPr id="387103" name="Rectangle 31"/>
          <p:cNvSpPr>
            <a:spLocks noChangeArrowheads="1"/>
          </p:cNvSpPr>
          <p:nvPr/>
        </p:nvSpPr>
        <p:spPr bwMode="auto">
          <a:xfrm>
            <a:off x="1685925" y="5051425"/>
            <a:ext cx="6380163" cy="892175"/>
          </a:xfrm>
          <a:prstGeom prst="rect">
            <a:avLst/>
          </a:prstGeom>
          <a:solidFill>
            <a:srgbClr val="FFFFD9"/>
          </a:solidFill>
          <a:ln w="6350">
            <a:solidFill>
              <a:schemeClr val="bg2"/>
            </a:solidFill>
            <a:miter lim="800000"/>
            <a:headEnd/>
            <a:tailEnd type="none" w="lg" len="lg"/>
          </a:ln>
          <a:effectLst>
            <a:outerShdw dist="107763" dir="2700000" algn="ctr" rotWithShape="0">
              <a:srgbClr val="808080"/>
            </a:outerShdw>
          </a:effectLst>
        </p:spPr>
        <p:txBody>
          <a:bodyPr wrap="none" anchor="ct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spcBef>
                <a:spcPct val="0"/>
              </a:spcBef>
              <a:buFontTx/>
              <a:buNone/>
            </a:pPr>
            <a:endParaRPr lang="en-US" altLang="en-US" sz="2400"/>
          </a:p>
        </p:txBody>
      </p:sp>
      <p:sp>
        <p:nvSpPr>
          <p:cNvPr id="387104" name="Text Box 32"/>
          <p:cNvSpPr txBox="1">
            <a:spLocks noChangeArrowheads="1"/>
          </p:cNvSpPr>
          <p:nvPr/>
        </p:nvSpPr>
        <p:spPr bwMode="auto">
          <a:xfrm>
            <a:off x="2051050" y="5246688"/>
            <a:ext cx="10287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gn="ctr">
              <a:lnSpc>
                <a:spcPct val="90000"/>
              </a:lnSpc>
              <a:spcBef>
                <a:spcPct val="0"/>
              </a:spcBef>
              <a:buFontTx/>
              <a:buNone/>
            </a:pPr>
            <a:r>
              <a:rPr kumimoji="0" lang="en-US" altLang="en-US" sz="2400" b="1" i="1">
                <a:solidFill>
                  <a:schemeClr val="accent2"/>
                </a:solidFill>
              </a:rPr>
              <a:t>LFPR</a:t>
            </a:r>
          </a:p>
        </p:txBody>
      </p:sp>
      <p:sp>
        <p:nvSpPr>
          <p:cNvPr id="387106" name="Text Box 34"/>
          <p:cNvSpPr txBox="1">
            <a:spLocks noChangeArrowheads="1"/>
          </p:cNvSpPr>
          <p:nvPr/>
        </p:nvSpPr>
        <p:spPr bwMode="auto">
          <a:xfrm flipV="1">
            <a:off x="3059113" y="5257800"/>
            <a:ext cx="338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spcBef>
                <a:spcPct val="0"/>
              </a:spcBef>
              <a:buFontTx/>
              <a:buNone/>
            </a:pPr>
            <a:r>
              <a:rPr kumimoji="0" lang="en-US" altLang="en-US" sz="2000" b="1" i="1">
                <a:solidFill>
                  <a:schemeClr val="bg2"/>
                </a:solidFill>
              </a:rPr>
              <a:t>=</a:t>
            </a:r>
            <a:endParaRPr kumimoji="0" lang="en-US" altLang="en-US" sz="2000">
              <a:solidFill>
                <a:schemeClr val="bg2"/>
              </a:solidFill>
            </a:endParaRPr>
          </a:p>
        </p:txBody>
      </p:sp>
      <p:sp>
        <p:nvSpPr>
          <p:cNvPr id="387107" name="Text Box 35"/>
          <p:cNvSpPr txBox="1">
            <a:spLocks noChangeArrowheads="1"/>
          </p:cNvSpPr>
          <p:nvPr/>
        </p:nvSpPr>
        <p:spPr bwMode="auto">
          <a:xfrm>
            <a:off x="3560763" y="5121275"/>
            <a:ext cx="22510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gn="ctr">
              <a:lnSpc>
                <a:spcPct val="70000"/>
              </a:lnSpc>
              <a:spcBef>
                <a:spcPct val="0"/>
              </a:spcBef>
              <a:buFontTx/>
              <a:buNone/>
            </a:pPr>
            <a:r>
              <a:rPr kumimoji="0" lang="en-US" altLang="en-US" sz="2000" i="1">
                <a:solidFill>
                  <a:schemeClr val="hlink"/>
                </a:solidFill>
              </a:rPr>
              <a:t>159,287,000</a:t>
            </a:r>
            <a:endParaRPr kumimoji="0" lang="en-US" altLang="en-US" sz="2800" i="1">
              <a:solidFill>
                <a:schemeClr val="bg2"/>
              </a:solidFill>
            </a:endParaRPr>
          </a:p>
        </p:txBody>
      </p:sp>
      <p:sp>
        <p:nvSpPr>
          <p:cNvPr id="387108" name="Line 36"/>
          <p:cNvSpPr>
            <a:spLocks noChangeShapeType="1"/>
          </p:cNvSpPr>
          <p:nvPr/>
        </p:nvSpPr>
        <p:spPr bwMode="auto">
          <a:xfrm flipV="1">
            <a:off x="3657600" y="5489575"/>
            <a:ext cx="1828800" cy="7938"/>
          </a:xfrm>
          <a:prstGeom prst="line">
            <a:avLst/>
          </a:prstGeom>
          <a:noFill/>
          <a:ln w="19050">
            <a:solidFill>
              <a:schemeClr val="bg2"/>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87110" name="Text Box 38"/>
          <p:cNvSpPr txBox="1">
            <a:spLocks noChangeArrowheads="1"/>
          </p:cNvSpPr>
          <p:nvPr/>
        </p:nvSpPr>
        <p:spPr bwMode="auto">
          <a:xfrm>
            <a:off x="3692525" y="5581650"/>
            <a:ext cx="1866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gn="ctr">
              <a:lnSpc>
                <a:spcPct val="80000"/>
              </a:lnSpc>
              <a:spcBef>
                <a:spcPct val="0"/>
              </a:spcBef>
              <a:buFontTx/>
              <a:buNone/>
            </a:pPr>
            <a:r>
              <a:rPr kumimoji="0" lang="en-US" altLang="en-US" sz="2000" i="1">
                <a:solidFill>
                  <a:schemeClr val="hlink"/>
                </a:solidFill>
              </a:rPr>
              <a:t>253,620,000</a:t>
            </a:r>
            <a:endParaRPr kumimoji="0" lang="en-US" altLang="en-US" sz="2800" i="1">
              <a:solidFill>
                <a:schemeClr val="bg2"/>
              </a:solidFill>
            </a:endParaRPr>
          </a:p>
        </p:txBody>
      </p:sp>
      <p:sp>
        <p:nvSpPr>
          <p:cNvPr id="387111" name="Text Box 39"/>
          <p:cNvSpPr txBox="1">
            <a:spLocks noChangeArrowheads="1"/>
          </p:cNvSpPr>
          <p:nvPr/>
        </p:nvSpPr>
        <p:spPr bwMode="auto">
          <a:xfrm>
            <a:off x="5600700" y="5330825"/>
            <a:ext cx="773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spcBef>
                <a:spcPct val="0"/>
              </a:spcBef>
              <a:buFontTx/>
              <a:buNone/>
            </a:pPr>
            <a:r>
              <a:rPr kumimoji="0" lang="en-US" altLang="en-US" sz="2000">
                <a:solidFill>
                  <a:schemeClr val="bg2"/>
                </a:solidFill>
              </a:rPr>
              <a:t>* 100</a:t>
            </a:r>
          </a:p>
        </p:txBody>
      </p:sp>
      <p:sp>
        <p:nvSpPr>
          <p:cNvPr id="387113" name="Text Box 41"/>
          <p:cNvSpPr txBox="1">
            <a:spLocks noChangeArrowheads="1"/>
          </p:cNvSpPr>
          <p:nvPr/>
        </p:nvSpPr>
        <p:spPr bwMode="auto">
          <a:xfrm>
            <a:off x="6311900" y="5353050"/>
            <a:ext cx="1144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prstDash val="sysDot"/>
                <a:miter lim="800000"/>
                <a:headEnd/>
                <a:tailEnd type="none" w="lg" len="lg"/>
              </a14:hiddenLine>
            </a:ext>
          </a:extLst>
        </p:spPr>
        <p:txBody>
          <a:bodyPr>
            <a:spAutoFit/>
          </a:bodyPr>
          <a:lstStyle>
            <a:lvl1pPr>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spcBef>
                <a:spcPct val="0"/>
              </a:spcBef>
              <a:buFontTx/>
              <a:buNone/>
            </a:pPr>
            <a:r>
              <a:rPr kumimoji="0" lang="en-US" altLang="en-US" sz="2000" b="1" i="1">
                <a:solidFill>
                  <a:schemeClr val="bg2"/>
                </a:solidFill>
              </a:rPr>
              <a:t>= </a:t>
            </a:r>
            <a:r>
              <a:rPr kumimoji="0" lang="en-US" altLang="en-US" sz="2000">
                <a:solidFill>
                  <a:schemeClr val="bg2"/>
                </a:solidFill>
              </a:rPr>
              <a:t>62.8%</a:t>
            </a:r>
            <a:r>
              <a:rPr kumimoji="0" lang="en-US" altLang="en-US" sz="2000" b="1" i="1">
                <a:solidFill>
                  <a:schemeClr val="bg2"/>
                </a:solidFill>
              </a:rPr>
              <a:t> </a:t>
            </a:r>
            <a:endParaRPr kumimoji="0" lang="en-US" altLang="en-US" sz="200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7081"/>
                                        </p:tgtEl>
                                        <p:attrNameLst>
                                          <p:attrName>style.visibility</p:attrName>
                                        </p:attrNameLst>
                                      </p:cBhvr>
                                      <p:to>
                                        <p:strVal val="visible"/>
                                      </p:to>
                                    </p:set>
                                    <p:anim calcmode="lin" valueType="num">
                                      <p:cBhvr additive="base">
                                        <p:cTn id="7" dur="500" fill="hold"/>
                                        <p:tgtEl>
                                          <p:spTgt spid="387081"/>
                                        </p:tgtEl>
                                        <p:attrNameLst>
                                          <p:attrName>ppt_x</p:attrName>
                                        </p:attrNameLst>
                                      </p:cBhvr>
                                      <p:tavLst>
                                        <p:tav tm="0">
                                          <p:val>
                                            <p:strVal val="0-#ppt_w/2"/>
                                          </p:val>
                                        </p:tav>
                                        <p:tav tm="100000">
                                          <p:val>
                                            <p:strVal val="#ppt_x"/>
                                          </p:val>
                                        </p:tav>
                                      </p:tavLst>
                                    </p:anim>
                                    <p:anim calcmode="lin" valueType="num">
                                      <p:cBhvr additive="base">
                                        <p:cTn id="8" dur="500" fill="hold"/>
                                        <p:tgtEl>
                                          <p:spTgt spid="38708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87082"/>
                                        </p:tgtEl>
                                        <p:attrNameLst>
                                          <p:attrName>style.visibility</p:attrName>
                                        </p:attrNameLst>
                                      </p:cBhvr>
                                      <p:to>
                                        <p:strVal val="visible"/>
                                      </p:to>
                                    </p:set>
                                    <p:anim calcmode="lin" valueType="num">
                                      <p:cBhvr additive="base">
                                        <p:cTn id="12" dur="500" fill="hold"/>
                                        <p:tgtEl>
                                          <p:spTgt spid="387082"/>
                                        </p:tgtEl>
                                        <p:attrNameLst>
                                          <p:attrName>ppt_x</p:attrName>
                                        </p:attrNameLst>
                                      </p:cBhvr>
                                      <p:tavLst>
                                        <p:tav tm="0">
                                          <p:val>
                                            <p:strVal val="0-#ppt_w/2"/>
                                          </p:val>
                                        </p:tav>
                                        <p:tav tm="100000">
                                          <p:val>
                                            <p:strVal val="#ppt_x"/>
                                          </p:val>
                                        </p:tav>
                                      </p:tavLst>
                                    </p:anim>
                                    <p:anim calcmode="lin" valueType="num">
                                      <p:cBhvr additive="base">
                                        <p:cTn id="13" dur="500" fill="hold"/>
                                        <p:tgtEl>
                                          <p:spTgt spid="38708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87083"/>
                                        </p:tgtEl>
                                        <p:attrNameLst>
                                          <p:attrName>style.visibility</p:attrName>
                                        </p:attrNameLst>
                                      </p:cBhvr>
                                      <p:to>
                                        <p:strVal val="visible"/>
                                      </p:to>
                                    </p:set>
                                    <p:anim calcmode="lin" valueType="num">
                                      <p:cBhvr additive="base">
                                        <p:cTn id="17" dur="500" fill="hold"/>
                                        <p:tgtEl>
                                          <p:spTgt spid="387083"/>
                                        </p:tgtEl>
                                        <p:attrNameLst>
                                          <p:attrName>ppt_x</p:attrName>
                                        </p:attrNameLst>
                                      </p:cBhvr>
                                      <p:tavLst>
                                        <p:tav tm="0">
                                          <p:val>
                                            <p:strVal val="0-#ppt_w/2"/>
                                          </p:val>
                                        </p:tav>
                                        <p:tav tm="100000">
                                          <p:val>
                                            <p:strVal val="#ppt_x"/>
                                          </p:val>
                                        </p:tav>
                                      </p:tavLst>
                                    </p:anim>
                                    <p:anim calcmode="lin" valueType="num">
                                      <p:cBhvr additive="base">
                                        <p:cTn id="18" dur="500" fill="hold"/>
                                        <p:tgtEl>
                                          <p:spTgt spid="38708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87086"/>
                                        </p:tgtEl>
                                        <p:attrNameLst>
                                          <p:attrName>style.visibility</p:attrName>
                                        </p:attrNameLst>
                                      </p:cBhvr>
                                      <p:to>
                                        <p:strVal val="visible"/>
                                      </p:to>
                                    </p:set>
                                    <p:anim calcmode="lin" valueType="num">
                                      <p:cBhvr additive="base">
                                        <p:cTn id="22" dur="500" fill="hold"/>
                                        <p:tgtEl>
                                          <p:spTgt spid="387086"/>
                                        </p:tgtEl>
                                        <p:attrNameLst>
                                          <p:attrName>ppt_x</p:attrName>
                                        </p:attrNameLst>
                                      </p:cBhvr>
                                      <p:tavLst>
                                        <p:tav tm="0">
                                          <p:val>
                                            <p:strVal val="0-#ppt_w/2"/>
                                          </p:val>
                                        </p:tav>
                                        <p:tav tm="100000">
                                          <p:val>
                                            <p:strVal val="#ppt_x"/>
                                          </p:val>
                                        </p:tav>
                                      </p:tavLst>
                                    </p:anim>
                                    <p:anim calcmode="lin" valueType="num">
                                      <p:cBhvr additive="base">
                                        <p:cTn id="23" dur="500" fill="hold"/>
                                        <p:tgtEl>
                                          <p:spTgt spid="387086"/>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87087"/>
                                        </p:tgtEl>
                                        <p:attrNameLst>
                                          <p:attrName>style.visibility</p:attrName>
                                        </p:attrNameLst>
                                      </p:cBhvr>
                                      <p:to>
                                        <p:strVal val="visible"/>
                                      </p:to>
                                    </p:set>
                                    <p:anim calcmode="lin" valueType="num">
                                      <p:cBhvr additive="base">
                                        <p:cTn id="27" dur="500" fill="hold"/>
                                        <p:tgtEl>
                                          <p:spTgt spid="387087"/>
                                        </p:tgtEl>
                                        <p:attrNameLst>
                                          <p:attrName>ppt_x</p:attrName>
                                        </p:attrNameLst>
                                      </p:cBhvr>
                                      <p:tavLst>
                                        <p:tav tm="0">
                                          <p:val>
                                            <p:strVal val="0-#ppt_w/2"/>
                                          </p:val>
                                        </p:tav>
                                        <p:tav tm="100000">
                                          <p:val>
                                            <p:strVal val="#ppt_x"/>
                                          </p:val>
                                        </p:tav>
                                      </p:tavLst>
                                    </p:anim>
                                    <p:anim calcmode="lin" valueType="num">
                                      <p:cBhvr additive="base">
                                        <p:cTn id="28" dur="500" fill="hold"/>
                                        <p:tgtEl>
                                          <p:spTgt spid="38708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87088"/>
                                        </p:tgtEl>
                                        <p:attrNameLst>
                                          <p:attrName>style.visibility</p:attrName>
                                        </p:attrNameLst>
                                      </p:cBhvr>
                                      <p:to>
                                        <p:strVal val="visible"/>
                                      </p:to>
                                    </p:set>
                                    <p:anim calcmode="lin" valueType="num">
                                      <p:cBhvr additive="base">
                                        <p:cTn id="32" dur="500" fill="hold"/>
                                        <p:tgtEl>
                                          <p:spTgt spid="387088"/>
                                        </p:tgtEl>
                                        <p:attrNameLst>
                                          <p:attrName>ppt_x</p:attrName>
                                        </p:attrNameLst>
                                      </p:cBhvr>
                                      <p:tavLst>
                                        <p:tav tm="0">
                                          <p:val>
                                            <p:strVal val="0-#ppt_w/2"/>
                                          </p:val>
                                        </p:tav>
                                        <p:tav tm="100000">
                                          <p:val>
                                            <p:strVal val="#ppt_x"/>
                                          </p:val>
                                        </p:tav>
                                      </p:tavLst>
                                    </p:anim>
                                    <p:anim calcmode="lin" valueType="num">
                                      <p:cBhvr additive="base">
                                        <p:cTn id="33" dur="500" fill="hold"/>
                                        <p:tgtEl>
                                          <p:spTgt spid="387088"/>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387091"/>
                                        </p:tgtEl>
                                        <p:attrNameLst>
                                          <p:attrName>style.visibility</p:attrName>
                                        </p:attrNameLst>
                                      </p:cBhvr>
                                      <p:to>
                                        <p:strVal val="visible"/>
                                      </p:to>
                                    </p:set>
                                    <p:anim calcmode="lin" valueType="num">
                                      <p:cBhvr additive="base">
                                        <p:cTn id="37" dur="500" fill="hold"/>
                                        <p:tgtEl>
                                          <p:spTgt spid="387091"/>
                                        </p:tgtEl>
                                        <p:attrNameLst>
                                          <p:attrName>ppt_x</p:attrName>
                                        </p:attrNameLst>
                                      </p:cBhvr>
                                      <p:tavLst>
                                        <p:tav tm="0">
                                          <p:val>
                                            <p:strVal val="0-#ppt_w/2"/>
                                          </p:val>
                                        </p:tav>
                                        <p:tav tm="100000">
                                          <p:val>
                                            <p:strVal val="#ppt_x"/>
                                          </p:val>
                                        </p:tav>
                                      </p:tavLst>
                                    </p:anim>
                                    <p:anim calcmode="lin" valueType="num">
                                      <p:cBhvr additive="base">
                                        <p:cTn id="38" dur="500" fill="hold"/>
                                        <p:tgtEl>
                                          <p:spTgt spid="38709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87101"/>
                                        </p:tgtEl>
                                        <p:attrNameLst>
                                          <p:attrName>style.visibility</p:attrName>
                                        </p:attrNameLst>
                                      </p:cBhvr>
                                      <p:to>
                                        <p:strVal val="visible"/>
                                      </p:to>
                                    </p:set>
                                    <p:anim calcmode="lin" valueType="num">
                                      <p:cBhvr additive="base">
                                        <p:cTn id="43" dur="500" fill="hold"/>
                                        <p:tgtEl>
                                          <p:spTgt spid="387101"/>
                                        </p:tgtEl>
                                        <p:attrNameLst>
                                          <p:attrName>ppt_x</p:attrName>
                                        </p:attrNameLst>
                                      </p:cBhvr>
                                      <p:tavLst>
                                        <p:tav tm="0">
                                          <p:val>
                                            <p:strVal val="0-#ppt_w/2"/>
                                          </p:val>
                                        </p:tav>
                                        <p:tav tm="100000">
                                          <p:val>
                                            <p:strVal val="#ppt_x"/>
                                          </p:val>
                                        </p:tav>
                                      </p:tavLst>
                                    </p:anim>
                                    <p:anim calcmode="lin" valueType="num">
                                      <p:cBhvr additive="base">
                                        <p:cTn id="44" dur="500" fill="hold"/>
                                        <p:tgtEl>
                                          <p:spTgt spid="387101"/>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387094"/>
                                        </p:tgtEl>
                                        <p:attrNameLst>
                                          <p:attrName>style.visibility</p:attrName>
                                        </p:attrNameLst>
                                      </p:cBhvr>
                                      <p:to>
                                        <p:strVal val="visible"/>
                                      </p:to>
                                    </p:set>
                                    <p:anim calcmode="lin" valueType="num">
                                      <p:cBhvr additive="base">
                                        <p:cTn id="48" dur="500" fill="hold"/>
                                        <p:tgtEl>
                                          <p:spTgt spid="387094"/>
                                        </p:tgtEl>
                                        <p:attrNameLst>
                                          <p:attrName>ppt_x</p:attrName>
                                        </p:attrNameLst>
                                      </p:cBhvr>
                                      <p:tavLst>
                                        <p:tav tm="0">
                                          <p:val>
                                            <p:strVal val="0-#ppt_w/2"/>
                                          </p:val>
                                        </p:tav>
                                        <p:tav tm="100000">
                                          <p:val>
                                            <p:strVal val="#ppt_x"/>
                                          </p:val>
                                        </p:tav>
                                      </p:tavLst>
                                    </p:anim>
                                    <p:anim calcmode="lin" valueType="num">
                                      <p:cBhvr additive="base">
                                        <p:cTn id="49" dur="500" fill="hold"/>
                                        <p:tgtEl>
                                          <p:spTgt spid="387094"/>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1000"/>
                            </p:stCondLst>
                            <p:childTnLst>
                              <p:par>
                                <p:cTn id="51" presetID="2" presetClass="entr" presetSubtype="8" fill="hold" grpId="0" nodeType="afterEffect">
                                  <p:stCondLst>
                                    <p:cond delay="0"/>
                                  </p:stCondLst>
                                  <p:childTnLst>
                                    <p:set>
                                      <p:cBhvr>
                                        <p:cTn id="52" dur="1" fill="hold">
                                          <p:stCondLst>
                                            <p:cond delay="0"/>
                                          </p:stCondLst>
                                        </p:cTn>
                                        <p:tgtEl>
                                          <p:spTgt spid="387096"/>
                                        </p:tgtEl>
                                        <p:attrNameLst>
                                          <p:attrName>style.visibility</p:attrName>
                                        </p:attrNameLst>
                                      </p:cBhvr>
                                      <p:to>
                                        <p:strVal val="visible"/>
                                      </p:to>
                                    </p:set>
                                    <p:anim calcmode="lin" valueType="num">
                                      <p:cBhvr additive="base">
                                        <p:cTn id="53" dur="500" fill="hold"/>
                                        <p:tgtEl>
                                          <p:spTgt spid="387096"/>
                                        </p:tgtEl>
                                        <p:attrNameLst>
                                          <p:attrName>ppt_x</p:attrName>
                                        </p:attrNameLst>
                                      </p:cBhvr>
                                      <p:tavLst>
                                        <p:tav tm="0">
                                          <p:val>
                                            <p:strVal val="0-#ppt_w/2"/>
                                          </p:val>
                                        </p:tav>
                                        <p:tav tm="100000">
                                          <p:val>
                                            <p:strVal val="#ppt_x"/>
                                          </p:val>
                                        </p:tav>
                                      </p:tavLst>
                                    </p:anim>
                                    <p:anim calcmode="lin" valueType="num">
                                      <p:cBhvr additive="base">
                                        <p:cTn id="54" dur="500" fill="hold"/>
                                        <p:tgtEl>
                                          <p:spTgt spid="387096"/>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1500"/>
                            </p:stCondLst>
                            <p:childTnLst>
                              <p:par>
                                <p:cTn id="56" presetID="2" presetClass="entr" presetSubtype="8" fill="hold" grpId="0" nodeType="afterEffect">
                                  <p:stCondLst>
                                    <p:cond delay="0"/>
                                  </p:stCondLst>
                                  <p:childTnLst>
                                    <p:set>
                                      <p:cBhvr>
                                        <p:cTn id="57" dur="1" fill="hold">
                                          <p:stCondLst>
                                            <p:cond delay="0"/>
                                          </p:stCondLst>
                                        </p:cTn>
                                        <p:tgtEl>
                                          <p:spTgt spid="387097"/>
                                        </p:tgtEl>
                                        <p:attrNameLst>
                                          <p:attrName>style.visibility</p:attrName>
                                        </p:attrNameLst>
                                      </p:cBhvr>
                                      <p:to>
                                        <p:strVal val="visible"/>
                                      </p:to>
                                    </p:set>
                                    <p:anim calcmode="lin" valueType="num">
                                      <p:cBhvr additive="base">
                                        <p:cTn id="58" dur="500" fill="hold"/>
                                        <p:tgtEl>
                                          <p:spTgt spid="387097"/>
                                        </p:tgtEl>
                                        <p:attrNameLst>
                                          <p:attrName>ppt_x</p:attrName>
                                        </p:attrNameLst>
                                      </p:cBhvr>
                                      <p:tavLst>
                                        <p:tav tm="0">
                                          <p:val>
                                            <p:strVal val="0-#ppt_w/2"/>
                                          </p:val>
                                        </p:tav>
                                        <p:tav tm="100000">
                                          <p:val>
                                            <p:strVal val="#ppt_x"/>
                                          </p:val>
                                        </p:tav>
                                      </p:tavLst>
                                    </p:anim>
                                    <p:anim calcmode="lin" valueType="num">
                                      <p:cBhvr additive="base">
                                        <p:cTn id="59" dur="500" fill="hold"/>
                                        <p:tgtEl>
                                          <p:spTgt spid="387097"/>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2000"/>
                            </p:stCondLst>
                            <p:childTnLst>
                              <p:par>
                                <p:cTn id="61" presetID="2" presetClass="entr" presetSubtype="8" fill="hold" grpId="0" nodeType="afterEffect">
                                  <p:stCondLst>
                                    <p:cond delay="0"/>
                                  </p:stCondLst>
                                  <p:childTnLst>
                                    <p:set>
                                      <p:cBhvr>
                                        <p:cTn id="62" dur="1" fill="hold">
                                          <p:stCondLst>
                                            <p:cond delay="0"/>
                                          </p:stCondLst>
                                        </p:cTn>
                                        <p:tgtEl>
                                          <p:spTgt spid="387098"/>
                                        </p:tgtEl>
                                        <p:attrNameLst>
                                          <p:attrName>style.visibility</p:attrName>
                                        </p:attrNameLst>
                                      </p:cBhvr>
                                      <p:to>
                                        <p:strVal val="visible"/>
                                      </p:to>
                                    </p:set>
                                    <p:anim calcmode="lin" valueType="num">
                                      <p:cBhvr additive="base">
                                        <p:cTn id="63" dur="500" fill="hold"/>
                                        <p:tgtEl>
                                          <p:spTgt spid="387098"/>
                                        </p:tgtEl>
                                        <p:attrNameLst>
                                          <p:attrName>ppt_x</p:attrName>
                                        </p:attrNameLst>
                                      </p:cBhvr>
                                      <p:tavLst>
                                        <p:tav tm="0">
                                          <p:val>
                                            <p:strVal val="0-#ppt_w/2"/>
                                          </p:val>
                                        </p:tav>
                                        <p:tav tm="100000">
                                          <p:val>
                                            <p:strVal val="#ppt_x"/>
                                          </p:val>
                                        </p:tav>
                                      </p:tavLst>
                                    </p:anim>
                                    <p:anim calcmode="lin" valueType="num">
                                      <p:cBhvr additive="base">
                                        <p:cTn id="64" dur="500" fill="hold"/>
                                        <p:tgtEl>
                                          <p:spTgt spid="387098"/>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2500"/>
                            </p:stCondLst>
                            <p:childTnLst>
                              <p:par>
                                <p:cTn id="66" presetID="2" presetClass="entr" presetSubtype="8" fill="hold" grpId="0" nodeType="afterEffect">
                                  <p:stCondLst>
                                    <p:cond delay="0"/>
                                  </p:stCondLst>
                                  <p:childTnLst>
                                    <p:set>
                                      <p:cBhvr>
                                        <p:cTn id="67" dur="1" fill="hold">
                                          <p:stCondLst>
                                            <p:cond delay="0"/>
                                          </p:stCondLst>
                                        </p:cTn>
                                        <p:tgtEl>
                                          <p:spTgt spid="387099"/>
                                        </p:tgtEl>
                                        <p:attrNameLst>
                                          <p:attrName>style.visibility</p:attrName>
                                        </p:attrNameLst>
                                      </p:cBhvr>
                                      <p:to>
                                        <p:strVal val="visible"/>
                                      </p:to>
                                    </p:set>
                                    <p:anim calcmode="lin" valueType="num">
                                      <p:cBhvr additive="base">
                                        <p:cTn id="68" dur="500" fill="hold"/>
                                        <p:tgtEl>
                                          <p:spTgt spid="387099"/>
                                        </p:tgtEl>
                                        <p:attrNameLst>
                                          <p:attrName>ppt_x</p:attrName>
                                        </p:attrNameLst>
                                      </p:cBhvr>
                                      <p:tavLst>
                                        <p:tav tm="0">
                                          <p:val>
                                            <p:strVal val="0-#ppt_w/2"/>
                                          </p:val>
                                        </p:tav>
                                        <p:tav tm="100000">
                                          <p:val>
                                            <p:strVal val="#ppt_x"/>
                                          </p:val>
                                        </p:tav>
                                      </p:tavLst>
                                    </p:anim>
                                    <p:anim calcmode="lin" valueType="num">
                                      <p:cBhvr additive="base">
                                        <p:cTn id="69" dur="500" fill="hold"/>
                                        <p:tgtEl>
                                          <p:spTgt spid="387099"/>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3000"/>
                            </p:stCondLst>
                            <p:childTnLst>
                              <p:par>
                                <p:cTn id="71" presetID="2" presetClass="entr" presetSubtype="8" fill="hold" grpId="0" nodeType="afterEffect">
                                  <p:stCondLst>
                                    <p:cond delay="0"/>
                                  </p:stCondLst>
                                  <p:childTnLst>
                                    <p:set>
                                      <p:cBhvr>
                                        <p:cTn id="72" dur="1" fill="hold">
                                          <p:stCondLst>
                                            <p:cond delay="0"/>
                                          </p:stCondLst>
                                        </p:cTn>
                                        <p:tgtEl>
                                          <p:spTgt spid="387100"/>
                                        </p:tgtEl>
                                        <p:attrNameLst>
                                          <p:attrName>style.visibility</p:attrName>
                                        </p:attrNameLst>
                                      </p:cBhvr>
                                      <p:to>
                                        <p:strVal val="visible"/>
                                      </p:to>
                                    </p:set>
                                    <p:anim calcmode="lin" valueType="num">
                                      <p:cBhvr additive="base">
                                        <p:cTn id="73" dur="500" fill="hold"/>
                                        <p:tgtEl>
                                          <p:spTgt spid="387100"/>
                                        </p:tgtEl>
                                        <p:attrNameLst>
                                          <p:attrName>ppt_x</p:attrName>
                                        </p:attrNameLst>
                                      </p:cBhvr>
                                      <p:tavLst>
                                        <p:tav tm="0">
                                          <p:val>
                                            <p:strVal val="0-#ppt_w/2"/>
                                          </p:val>
                                        </p:tav>
                                        <p:tav tm="100000">
                                          <p:val>
                                            <p:strVal val="#ppt_x"/>
                                          </p:val>
                                        </p:tav>
                                      </p:tavLst>
                                    </p:anim>
                                    <p:anim calcmode="lin" valueType="num">
                                      <p:cBhvr additive="base">
                                        <p:cTn id="74" dur="500" fill="hold"/>
                                        <p:tgtEl>
                                          <p:spTgt spid="387100"/>
                                        </p:tgtEl>
                                        <p:attrNameLst>
                                          <p:attrName>ppt_y</p:attrName>
                                        </p:attrNameLst>
                                      </p:cBhvr>
                                      <p:tavLst>
                                        <p:tav tm="0">
                                          <p:val>
                                            <p:strVal val="#ppt_y"/>
                                          </p:val>
                                        </p:tav>
                                        <p:tav tm="100000">
                                          <p:val>
                                            <p:strVal val="#ppt_y"/>
                                          </p:val>
                                        </p:tav>
                                      </p:tavLst>
                                    </p:anim>
                                  </p:childTnLst>
                                </p:cTn>
                              </p:par>
                            </p:childTnLst>
                          </p:cTn>
                        </p:par>
                        <p:par>
                          <p:cTn id="75" fill="hold" nodeType="afterGroup">
                            <p:stCondLst>
                              <p:cond delay="3500"/>
                            </p:stCondLst>
                            <p:childTnLst>
                              <p:par>
                                <p:cTn id="76" presetID="2" presetClass="entr" presetSubtype="8" fill="hold" grpId="0" nodeType="afterEffect">
                                  <p:stCondLst>
                                    <p:cond delay="0"/>
                                  </p:stCondLst>
                                  <p:childTnLst>
                                    <p:set>
                                      <p:cBhvr>
                                        <p:cTn id="77" dur="1" fill="hold">
                                          <p:stCondLst>
                                            <p:cond delay="0"/>
                                          </p:stCondLst>
                                        </p:cTn>
                                        <p:tgtEl>
                                          <p:spTgt spid="387095"/>
                                        </p:tgtEl>
                                        <p:attrNameLst>
                                          <p:attrName>style.visibility</p:attrName>
                                        </p:attrNameLst>
                                      </p:cBhvr>
                                      <p:to>
                                        <p:strVal val="visible"/>
                                      </p:to>
                                    </p:set>
                                    <p:anim calcmode="lin" valueType="num">
                                      <p:cBhvr additive="base">
                                        <p:cTn id="78" dur="500" fill="hold"/>
                                        <p:tgtEl>
                                          <p:spTgt spid="387095"/>
                                        </p:tgtEl>
                                        <p:attrNameLst>
                                          <p:attrName>ppt_x</p:attrName>
                                        </p:attrNameLst>
                                      </p:cBhvr>
                                      <p:tavLst>
                                        <p:tav tm="0">
                                          <p:val>
                                            <p:strVal val="0-#ppt_w/2"/>
                                          </p:val>
                                        </p:tav>
                                        <p:tav tm="100000">
                                          <p:val>
                                            <p:strVal val="#ppt_x"/>
                                          </p:val>
                                        </p:tav>
                                      </p:tavLst>
                                    </p:anim>
                                    <p:anim calcmode="lin" valueType="num">
                                      <p:cBhvr additive="base">
                                        <p:cTn id="79" dur="500" fill="hold"/>
                                        <p:tgtEl>
                                          <p:spTgt spid="387095"/>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387102"/>
                                        </p:tgtEl>
                                        <p:attrNameLst>
                                          <p:attrName>style.visibility</p:attrName>
                                        </p:attrNameLst>
                                      </p:cBhvr>
                                      <p:to>
                                        <p:strVal val="visible"/>
                                      </p:to>
                                    </p:set>
                                    <p:anim calcmode="lin" valueType="num">
                                      <p:cBhvr additive="base">
                                        <p:cTn id="84" dur="500" fill="hold"/>
                                        <p:tgtEl>
                                          <p:spTgt spid="387102"/>
                                        </p:tgtEl>
                                        <p:attrNameLst>
                                          <p:attrName>ppt_x</p:attrName>
                                        </p:attrNameLst>
                                      </p:cBhvr>
                                      <p:tavLst>
                                        <p:tav tm="0">
                                          <p:val>
                                            <p:strVal val="0-#ppt_w/2"/>
                                          </p:val>
                                        </p:tav>
                                        <p:tav tm="100000">
                                          <p:val>
                                            <p:strVal val="#ppt_x"/>
                                          </p:val>
                                        </p:tav>
                                      </p:tavLst>
                                    </p:anim>
                                    <p:anim calcmode="lin" valueType="num">
                                      <p:cBhvr additive="base">
                                        <p:cTn id="85" dur="500" fill="hold"/>
                                        <p:tgtEl>
                                          <p:spTgt spid="387102"/>
                                        </p:tgtEl>
                                        <p:attrNameLst>
                                          <p:attrName>ppt_y</p:attrName>
                                        </p:attrNameLst>
                                      </p:cBhvr>
                                      <p:tavLst>
                                        <p:tav tm="0">
                                          <p:val>
                                            <p:strVal val="#ppt_y"/>
                                          </p:val>
                                        </p:tav>
                                        <p:tav tm="100000">
                                          <p:val>
                                            <p:strVal val="#ppt_y"/>
                                          </p:val>
                                        </p:tav>
                                      </p:tavLst>
                                    </p:anim>
                                  </p:childTnLst>
                                </p:cTn>
                              </p:par>
                            </p:childTnLst>
                          </p:cTn>
                        </p:par>
                        <p:par>
                          <p:cTn id="86" fill="hold" nodeType="afterGroup">
                            <p:stCondLst>
                              <p:cond delay="500"/>
                            </p:stCondLst>
                            <p:childTnLst>
                              <p:par>
                                <p:cTn id="87" presetID="2" presetClass="entr" presetSubtype="8" fill="hold" grpId="0" nodeType="afterEffect">
                                  <p:stCondLst>
                                    <p:cond delay="0"/>
                                  </p:stCondLst>
                                  <p:childTnLst>
                                    <p:set>
                                      <p:cBhvr>
                                        <p:cTn id="88" dur="1" fill="hold">
                                          <p:stCondLst>
                                            <p:cond delay="0"/>
                                          </p:stCondLst>
                                        </p:cTn>
                                        <p:tgtEl>
                                          <p:spTgt spid="387103"/>
                                        </p:tgtEl>
                                        <p:attrNameLst>
                                          <p:attrName>style.visibility</p:attrName>
                                        </p:attrNameLst>
                                      </p:cBhvr>
                                      <p:to>
                                        <p:strVal val="visible"/>
                                      </p:to>
                                    </p:set>
                                    <p:anim calcmode="lin" valueType="num">
                                      <p:cBhvr additive="base">
                                        <p:cTn id="89" dur="500" fill="hold"/>
                                        <p:tgtEl>
                                          <p:spTgt spid="387103"/>
                                        </p:tgtEl>
                                        <p:attrNameLst>
                                          <p:attrName>ppt_x</p:attrName>
                                        </p:attrNameLst>
                                      </p:cBhvr>
                                      <p:tavLst>
                                        <p:tav tm="0">
                                          <p:val>
                                            <p:strVal val="0-#ppt_w/2"/>
                                          </p:val>
                                        </p:tav>
                                        <p:tav tm="100000">
                                          <p:val>
                                            <p:strVal val="#ppt_x"/>
                                          </p:val>
                                        </p:tav>
                                      </p:tavLst>
                                    </p:anim>
                                    <p:anim calcmode="lin" valueType="num">
                                      <p:cBhvr additive="base">
                                        <p:cTn id="90" dur="500" fill="hold"/>
                                        <p:tgtEl>
                                          <p:spTgt spid="387103"/>
                                        </p:tgtEl>
                                        <p:attrNameLst>
                                          <p:attrName>ppt_y</p:attrName>
                                        </p:attrNameLst>
                                      </p:cBhvr>
                                      <p:tavLst>
                                        <p:tav tm="0">
                                          <p:val>
                                            <p:strVal val="#ppt_y"/>
                                          </p:val>
                                        </p:tav>
                                        <p:tav tm="100000">
                                          <p:val>
                                            <p:strVal val="#ppt_y"/>
                                          </p:val>
                                        </p:tav>
                                      </p:tavLst>
                                    </p:anim>
                                  </p:childTnLst>
                                </p:cTn>
                              </p:par>
                            </p:childTnLst>
                          </p:cTn>
                        </p:par>
                        <p:par>
                          <p:cTn id="91" fill="hold" nodeType="afterGroup">
                            <p:stCondLst>
                              <p:cond delay="1000"/>
                            </p:stCondLst>
                            <p:childTnLst>
                              <p:par>
                                <p:cTn id="92" presetID="2" presetClass="entr" presetSubtype="8" fill="hold" grpId="0" nodeType="afterEffect">
                                  <p:stCondLst>
                                    <p:cond delay="0"/>
                                  </p:stCondLst>
                                  <p:childTnLst>
                                    <p:set>
                                      <p:cBhvr>
                                        <p:cTn id="93" dur="1" fill="hold">
                                          <p:stCondLst>
                                            <p:cond delay="0"/>
                                          </p:stCondLst>
                                        </p:cTn>
                                        <p:tgtEl>
                                          <p:spTgt spid="387113"/>
                                        </p:tgtEl>
                                        <p:attrNameLst>
                                          <p:attrName>style.visibility</p:attrName>
                                        </p:attrNameLst>
                                      </p:cBhvr>
                                      <p:to>
                                        <p:strVal val="visible"/>
                                      </p:to>
                                    </p:set>
                                    <p:anim calcmode="lin" valueType="num">
                                      <p:cBhvr additive="base">
                                        <p:cTn id="94" dur="500" fill="hold"/>
                                        <p:tgtEl>
                                          <p:spTgt spid="387113"/>
                                        </p:tgtEl>
                                        <p:attrNameLst>
                                          <p:attrName>ppt_x</p:attrName>
                                        </p:attrNameLst>
                                      </p:cBhvr>
                                      <p:tavLst>
                                        <p:tav tm="0">
                                          <p:val>
                                            <p:strVal val="0-#ppt_w/2"/>
                                          </p:val>
                                        </p:tav>
                                        <p:tav tm="100000">
                                          <p:val>
                                            <p:strVal val="#ppt_x"/>
                                          </p:val>
                                        </p:tav>
                                      </p:tavLst>
                                    </p:anim>
                                    <p:anim calcmode="lin" valueType="num">
                                      <p:cBhvr additive="base">
                                        <p:cTn id="95" dur="500" fill="hold"/>
                                        <p:tgtEl>
                                          <p:spTgt spid="387113"/>
                                        </p:tgtEl>
                                        <p:attrNameLst>
                                          <p:attrName>ppt_y</p:attrName>
                                        </p:attrNameLst>
                                      </p:cBhvr>
                                      <p:tavLst>
                                        <p:tav tm="0">
                                          <p:val>
                                            <p:strVal val="#ppt_y"/>
                                          </p:val>
                                        </p:tav>
                                        <p:tav tm="100000">
                                          <p:val>
                                            <p:strVal val="#ppt_y"/>
                                          </p:val>
                                        </p:tav>
                                      </p:tavLst>
                                    </p:anim>
                                  </p:childTnLst>
                                </p:cTn>
                              </p:par>
                            </p:childTnLst>
                          </p:cTn>
                        </p:par>
                        <p:par>
                          <p:cTn id="96" fill="hold" nodeType="afterGroup">
                            <p:stCondLst>
                              <p:cond delay="1500"/>
                            </p:stCondLst>
                            <p:childTnLst>
                              <p:par>
                                <p:cTn id="97" presetID="2" presetClass="entr" presetSubtype="8" fill="hold" grpId="0" nodeType="afterEffect">
                                  <p:stCondLst>
                                    <p:cond delay="0"/>
                                  </p:stCondLst>
                                  <p:childTnLst>
                                    <p:set>
                                      <p:cBhvr>
                                        <p:cTn id="98" dur="1" fill="hold">
                                          <p:stCondLst>
                                            <p:cond delay="0"/>
                                          </p:stCondLst>
                                        </p:cTn>
                                        <p:tgtEl>
                                          <p:spTgt spid="387111"/>
                                        </p:tgtEl>
                                        <p:attrNameLst>
                                          <p:attrName>style.visibility</p:attrName>
                                        </p:attrNameLst>
                                      </p:cBhvr>
                                      <p:to>
                                        <p:strVal val="visible"/>
                                      </p:to>
                                    </p:set>
                                    <p:anim calcmode="lin" valueType="num">
                                      <p:cBhvr additive="base">
                                        <p:cTn id="99" dur="500" fill="hold"/>
                                        <p:tgtEl>
                                          <p:spTgt spid="387111"/>
                                        </p:tgtEl>
                                        <p:attrNameLst>
                                          <p:attrName>ppt_x</p:attrName>
                                        </p:attrNameLst>
                                      </p:cBhvr>
                                      <p:tavLst>
                                        <p:tav tm="0">
                                          <p:val>
                                            <p:strVal val="0-#ppt_w/2"/>
                                          </p:val>
                                        </p:tav>
                                        <p:tav tm="100000">
                                          <p:val>
                                            <p:strVal val="#ppt_x"/>
                                          </p:val>
                                        </p:tav>
                                      </p:tavLst>
                                    </p:anim>
                                    <p:anim calcmode="lin" valueType="num">
                                      <p:cBhvr additive="base">
                                        <p:cTn id="100" dur="500" fill="hold"/>
                                        <p:tgtEl>
                                          <p:spTgt spid="387111"/>
                                        </p:tgtEl>
                                        <p:attrNameLst>
                                          <p:attrName>ppt_y</p:attrName>
                                        </p:attrNameLst>
                                      </p:cBhvr>
                                      <p:tavLst>
                                        <p:tav tm="0">
                                          <p:val>
                                            <p:strVal val="#ppt_y"/>
                                          </p:val>
                                        </p:tav>
                                        <p:tav tm="100000">
                                          <p:val>
                                            <p:strVal val="#ppt_y"/>
                                          </p:val>
                                        </p:tav>
                                      </p:tavLst>
                                    </p:anim>
                                  </p:childTnLst>
                                </p:cTn>
                              </p:par>
                            </p:childTnLst>
                          </p:cTn>
                        </p:par>
                        <p:par>
                          <p:cTn id="101" fill="hold" nodeType="afterGroup">
                            <p:stCondLst>
                              <p:cond delay="2000"/>
                            </p:stCondLst>
                            <p:childTnLst>
                              <p:par>
                                <p:cTn id="102" presetID="2" presetClass="entr" presetSubtype="8" fill="hold" grpId="0" nodeType="afterEffect">
                                  <p:stCondLst>
                                    <p:cond delay="0"/>
                                  </p:stCondLst>
                                  <p:childTnLst>
                                    <p:set>
                                      <p:cBhvr>
                                        <p:cTn id="103" dur="1" fill="hold">
                                          <p:stCondLst>
                                            <p:cond delay="0"/>
                                          </p:stCondLst>
                                        </p:cTn>
                                        <p:tgtEl>
                                          <p:spTgt spid="387110"/>
                                        </p:tgtEl>
                                        <p:attrNameLst>
                                          <p:attrName>style.visibility</p:attrName>
                                        </p:attrNameLst>
                                      </p:cBhvr>
                                      <p:to>
                                        <p:strVal val="visible"/>
                                      </p:to>
                                    </p:set>
                                    <p:anim calcmode="lin" valueType="num">
                                      <p:cBhvr additive="base">
                                        <p:cTn id="104" dur="500" fill="hold"/>
                                        <p:tgtEl>
                                          <p:spTgt spid="387110"/>
                                        </p:tgtEl>
                                        <p:attrNameLst>
                                          <p:attrName>ppt_x</p:attrName>
                                        </p:attrNameLst>
                                      </p:cBhvr>
                                      <p:tavLst>
                                        <p:tav tm="0">
                                          <p:val>
                                            <p:strVal val="0-#ppt_w/2"/>
                                          </p:val>
                                        </p:tav>
                                        <p:tav tm="100000">
                                          <p:val>
                                            <p:strVal val="#ppt_x"/>
                                          </p:val>
                                        </p:tav>
                                      </p:tavLst>
                                    </p:anim>
                                    <p:anim calcmode="lin" valueType="num">
                                      <p:cBhvr additive="base">
                                        <p:cTn id="105" dur="500" fill="hold"/>
                                        <p:tgtEl>
                                          <p:spTgt spid="387110"/>
                                        </p:tgtEl>
                                        <p:attrNameLst>
                                          <p:attrName>ppt_y</p:attrName>
                                        </p:attrNameLst>
                                      </p:cBhvr>
                                      <p:tavLst>
                                        <p:tav tm="0">
                                          <p:val>
                                            <p:strVal val="#ppt_y"/>
                                          </p:val>
                                        </p:tav>
                                        <p:tav tm="100000">
                                          <p:val>
                                            <p:strVal val="#ppt_y"/>
                                          </p:val>
                                        </p:tav>
                                      </p:tavLst>
                                    </p:anim>
                                  </p:childTnLst>
                                </p:cTn>
                              </p:par>
                            </p:childTnLst>
                          </p:cTn>
                        </p:par>
                        <p:par>
                          <p:cTn id="106" fill="hold" nodeType="afterGroup">
                            <p:stCondLst>
                              <p:cond delay="2500"/>
                            </p:stCondLst>
                            <p:childTnLst>
                              <p:par>
                                <p:cTn id="107" presetID="2" presetClass="entr" presetSubtype="8" fill="hold" grpId="0" nodeType="afterEffect">
                                  <p:stCondLst>
                                    <p:cond delay="0"/>
                                  </p:stCondLst>
                                  <p:childTnLst>
                                    <p:set>
                                      <p:cBhvr>
                                        <p:cTn id="108" dur="1" fill="hold">
                                          <p:stCondLst>
                                            <p:cond delay="0"/>
                                          </p:stCondLst>
                                        </p:cTn>
                                        <p:tgtEl>
                                          <p:spTgt spid="387106"/>
                                        </p:tgtEl>
                                        <p:attrNameLst>
                                          <p:attrName>style.visibility</p:attrName>
                                        </p:attrNameLst>
                                      </p:cBhvr>
                                      <p:to>
                                        <p:strVal val="visible"/>
                                      </p:to>
                                    </p:set>
                                    <p:anim calcmode="lin" valueType="num">
                                      <p:cBhvr additive="base">
                                        <p:cTn id="109" dur="500" fill="hold"/>
                                        <p:tgtEl>
                                          <p:spTgt spid="387106"/>
                                        </p:tgtEl>
                                        <p:attrNameLst>
                                          <p:attrName>ppt_x</p:attrName>
                                        </p:attrNameLst>
                                      </p:cBhvr>
                                      <p:tavLst>
                                        <p:tav tm="0">
                                          <p:val>
                                            <p:strVal val="0-#ppt_w/2"/>
                                          </p:val>
                                        </p:tav>
                                        <p:tav tm="100000">
                                          <p:val>
                                            <p:strVal val="#ppt_x"/>
                                          </p:val>
                                        </p:tav>
                                      </p:tavLst>
                                    </p:anim>
                                    <p:anim calcmode="lin" valueType="num">
                                      <p:cBhvr additive="base">
                                        <p:cTn id="110" dur="500" fill="hold"/>
                                        <p:tgtEl>
                                          <p:spTgt spid="387106"/>
                                        </p:tgtEl>
                                        <p:attrNameLst>
                                          <p:attrName>ppt_y</p:attrName>
                                        </p:attrNameLst>
                                      </p:cBhvr>
                                      <p:tavLst>
                                        <p:tav tm="0">
                                          <p:val>
                                            <p:strVal val="#ppt_y"/>
                                          </p:val>
                                        </p:tav>
                                        <p:tav tm="100000">
                                          <p:val>
                                            <p:strVal val="#ppt_y"/>
                                          </p:val>
                                        </p:tav>
                                      </p:tavLst>
                                    </p:anim>
                                  </p:childTnLst>
                                </p:cTn>
                              </p:par>
                            </p:childTnLst>
                          </p:cTn>
                        </p:par>
                        <p:par>
                          <p:cTn id="111" fill="hold" nodeType="afterGroup">
                            <p:stCondLst>
                              <p:cond delay="3000"/>
                            </p:stCondLst>
                            <p:childTnLst>
                              <p:par>
                                <p:cTn id="112" presetID="2" presetClass="entr" presetSubtype="8" fill="hold" grpId="0" nodeType="afterEffect">
                                  <p:stCondLst>
                                    <p:cond delay="0"/>
                                  </p:stCondLst>
                                  <p:childTnLst>
                                    <p:set>
                                      <p:cBhvr>
                                        <p:cTn id="113" dur="1" fill="hold">
                                          <p:stCondLst>
                                            <p:cond delay="0"/>
                                          </p:stCondLst>
                                        </p:cTn>
                                        <p:tgtEl>
                                          <p:spTgt spid="387104"/>
                                        </p:tgtEl>
                                        <p:attrNameLst>
                                          <p:attrName>style.visibility</p:attrName>
                                        </p:attrNameLst>
                                      </p:cBhvr>
                                      <p:to>
                                        <p:strVal val="visible"/>
                                      </p:to>
                                    </p:set>
                                    <p:anim calcmode="lin" valueType="num">
                                      <p:cBhvr additive="base">
                                        <p:cTn id="114" dur="500" fill="hold"/>
                                        <p:tgtEl>
                                          <p:spTgt spid="387104"/>
                                        </p:tgtEl>
                                        <p:attrNameLst>
                                          <p:attrName>ppt_x</p:attrName>
                                        </p:attrNameLst>
                                      </p:cBhvr>
                                      <p:tavLst>
                                        <p:tav tm="0">
                                          <p:val>
                                            <p:strVal val="0-#ppt_w/2"/>
                                          </p:val>
                                        </p:tav>
                                        <p:tav tm="100000">
                                          <p:val>
                                            <p:strVal val="#ppt_x"/>
                                          </p:val>
                                        </p:tav>
                                      </p:tavLst>
                                    </p:anim>
                                    <p:anim calcmode="lin" valueType="num">
                                      <p:cBhvr additive="base">
                                        <p:cTn id="115" dur="500" fill="hold"/>
                                        <p:tgtEl>
                                          <p:spTgt spid="387104"/>
                                        </p:tgtEl>
                                        <p:attrNameLst>
                                          <p:attrName>ppt_y</p:attrName>
                                        </p:attrNameLst>
                                      </p:cBhvr>
                                      <p:tavLst>
                                        <p:tav tm="0">
                                          <p:val>
                                            <p:strVal val="#ppt_y"/>
                                          </p:val>
                                        </p:tav>
                                        <p:tav tm="100000">
                                          <p:val>
                                            <p:strVal val="#ppt_y"/>
                                          </p:val>
                                        </p:tav>
                                      </p:tavLst>
                                    </p:anim>
                                  </p:childTnLst>
                                </p:cTn>
                              </p:par>
                            </p:childTnLst>
                          </p:cTn>
                        </p:par>
                        <p:par>
                          <p:cTn id="116" fill="hold" nodeType="afterGroup">
                            <p:stCondLst>
                              <p:cond delay="3500"/>
                            </p:stCondLst>
                            <p:childTnLst>
                              <p:par>
                                <p:cTn id="117" presetID="2" presetClass="entr" presetSubtype="8" fill="hold" grpId="0" nodeType="afterEffect">
                                  <p:stCondLst>
                                    <p:cond delay="0"/>
                                  </p:stCondLst>
                                  <p:childTnLst>
                                    <p:set>
                                      <p:cBhvr>
                                        <p:cTn id="118" dur="1" fill="hold">
                                          <p:stCondLst>
                                            <p:cond delay="0"/>
                                          </p:stCondLst>
                                        </p:cTn>
                                        <p:tgtEl>
                                          <p:spTgt spid="387107"/>
                                        </p:tgtEl>
                                        <p:attrNameLst>
                                          <p:attrName>style.visibility</p:attrName>
                                        </p:attrNameLst>
                                      </p:cBhvr>
                                      <p:to>
                                        <p:strVal val="visible"/>
                                      </p:to>
                                    </p:set>
                                    <p:anim calcmode="lin" valueType="num">
                                      <p:cBhvr additive="base">
                                        <p:cTn id="119" dur="500" fill="hold"/>
                                        <p:tgtEl>
                                          <p:spTgt spid="387107"/>
                                        </p:tgtEl>
                                        <p:attrNameLst>
                                          <p:attrName>ppt_x</p:attrName>
                                        </p:attrNameLst>
                                      </p:cBhvr>
                                      <p:tavLst>
                                        <p:tav tm="0">
                                          <p:val>
                                            <p:strVal val="0-#ppt_w/2"/>
                                          </p:val>
                                        </p:tav>
                                        <p:tav tm="100000">
                                          <p:val>
                                            <p:strVal val="#ppt_x"/>
                                          </p:val>
                                        </p:tav>
                                      </p:tavLst>
                                    </p:anim>
                                    <p:anim calcmode="lin" valueType="num">
                                      <p:cBhvr additive="base">
                                        <p:cTn id="120" dur="500" fill="hold"/>
                                        <p:tgtEl>
                                          <p:spTgt spid="387107"/>
                                        </p:tgtEl>
                                        <p:attrNameLst>
                                          <p:attrName>ppt_y</p:attrName>
                                        </p:attrNameLst>
                                      </p:cBhvr>
                                      <p:tavLst>
                                        <p:tav tm="0">
                                          <p:val>
                                            <p:strVal val="#ppt_y"/>
                                          </p:val>
                                        </p:tav>
                                        <p:tav tm="100000">
                                          <p:val>
                                            <p:strVal val="#ppt_y"/>
                                          </p:val>
                                        </p:tav>
                                      </p:tavLst>
                                    </p:anim>
                                  </p:childTnLst>
                                </p:cTn>
                              </p:par>
                            </p:childTnLst>
                          </p:cTn>
                        </p:par>
                        <p:par>
                          <p:cTn id="121" fill="hold" nodeType="afterGroup">
                            <p:stCondLst>
                              <p:cond delay="4000"/>
                            </p:stCondLst>
                            <p:childTnLst>
                              <p:par>
                                <p:cTn id="122" presetID="2" presetClass="entr" presetSubtype="8" fill="hold" grpId="0" nodeType="afterEffect">
                                  <p:stCondLst>
                                    <p:cond delay="0"/>
                                  </p:stCondLst>
                                  <p:childTnLst>
                                    <p:set>
                                      <p:cBhvr>
                                        <p:cTn id="123" dur="1" fill="hold">
                                          <p:stCondLst>
                                            <p:cond delay="0"/>
                                          </p:stCondLst>
                                        </p:cTn>
                                        <p:tgtEl>
                                          <p:spTgt spid="387108"/>
                                        </p:tgtEl>
                                        <p:attrNameLst>
                                          <p:attrName>style.visibility</p:attrName>
                                        </p:attrNameLst>
                                      </p:cBhvr>
                                      <p:to>
                                        <p:strVal val="visible"/>
                                      </p:to>
                                    </p:set>
                                    <p:anim calcmode="lin" valueType="num">
                                      <p:cBhvr additive="base">
                                        <p:cTn id="124" dur="500" fill="hold"/>
                                        <p:tgtEl>
                                          <p:spTgt spid="387108"/>
                                        </p:tgtEl>
                                        <p:attrNameLst>
                                          <p:attrName>ppt_x</p:attrName>
                                        </p:attrNameLst>
                                      </p:cBhvr>
                                      <p:tavLst>
                                        <p:tav tm="0">
                                          <p:val>
                                            <p:strVal val="0-#ppt_w/2"/>
                                          </p:val>
                                        </p:tav>
                                        <p:tav tm="100000">
                                          <p:val>
                                            <p:strVal val="#ppt_x"/>
                                          </p:val>
                                        </p:tav>
                                      </p:tavLst>
                                    </p:anim>
                                    <p:anim calcmode="lin" valueType="num">
                                      <p:cBhvr additive="base">
                                        <p:cTn id="125" dur="500" fill="hold"/>
                                        <p:tgtEl>
                                          <p:spTgt spid="387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1" grpId="0" animBg="1"/>
      <p:bldP spid="387082" grpId="0" autoUpdateAnimBg="0"/>
      <p:bldP spid="387083" grpId="0" autoUpdateAnimBg="0"/>
      <p:bldP spid="387086" grpId="0" autoUpdateAnimBg="0"/>
      <p:bldP spid="387087" grpId="0" animBg="1"/>
      <p:bldP spid="387088" grpId="0" autoUpdateAnimBg="0"/>
      <p:bldP spid="387091" grpId="0" autoUpdateAnimBg="0"/>
      <p:bldP spid="387094" grpId="0" animBg="1"/>
      <p:bldP spid="387095" grpId="0" autoUpdateAnimBg="0"/>
      <p:bldP spid="387096" grpId="0" autoUpdateAnimBg="0"/>
      <p:bldP spid="387097" grpId="0" autoUpdateAnimBg="0"/>
      <p:bldP spid="387098" grpId="0" animBg="1"/>
      <p:bldP spid="387099" grpId="0" autoUpdateAnimBg="0"/>
      <p:bldP spid="387100" grpId="0" autoUpdateAnimBg="0"/>
      <p:bldP spid="387101" grpId="0" autoUpdateAnimBg="0"/>
      <p:bldP spid="387102" grpId="0" autoUpdateAnimBg="0"/>
      <p:bldP spid="387103" grpId="0" animBg="1"/>
      <p:bldP spid="387104" grpId="0" autoUpdateAnimBg="0"/>
      <p:bldP spid="387106" grpId="0" autoUpdateAnimBg="0"/>
      <p:bldP spid="387107" grpId="0" autoUpdateAnimBg="0"/>
      <p:bldP spid="387108" grpId="0" animBg="1"/>
      <p:bldP spid="387110" grpId="0" autoUpdateAnimBg="0"/>
      <p:bldP spid="387111" grpId="0" autoUpdateAnimBg="0"/>
      <p:bldP spid="38711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Question for </a:t>
            </a:r>
            <a:r>
              <a:rPr lang="en-US" altLang="en-US" dirty="0" smtClean="0"/>
              <a:t>Thought</a:t>
            </a:r>
            <a:endParaRPr lang="en-US" dirty="0"/>
          </a:p>
        </p:txBody>
      </p:sp>
      <p:sp>
        <p:nvSpPr>
          <p:cNvPr id="44037" name="Rectangle 5"/>
          <p:cNvSpPr>
            <a:spLocks noChangeArrowheads="1"/>
          </p:cNvSpPr>
          <p:nvPr/>
        </p:nvSpPr>
        <p:spPr bwMode="auto">
          <a:xfrm>
            <a:off x="1905000" y="5038725"/>
            <a:ext cx="66294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nSpc>
                <a:spcPct val="90000"/>
              </a:lnSpc>
              <a:buClr>
                <a:schemeClr val="bg2"/>
              </a:buClr>
              <a:buFont typeface="Wingdings" pitchFamily="2" charset="2"/>
              <a:buNone/>
            </a:pPr>
            <a:endParaRPr kumimoji="0" lang="en-US" altLang="en-US" sz="2800"/>
          </a:p>
        </p:txBody>
      </p:sp>
      <p:sp>
        <p:nvSpPr>
          <p:cNvPr id="3" name="Content Placeholder 2"/>
          <p:cNvSpPr>
            <a:spLocks noGrp="1"/>
          </p:cNvSpPr>
          <p:nvPr>
            <p:ph idx="1"/>
          </p:nvPr>
        </p:nvSpPr>
        <p:spPr/>
        <p:txBody>
          <a:bodyPr/>
          <a:lstStyle/>
          <a:p>
            <a:r>
              <a:rPr lang="en-US" altLang="en-US" b="0" dirty="0"/>
              <a:t>1. Suppose that hypothetical country has a total population of 100 million. Of which 5 million are unemployed (but actively seeking work), 25 million are under 16 or institutionalized, 35 million are eligible to work but not in the labor force, and  45 million are employed. What is the LFPR? </a:t>
            </a:r>
          </a:p>
          <a:p>
            <a:endParaRPr lang="en-US" b="0" dirty="0"/>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p:txBody>
          <a:bodyPr/>
          <a:lstStyle/>
          <a:p>
            <a:pPr eaLnBrk="1" hangingPunct="1">
              <a:lnSpc>
                <a:spcPct val="80000"/>
              </a:lnSpc>
              <a:buFont typeface="Wingdings" pitchFamily="2" charset="2"/>
              <a:buNone/>
            </a:pPr>
            <a:endParaRPr lang="en-US" altLang="en-US" dirty="0" smtClean="0">
              <a:solidFill>
                <a:srgbClr val="EF8E21"/>
              </a:solidFill>
            </a:endParaRPr>
          </a:p>
          <a:p>
            <a:pPr eaLnBrk="1" hangingPunct="1">
              <a:lnSpc>
                <a:spcPct val="80000"/>
              </a:lnSpc>
              <a:buFont typeface="Wingdings" pitchFamily="2" charset="2"/>
              <a:buNone/>
            </a:pPr>
            <a:r>
              <a:rPr lang="en-US" altLang="en-US" sz="5400" dirty="0" smtClean="0">
                <a:solidFill>
                  <a:srgbClr val="EF8E21"/>
                </a:solidFill>
              </a:rPr>
              <a:t>4. Secular Trend of Participation Rates</a:t>
            </a:r>
            <a:endParaRPr lang="en-US" altLang="en-US" dirty="0" smtClean="0">
              <a:solidFill>
                <a:srgbClr val="EF8E21"/>
              </a:solidFill>
            </a:endParaRPr>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p:spPr>
        <p:txBody>
          <a:bodyPr/>
          <a:lstStyle/>
          <a:p>
            <a:pPr eaLnBrk="1" hangingPunct="1"/>
            <a:r>
              <a:rPr lang="en-US" altLang="en-US" smtClean="0"/>
              <a:t>Male and Female Participation Rates</a:t>
            </a:r>
          </a:p>
        </p:txBody>
      </p:sp>
      <p:graphicFrame>
        <p:nvGraphicFramePr>
          <p:cNvPr id="3" name="Object 4"/>
          <p:cNvGraphicFramePr>
            <a:graphicFrameLocks noChangeAspect="1"/>
          </p:cNvGraphicFramePr>
          <p:nvPr>
            <p:extLst>
              <p:ext uri="{D42A27DB-BD31-4B8C-83A1-F6EECF244321}">
                <p14:modId xmlns:p14="http://schemas.microsoft.com/office/powerpoint/2010/main" val="136078715"/>
              </p:ext>
            </p:extLst>
          </p:nvPr>
        </p:nvGraphicFramePr>
        <p:xfrm>
          <a:off x="2370003" y="1714567"/>
          <a:ext cx="6067425" cy="4443413"/>
        </p:xfrm>
        <a:graphic>
          <a:graphicData uri="http://schemas.openxmlformats.org/drawingml/2006/chart">
            <c:chart xmlns:c="http://schemas.openxmlformats.org/drawingml/2006/chart" xmlns:r="http://schemas.openxmlformats.org/officeDocument/2006/relationships" r:id="rId3"/>
          </a:graphicData>
        </a:graphic>
      </p:graphicFrame>
      <p:sp>
        <p:nvSpPr>
          <p:cNvPr id="48132" name="Text Box 6"/>
          <p:cNvSpPr txBox="1">
            <a:spLocks noChangeArrowheads="1"/>
          </p:cNvSpPr>
          <p:nvPr/>
        </p:nvSpPr>
        <p:spPr bwMode="auto">
          <a:xfrm>
            <a:off x="77822" y="1905000"/>
            <a:ext cx="206226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o"/>
              <a:tabLst>
                <a:tab pos="227013" algn="l"/>
              </a:tabLst>
              <a:defRPr sz="3200">
                <a:solidFill>
                  <a:schemeClr val="tx1"/>
                </a:solidFill>
                <a:latin typeface="Times New Roman" pitchFamily="18" charset="0"/>
              </a:defRPr>
            </a:lvl1pPr>
            <a:lvl2pPr marL="742950" indent="-285750">
              <a:spcBef>
                <a:spcPct val="20000"/>
              </a:spcBef>
              <a:buChar char="•"/>
              <a:tabLst>
                <a:tab pos="227013" algn="l"/>
              </a:tabLst>
              <a:defRPr sz="2800">
                <a:solidFill>
                  <a:schemeClr val="tx1"/>
                </a:solidFill>
                <a:latin typeface="Times New Roman" pitchFamily="18" charset="0"/>
              </a:defRPr>
            </a:lvl2pPr>
            <a:lvl3pPr marL="1143000" indent="-228600">
              <a:spcBef>
                <a:spcPct val="20000"/>
              </a:spcBef>
              <a:buFont typeface="Times New Roman" pitchFamily="18" charset="0"/>
              <a:buChar char="∞"/>
              <a:tabLst>
                <a:tab pos="227013" algn="l"/>
              </a:tabLst>
              <a:defRPr sz="2400">
                <a:solidFill>
                  <a:schemeClr val="tx1"/>
                </a:solidFill>
                <a:latin typeface="Times New Roman" pitchFamily="18" charset="0"/>
              </a:defRPr>
            </a:lvl3pPr>
            <a:lvl4pPr marL="1600200" indent="-228600">
              <a:spcBef>
                <a:spcPct val="20000"/>
              </a:spcBef>
              <a:buFont typeface="Times New Roman" pitchFamily="18" charset="0"/>
              <a:buChar char="~"/>
              <a:tabLst>
                <a:tab pos="227013" algn="l"/>
              </a:tabLst>
              <a:defRPr sz="2000">
                <a:solidFill>
                  <a:schemeClr val="tx1"/>
                </a:solidFill>
                <a:latin typeface="Times New Roman" pitchFamily="18" charset="0"/>
              </a:defRPr>
            </a:lvl4pPr>
            <a:lvl5pPr marL="2057400" indent="-228600">
              <a:spcBef>
                <a:spcPct val="20000"/>
              </a:spcBef>
              <a:buFont typeface="Times New Roman" pitchFamily="18" charset="0"/>
              <a:buChar char="−"/>
              <a:tabLst>
                <a:tab pos="22701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9pPr>
          </a:lstStyle>
          <a:p>
            <a:pPr>
              <a:lnSpc>
                <a:spcPct val="80000"/>
              </a:lnSpc>
              <a:spcBef>
                <a:spcPct val="50000"/>
              </a:spcBef>
              <a:buFontTx/>
              <a:buChar char="•"/>
            </a:pPr>
            <a:r>
              <a:rPr kumimoji="0" lang="en-US" altLang="en-US" sz="2000" dirty="0">
                <a:latin typeface="Arial" charset="0"/>
              </a:rPr>
              <a:t> 	Male participation rates have fallen and female participation rates have risen.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87549"/>
            <a:ext cx="8229600" cy="1348902"/>
          </a:xfrm>
          <a:noFill/>
        </p:spPr>
        <p:txBody>
          <a:bodyPr/>
          <a:lstStyle/>
          <a:p>
            <a:pPr eaLnBrk="1" hangingPunct="1"/>
            <a:r>
              <a:rPr lang="en-US" altLang="en-US" dirty="0" smtClean="0"/>
              <a:t>Male Participation Rates, by Age</a:t>
            </a:r>
          </a:p>
        </p:txBody>
      </p:sp>
      <p:graphicFrame>
        <p:nvGraphicFramePr>
          <p:cNvPr id="3" name="Object 3"/>
          <p:cNvGraphicFramePr>
            <a:graphicFrameLocks noChangeAspect="1"/>
          </p:cNvGraphicFramePr>
          <p:nvPr>
            <p:extLst>
              <p:ext uri="{D42A27DB-BD31-4B8C-83A1-F6EECF244321}">
                <p14:modId xmlns:p14="http://schemas.microsoft.com/office/powerpoint/2010/main" val="290026008"/>
              </p:ext>
            </p:extLst>
          </p:nvPr>
        </p:nvGraphicFramePr>
        <p:xfrm>
          <a:off x="2416750" y="1531633"/>
          <a:ext cx="6261100" cy="4548188"/>
        </p:xfrm>
        <a:graphic>
          <a:graphicData uri="http://schemas.openxmlformats.org/drawingml/2006/chart">
            <c:chart xmlns:c="http://schemas.openxmlformats.org/drawingml/2006/chart" xmlns:r="http://schemas.openxmlformats.org/officeDocument/2006/relationships" r:id="rId3"/>
          </a:graphicData>
        </a:graphic>
      </p:graphicFrame>
      <p:sp>
        <p:nvSpPr>
          <p:cNvPr id="50180" name="Text Box 5"/>
          <p:cNvSpPr txBox="1">
            <a:spLocks noChangeArrowheads="1"/>
          </p:cNvSpPr>
          <p:nvPr/>
        </p:nvSpPr>
        <p:spPr bwMode="auto">
          <a:xfrm>
            <a:off x="116732" y="2045781"/>
            <a:ext cx="2098675"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7013" algn="l"/>
              </a:tabLst>
              <a:defRPr sz="3200">
                <a:solidFill>
                  <a:schemeClr val="tx1"/>
                </a:solidFill>
                <a:latin typeface="Times New Roman" pitchFamily="18" charset="0"/>
              </a:defRPr>
            </a:lvl1pPr>
            <a:lvl2pPr marL="742950" indent="-285750">
              <a:spcBef>
                <a:spcPct val="20000"/>
              </a:spcBef>
              <a:buChar char="•"/>
              <a:tabLst>
                <a:tab pos="227013" algn="l"/>
              </a:tabLst>
              <a:defRPr sz="2800">
                <a:solidFill>
                  <a:schemeClr val="tx1"/>
                </a:solidFill>
                <a:latin typeface="Times New Roman" pitchFamily="18" charset="0"/>
              </a:defRPr>
            </a:lvl2pPr>
            <a:lvl3pPr marL="1143000" indent="-228600">
              <a:spcBef>
                <a:spcPct val="20000"/>
              </a:spcBef>
              <a:buFont typeface="Times New Roman" pitchFamily="18" charset="0"/>
              <a:buChar char="∞"/>
              <a:tabLst>
                <a:tab pos="227013" algn="l"/>
              </a:tabLst>
              <a:defRPr sz="2400">
                <a:solidFill>
                  <a:schemeClr val="tx1"/>
                </a:solidFill>
                <a:latin typeface="Times New Roman" pitchFamily="18" charset="0"/>
              </a:defRPr>
            </a:lvl3pPr>
            <a:lvl4pPr marL="1600200" indent="-228600">
              <a:spcBef>
                <a:spcPct val="20000"/>
              </a:spcBef>
              <a:buFont typeface="Times New Roman" pitchFamily="18" charset="0"/>
              <a:buChar char="~"/>
              <a:tabLst>
                <a:tab pos="227013" algn="l"/>
              </a:tabLst>
              <a:defRPr sz="2000">
                <a:solidFill>
                  <a:schemeClr val="tx1"/>
                </a:solidFill>
                <a:latin typeface="Times New Roman" pitchFamily="18" charset="0"/>
              </a:defRPr>
            </a:lvl4pPr>
            <a:lvl5pPr marL="2057400" indent="-228600">
              <a:spcBef>
                <a:spcPct val="20000"/>
              </a:spcBef>
              <a:buFont typeface="Times New Roman" pitchFamily="18" charset="0"/>
              <a:buChar char="−"/>
              <a:tabLst>
                <a:tab pos="22701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9pPr>
          </a:lstStyle>
          <a:p>
            <a:pPr>
              <a:lnSpc>
                <a:spcPct val="80000"/>
              </a:lnSpc>
              <a:spcBef>
                <a:spcPct val="50000"/>
              </a:spcBef>
              <a:buFontTx/>
              <a:buChar char="•"/>
            </a:pPr>
            <a:r>
              <a:rPr kumimoji="0" lang="en-US" altLang="en-US" sz="2000" dirty="0">
                <a:latin typeface="+mj-lt"/>
              </a:rPr>
              <a:t> 	The participation rates of younger males have remained relatively steady, but </a:t>
            </a:r>
            <a:r>
              <a:rPr kumimoji="0" lang="en-US" altLang="en-US" sz="2000" dirty="0" smtClean="0">
                <a:latin typeface="+mj-lt"/>
              </a:rPr>
              <a:t>they have </a:t>
            </a:r>
            <a:r>
              <a:rPr kumimoji="0" lang="en-US" altLang="en-US" sz="2000" dirty="0">
                <a:latin typeface="+mj-lt"/>
              </a:rPr>
              <a:t>fallen substantially for older males and then risen.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a:noFill/>
        </p:spPr>
        <p:txBody>
          <a:bodyPr/>
          <a:lstStyle/>
          <a:p>
            <a:pPr eaLnBrk="1" hangingPunct="1"/>
            <a:r>
              <a:rPr lang="en-US" altLang="en-US" smtClean="0"/>
              <a:t>Rebounding Participation Rates of Older Males</a:t>
            </a:r>
          </a:p>
        </p:txBody>
      </p:sp>
      <p:sp>
        <p:nvSpPr>
          <p:cNvPr id="52227" name="Rectangle 2"/>
          <p:cNvSpPr>
            <a:spLocks noGrp="1" noChangeArrowheads="1"/>
          </p:cNvSpPr>
          <p:nvPr>
            <p:ph idx="1"/>
          </p:nvPr>
        </p:nvSpPr>
        <p:spPr/>
        <p:txBody>
          <a:bodyPr/>
          <a:lstStyle/>
          <a:p>
            <a:pPr eaLnBrk="1" hangingPunct="1"/>
            <a:r>
              <a:rPr lang="en-US" altLang="en-US" smtClean="0"/>
              <a:t>Rising real wages and earnings</a:t>
            </a:r>
          </a:p>
          <a:p>
            <a:pPr lvl="1" eaLnBrk="1" hangingPunct="1"/>
            <a:r>
              <a:rPr lang="en-US" altLang="en-US" smtClean="0"/>
              <a:t>Real earnings have risen since 1940 and since the income effect dominates the substitution effect for older males, the participation rate has fallen.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a:noFill/>
        </p:spPr>
        <p:txBody>
          <a:bodyPr/>
          <a:lstStyle/>
          <a:p>
            <a:pPr eaLnBrk="1" hangingPunct="1"/>
            <a:r>
              <a:rPr lang="en-US" altLang="en-US" smtClean="0"/>
              <a:t>Rebounding Participation Rates of Older Males</a:t>
            </a:r>
          </a:p>
        </p:txBody>
      </p:sp>
      <p:sp>
        <p:nvSpPr>
          <p:cNvPr id="54275" name="Rectangle 2"/>
          <p:cNvSpPr>
            <a:spLocks noGrp="1" noChangeArrowheads="1"/>
          </p:cNvSpPr>
          <p:nvPr>
            <p:ph idx="1"/>
          </p:nvPr>
        </p:nvSpPr>
        <p:spPr/>
        <p:txBody>
          <a:bodyPr/>
          <a:lstStyle/>
          <a:p>
            <a:pPr eaLnBrk="1" hangingPunct="1"/>
            <a:r>
              <a:rPr lang="en-US" altLang="en-US" smtClean="0"/>
              <a:t>Social Security and private pensions</a:t>
            </a:r>
          </a:p>
          <a:p>
            <a:pPr lvl="1" eaLnBrk="1" hangingPunct="1"/>
            <a:r>
              <a:rPr lang="en-US" altLang="en-US" smtClean="0"/>
              <a:t>Social Security benefits and coverage has increased over time.</a:t>
            </a:r>
          </a:p>
          <a:p>
            <a:pPr lvl="2" eaLnBrk="1" hangingPunct="1"/>
            <a:r>
              <a:rPr lang="en-US" altLang="en-US" smtClean="0"/>
              <a:t>This non-labor income change has encouraged exit from the labor force.</a:t>
            </a:r>
          </a:p>
          <a:p>
            <a:pPr lvl="1"/>
            <a:r>
              <a:rPr lang="en-US" altLang="en-US" smtClean="0"/>
              <a:t>The normal Social Security retirement age has increased as well as benefits for retiring past the normal retirement age</a:t>
            </a:r>
          </a:p>
          <a:p>
            <a:pPr marL="1257300" lvl="4" indent="-342900">
              <a:buFontTx/>
              <a:buChar char="o"/>
            </a:pPr>
            <a:r>
              <a:rPr lang="en-US" altLang="en-US" sz="2400" smtClean="0"/>
              <a:t>This non-labor income change has discouraged exit from the labor force.</a:t>
            </a:r>
          </a:p>
          <a:p>
            <a:endParaRPr lang="en-US"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a:noFill/>
        </p:spPr>
        <p:txBody>
          <a:bodyPr/>
          <a:lstStyle/>
          <a:p>
            <a:pPr eaLnBrk="1" hangingPunct="1"/>
            <a:r>
              <a:rPr lang="en-US" altLang="en-US" smtClean="0"/>
              <a:t>Rebounding Participation Rates of Older Males</a:t>
            </a:r>
          </a:p>
        </p:txBody>
      </p:sp>
      <p:sp>
        <p:nvSpPr>
          <p:cNvPr id="56323" name="Rectangle 2"/>
          <p:cNvSpPr>
            <a:spLocks noGrp="1" noChangeArrowheads="1"/>
          </p:cNvSpPr>
          <p:nvPr>
            <p:ph idx="1"/>
          </p:nvPr>
        </p:nvSpPr>
        <p:spPr/>
        <p:txBody>
          <a:bodyPr/>
          <a:lstStyle/>
          <a:p>
            <a:pPr eaLnBrk="1" hangingPunct="1"/>
            <a:r>
              <a:rPr lang="en-US" altLang="en-US" dirty="0" smtClean="0"/>
              <a:t>Social Security and private pensions</a:t>
            </a:r>
          </a:p>
          <a:p>
            <a:pPr lvl="1" eaLnBrk="1" hangingPunct="1"/>
            <a:r>
              <a:rPr lang="en-US" altLang="en-US" dirty="0" smtClean="0"/>
              <a:t>Private pension coverage has expanded which is another source of non-labor income</a:t>
            </a:r>
          </a:p>
          <a:p>
            <a:pPr lvl="2" eaLnBrk="1" hangingPunct="1"/>
            <a:r>
              <a:rPr lang="en-US" altLang="en-US" dirty="0" smtClean="0"/>
              <a:t>Pension rules have been changed to encourage early retirement.</a:t>
            </a:r>
          </a:p>
          <a:p>
            <a:pPr lvl="1" eaLnBrk="1" hangingPunct="1">
              <a:buFont typeface="Wingdings" pitchFamily="2" charset="2"/>
              <a:buNone/>
            </a:pPr>
            <a:r>
              <a:rPr lang="en-US" altLang="en-US"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a:noFill/>
        </p:spPr>
        <p:txBody>
          <a:bodyPr/>
          <a:lstStyle/>
          <a:p>
            <a:pPr eaLnBrk="1" hangingPunct="1"/>
            <a:r>
              <a:rPr lang="en-US" altLang="en-US" smtClean="0"/>
              <a:t>Rebounding Participation Rates of Older Males</a:t>
            </a:r>
          </a:p>
        </p:txBody>
      </p:sp>
      <p:sp>
        <p:nvSpPr>
          <p:cNvPr id="58371" name="Rectangle 2"/>
          <p:cNvSpPr>
            <a:spLocks noGrp="1" noChangeArrowheads="1"/>
          </p:cNvSpPr>
          <p:nvPr>
            <p:ph idx="1"/>
          </p:nvPr>
        </p:nvSpPr>
        <p:spPr/>
        <p:txBody>
          <a:bodyPr/>
          <a:lstStyle/>
          <a:p>
            <a:pPr eaLnBrk="1" hangingPunct="1"/>
            <a:r>
              <a:rPr lang="en-US" altLang="en-US" sz="2800" smtClean="0"/>
              <a:t>Disability benefits</a:t>
            </a:r>
          </a:p>
          <a:p>
            <a:pPr lvl="1" eaLnBrk="1" hangingPunct="1"/>
            <a:r>
              <a:rPr lang="en-US" altLang="en-US" sz="2400" smtClean="0"/>
              <a:t>The Social Security disability program has become more generous which encourages low wage workers to exit the labor force.</a:t>
            </a:r>
          </a:p>
          <a:p>
            <a:pPr eaLnBrk="1" hangingPunct="1"/>
            <a:r>
              <a:rPr lang="en-US" altLang="en-US" sz="2800" smtClean="0"/>
              <a:t>Rising educational levels</a:t>
            </a:r>
          </a:p>
          <a:p>
            <a:pPr lvl="1" eaLnBrk="1" hangingPunct="1"/>
            <a:r>
              <a:rPr lang="en-US" altLang="en-US" sz="2400" smtClean="0"/>
              <a:t>More educated workers retire later due to higher wages and lower physical demands.</a:t>
            </a:r>
          </a:p>
          <a:p>
            <a:pPr lvl="1" eaLnBrk="1" hangingPunct="1"/>
            <a:r>
              <a:rPr lang="en-US" altLang="en-US" sz="2400" smtClean="0"/>
              <a:t>Education levels of older males have been rising which helps explain recent rise in participation rates of older males.</a:t>
            </a:r>
            <a:endParaRPr lang="en-US" altLang="en-US" sz="20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3"/>
          <p:cNvSpPr>
            <a:spLocks noGrp="1" noChangeArrowheads="1"/>
          </p:cNvSpPr>
          <p:nvPr>
            <p:ph type="title"/>
          </p:nvPr>
        </p:nvSpPr>
        <p:spPr>
          <a:noFill/>
        </p:spPr>
        <p:txBody>
          <a:bodyPr/>
          <a:lstStyle/>
          <a:p>
            <a:pPr eaLnBrk="1" hangingPunct="1"/>
            <a:r>
              <a:rPr lang="en-US" altLang="en-US" smtClean="0"/>
              <a:t>Rebounding Participation Rates of Older Males</a:t>
            </a:r>
          </a:p>
        </p:txBody>
      </p:sp>
      <p:sp>
        <p:nvSpPr>
          <p:cNvPr id="60419" name="Rectangle 2"/>
          <p:cNvSpPr>
            <a:spLocks noGrp="1" noChangeArrowheads="1"/>
          </p:cNvSpPr>
          <p:nvPr>
            <p:ph idx="1"/>
          </p:nvPr>
        </p:nvSpPr>
        <p:spPr/>
        <p:txBody>
          <a:bodyPr/>
          <a:lstStyle/>
          <a:p>
            <a:pPr eaLnBrk="1" hangingPunct="1"/>
            <a:r>
              <a:rPr lang="en-US" altLang="en-US" sz="2800" smtClean="0"/>
              <a:t>Life-cycle considerations</a:t>
            </a:r>
          </a:p>
          <a:p>
            <a:pPr lvl="1" eaLnBrk="1" hangingPunct="1"/>
            <a:r>
              <a:rPr lang="en-US" altLang="en-US" sz="2400" smtClean="0"/>
              <a:t>Earnings of workers past their mid 50’s tend to grow slowly or decline.</a:t>
            </a:r>
          </a:p>
          <a:p>
            <a:pPr lvl="2" eaLnBrk="1" hangingPunct="1"/>
            <a:r>
              <a:rPr lang="en-US" altLang="en-US" sz="2000" smtClean="0"/>
              <a:t>Their education and training become more obsolete as well as declines in physical and mental capabilities.</a:t>
            </a:r>
          </a:p>
          <a:p>
            <a:pPr lvl="2" eaLnBrk="1" hangingPunct="1"/>
            <a:r>
              <a:rPr lang="en-US" altLang="en-US" sz="2000" smtClean="0"/>
              <a:t>This lower wage growth encourages workers to substitute retirement for work.</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idx="1"/>
          </p:nvPr>
        </p:nvSpPr>
        <p:spPr/>
        <p:txBody>
          <a:bodyPr/>
          <a:lstStyle/>
          <a:p>
            <a:pPr eaLnBrk="1" hangingPunct="1">
              <a:lnSpc>
                <a:spcPct val="80000"/>
              </a:lnSpc>
              <a:buFont typeface="Wingdings" pitchFamily="2" charset="2"/>
              <a:buNone/>
            </a:pPr>
            <a:endParaRPr lang="en-US" altLang="en-US" dirty="0" smtClean="0"/>
          </a:p>
          <a:p>
            <a:pPr eaLnBrk="1" hangingPunct="1">
              <a:lnSpc>
                <a:spcPct val="80000"/>
              </a:lnSpc>
              <a:buFont typeface="Wingdings" pitchFamily="2" charset="2"/>
              <a:buNone/>
            </a:pPr>
            <a:r>
              <a:rPr lang="en-US" altLang="en-US" sz="5400" dirty="0" smtClean="0">
                <a:solidFill>
                  <a:srgbClr val="EF8E21"/>
                </a:solidFill>
              </a:rPr>
              <a:t>1. The Population Base</a:t>
            </a:r>
            <a:endParaRPr lang="en-US" altLang="en-US" dirty="0" smtClean="0">
              <a:solidFill>
                <a:srgbClr val="EF8E21"/>
              </a:solidFill>
            </a:endParaRPr>
          </a:p>
        </p:txBody>
      </p:sp>
    </p:spTree>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0"/>
            <a:ext cx="8229600" cy="1436451"/>
          </a:xfrm>
          <a:noFill/>
        </p:spPr>
        <p:txBody>
          <a:bodyPr/>
          <a:lstStyle/>
          <a:p>
            <a:pPr eaLnBrk="1" hangingPunct="1"/>
            <a:r>
              <a:rPr lang="en-US" altLang="en-US" dirty="0" smtClean="0"/>
              <a:t>Female Participation Rates, by Age</a:t>
            </a:r>
          </a:p>
        </p:txBody>
      </p:sp>
      <p:graphicFrame>
        <p:nvGraphicFramePr>
          <p:cNvPr id="3" name="Object 3"/>
          <p:cNvGraphicFramePr>
            <a:graphicFrameLocks noChangeAspect="1"/>
          </p:cNvGraphicFramePr>
          <p:nvPr>
            <p:extLst>
              <p:ext uri="{D42A27DB-BD31-4B8C-83A1-F6EECF244321}">
                <p14:modId xmlns:p14="http://schemas.microsoft.com/office/powerpoint/2010/main" val="2890226580"/>
              </p:ext>
            </p:extLst>
          </p:nvPr>
        </p:nvGraphicFramePr>
        <p:xfrm>
          <a:off x="2330450" y="1603814"/>
          <a:ext cx="6813550" cy="4513972"/>
        </p:xfrm>
        <a:graphic>
          <a:graphicData uri="http://schemas.openxmlformats.org/drawingml/2006/chart">
            <c:chart xmlns:c="http://schemas.openxmlformats.org/drawingml/2006/chart" xmlns:r="http://schemas.openxmlformats.org/officeDocument/2006/relationships" r:id="rId3"/>
          </a:graphicData>
        </a:graphic>
      </p:graphicFrame>
      <p:sp>
        <p:nvSpPr>
          <p:cNvPr id="62468" name="Text Box 5"/>
          <p:cNvSpPr txBox="1">
            <a:spLocks noChangeArrowheads="1"/>
          </p:cNvSpPr>
          <p:nvPr/>
        </p:nvSpPr>
        <p:spPr bwMode="auto">
          <a:xfrm>
            <a:off x="68094" y="1723451"/>
            <a:ext cx="2330450"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7013" algn="l"/>
              </a:tabLst>
              <a:defRPr sz="3200">
                <a:solidFill>
                  <a:schemeClr val="tx1"/>
                </a:solidFill>
                <a:latin typeface="Times New Roman" pitchFamily="18" charset="0"/>
              </a:defRPr>
            </a:lvl1pPr>
            <a:lvl2pPr marL="742950" indent="-285750">
              <a:spcBef>
                <a:spcPct val="20000"/>
              </a:spcBef>
              <a:buChar char="•"/>
              <a:tabLst>
                <a:tab pos="227013" algn="l"/>
              </a:tabLst>
              <a:defRPr sz="2800">
                <a:solidFill>
                  <a:schemeClr val="tx1"/>
                </a:solidFill>
                <a:latin typeface="Times New Roman" pitchFamily="18" charset="0"/>
              </a:defRPr>
            </a:lvl2pPr>
            <a:lvl3pPr marL="1143000" indent="-228600">
              <a:spcBef>
                <a:spcPct val="20000"/>
              </a:spcBef>
              <a:buFont typeface="Times New Roman" pitchFamily="18" charset="0"/>
              <a:buChar char="∞"/>
              <a:tabLst>
                <a:tab pos="227013" algn="l"/>
              </a:tabLst>
              <a:defRPr sz="2400">
                <a:solidFill>
                  <a:schemeClr val="tx1"/>
                </a:solidFill>
                <a:latin typeface="Times New Roman" pitchFamily="18" charset="0"/>
              </a:defRPr>
            </a:lvl3pPr>
            <a:lvl4pPr marL="1600200" indent="-228600">
              <a:spcBef>
                <a:spcPct val="20000"/>
              </a:spcBef>
              <a:buFont typeface="Times New Roman" pitchFamily="18" charset="0"/>
              <a:buChar char="~"/>
              <a:tabLst>
                <a:tab pos="227013" algn="l"/>
              </a:tabLst>
              <a:defRPr sz="2000">
                <a:solidFill>
                  <a:schemeClr val="tx1"/>
                </a:solidFill>
                <a:latin typeface="Times New Roman" pitchFamily="18" charset="0"/>
              </a:defRPr>
            </a:lvl4pPr>
            <a:lvl5pPr marL="2057400" indent="-228600">
              <a:spcBef>
                <a:spcPct val="20000"/>
              </a:spcBef>
              <a:buFont typeface="Times New Roman" pitchFamily="18" charset="0"/>
              <a:buChar char="−"/>
              <a:tabLst>
                <a:tab pos="22701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9pPr>
          </a:lstStyle>
          <a:p>
            <a:pPr>
              <a:lnSpc>
                <a:spcPct val="80000"/>
              </a:lnSpc>
              <a:spcBef>
                <a:spcPct val="50000"/>
              </a:spcBef>
              <a:buFontTx/>
              <a:buChar char="•"/>
            </a:pPr>
            <a:r>
              <a:rPr kumimoji="0" lang="en-US" altLang="en-US" sz="1800" dirty="0">
                <a:latin typeface="Arial" charset="0"/>
              </a:rPr>
              <a:t> 	The participation rates of all females have risen, including the age 65 and over group.</a:t>
            </a:r>
          </a:p>
          <a:p>
            <a:pPr>
              <a:lnSpc>
                <a:spcPct val="80000"/>
              </a:lnSpc>
              <a:spcBef>
                <a:spcPct val="50000"/>
              </a:spcBef>
              <a:buFontTx/>
              <a:buChar char="•"/>
            </a:pPr>
            <a:r>
              <a:rPr kumimoji="0" lang="en-US" altLang="en-US" sz="1800" dirty="0">
                <a:latin typeface="Arial" charset="0"/>
              </a:rPr>
              <a:t> 	Most of the rise in participation rate is due to a rise in participation among married women. </a:t>
            </a:r>
          </a:p>
          <a:p>
            <a:pPr>
              <a:lnSpc>
                <a:spcPct val="80000"/>
              </a:lnSpc>
              <a:spcBef>
                <a:spcPct val="50000"/>
              </a:spcBef>
              <a:buFontTx/>
              <a:buChar char="•"/>
            </a:pPr>
            <a:r>
              <a:rPr kumimoji="0" lang="en-US" altLang="en-US" sz="1800" dirty="0">
                <a:latin typeface="Arial" charset="0"/>
              </a:rPr>
              <a:t> This is a surprising result since the rise in real wages of married men would have tended to decrease the participation rates of married women.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p:cNvSpPr>
            <a:spLocks noGrp="1" noChangeArrowheads="1"/>
          </p:cNvSpPr>
          <p:nvPr>
            <p:ph type="title"/>
          </p:nvPr>
        </p:nvSpPr>
        <p:spPr>
          <a:noFill/>
        </p:spPr>
        <p:txBody>
          <a:bodyPr/>
          <a:lstStyle/>
          <a:p>
            <a:pPr eaLnBrk="1" hangingPunct="1"/>
            <a:r>
              <a:rPr lang="en-US" altLang="en-US" smtClean="0"/>
              <a:t>Why the Participation Rate of Females has Risen</a:t>
            </a:r>
          </a:p>
        </p:txBody>
      </p:sp>
      <p:sp>
        <p:nvSpPr>
          <p:cNvPr id="64515" name="Rectangle 2"/>
          <p:cNvSpPr>
            <a:spLocks noGrp="1" noChangeArrowheads="1"/>
          </p:cNvSpPr>
          <p:nvPr>
            <p:ph idx="1"/>
          </p:nvPr>
        </p:nvSpPr>
        <p:spPr/>
        <p:txBody>
          <a:bodyPr/>
          <a:lstStyle/>
          <a:p>
            <a:pPr eaLnBrk="1" hangingPunct="1"/>
            <a:r>
              <a:rPr lang="en-US" altLang="en-US" smtClean="0"/>
              <a:t>Rising real wage rates for women </a:t>
            </a:r>
          </a:p>
          <a:p>
            <a:pPr lvl="1" eaLnBrk="1" hangingPunct="1"/>
            <a:r>
              <a:rPr lang="en-US" altLang="en-US" smtClean="0"/>
              <a:t>The rise in real wages for women has both a Becker income and substitution effect.</a:t>
            </a:r>
          </a:p>
          <a:p>
            <a:pPr lvl="2" eaLnBrk="1" hangingPunct="1"/>
            <a:r>
              <a:rPr lang="en-US" altLang="en-US" smtClean="0"/>
              <a:t>Substitute towards goods in terms of both consumption and production of commodities. </a:t>
            </a:r>
          </a:p>
          <a:p>
            <a:pPr lvl="2" eaLnBrk="1" hangingPunct="1"/>
            <a:r>
              <a:rPr lang="en-US" altLang="en-US" smtClean="0"/>
              <a:t>Small income effect since its effect depends on the number of hours already working.</a:t>
            </a:r>
          </a:p>
          <a:p>
            <a:pPr lvl="3" eaLnBrk="1" hangingPunct="1"/>
            <a:r>
              <a:rPr lang="en-US" altLang="en-US" smtClean="0"/>
              <a:t>It is 0 if not currently working.</a:t>
            </a:r>
          </a:p>
          <a:p>
            <a:pPr lvl="1" eaLnBrk="1" hangingPunct="1">
              <a:buFont typeface="Wingdings" pitchFamily="2" charset="2"/>
              <a:buNone/>
            </a:pPr>
            <a:r>
              <a:rPr lang="en-US" altLang="en-US"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3"/>
          <p:cNvSpPr>
            <a:spLocks noGrp="1" noChangeArrowheads="1"/>
          </p:cNvSpPr>
          <p:nvPr>
            <p:ph type="title"/>
          </p:nvPr>
        </p:nvSpPr>
        <p:spPr>
          <a:noFill/>
        </p:spPr>
        <p:txBody>
          <a:bodyPr/>
          <a:lstStyle/>
          <a:p>
            <a:pPr eaLnBrk="1" hangingPunct="1"/>
            <a:r>
              <a:rPr lang="en-US" altLang="en-US" smtClean="0"/>
              <a:t>Why the Participation Rate of Females has Risen</a:t>
            </a:r>
          </a:p>
        </p:txBody>
      </p:sp>
      <p:sp>
        <p:nvSpPr>
          <p:cNvPr id="66563" name="Rectangle 2"/>
          <p:cNvSpPr>
            <a:spLocks noGrp="1" noChangeArrowheads="1"/>
          </p:cNvSpPr>
          <p:nvPr>
            <p:ph idx="1"/>
          </p:nvPr>
        </p:nvSpPr>
        <p:spPr/>
        <p:txBody>
          <a:bodyPr/>
          <a:lstStyle/>
          <a:p>
            <a:pPr eaLnBrk="1" hangingPunct="1">
              <a:lnSpc>
                <a:spcPct val="90000"/>
              </a:lnSpc>
            </a:pPr>
            <a:r>
              <a:rPr lang="en-US" altLang="en-US" smtClean="0"/>
              <a:t>Changing preferences and attitudes</a:t>
            </a:r>
          </a:p>
          <a:p>
            <a:pPr lvl="1" eaLnBrk="1" hangingPunct="1">
              <a:lnSpc>
                <a:spcPct val="90000"/>
              </a:lnSpc>
            </a:pPr>
            <a:r>
              <a:rPr lang="en-US" altLang="en-US" smtClean="0"/>
              <a:t>Career objectives of women have changed over time towards more market work.</a:t>
            </a:r>
          </a:p>
          <a:p>
            <a:pPr lvl="2" eaLnBrk="1" hangingPunct="1">
              <a:lnSpc>
                <a:spcPct val="90000"/>
              </a:lnSpc>
            </a:pPr>
            <a:r>
              <a:rPr lang="en-US" altLang="en-US" smtClean="0"/>
              <a:t>Changed indifference curves to make them flatter.</a:t>
            </a:r>
          </a:p>
          <a:p>
            <a:pPr eaLnBrk="1" hangingPunct="1">
              <a:lnSpc>
                <a:spcPct val="90000"/>
              </a:lnSpc>
            </a:pPr>
            <a:r>
              <a:rPr lang="en-US" altLang="en-US" smtClean="0"/>
              <a:t>Rising productivity in the household</a:t>
            </a:r>
          </a:p>
          <a:p>
            <a:pPr lvl="1" eaLnBrk="1" hangingPunct="1">
              <a:lnSpc>
                <a:spcPct val="90000"/>
              </a:lnSpc>
            </a:pPr>
            <a:r>
              <a:rPr lang="en-US" altLang="en-US" smtClean="0"/>
              <a:t>Technological improvements have reduced the time necessary for household production and freed time for market work.</a:t>
            </a:r>
          </a:p>
          <a:p>
            <a:pPr lvl="2" eaLnBrk="1" hangingPunct="1">
              <a:lnSpc>
                <a:spcPct val="90000"/>
              </a:lnSpc>
            </a:pPr>
            <a:r>
              <a:rPr lang="en-US" altLang="en-US" smtClean="0"/>
              <a:t>Microwaves, vacuum cleaners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3"/>
          <p:cNvSpPr>
            <a:spLocks noGrp="1" noChangeArrowheads="1"/>
          </p:cNvSpPr>
          <p:nvPr>
            <p:ph type="title"/>
          </p:nvPr>
        </p:nvSpPr>
        <p:spPr>
          <a:noFill/>
        </p:spPr>
        <p:txBody>
          <a:bodyPr/>
          <a:lstStyle/>
          <a:p>
            <a:pPr eaLnBrk="1" hangingPunct="1"/>
            <a:r>
              <a:rPr lang="en-US" altLang="en-US" smtClean="0"/>
              <a:t>Why the Participation Rate of Females has Risen</a:t>
            </a:r>
          </a:p>
        </p:txBody>
      </p:sp>
      <p:sp>
        <p:nvSpPr>
          <p:cNvPr id="68611" name="Rectangle 2"/>
          <p:cNvSpPr>
            <a:spLocks noGrp="1" noChangeArrowheads="1"/>
          </p:cNvSpPr>
          <p:nvPr>
            <p:ph idx="1"/>
          </p:nvPr>
        </p:nvSpPr>
        <p:spPr/>
        <p:txBody>
          <a:bodyPr/>
          <a:lstStyle/>
          <a:p>
            <a:pPr eaLnBrk="1" hangingPunct="1"/>
            <a:r>
              <a:rPr lang="en-US" altLang="en-US" smtClean="0"/>
              <a:t>Declining birthrates</a:t>
            </a:r>
          </a:p>
          <a:p>
            <a:pPr lvl="1" eaLnBrk="1" hangingPunct="1"/>
            <a:r>
              <a:rPr lang="en-US" altLang="en-US" smtClean="0"/>
              <a:t>Presence of pre-school is associated with lower participation rates and the one-half decline in the birth rate and has freed time for market work. </a:t>
            </a:r>
          </a:p>
          <a:p>
            <a:pPr lvl="2" eaLnBrk="1" hangingPunct="1"/>
            <a:r>
              <a:rPr lang="en-US" altLang="en-US" smtClean="0"/>
              <a:t>High wages tend to lower the birth rate since it raises the opportunity cost of children.</a:t>
            </a:r>
          </a:p>
          <a:p>
            <a:pPr lvl="2" eaLnBrk="1" hangingPunct="1"/>
            <a:r>
              <a:rPr lang="en-US" altLang="en-US" smtClean="0"/>
              <a:t>The impact of children on participation has declined over time.</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noFill/>
        </p:spPr>
        <p:txBody>
          <a:bodyPr/>
          <a:lstStyle/>
          <a:p>
            <a:pPr eaLnBrk="1" hangingPunct="1"/>
            <a:r>
              <a:rPr lang="en-US" altLang="en-US" smtClean="0"/>
              <a:t>Why the Participation Rate of Females has Risen</a:t>
            </a:r>
          </a:p>
        </p:txBody>
      </p:sp>
      <p:sp>
        <p:nvSpPr>
          <p:cNvPr id="70659" name="Rectangle 2"/>
          <p:cNvSpPr>
            <a:spLocks noGrp="1" noChangeArrowheads="1"/>
          </p:cNvSpPr>
          <p:nvPr>
            <p:ph idx="1"/>
          </p:nvPr>
        </p:nvSpPr>
        <p:spPr/>
        <p:txBody>
          <a:bodyPr/>
          <a:lstStyle/>
          <a:p>
            <a:pPr eaLnBrk="1" hangingPunct="1"/>
            <a:r>
              <a:rPr lang="en-US" altLang="en-US" sz="2800" smtClean="0"/>
              <a:t>Rising divorce rates</a:t>
            </a:r>
          </a:p>
          <a:p>
            <a:pPr lvl="1" eaLnBrk="1" hangingPunct="1"/>
            <a:r>
              <a:rPr lang="en-US" altLang="en-US" sz="2400" smtClean="0"/>
              <a:t>The rise in the divorce rate has increased the incentive for women to participate in order to protect themselves against the impact of a potential divorce. </a:t>
            </a:r>
          </a:p>
          <a:p>
            <a:pPr eaLnBrk="1" hangingPunct="1"/>
            <a:r>
              <a:rPr lang="en-US" altLang="en-US" sz="2800" smtClean="0"/>
              <a:t>Expanding job accessibility</a:t>
            </a:r>
          </a:p>
          <a:p>
            <a:pPr lvl="1" eaLnBrk="1" hangingPunct="1"/>
            <a:r>
              <a:rPr lang="en-US" altLang="en-US" sz="2400" smtClean="0"/>
              <a:t>There has been expansion in employment in jobs traditionally held by women.</a:t>
            </a:r>
          </a:p>
          <a:p>
            <a:pPr lvl="1" eaLnBrk="1" hangingPunct="1"/>
            <a:r>
              <a:rPr lang="en-US" altLang="en-US" sz="2400" smtClean="0"/>
              <a:t>The availability of part-time jobs has increased making it easier for women to work.</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3"/>
          <p:cNvSpPr>
            <a:spLocks noGrp="1" noChangeArrowheads="1"/>
          </p:cNvSpPr>
          <p:nvPr>
            <p:ph type="title"/>
          </p:nvPr>
        </p:nvSpPr>
        <p:spPr>
          <a:noFill/>
        </p:spPr>
        <p:txBody>
          <a:bodyPr/>
          <a:lstStyle/>
          <a:p>
            <a:pPr eaLnBrk="1" hangingPunct="1"/>
            <a:r>
              <a:rPr lang="en-US" altLang="en-US" smtClean="0"/>
              <a:t>Why the Participation Rate of Females has Risen</a:t>
            </a:r>
          </a:p>
        </p:txBody>
      </p:sp>
      <p:sp>
        <p:nvSpPr>
          <p:cNvPr id="72707" name="Rectangle 2"/>
          <p:cNvSpPr>
            <a:spLocks noGrp="1" noChangeArrowheads="1"/>
          </p:cNvSpPr>
          <p:nvPr>
            <p:ph idx="1"/>
          </p:nvPr>
        </p:nvSpPr>
        <p:spPr/>
        <p:txBody>
          <a:bodyPr/>
          <a:lstStyle/>
          <a:p>
            <a:pPr eaLnBrk="1" hangingPunct="1"/>
            <a:r>
              <a:rPr lang="en-US" altLang="en-US" sz="2400" dirty="0" smtClean="0"/>
              <a:t>Attempts to maintain living standards</a:t>
            </a:r>
          </a:p>
          <a:p>
            <a:pPr lvl="1" eaLnBrk="1" hangingPunct="1"/>
            <a:r>
              <a:rPr lang="en-US" altLang="en-US" sz="2000" dirty="0" smtClean="0"/>
              <a:t>In the last 20 years, the earnings of males has been stagnant and falling in some cases.</a:t>
            </a:r>
          </a:p>
          <a:p>
            <a:pPr lvl="1" eaLnBrk="1" hangingPunct="1"/>
            <a:r>
              <a:rPr lang="en-US" altLang="en-US" sz="2000" dirty="0" smtClean="0"/>
              <a:t>Married women may have increased their participation to maintain the family’s living standard.</a:t>
            </a:r>
          </a:p>
          <a:p>
            <a:pPr eaLnBrk="1" hangingPunct="1"/>
            <a:r>
              <a:rPr lang="en-US" altLang="en-US" sz="2400" dirty="0" smtClean="0"/>
              <a:t>Relative importance</a:t>
            </a:r>
          </a:p>
          <a:p>
            <a:pPr lvl="1" eaLnBrk="1" hangingPunct="1"/>
            <a:r>
              <a:rPr lang="en-US" altLang="en-US" sz="2000" dirty="0" smtClean="0"/>
              <a:t>Likely the most important explanations are the rise in the real wage rate and the expansion of “women’s jobs.”</a:t>
            </a:r>
          </a:p>
          <a:p>
            <a:pPr lvl="2" eaLnBrk="1" hangingPunct="1"/>
            <a:r>
              <a:rPr lang="en-US" altLang="en-US" sz="1800" dirty="0" smtClean="0"/>
              <a:t>The timing is off for the attitudes and anti-discrimination laws.</a:t>
            </a:r>
          </a:p>
          <a:p>
            <a:pPr lvl="2" eaLnBrk="1" hangingPunct="1"/>
            <a:r>
              <a:rPr lang="en-US" altLang="en-US" sz="1800" dirty="0" smtClean="0"/>
              <a:t>The technological innovations and lower birth rates may be the </a:t>
            </a:r>
            <a:r>
              <a:rPr lang="en-US" altLang="en-US" sz="1800" i="1" dirty="0" smtClean="0"/>
              <a:t>result</a:t>
            </a:r>
            <a:r>
              <a:rPr lang="en-US" altLang="en-US" sz="1800" dirty="0" smtClean="0"/>
              <a:t> rather than the cause of the higher participation rates.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97278"/>
            <a:ext cx="8229600" cy="1339174"/>
          </a:xfrm>
          <a:noFill/>
        </p:spPr>
        <p:txBody>
          <a:bodyPr/>
          <a:lstStyle/>
          <a:p>
            <a:pPr eaLnBrk="1" hangingPunct="1"/>
            <a:r>
              <a:rPr lang="en-US" altLang="en-US" dirty="0" smtClean="0"/>
              <a:t>Female Participation Rates, by Race</a:t>
            </a:r>
          </a:p>
        </p:txBody>
      </p:sp>
      <p:graphicFrame>
        <p:nvGraphicFramePr>
          <p:cNvPr id="3" name="Object 3"/>
          <p:cNvGraphicFramePr>
            <a:graphicFrameLocks noChangeAspect="1"/>
          </p:cNvGraphicFramePr>
          <p:nvPr>
            <p:extLst>
              <p:ext uri="{D42A27DB-BD31-4B8C-83A1-F6EECF244321}">
                <p14:modId xmlns:p14="http://schemas.microsoft.com/office/powerpoint/2010/main" val="1132320877"/>
              </p:ext>
            </p:extLst>
          </p:nvPr>
        </p:nvGraphicFramePr>
        <p:xfrm>
          <a:off x="2375035" y="1638773"/>
          <a:ext cx="6613525" cy="4540250"/>
        </p:xfrm>
        <a:graphic>
          <a:graphicData uri="http://schemas.openxmlformats.org/drawingml/2006/chart">
            <c:chart xmlns:c="http://schemas.openxmlformats.org/drawingml/2006/chart" xmlns:r="http://schemas.openxmlformats.org/officeDocument/2006/relationships" r:id="rId3"/>
          </a:graphicData>
        </a:graphic>
      </p:graphicFrame>
      <p:sp>
        <p:nvSpPr>
          <p:cNvPr id="74756" name="Text Box 5"/>
          <p:cNvSpPr txBox="1">
            <a:spLocks noChangeArrowheads="1"/>
          </p:cNvSpPr>
          <p:nvPr/>
        </p:nvSpPr>
        <p:spPr bwMode="auto">
          <a:xfrm>
            <a:off x="59109" y="1638773"/>
            <a:ext cx="2403475" cy="413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7013" algn="l"/>
              </a:tabLst>
              <a:defRPr sz="3200">
                <a:solidFill>
                  <a:schemeClr val="tx1"/>
                </a:solidFill>
                <a:latin typeface="Times New Roman" pitchFamily="18" charset="0"/>
              </a:defRPr>
            </a:lvl1pPr>
            <a:lvl2pPr marL="742950" indent="-285750">
              <a:spcBef>
                <a:spcPct val="20000"/>
              </a:spcBef>
              <a:buChar char="•"/>
              <a:tabLst>
                <a:tab pos="227013" algn="l"/>
              </a:tabLst>
              <a:defRPr sz="2800">
                <a:solidFill>
                  <a:schemeClr val="tx1"/>
                </a:solidFill>
                <a:latin typeface="Times New Roman" pitchFamily="18" charset="0"/>
              </a:defRPr>
            </a:lvl2pPr>
            <a:lvl3pPr marL="1143000" indent="-228600">
              <a:spcBef>
                <a:spcPct val="20000"/>
              </a:spcBef>
              <a:buFont typeface="Times New Roman" pitchFamily="18" charset="0"/>
              <a:buChar char="∞"/>
              <a:tabLst>
                <a:tab pos="227013" algn="l"/>
              </a:tabLst>
              <a:defRPr sz="2400">
                <a:solidFill>
                  <a:schemeClr val="tx1"/>
                </a:solidFill>
                <a:latin typeface="Times New Roman" pitchFamily="18" charset="0"/>
              </a:defRPr>
            </a:lvl3pPr>
            <a:lvl4pPr marL="1600200" indent="-228600">
              <a:spcBef>
                <a:spcPct val="20000"/>
              </a:spcBef>
              <a:buFont typeface="Times New Roman" pitchFamily="18" charset="0"/>
              <a:buChar char="~"/>
              <a:tabLst>
                <a:tab pos="227013" algn="l"/>
              </a:tabLst>
              <a:defRPr sz="2000">
                <a:solidFill>
                  <a:schemeClr val="tx1"/>
                </a:solidFill>
                <a:latin typeface="Times New Roman" pitchFamily="18" charset="0"/>
              </a:defRPr>
            </a:lvl4pPr>
            <a:lvl5pPr marL="2057400" indent="-228600">
              <a:spcBef>
                <a:spcPct val="20000"/>
              </a:spcBef>
              <a:buFont typeface="Times New Roman" pitchFamily="18" charset="0"/>
              <a:buChar char="−"/>
              <a:tabLst>
                <a:tab pos="22701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9pPr>
          </a:lstStyle>
          <a:p>
            <a:pPr>
              <a:lnSpc>
                <a:spcPct val="80000"/>
              </a:lnSpc>
              <a:spcBef>
                <a:spcPct val="50000"/>
              </a:spcBef>
              <a:buFontTx/>
              <a:buChar char="•"/>
            </a:pPr>
            <a:r>
              <a:rPr kumimoji="0" lang="en-US" altLang="en-US" sz="1800" dirty="0">
                <a:latin typeface="+mn-lt"/>
              </a:rPr>
              <a:t> 	The participation rates of white and African-	American females are very similar. </a:t>
            </a:r>
          </a:p>
          <a:p>
            <a:pPr>
              <a:lnSpc>
                <a:spcPct val="80000"/>
              </a:lnSpc>
              <a:spcBef>
                <a:spcPct val="50000"/>
              </a:spcBef>
              <a:buFontTx/>
              <a:buChar char="•"/>
            </a:pPr>
            <a:r>
              <a:rPr kumimoji="0" lang="en-US" altLang="en-US" sz="1800" dirty="0">
                <a:latin typeface="+mn-lt"/>
              </a:rPr>
              <a:t> 	In the 1950s, the participation rate among African-American women was 12-15 percentage points higher than for white women.</a:t>
            </a:r>
          </a:p>
          <a:p>
            <a:pPr>
              <a:lnSpc>
                <a:spcPct val="80000"/>
              </a:lnSpc>
              <a:spcBef>
                <a:spcPct val="50000"/>
              </a:spcBef>
              <a:buFontTx/>
              <a:buChar char="•"/>
            </a:pPr>
            <a:r>
              <a:rPr kumimoji="0" lang="en-US" altLang="en-US" sz="1800" dirty="0">
                <a:latin typeface="+mn-lt"/>
              </a:rPr>
              <a:t> The gap has closed because of a rise in participation among white women.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p:spPr>
        <p:txBody>
          <a:bodyPr/>
          <a:lstStyle/>
          <a:p>
            <a:pPr eaLnBrk="1" hangingPunct="1"/>
            <a:r>
              <a:rPr lang="en-US" altLang="en-US" dirty="0" smtClean="0"/>
              <a:t>Male Participation Rates, by Race</a:t>
            </a:r>
          </a:p>
        </p:txBody>
      </p:sp>
      <p:graphicFrame>
        <p:nvGraphicFramePr>
          <p:cNvPr id="3" name="Object 3"/>
          <p:cNvGraphicFramePr>
            <a:graphicFrameLocks noChangeAspect="1"/>
          </p:cNvGraphicFramePr>
          <p:nvPr>
            <p:extLst>
              <p:ext uri="{D42A27DB-BD31-4B8C-83A1-F6EECF244321}">
                <p14:modId xmlns:p14="http://schemas.microsoft.com/office/powerpoint/2010/main" val="3540264010"/>
              </p:ext>
            </p:extLst>
          </p:nvPr>
        </p:nvGraphicFramePr>
        <p:xfrm>
          <a:off x="2383513" y="1840723"/>
          <a:ext cx="6229350" cy="4075112"/>
        </p:xfrm>
        <a:graphic>
          <a:graphicData uri="http://schemas.openxmlformats.org/drawingml/2006/chart">
            <c:chart xmlns:c="http://schemas.openxmlformats.org/drawingml/2006/chart" xmlns:r="http://schemas.openxmlformats.org/officeDocument/2006/relationships" r:id="rId3"/>
          </a:graphicData>
        </a:graphic>
      </p:graphicFrame>
      <p:sp>
        <p:nvSpPr>
          <p:cNvPr id="76804" name="Text Box 5"/>
          <p:cNvSpPr txBox="1">
            <a:spLocks noChangeArrowheads="1"/>
          </p:cNvSpPr>
          <p:nvPr/>
        </p:nvSpPr>
        <p:spPr bwMode="auto">
          <a:xfrm>
            <a:off x="233464" y="2246989"/>
            <a:ext cx="209867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7013" algn="l"/>
              </a:tabLst>
              <a:defRPr sz="3200">
                <a:solidFill>
                  <a:schemeClr val="tx1"/>
                </a:solidFill>
                <a:latin typeface="Times New Roman" pitchFamily="18" charset="0"/>
              </a:defRPr>
            </a:lvl1pPr>
            <a:lvl2pPr marL="742950" indent="-285750">
              <a:spcBef>
                <a:spcPct val="20000"/>
              </a:spcBef>
              <a:buChar char="•"/>
              <a:tabLst>
                <a:tab pos="227013" algn="l"/>
              </a:tabLst>
              <a:defRPr sz="2800">
                <a:solidFill>
                  <a:schemeClr val="tx1"/>
                </a:solidFill>
                <a:latin typeface="Times New Roman" pitchFamily="18" charset="0"/>
              </a:defRPr>
            </a:lvl2pPr>
            <a:lvl3pPr marL="1143000" indent="-228600">
              <a:spcBef>
                <a:spcPct val="20000"/>
              </a:spcBef>
              <a:buFont typeface="Times New Roman" pitchFamily="18" charset="0"/>
              <a:buChar char="∞"/>
              <a:tabLst>
                <a:tab pos="227013" algn="l"/>
              </a:tabLst>
              <a:defRPr sz="2400">
                <a:solidFill>
                  <a:schemeClr val="tx1"/>
                </a:solidFill>
                <a:latin typeface="Times New Roman" pitchFamily="18" charset="0"/>
              </a:defRPr>
            </a:lvl3pPr>
            <a:lvl4pPr marL="1600200" indent="-228600">
              <a:spcBef>
                <a:spcPct val="20000"/>
              </a:spcBef>
              <a:buFont typeface="Times New Roman" pitchFamily="18" charset="0"/>
              <a:buChar char="~"/>
              <a:tabLst>
                <a:tab pos="227013" algn="l"/>
              </a:tabLst>
              <a:defRPr sz="2000">
                <a:solidFill>
                  <a:schemeClr val="tx1"/>
                </a:solidFill>
                <a:latin typeface="Times New Roman" pitchFamily="18" charset="0"/>
              </a:defRPr>
            </a:lvl4pPr>
            <a:lvl5pPr marL="2057400" indent="-228600">
              <a:spcBef>
                <a:spcPct val="20000"/>
              </a:spcBef>
              <a:buFont typeface="Times New Roman" pitchFamily="18" charset="0"/>
              <a:buChar char="−"/>
              <a:tabLst>
                <a:tab pos="22701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9pPr>
          </a:lstStyle>
          <a:p>
            <a:pPr>
              <a:lnSpc>
                <a:spcPct val="80000"/>
              </a:lnSpc>
              <a:spcBef>
                <a:spcPct val="50000"/>
              </a:spcBef>
              <a:buFontTx/>
              <a:buChar char="•"/>
            </a:pPr>
            <a:r>
              <a:rPr kumimoji="0" lang="en-US" altLang="en-US" sz="2000" dirty="0">
                <a:latin typeface="+mn-lt"/>
              </a:rPr>
              <a:t> 	A relatively stable gap of 7 percentage points exists between the participation rates of white and African-American men.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3"/>
          <p:cNvSpPr>
            <a:spLocks noGrp="1" noChangeArrowheads="1"/>
          </p:cNvSpPr>
          <p:nvPr>
            <p:ph type="title"/>
          </p:nvPr>
        </p:nvSpPr>
        <p:spPr>
          <a:noFill/>
        </p:spPr>
        <p:txBody>
          <a:bodyPr/>
          <a:lstStyle/>
          <a:p>
            <a:pPr eaLnBrk="1" hangingPunct="1"/>
            <a:r>
              <a:rPr lang="en-US" altLang="en-US" smtClean="0"/>
              <a:t>Lower Participation Rate for African-American Males </a:t>
            </a:r>
          </a:p>
        </p:txBody>
      </p:sp>
      <p:sp>
        <p:nvSpPr>
          <p:cNvPr id="78851" name="Rectangle 2"/>
          <p:cNvSpPr>
            <a:spLocks noGrp="1" noChangeArrowheads="1"/>
          </p:cNvSpPr>
          <p:nvPr>
            <p:ph idx="1"/>
          </p:nvPr>
        </p:nvSpPr>
        <p:spPr/>
        <p:txBody>
          <a:bodyPr/>
          <a:lstStyle/>
          <a:p>
            <a:pPr eaLnBrk="1" hangingPunct="1">
              <a:lnSpc>
                <a:spcPct val="90000"/>
              </a:lnSpc>
            </a:pPr>
            <a:r>
              <a:rPr lang="en-US" altLang="en-US" smtClean="0"/>
              <a:t>Demand-side factors</a:t>
            </a:r>
          </a:p>
          <a:p>
            <a:pPr lvl="1" eaLnBrk="1" hangingPunct="1">
              <a:lnSpc>
                <a:spcPct val="90000"/>
              </a:lnSpc>
            </a:pPr>
            <a:r>
              <a:rPr lang="en-US" altLang="en-US" smtClean="0"/>
              <a:t>African-American males face worse labor market conditions due to lower education levels, discrimination, and mismatch between location of jobs and residence.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a:noFill/>
        </p:spPr>
        <p:txBody>
          <a:bodyPr/>
          <a:lstStyle/>
          <a:p>
            <a:pPr eaLnBrk="1" hangingPunct="1"/>
            <a:r>
              <a:rPr lang="en-US" altLang="en-US" smtClean="0"/>
              <a:t>Lower Participation Rate for African-American Males </a:t>
            </a:r>
          </a:p>
        </p:txBody>
      </p:sp>
      <p:sp>
        <p:nvSpPr>
          <p:cNvPr id="80899" name="Rectangle 2"/>
          <p:cNvSpPr>
            <a:spLocks noGrp="1" noChangeArrowheads="1"/>
          </p:cNvSpPr>
          <p:nvPr>
            <p:ph idx="1"/>
          </p:nvPr>
        </p:nvSpPr>
        <p:spPr/>
        <p:txBody>
          <a:bodyPr/>
          <a:lstStyle/>
          <a:p>
            <a:pPr eaLnBrk="1" hangingPunct="1">
              <a:lnSpc>
                <a:spcPct val="90000"/>
              </a:lnSpc>
            </a:pPr>
            <a:r>
              <a:rPr lang="en-US" altLang="en-US" smtClean="0"/>
              <a:t>Supply Side </a:t>
            </a:r>
          </a:p>
          <a:p>
            <a:pPr lvl="1" eaLnBrk="1" hangingPunct="1">
              <a:lnSpc>
                <a:spcPct val="90000"/>
              </a:lnSpc>
            </a:pPr>
            <a:r>
              <a:rPr lang="en-US" altLang="en-US" smtClean="0"/>
              <a:t>Non-market income sources such as Social Security and public assistance are more appealing to African-American males because of lower wages. </a:t>
            </a:r>
          </a:p>
          <a:p>
            <a:pPr lvl="1" eaLnBrk="1" hangingPunct="1">
              <a:lnSpc>
                <a:spcPct val="90000"/>
              </a:lnSpc>
            </a:pPr>
            <a:r>
              <a:rPr lang="en-US" altLang="en-US" smtClean="0"/>
              <a:t>Illegal activities may offer higher rates of compensation than available positions. </a:t>
            </a:r>
            <a:endParaRPr lang="en-US" altLang="en-US" smtClean="0">
              <a:solidFill>
                <a:srgbClr val="FF75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eaLnBrk="1" hangingPunct="1"/>
            <a:r>
              <a:rPr lang="en-US" altLang="en-US" smtClean="0"/>
              <a:t>Population and Labor Force</a:t>
            </a:r>
          </a:p>
        </p:txBody>
      </p:sp>
      <p:sp>
        <p:nvSpPr>
          <p:cNvPr id="9219" name="Rectangle 3"/>
          <p:cNvSpPr>
            <a:spLocks noGrp="1" noChangeArrowheads="1"/>
          </p:cNvSpPr>
          <p:nvPr>
            <p:ph idx="1"/>
          </p:nvPr>
        </p:nvSpPr>
        <p:spPr/>
        <p:txBody>
          <a:bodyPr/>
          <a:lstStyle/>
          <a:p>
            <a:pPr eaLnBrk="1" hangingPunct="1"/>
            <a:r>
              <a:rPr lang="en-US" altLang="en-US" smtClean="0"/>
              <a:t>The size of the labor force depends on the size of the population and the percentage of the population participating in the labor market. </a:t>
            </a:r>
          </a:p>
          <a:p>
            <a:pPr lvl="1" eaLnBrk="1" hangingPunct="1"/>
            <a:r>
              <a:rPr lang="en-US" altLang="en-US" smtClean="0"/>
              <a:t>Most variations in population growth come from changes in the birthrate and net immigration.</a:t>
            </a:r>
          </a:p>
          <a:p>
            <a:pPr lvl="2" eaLnBrk="1" hangingPunct="1"/>
            <a:r>
              <a:rPr lang="en-US" altLang="en-US" smtClean="0"/>
              <a:t>Death rates are less variable.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3"/>
          <p:cNvSpPr>
            <a:spLocks noGrp="1" noChangeArrowheads="1"/>
          </p:cNvSpPr>
          <p:nvPr>
            <p:ph type="title"/>
          </p:nvPr>
        </p:nvSpPr>
        <p:spPr>
          <a:noFill/>
        </p:spPr>
        <p:txBody>
          <a:bodyPr/>
          <a:lstStyle/>
          <a:p>
            <a:pPr eaLnBrk="1" hangingPunct="1"/>
            <a:r>
              <a:rPr lang="en-US" altLang="en-US" smtClean="0"/>
              <a:t>Lower Participation Rate </a:t>
            </a:r>
            <a:br>
              <a:rPr lang="en-US" altLang="en-US" smtClean="0"/>
            </a:br>
            <a:r>
              <a:rPr lang="en-US" altLang="en-US" smtClean="0"/>
              <a:t>of African-American Males</a:t>
            </a:r>
          </a:p>
        </p:txBody>
      </p:sp>
      <p:sp>
        <p:nvSpPr>
          <p:cNvPr id="82947" name="Rectangle 2"/>
          <p:cNvSpPr>
            <a:spLocks noGrp="1" noChangeArrowheads="1"/>
          </p:cNvSpPr>
          <p:nvPr>
            <p:ph idx="1"/>
          </p:nvPr>
        </p:nvSpPr>
        <p:spPr/>
        <p:txBody>
          <a:bodyPr/>
          <a:lstStyle/>
          <a:p>
            <a:pPr eaLnBrk="1" hangingPunct="1"/>
            <a:r>
              <a:rPr lang="en-US" altLang="en-US" b="0" dirty="0" smtClean="0"/>
              <a:t>The health of older African-American males tends to be worse than for older white males.</a:t>
            </a:r>
          </a:p>
          <a:p>
            <a:pPr eaLnBrk="1" hangingPunct="1"/>
            <a:r>
              <a:rPr lang="en-US" altLang="en-US" b="0" dirty="0" smtClean="0"/>
              <a:t>High participation rate of African-American wives may lower the participation rate of African-American husbands.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idx="1"/>
          </p:nvPr>
        </p:nvSpPr>
        <p:spPr/>
        <p:txBody>
          <a:bodyPr/>
          <a:lstStyle/>
          <a:p>
            <a:pPr eaLnBrk="1" hangingPunct="1">
              <a:lnSpc>
                <a:spcPct val="80000"/>
              </a:lnSpc>
              <a:buFont typeface="Wingdings" pitchFamily="2" charset="2"/>
              <a:buNone/>
            </a:pPr>
            <a:endParaRPr lang="en-US" altLang="en-US" dirty="0" smtClean="0">
              <a:solidFill>
                <a:srgbClr val="EF8E21"/>
              </a:solidFill>
            </a:endParaRPr>
          </a:p>
          <a:p>
            <a:pPr eaLnBrk="1" hangingPunct="1">
              <a:lnSpc>
                <a:spcPct val="80000"/>
              </a:lnSpc>
              <a:buFont typeface="Wingdings" pitchFamily="2" charset="2"/>
              <a:buNone/>
            </a:pPr>
            <a:r>
              <a:rPr lang="en-US" altLang="en-US" sz="5400" dirty="0" smtClean="0">
                <a:solidFill>
                  <a:srgbClr val="EF8E21"/>
                </a:solidFill>
              </a:rPr>
              <a:t>5. Cyclical Changes in Participation Rates</a:t>
            </a:r>
            <a:endParaRPr lang="en-US" altLang="en-US" dirty="0" smtClean="0">
              <a:solidFill>
                <a:srgbClr val="EF8E21"/>
              </a:solidFill>
            </a:endParaRPr>
          </a:p>
        </p:txBody>
      </p:sp>
    </p:spTree>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3"/>
          <p:cNvSpPr>
            <a:spLocks noGrp="1" noChangeArrowheads="1"/>
          </p:cNvSpPr>
          <p:nvPr>
            <p:ph type="title"/>
          </p:nvPr>
        </p:nvSpPr>
        <p:spPr>
          <a:xfrm>
            <a:off x="457200" y="145915"/>
            <a:ext cx="8229600" cy="1290536"/>
          </a:xfrm>
          <a:noFill/>
        </p:spPr>
        <p:txBody>
          <a:bodyPr/>
          <a:lstStyle/>
          <a:p>
            <a:pPr eaLnBrk="1" hangingPunct="1"/>
            <a:r>
              <a:rPr lang="en-US" altLang="en-US" dirty="0" smtClean="0"/>
              <a:t>Cyclical Changes in Participation</a:t>
            </a:r>
          </a:p>
        </p:txBody>
      </p:sp>
      <p:sp>
        <p:nvSpPr>
          <p:cNvPr id="87043" name="Rectangle 2"/>
          <p:cNvSpPr>
            <a:spLocks noGrp="1" noChangeArrowheads="1"/>
          </p:cNvSpPr>
          <p:nvPr>
            <p:ph idx="1"/>
          </p:nvPr>
        </p:nvSpPr>
        <p:spPr/>
        <p:txBody>
          <a:bodyPr/>
          <a:lstStyle/>
          <a:p>
            <a:pPr eaLnBrk="1" hangingPunct="1">
              <a:lnSpc>
                <a:spcPct val="90000"/>
              </a:lnSpc>
            </a:pPr>
            <a:r>
              <a:rPr lang="en-US" altLang="en-US" sz="2400" dirty="0" smtClean="0"/>
              <a:t>The business cycle has two offsetting impacts on participation. </a:t>
            </a:r>
          </a:p>
          <a:p>
            <a:pPr lvl="1" eaLnBrk="1" hangingPunct="1">
              <a:lnSpc>
                <a:spcPct val="90000"/>
              </a:lnSpc>
            </a:pPr>
            <a:r>
              <a:rPr lang="en-US" altLang="en-US" sz="2000" dirty="0" smtClean="0"/>
              <a:t>The </a:t>
            </a:r>
            <a:r>
              <a:rPr lang="en-US" altLang="en-US" sz="2000" i="1" dirty="0" smtClean="0">
                <a:solidFill>
                  <a:srgbClr val="EF8E21"/>
                </a:solidFill>
              </a:rPr>
              <a:t>added-worker effect </a:t>
            </a:r>
            <a:r>
              <a:rPr lang="en-US" altLang="en-US" sz="2000" dirty="0" smtClean="0"/>
              <a:t>occurs when the primary earner loses his or her job and other family members look for a job to offset the decline in family income.</a:t>
            </a:r>
          </a:p>
          <a:p>
            <a:pPr lvl="2" eaLnBrk="1" hangingPunct="1">
              <a:lnSpc>
                <a:spcPct val="90000"/>
              </a:lnSpc>
            </a:pPr>
            <a:r>
              <a:rPr lang="en-US" altLang="en-US" sz="2000" dirty="0" smtClean="0"/>
              <a:t>This is because the other family members suffer a decrease in their non-labor income.</a:t>
            </a:r>
          </a:p>
          <a:p>
            <a:pPr lvl="1" eaLnBrk="1" hangingPunct="1">
              <a:lnSpc>
                <a:spcPct val="90000"/>
              </a:lnSpc>
            </a:pPr>
            <a:r>
              <a:rPr lang="en-US" altLang="en-US" sz="2000" dirty="0" smtClean="0"/>
              <a:t>The </a:t>
            </a:r>
            <a:r>
              <a:rPr lang="en-US" altLang="en-US" sz="2000" i="1" dirty="0" smtClean="0">
                <a:solidFill>
                  <a:srgbClr val="EF8E21"/>
                </a:solidFill>
              </a:rPr>
              <a:t>discouraged-worker effect </a:t>
            </a:r>
            <a:r>
              <a:rPr lang="en-US" altLang="en-US" sz="2000" dirty="0" smtClean="0"/>
              <a:t>occurs when a person stops looking for work because they become very pessimistic about finding a job.</a:t>
            </a:r>
            <a:r>
              <a:rPr lang="en-US" altLang="en-US" sz="2400" dirty="0" smtClean="0"/>
              <a:t>  </a:t>
            </a:r>
          </a:p>
          <a:p>
            <a:pPr lvl="2" eaLnBrk="1" hangingPunct="1">
              <a:lnSpc>
                <a:spcPct val="90000"/>
              </a:lnSpc>
            </a:pPr>
            <a:r>
              <a:rPr lang="en-US" altLang="en-US" sz="2000" dirty="0" smtClean="0"/>
              <a:t>Recessions lower wages and thus the “price” of leisure and so some workers </a:t>
            </a:r>
            <a:r>
              <a:rPr lang="en-US" altLang="en-US" sz="2000" i="1" dirty="0" smtClean="0"/>
              <a:t>substitute</a:t>
            </a:r>
            <a:r>
              <a:rPr lang="en-US" altLang="en-US" sz="2000" dirty="0" smtClean="0"/>
              <a:t> leisure for job search.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3"/>
          <p:cNvSpPr>
            <a:spLocks noGrp="1" noChangeArrowheads="1"/>
          </p:cNvSpPr>
          <p:nvPr>
            <p:ph type="title"/>
          </p:nvPr>
        </p:nvSpPr>
        <p:spPr>
          <a:xfrm>
            <a:off x="457200" y="136187"/>
            <a:ext cx="8229600" cy="1300264"/>
          </a:xfrm>
          <a:noFill/>
        </p:spPr>
        <p:txBody>
          <a:bodyPr/>
          <a:lstStyle/>
          <a:p>
            <a:pPr eaLnBrk="1" hangingPunct="1"/>
            <a:r>
              <a:rPr lang="en-US" altLang="en-US" dirty="0" smtClean="0"/>
              <a:t>Cyclical Changes in  Participation</a:t>
            </a:r>
          </a:p>
        </p:txBody>
      </p:sp>
      <p:sp>
        <p:nvSpPr>
          <p:cNvPr id="89091" name="Rectangle 2"/>
          <p:cNvSpPr>
            <a:spLocks noGrp="1" noChangeArrowheads="1"/>
          </p:cNvSpPr>
          <p:nvPr>
            <p:ph idx="1"/>
          </p:nvPr>
        </p:nvSpPr>
        <p:spPr/>
        <p:txBody>
          <a:bodyPr/>
          <a:lstStyle/>
          <a:p>
            <a:pPr eaLnBrk="1" hangingPunct="1">
              <a:lnSpc>
                <a:spcPct val="90000"/>
              </a:lnSpc>
            </a:pPr>
            <a:r>
              <a:rPr lang="en-US" altLang="en-US" smtClean="0"/>
              <a:t>The discouraged worker effect outweighs the added worker effect and so the labor force shrinks in recessions.</a:t>
            </a:r>
          </a:p>
          <a:p>
            <a:pPr lvl="1" eaLnBrk="1" hangingPunct="1">
              <a:lnSpc>
                <a:spcPct val="90000"/>
              </a:lnSpc>
            </a:pPr>
            <a:r>
              <a:rPr lang="en-US" altLang="en-US" smtClean="0"/>
              <a:t>The added worker effect applies only to families where the primary earner is unemployed, while the discouraged worker effect may impact </a:t>
            </a:r>
            <a:r>
              <a:rPr lang="en-US" altLang="en-US" i="1" smtClean="0"/>
              <a:t>all </a:t>
            </a:r>
            <a:r>
              <a:rPr lang="en-US" altLang="en-US" smtClean="0"/>
              <a:t>workers.</a:t>
            </a:r>
          </a:p>
          <a:p>
            <a:pPr lvl="1" eaLnBrk="1" hangingPunct="1">
              <a:lnSpc>
                <a:spcPct val="90000"/>
              </a:lnSpc>
            </a:pPr>
            <a:r>
              <a:rPr lang="en-US" altLang="en-US" smtClean="0"/>
              <a:t>Some married women are only marginally attached to the labor force.</a:t>
            </a:r>
          </a:p>
          <a:p>
            <a:pPr lvl="2" eaLnBrk="1" hangingPunct="1">
              <a:lnSpc>
                <a:spcPct val="90000"/>
              </a:lnSpc>
            </a:pPr>
            <a:endParaRPr lang="en-US" altLang="en-US" smtClean="0">
              <a:solidFill>
                <a:schemeClr val="accent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idx="1"/>
          </p:nvPr>
        </p:nvSpPr>
        <p:spPr/>
        <p:txBody>
          <a:bodyPr/>
          <a:lstStyle/>
          <a:p>
            <a:pPr eaLnBrk="1" hangingPunct="1">
              <a:lnSpc>
                <a:spcPct val="80000"/>
              </a:lnSpc>
              <a:buFont typeface="Wingdings" pitchFamily="2" charset="2"/>
              <a:buNone/>
            </a:pPr>
            <a:endParaRPr lang="en-US" altLang="en-US" dirty="0" smtClean="0">
              <a:solidFill>
                <a:srgbClr val="EF8E21"/>
              </a:solidFill>
            </a:endParaRPr>
          </a:p>
          <a:p>
            <a:pPr eaLnBrk="1" hangingPunct="1">
              <a:lnSpc>
                <a:spcPct val="80000"/>
              </a:lnSpc>
              <a:buFont typeface="Wingdings" pitchFamily="2" charset="2"/>
              <a:buNone/>
            </a:pPr>
            <a:r>
              <a:rPr lang="en-US" altLang="en-US" sz="5400" dirty="0" smtClean="0">
                <a:solidFill>
                  <a:srgbClr val="EF8E21"/>
                </a:solidFill>
              </a:rPr>
              <a:t>6. Hours of Work</a:t>
            </a:r>
            <a:endParaRPr lang="en-US" altLang="en-US" dirty="0" smtClean="0">
              <a:solidFill>
                <a:srgbClr val="EF8E21"/>
              </a:solidFill>
            </a:endParaRPr>
          </a:p>
        </p:txBody>
      </p:sp>
    </p:spTree>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p:spPr>
        <p:txBody>
          <a:bodyPr/>
          <a:lstStyle/>
          <a:p>
            <a:pPr eaLnBrk="1" hangingPunct="1"/>
            <a:r>
              <a:rPr lang="en-US" altLang="en-US" smtClean="0"/>
              <a:t>Weekly Hours of Work</a:t>
            </a:r>
          </a:p>
        </p:txBody>
      </p:sp>
      <p:graphicFrame>
        <p:nvGraphicFramePr>
          <p:cNvPr id="3" name="Object 3"/>
          <p:cNvGraphicFramePr>
            <a:graphicFrameLocks noChangeAspect="1"/>
          </p:cNvGraphicFramePr>
          <p:nvPr>
            <p:extLst>
              <p:ext uri="{D42A27DB-BD31-4B8C-83A1-F6EECF244321}">
                <p14:modId xmlns:p14="http://schemas.microsoft.com/office/powerpoint/2010/main" val="158894476"/>
              </p:ext>
            </p:extLst>
          </p:nvPr>
        </p:nvGraphicFramePr>
        <p:xfrm>
          <a:off x="2381182" y="1863319"/>
          <a:ext cx="6203950" cy="4165667"/>
        </p:xfrm>
        <a:graphic>
          <a:graphicData uri="http://schemas.openxmlformats.org/drawingml/2006/chart">
            <c:chart xmlns:c="http://schemas.openxmlformats.org/drawingml/2006/chart" xmlns:r="http://schemas.openxmlformats.org/officeDocument/2006/relationships" r:id="rId3"/>
          </a:graphicData>
        </a:graphic>
      </p:graphicFrame>
      <p:sp>
        <p:nvSpPr>
          <p:cNvPr id="93188" name="Text Box 5"/>
          <p:cNvSpPr txBox="1">
            <a:spLocks noChangeArrowheads="1"/>
          </p:cNvSpPr>
          <p:nvPr/>
        </p:nvSpPr>
        <p:spPr bwMode="auto">
          <a:xfrm>
            <a:off x="77821" y="1651676"/>
            <a:ext cx="1852613"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o"/>
              <a:tabLst>
                <a:tab pos="227013" algn="l"/>
              </a:tabLst>
              <a:defRPr sz="3200">
                <a:solidFill>
                  <a:schemeClr val="tx1"/>
                </a:solidFill>
                <a:latin typeface="Times New Roman" pitchFamily="18" charset="0"/>
              </a:defRPr>
            </a:lvl1pPr>
            <a:lvl2pPr marL="742950" indent="-285750">
              <a:spcBef>
                <a:spcPct val="20000"/>
              </a:spcBef>
              <a:buChar char="•"/>
              <a:tabLst>
                <a:tab pos="227013" algn="l"/>
              </a:tabLst>
              <a:defRPr sz="2800">
                <a:solidFill>
                  <a:schemeClr val="tx1"/>
                </a:solidFill>
                <a:latin typeface="Times New Roman" pitchFamily="18" charset="0"/>
              </a:defRPr>
            </a:lvl2pPr>
            <a:lvl3pPr marL="1143000" indent="-228600">
              <a:spcBef>
                <a:spcPct val="20000"/>
              </a:spcBef>
              <a:buFont typeface="Times New Roman" pitchFamily="18" charset="0"/>
              <a:buChar char="∞"/>
              <a:tabLst>
                <a:tab pos="227013" algn="l"/>
              </a:tabLst>
              <a:defRPr sz="2400">
                <a:solidFill>
                  <a:schemeClr val="tx1"/>
                </a:solidFill>
                <a:latin typeface="Times New Roman" pitchFamily="18" charset="0"/>
              </a:defRPr>
            </a:lvl3pPr>
            <a:lvl4pPr marL="1600200" indent="-228600">
              <a:spcBef>
                <a:spcPct val="20000"/>
              </a:spcBef>
              <a:buFont typeface="Times New Roman" pitchFamily="18" charset="0"/>
              <a:buChar char="~"/>
              <a:tabLst>
                <a:tab pos="227013" algn="l"/>
              </a:tabLst>
              <a:defRPr sz="2000">
                <a:solidFill>
                  <a:schemeClr val="tx1"/>
                </a:solidFill>
                <a:latin typeface="Times New Roman" pitchFamily="18" charset="0"/>
              </a:defRPr>
            </a:lvl4pPr>
            <a:lvl5pPr marL="2057400" indent="-228600">
              <a:spcBef>
                <a:spcPct val="20000"/>
              </a:spcBef>
              <a:buFont typeface="Times New Roman" pitchFamily="18" charset="0"/>
              <a:buChar char="−"/>
              <a:tabLst>
                <a:tab pos="22701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9pPr>
          </a:lstStyle>
          <a:p>
            <a:pPr>
              <a:lnSpc>
                <a:spcPct val="80000"/>
              </a:lnSpc>
              <a:spcBef>
                <a:spcPct val="50000"/>
              </a:spcBef>
              <a:buFontTx/>
              <a:buChar char="•"/>
            </a:pPr>
            <a:r>
              <a:rPr kumimoji="0" lang="en-US" altLang="en-US" sz="2000" dirty="0">
                <a:latin typeface="+mn-lt"/>
              </a:rPr>
              <a:t> 	Weekly hours of work fell prior to World War II due to rising real wages (income effect dominated the substitution effect).</a:t>
            </a:r>
          </a:p>
          <a:p>
            <a:pPr>
              <a:lnSpc>
                <a:spcPct val="80000"/>
              </a:lnSpc>
              <a:spcBef>
                <a:spcPct val="50000"/>
              </a:spcBef>
              <a:buFontTx/>
              <a:buChar char="•"/>
            </a:pPr>
            <a:r>
              <a:rPr kumimoji="0" lang="en-US" altLang="en-US" sz="2000" dirty="0">
                <a:latin typeface="+mn-lt"/>
              </a:rPr>
              <a:t> 	Since World War II, weekly work hours have been stable.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3"/>
          <p:cNvSpPr>
            <a:spLocks noGrp="1" noChangeArrowheads="1"/>
          </p:cNvSpPr>
          <p:nvPr>
            <p:ph type="title"/>
          </p:nvPr>
        </p:nvSpPr>
        <p:spPr>
          <a:noFill/>
        </p:spPr>
        <p:txBody>
          <a:bodyPr/>
          <a:lstStyle/>
          <a:p>
            <a:pPr eaLnBrk="1" hangingPunct="1"/>
            <a:r>
              <a:rPr lang="en-US" altLang="en-US" smtClean="0"/>
              <a:t>Why Have Hours of Work Remained Stable since 1945</a:t>
            </a:r>
          </a:p>
        </p:txBody>
      </p:sp>
      <p:sp>
        <p:nvSpPr>
          <p:cNvPr id="95235" name="Rectangle 2"/>
          <p:cNvSpPr>
            <a:spLocks noGrp="1" noChangeArrowheads="1"/>
          </p:cNvSpPr>
          <p:nvPr>
            <p:ph idx="1"/>
          </p:nvPr>
        </p:nvSpPr>
        <p:spPr/>
        <p:txBody>
          <a:bodyPr/>
          <a:lstStyle/>
          <a:p>
            <a:pPr eaLnBrk="1" hangingPunct="1"/>
            <a:r>
              <a:rPr lang="en-US" altLang="en-US" sz="2000" dirty="0" smtClean="0"/>
              <a:t>The rise in real wages since 1945 should have decreased the weekly hours due to the income effect.</a:t>
            </a:r>
          </a:p>
          <a:p>
            <a:pPr eaLnBrk="1" hangingPunct="1"/>
            <a:r>
              <a:rPr lang="en-US" altLang="en-US" sz="2000" dirty="0" smtClean="0"/>
              <a:t>A leading explanation is the rise in education levels has offset the impact of the rise in real wages.</a:t>
            </a:r>
          </a:p>
          <a:p>
            <a:pPr lvl="1" eaLnBrk="1" hangingPunct="1"/>
            <a:r>
              <a:rPr lang="en-US" altLang="en-US" sz="1800" dirty="0" smtClean="0"/>
              <a:t>More education may reflect more job commitment.</a:t>
            </a:r>
          </a:p>
          <a:p>
            <a:pPr lvl="1" eaLnBrk="1" hangingPunct="1"/>
            <a:r>
              <a:rPr lang="en-US" altLang="en-US" sz="1800" dirty="0" smtClean="0"/>
              <a:t>Educated workers have nicer working conditions and thus less desire to reduce hours.</a:t>
            </a:r>
          </a:p>
          <a:p>
            <a:pPr lvl="1" eaLnBrk="1" hangingPunct="1"/>
            <a:r>
              <a:rPr lang="en-US" altLang="en-US" sz="1800" dirty="0" smtClean="0"/>
              <a:t>Educated workers have more fixed costs per worker (e.g. training) and thus firms resist reductions in hours per week (costs per hour rise).</a:t>
            </a:r>
          </a:p>
          <a:p>
            <a:pPr eaLnBrk="1" hangingPunct="1"/>
            <a:r>
              <a:rPr lang="en-US" altLang="en-US" sz="2000" dirty="0" smtClean="0"/>
              <a:t>Other factors include higher tax rates, and overtime pay premiums.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3"/>
          <p:cNvSpPr>
            <a:spLocks noGrp="1" noChangeArrowheads="1"/>
          </p:cNvSpPr>
          <p:nvPr>
            <p:ph type="title"/>
          </p:nvPr>
        </p:nvSpPr>
        <p:spPr>
          <a:noFill/>
        </p:spPr>
        <p:txBody>
          <a:bodyPr/>
          <a:lstStyle/>
          <a:p>
            <a:pPr eaLnBrk="1" hangingPunct="1"/>
            <a:r>
              <a:rPr lang="en-US" altLang="en-US" smtClean="0"/>
              <a:t>Are Americans Overworked?</a:t>
            </a:r>
          </a:p>
        </p:txBody>
      </p:sp>
      <p:sp>
        <p:nvSpPr>
          <p:cNvPr id="97283" name="Rectangle 2"/>
          <p:cNvSpPr>
            <a:spLocks noGrp="1" noChangeArrowheads="1"/>
          </p:cNvSpPr>
          <p:nvPr>
            <p:ph idx="1"/>
          </p:nvPr>
        </p:nvSpPr>
        <p:spPr/>
        <p:txBody>
          <a:bodyPr/>
          <a:lstStyle/>
          <a:p>
            <a:pPr eaLnBrk="1" hangingPunct="1"/>
            <a:r>
              <a:rPr lang="en-US" altLang="en-US" sz="2400" dirty="0" smtClean="0"/>
              <a:t>Conventional wisdom is that American workers are “overworked” and face a “time squeeze” since total hours worked per person has risen.</a:t>
            </a:r>
          </a:p>
          <a:p>
            <a:pPr lvl="1" eaLnBrk="1" hangingPunct="1"/>
            <a:r>
              <a:rPr lang="en-US" altLang="en-US" sz="2000" dirty="0" smtClean="0"/>
              <a:t>Partly due to rise in share of prime-age workers who work more hours.</a:t>
            </a:r>
          </a:p>
          <a:p>
            <a:pPr lvl="1" eaLnBrk="1" hangingPunct="1"/>
            <a:r>
              <a:rPr lang="en-US" altLang="en-US" sz="2000" dirty="0" smtClean="0"/>
              <a:t>Much of the rise has been voluntary since highest paid jobs have had biggest rise.</a:t>
            </a:r>
          </a:p>
          <a:p>
            <a:pPr lvl="1" eaLnBrk="1" hangingPunct="1"/>
            <a:r>
              <a:rPr lang="en-US" altLang="en-US" sz="2000" dirty="0" smtClean="0"/>
              <a:t>Time diaries indicate hours of leisure have </a:t>
            </a:r>
            <a:r>
              <a:rPr lang="en-US" altLang="en-US" sz="2000" i="1" dirty="0" smtClean="0"/>
              <a:t>risen </a:t>
            </a:r>
            <a:r>
              <a:rPr lang="en-US" altLang="en-US" sz="2000" dirty="0" smtClean="0"/>
              <a:t>not fallen.</a:t>
            </a:r>
          </a:p>
          <a:p>
            <a:pPr lvl="2" eaLnBrk="1" hangingPunct="1"/>
            <a:r>
              <a:rPr lang="en-US" altLang="en-US" sz="1800" dirty="0" smtClean="0"/>
              <a:t>Household production time has fallen.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Questions for </a:t>
            </a:r>
            <a:r>
              <a:rPr lang="en-US" altLang="en-US" dirty="0" smtClean="0"/>
              <a:t>Thought</a:t>
            </a:r>
            <a:endParaRPr lang="en-US" dirty="0"/>
          </a:p>
        </p:txBody>
      </p:sp>
      <p:sp>
        <p:nvSpPr>
          <p:cNvPr id="99333" name="Rectangle 5"/>
          <p:cNvSpPr>
            <a:spLocks noChangeArrowheads="1"/>
          </p:cNvSpPr>
          <p:nvPr/>
        </p:nvSpPr>
        <p:spPr bwMode="auto">
          <a:xfrm>
            <a:off x="1136650" y="4995863"/>
            <a:ext cx="66294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o"/>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Font typeface="Times New Roman" pitchFamily="18" charset="0"/>
              <a:buChar char="∞"/>
              <a:defRPr sz="2400">
                <a:solidFill>
                  <a:schemeClr val="tx1"/>
                </a:solidFill>
                <a:latin typeface="Times New Roman" pitchFamily="18" charset="0"/>
              </a:defRPr>
            </a:lvl3pPr>
            <a:lvl4pPr marL="1600200" indent="-228600">
              <a:spcBef>
                <a:spcPct val="20000"/>
              </a:spcBef>
              <a:buFont typeface="Times New Roman" pitchFamily="18" charset="0"/>
              <a:buChar char="~"/>
              <a:defRPr sz="2000">
                <a:solidFill>
                  <a:schemeClr val="tx1"/>
                </a:solidFill>
                <a:latin typeface="Times New Roman" pitchFamily="18" charset="0"/>
              </a:defRPr>
            </a:lvl4pPr>
            <a:lvl5pPr marL="2057400" indent="-228600">
              <a:spcBef>
                <a:spcPct val="20000"/>
              </a:spcBef>
              <a:buFont typeface="Times New Roman" pitchFamily="18" charset="0"/>
              <a:buChar char="−"/>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defRPr sz="2000">
                <a:solidFill>
                  <a:schemeClr val="tx1"/>
                </a:solidFill>
                <a:latin typeface="Times New Roman" pitchFamily="18" charset="0"/>
              </a:defRPr>
            </a:lvl9pPr>
          </a:lstStyle>
          <a:p>
            <a:pPr>
              <a:lnSpc>
                <a:spcPct val="90000"/>
              </a:lnSpc>
              <a:buClr>
                <a:schemeClr val="bg2"/>
              </a:buClr>
              <a:buFont typeface="Wingdings" pitchFamily="2" charset="2"/>
              <a:buNone/>
            </a:pPr>
            <a:endParaRPr kumimoji="0" lang="en-US" altLang="en-US" sz="2800"/>
          </a:p>
        </p:txBody>
      </p:sp>
      <p:sp>
        <p:nvSpPr>
          <p:cNvPr id="4" name="Content Placeholder 3"/>
          <p:cNvSpPr>
            <a:spLocks noGrp="1"/>
          </p:cNvSpPr>
          <p:nvPr>
            <p:ph idx="1"/>
          </p:nvPr>
        </p:nvSpPr>
        <p:spPr/>
        <p:txBody>
          <a:bodyPr/>
          <a:lstStyle/>
          <a:p>
            <a:pPr marL="0" lvl="4" indent="0">
              <a:buNone/>
            </a:pPr>
            <a:r>
              <a:rPr lang="en-US" altLang="en-US" sz="2400" dirty="0" smtClean="0"/>
              <a:t>1. What </a:t>
            </a:r>
            <a:r>
              <a:rPr lang="en-US" altLang="en-US" sz="2400" dirty="0"/>
              <a:t>factors account for the declining participation of older males?</a:t>
            </a:r>
          </a:p>
          <a:p>
            <a:pPr marL="0" lvl="4" indent="0">
              <a:buNone/>
            </a:pPr>
            <a:endParaRPr lang="en-US" altLang="en-US" sz="2400" dirty="0" smtClean="0"/>
          </a:p>
          <a:p>
            <a:pPr marL="0" lvl="4" indent="0">
              <a:buNone/>
            </a:pPr>
            <a:r>
              <a:rPr lang="en-US" altLang="en-US" sz="2400" dirty="0" smtClean="0"/>
              <a:t>2. Use </a:t>
            </a:r>
            <a:r>
              <a:rPr lang="en-US" altLang="en-US" sz="2400" dirty="0"/>
              <a:t>a work-leisure diagram to demonstrate that (a) if African-Americans have labor market opportunities that are inferior to those of whites and (b) non-labor income is available in the form of, say, disability benefits, African-Americans will have lower participation rates even though the work-leisure preferences (indifference curves) of African-Americans and whites are identical.</a:t>
            </a:r>
          </a:p>
          <a:p>
            <a:pPr marL="0" indent="0">
              <a:buNone/>
            </a:pPr>
            <a:endParaRPr lang="en-US" dirty="0"/>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altLang="en-US" dirty="0" smtClean="0"/>
              <a:t>Population and Labor Force</a:t>
            </a:r>
          </a:p>
        </p:txBody>
      </p:sp>
      <p:graphicFrame>
        <p:nvGraphicFramePr>
          <p:cNvPr id="3" name="Object 37"/>
          <p:cNvGraphicFramePr>
            <a:graphicFrameLocks noChangeAspect="1"/>
          </p:cNvGraphicFramePr>
          <p:nvPr>
            <p:extLst>
              <p:ext uri="{D42A27DB-BD31-4B8C-83A1-F6EECF244321}">
                <p14:modId xmlns:p14="http://schemas.microsoft.com/office/powerpoint/2010/main" val="3535165253"/>
              </p:ext>
            </p:extLst>
          </p:nvPr>
        </p:nvGraphicFramePr>
        <p:xfrm>
          <a:off x="2463159" y="1454590"/>
          <a:ext cx="6065837" cy="4740148"/>
        </p:xfrm>
        <a:graphic>
          <a:graphicData uri="http://schemas.openxmlformats.org/drawingml/2006/chart">
            <c:chart xmlns:c="http://schemas.openxmlformats.org/drawingml/2006/chart" xmlns:r="http://schemas.openxmlformats.org/officeDocument/2006/relationships" r:id="rId3"/>
          </a:graphicData>
        </a:graphic>
      </p:graphicFrame>
      <p:sp>
        <p:nvSpPr>
          <p:cNvPr id="290856" name="Text Box 40"/>
          <p:cNvSpPr txBox="1">
            <a:spLocks noChangeArrowheads="1"/>
          </p:cNvSpPr>
          <p:nvPr/>
        </p:nvSpPr>
        <p:spPr bwMode="auto">
          <a:xfrm>
            <a:off x="87549" y="1923003"/>
            <a:ext cx="2217906"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o"/>
              <a:tabLst>
                <a:tab pos="227013" algn="l"/>
              </a:tabLst>
              <a:defRPr sz="3200">
                <a:solidFill>
                  <a:schemeClr val="tx1"/>
                </a:solidFill>
                <a:latin typeface="Times New Roman" pitchFamily="18" charset="0"/>
              </a:defRPr>
            </a:lvl1pPr>
            <a:lvl2pPr marL="742950" indent="-285750">
              <a:spcBef>
                <a:spcPct val="20000"/>
              </a:spcBef>
              <a:buChar char="•"/>
              <a:tabLst>
                <a:tab pos="227013" algn="l"/>
              </a:tabLst>
              <a:defRPr sz="2800">
                <a:solidFill>
                  <a:schemeClr val="tx1"/>
                </a:solidFill>
                <a:latin typeface="Times New Roman" pitchFamily="18" charset="0"/>
              </a:defRPr>
            </a:lvl2pPr>
            <a:lvl3pPr marL="1143000" indent="-228600">
              <a:spcBef>
                <a:spcPct val="20000"/>
              </a:spcBef>
              <a:buFont typeface="Times New Roman" pitchFamily="18" charset="0"/>
              <a:buChar char="∞"/>
              <a:tabLst>
                <a:tab pos="227013" algn="l"/>
              </a:tabLst>
              <a:defRPr sz="2400">
                <a:solidFill>
                  <a:schemeClr val="tx1"/>
                </a:solidFill>
                <a:latin typeface="Times New Roman" pitchFamily="18" charset="0"/>
              </a:defRPr>
            </a:lvl3pPr>
            <a:lvl4pPr marL="1600200" indent="-228600">
              <a:spcBef>
                <a:spcPct val="20000"/>
              </a:spcBef>
              <a:buFont typeface="Times New Roman" pitchFamily="18" charset="0"/>
              <a:buChar char="~"/>
              <a:tabLst>
                <a:tab pos="227013" algn="l"/>
              </a:tabLst>
              <a:defRPr sz="2000">
                <a:solidFill>
                  <a:schemeClr val="tx1"/>
                </a:solidFill>
                <a:latin typeface="Times New Roman" pitchFamily="18" charset="0"/>
              </a:defRPr>
            </a:lvl4pPr>
            <a:lvl5pPr marL="2057400" indent="-228600">
              <a:spcBef>
                <a:spcPct val="20000"/>
              </a:spcBef>
              <a:buFont typeface="Times New Roman" pitchFamily="18" charset="0"/>
              <a:buChar char="−"/>
              <a:tabLst>
                <a:tab pos="227013" algn="l"/>
              </a:tabLst>
              <a:defRPr sz="2000">
                <a:solidFill>
                  <a:schemeClr val="tx1"/>
                </a:solidFill>
                <a:latin typeface="Times New Roman" pitchFamily="18" charset="0"/>
              </a:defRPr>
            </a:lvl5pPr>
            <a:lvl6pPr marL="25146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6pPr>
            <a:lvl7pPr marL="29718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7pPr>
            <a:lvl8pPr marL="34290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8pPr>
            <a:lvl9pPr marL="3886200" indent="-228600" eaLnBrk="0" fontAlgn="base" hangingPunct="0">
              <a:spcBef>
                <a:spcPct val="20000"/>
              </a:spcBef>
              <a:spcAft>
                <a:spcPct val="0"/>
              </a:spcAft>
              <a:buFont typeface="Times New Roman" pitchFamily="18" charset="0"/>
              <a:buChar char="−"/>
              <a:tabLst>
                <a:tab pos="227013" algn="l"/>
              </a:tabLst>
              <a:defRPr sz="2000">
                <a:solidFill>
                  <a:schemeClr val="tx1"/>
                </a:solidFill>
                <a:latin typeface="Times New Roman" pitchFamily="18" charset="0"/>
              </a:defRPr>
            </a:lvl9pPr>
          </a:lstStyle>
          <a:p>
            <a:pPr>
              <a:lnSpc>
                <a:spcPct val="80000"/>
              </a:lnSpc>
              <a:spcBef>
                <a:spcPct val="50000"/>
              </a:spcBef>
              <a:buFontTx/>
              <a:buChar char="•"/>
            </a:pPr>
            <a:r>
              <a:rPr kumimoji="0" lang="en-US" altLang="en-US" sz="2000" dirty="0" smtClean="0">
                <a:latin typeface="+mn-lt"/>
              </a:rPr>
              <a:t>The </a:t>
            </a:r>
            <a:r>
              <a:rPr kumimoji="0" lang="en-US" altLang="en-US" sz="2000" dirty="0">
                <a:latin typeface="+mn-lt"/>
              </a:rPr>
              <a:t>population and labor force have both grown substantially over time, but the rates of growth have changed over time.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0856"/>
                                        </p:tgtEl>
                                        <p:attrNameLst>
                                          <p:attrName>style.visibility</p:attrName>
                                        </p:attrNameLst>
                                      </p:cBhvr>
                                      <p:to>
                                        <p:strVal val="visible"/>
                                      </p:to>
                                    </p:set>
                                    <p:anim calcmode="lin" valueType="num">
                                      <p:cBhvr additive="base">
                                        <p:cTn id="7" dur="500" fill="hold"/>
                                        <p:tgtEl>
                                          <p:spTgt spid="290856"/>
                                        </p:tgtEl>
                                        <p:attrNameLst>
                                          <p:attrName>ppt_x</p:attrName>
                                        </p:attrNameLst>
                                      </p:cBhvr>
                                      <p:tavLst>
                                        <p:tav tm="0">
                                          <p:val>
                                            <p:strVal val="0-#ppt_w/2"/>
                                          </p:val>
                                        </p:tav>
                                        <p:tav tm="100000">
                                          <p:val>
                                            <p:strVal val="#ppt_x"/>
                                          </p:val>
                                        </p:tav>
                                      </p:tavLst>
                                    </p:anim>
                                    <p:anim calcmode="lin" valueType="num">
                                      <p:cBhvr additive="base">
                                        <p:cTn id="8" dur="500" fill="hold"/>
                                        <p:tgtEl>
                                          <p:spTgt spid="290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5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idx="1"/>
          </p:nvPr>
        </p:nvSpPr>
        <p:spPr/>
        <p:txBody>
          <a:bodyPr/>
          <a:lstStyle/>
          <a:p>
            <a:pPr eaLnBrk="1" hangingPunct="1">
              <a:lnSpc>
                <a:spcPct val="80000"/>
              </a:lnSpc>
              <a:buFont typeface="Wingdings" pitchFamily="2" charset="2"/>
              <a:buNone/>
            </a:pPr>
            <a:endParaRPr lang="en-US" altLang="en-US" dirty="0" smtClean="0">
              <a:solidFill>
                <a:srgbClr val="EF8E21"/>
              </a:solidFill>
            </a:endParaRPr>
          </a:p>
          <a:p>
            <a:pPr eaLnBrk="1" hangingPunct="1">
              <a:lnSpc>
                <a:spcPct val="80000"/>
              </a:lnSpc>
              <a:buFont typeface="Wingdings" pitchFamily="2" charset="2"/>
              <a:buNone/>
            </a:pPr>
            <a:r>
              <a:rPr lang="en-US" altLang="en-US" sz="5400" dirty="0" smtClean="0">
                <a:solidFill>
                  <a:srgbClr val="EF8E21"/>
                </a:solidFill>
              </a:rPr>
              <a:t>2. Becker’s Model: </a:t>
            </a:r>
          </a:p>
          <a:p>
            <a:pPr eaLnBrk="1" hangingPunct="1">
              <a:lnSpc>
                <a:spcPct val="80000"/>
              </a:lnSpc>
              <a:buFont typeface="Wingdings" pitchFamily="2" charset="2"/>
              <a:buNone/>
            </a:pPr>
            <a:r>
              <a:rPr lang="en-US" altLang="en-US" sz="5400" dirty="0" smtClean="0">
                <a:solidFill>
                  <a:srgbClr val="EF8E21"/>
                </a:solidFill>
              </a:rPr>
              <a:t>The Allocation of Time</a:t>
            </a:r>
            <a:endParaRPr lang="en-US" altLang="en-US" dirty="0" smtClean="0">
              <a:solidFill>
                <a:srgbClr val="EF8E21"/>
              </a:solidFill>
            </a:endParaRPr>
          </a:p>
        </p:txBody>
      </p:sp>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noFill/>
        </p:spPr>
        <p:txBody>
          <a:bodyPr/>
          <a:lstStyle/>
          <a:p>
            <a:pPr eaLnBrk="1" hangingPunct="1"/>
            <a:r>
              <a:rPr lang="en-US" altLang="en-US" smtClean="0"/>
              <a:t>Changes to Work-Leisure Model</a:t>
            </a:r>
          </a:p>
        </p:txBody>
      </p:sp>
      <p:sp>
        <p:nvSpPr>
          <p:cNvPr id="15363" name="Rectangle 2"/>
          <p:cNvSpPr>
            <a:spLocks noGrp="1" noChangeArrowheads="1"/>
          </p:cNvSpPr>
          <p:nvPr>
            <p:ph idx="1"/>
          </p:nvPr>
        </p:nvSpPr>
        <p:spPr/>
        <p:txBody>
          <a:bodyPr/>
          <a:lstStyle/>
          <a:p>
            <a:pPr eaLnBrk="1" hangingPunct="1"/>
            <a:r>
              <a:rPr lang="en-US" altLang="en-US" b="0" dirty="0" smtClean="0"/>
              <a:t>Gary Becker has expanded the work-leisure model in two ways by using a </a:t>
            </a:r>
            <a:r>
              <a:rPr lang="en-US" altLang="en-US" b="0" i="1" dirty="0" smtClean="0"/>
              <a:t>household perspective</a:t>
            </a:r>
            <a:r>
              <a:rPr lang="en-US" altLang="en-US" b="0" dirty="0" smtClean="0"/>
              <a:t> and allowing for</a:t>
            </a:r>
            <a:r>
              <a:rPr lang="en-US" altLang="en-US" b="0" i="1" dirty="0" smtClean="0"/>
              <a:t> multiple uses of time</a:t>
            </a:r>
            <a:r>
              <a:rPr lang="en-US" altLang="en-US" b="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a:noFill/>
        </p:spPr>
        <p:txBody>
          <a:bodyPr/>
          <a:lstStyle/>
          <a:p>
            <a:pPr eaLnBrk="1" hangingPunct="1"/>
            <a:r>
              <a:rPr lang="en-US" altLang="en-US" smtClean="0"/>
              <a:t>Household Perspective</a:t>
            </a:r>
          </a:p>
        </p:txBody>
      </p:sp>
      <p:sp>
        <p:nvSpPr>
          <p:cNvPr id="17411" name="Rectangle 2"/>
          <p:cNvSpPr>
            <a:spLocks noGrp="1" noChangeArrowheads="1"/>
          </p:cNvSpPr>
          <p:nvPr>
            <p:ph idx="1"/>
          </p:nvPr>
        </p:nvSpPr>
        <p:spPr/>
        <p:txBody>
          <a:bodyPr/>
          <a:lstStyle/>
          <a:p>
            <a:pPr lvl="1" eaLnBrk="1" hangingPunct="1">
              <a:buFontTx/>
              <a:buChar char="o"/>
            </a:pPr>
            <a:r>
              <a:rPr lang="en-US" altLang="en-US" dirty="0" smtClean="0"/>
              <a:t>He uses the </a:t>
            </a:r>
            <a:r>
              <a:rPr lang="en-US" altLang="en-US" i="1" dirty="0" smtClean="0"/>
              <a:t>household</a:t>
            </a:r>
            <a:r>
              <a:rPr lang="en-US" altLang="en-US" dirty="0" smtClean="0"/>
              <a:t> as the decision-making unit.</a:t>
            </a:r>
          </a:p>
          <a:p>
            <a:pPr lvl="1" eaLnBrk="1" hangingPunct="1">
              <a:buFontTx/>
              <a:buChar char="o"/>
            </a:pPr>
            <a:r>
              <a:rPr lang="en-US" altLang="en-US" dirty="0" smtClean="0"/>
              <a:t>Decision making is interrelated. </a:t>
            </a:r>
          </a:p>
          <a:p>
            <a:pPr lvl="2" eaLnBrk="1" hangingPunct="1">
              <a:buFontTx/>
              <a:buChar char="•"/>
            </a:pPr>
            <a:r>
              <a:rPr lang="en-US" altLang="en-US" dirty="0" smtClean="0"/>
              <a:t>A wife’s decision to work may depend on whether her husband is employed.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noFill/>
        </p:spPr>
        <p:txBody>
          <a:bodyPr/>
          <a:lstStyle/>
          <a:p>
            <a:pPr eaLnBrk="1" hangingPunct="1"/>
            <a:r>
              <a:rPr lang="en-US" altLang="en-US" smtClean="0"/>
              <a:t>Multiple Uses of Time</a:t>
            </a:r>
          </a:p>
        </p:txBody>
      </p:sp>
      <p:sp>
        <p:nvSpPr>
          <p:cNvPr id="19459" name="Rectangle 2"/>
          <p:cNvSpPr>
            <a:spLocks noGrp="1" noChangeArrowheads="1"/>
          </p:cNvSpPr>
          <p:nvPr>
            <p:ph idx="1"/>
          </p:nvPr>
        </p:nvSpPr>
        <p:spPr/>
        <p:txBody>
          <a:bodyPr/>
          <a:lstStyle/>
          <a:p>
            <a:pPr marL="609600" indent="-609600" eaLnBrk="1" hangingPunct="1"/>
            <a:r>
              <a:rPr lang="en-US" altLang="en-US" dirty="0" smtClean="0"/>
              <a:t>Households produce utility-yielding </a:t>
            </a:r>
            <a:r>
              <a:rPr lang="en-US" altLang="en-US" i="1" dirty="0" smtClean="0">
                <a:solidFill>
                  <a:srgbClr val="EF8E21"/>
                </a:solidFill>
              </a:rPr>
              <a:t>commodities</a:t>
            </a:r>
            <a:r>
              <a:rPr lang="en-US" altLang="en-US" dirty="0" smtClean="0">
                <a:solidFill>
                  <a:srgbClr val="EF8E21"/>
                </a:solidFill>
              </a:rPr>
              <a:t> </a:t>
            </a:r>
            <a:r>
              <a:rPr lang="en-US" altLang="en-US" dirty="0" smtClean="0"/>
              <a:t>with combinations of market goods and time.</a:t>
            </a:r>
          </a:p>
          <a:p>
            <a:pPr marL="609600" indent="-609600" eaLnBrk="1" hangingPunct="1"/>
            <a:r>
              <a:rPr lang="en-US" altLang="en-US" dirty="0" smtClean="0"/>
              <a:t>Three uses of time</a:t>
            </a:r>
          </a:p>
          <a:p>
            <a:pPr marL="990600" lvl="1" indent="-533400" eaLnBrk="1" hangingPunct="1">
              <a:buFontTx/>
              <a:buAutoNum type="arabicPeriod"/>
            </a:pPr>
            <a:r>
              <a:rPr lang="en-US" altLang="en-US" dirty="0" smtClean="0"/>
              <a:t>Labor market time (generates income to acquire market goods)</a:t>
            </a:r>
          </a:p>
          <a:p>
            <a:pPr marL="990600" lvl="1" indent="-533400" eaLnBrk="1" hangingPunct="1">
              <a:buFontTx/>
              <a:buAutoNum type="arabicPeriod"/>
            </a:pPr>
            <a:r>
              <a:rPr lang="en-US" altLang="en-US" dirty="0" smtClean="0"/>
              <a:t>Household production time</a:t>
            </a:r>
          </a:p>
          <a:p>
            <a:pPr marL="990600" lvl="1" indent="-533400" eaLnBrk="1" hangingPunct="1">
              <a:buFontTx/>
              <a:buAutoNum type="arabicPeriod"/>
            </a:pPr>
            <a:r>
              <a:rPr lang="en-US" altLang="en-US" dirty="0" smtClean="0"/>
              <a:t>Consumption time</a:t>
            </a:r>
          </a:p>
          <a:p>
            <a:pPr marL="990600" lvl="1" indent="-533400" eaLnBrk="1" hangingPunct="1">
              <a:buFont typeface="Wingdings" pitchFamily="2" charset="2"/>
              <a:buNone/>
            </a:pPr>
            <a:endParaRPr lang="en-US" alt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0"/>
  <p:tag name="HOTSPOTTYPE" val="NextSlide"/>
  <p:tag name="DEFINEDINNAVIGATOR" val="False"/>
</p:tagLst>
</file>

<file path=ppt/theme/theme1.xml><?xml version="1.0" encoding="utf-8"?>
<a:theme xmlns:a="http://schemas.openxmlformats.org/drawingml/2006/main" name="MBM 9e template ">
  <a:themeElements>
    <a:clrScheme name="MBM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MBM template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BM template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BM template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BM template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BM template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BM template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BM template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BM template 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BM template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BM template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BM template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BM template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BM template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ch1_11e</Template>
  <TotalTime>9373</TotalTime>
  <Words>2177</Words>
  <Application>Microsoft Office PowerPoint</Application>
  <PresentationFormat>On-screen Show (4:3)</PresentationFormat>
  <Paragraphs>312</Paragraphs>
  <Slides>48</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Wingdings</vt:lpstr>
      <vt:lpstr>Baskerville Old Face</vt:lpstr>
      <vt:lpstr>Monotype Sorts</vt:lpstr>
      <vt:lpstr>Times New Roman</vt:lpstr>
      <vt:lpstr>MBM 9e template </vt:lpstr>
      <vt:lpstr>Chapter 3</vt:lpstr>
      <vt:lpstr>After reading this chapter, you should be able to:</vt:lpstr>
      <vt:lpstr>PowerPoint Presentation</vt:lpstr>
      <vt:lpstr>Population and Labor Force</vt:lpstr>
      <vt:lpstr>Population and Labor Force</vt:lpstr>
      <vt:lpstr>PowerPoint Presentation</vt:lpstr>
      <vt:lpstr>Changes to Work-Leisure Model</vt:lpstr>
      <vt:lpstr>Household Perspective</vt:lpstr>
      <vt:lpstr>Multiple Uses of Time</vt:lpstr>
      <vt:lpstr>Multiple Uses of Time</vt:lpstr>
      <vt:lpstr>Commodity Characteristics</vt:lpstr>
      <vt:lpstr>Commodity Characteristics</vt:lpstr>
      <vt:lpstr>Household Choices</vt:lpstr>
      <vt:lpstr>Household Choices</vt:lpstr>
      <vt:lpstr>Income and Substitution Effects</vt:lpstr>
      <vt:lpstr>Income and Substitution Effects</vt:lpstr>
      <vt:lpstr>Question for Thought</vt:lpstr>
      <vt:lpstr>PowerPoint Presentation</vt:lpstr>
      <vt:lpstr>Participation Rates</vt:lpstr>
      <vt:lpstr>Participation Rates</vt:lpstr>
      <vt:lpstr>Question for Thought</vt:lpstr>
      <vt:lpstr>PowerPoint Presentation</vt:lpstr>
      <vt:lpstr>Male and Female Participation Rates</vt:lpstr>
      <vt:lpstr>Male Participation Rates, by Age</vt:lpstr>
      <vt:lpstr>Rebounding Participation Rates of Older Males</vt:lpstr>
      <vt:lpstr>Rebounding Participation Rates of Older Males</vt:lpstr>
      <vt:lpstr>Rebounding Participation Rates of Older Males</vt:lpstr>
      <vt:lpstr>Rebounding Participation Rates of Older Males</vt:lpstr>
      <vt:lpstr>Rebounding Participation Rates of Older Males</vt:lpstr>
      <vt:lpstr>Female Participation Rates, by Age</vt:lpstr>
      <vt:lpstr>Why the Participation Rate of Females has Risen</vt:lpstr>
      <vt:lpstr>Why the Participation Rate of Females has Risen</vt:lpstr>
      <vt:lpstr>Why the Participation Rate of Females has Risen</vt:lpstr>
      <vt:lpstr>Why the Participation Rate of Females has Risen</vt:lpstr>
      <vt:lpstr>Why the Participation Rate of Females has Risen</vt:lpstr>
      <vt:lpstr>Female Participation Rates, by Race</vt:lpstr>
      <vt:lpstr>Male Participation Rates, by Race</vt:lpstr>
      <vt:lpstr>Lower Participation Rate for African-American Males </vt:lpstr>
      <vt:lpstr>Lower Participation Rate for African-American Males </vt:lpstr>
      <vt:lpstr>Lower Participation Rate  of African-American Males</vt:lpstr>
      <vt:lpstr>PowerPoint Presentation</vt:lpstr>
      <vt:lpstr>Cyclical Changes in Participation</vt:lpstr>
      <vt:lpstr>Cyclical Changes in  Participation</vt:lpstr>
      <vt:lpstr>PowerPoint Presentation</vt:lpstr>
      <vt:lpstr>Weekly Hours of Work</vt:lpstr>
      <vt:lpstr>Why Have Hours of Work Remained Stable since 1945</vt:lpstr>
      <vt:lpstr>Are Americans Overworked?</vt:lpstr>
      <vt:lpstr>Questions for Thought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Labor Economics</dc:title>
  <dc:creator>David Macpherson</dc:creator>
  <cp:lastModifiedBy>Otterness, Sarah</cp:lastModifiedBy>
  <cp:revision>425</cp:revision>
  <cp:lastPrinted>1999-07-11T19:38:41Z</cp:lastPrinted>
  <dcterms:created xsi:type="dcterms:W3CDTF">1999-02-04T22:15:52Z</dcterms:created>
  <dcterms:modified xsi:type="dcterms:W3CDTF">2016-08-18T20:58:59Z</dcterms:modified>
</cp:coreProperties>
</file>