
<file path=[Content_Types].xml><?xml version="1.0" encoding="utf-8"?>
<Types xmlns="http://schemas.openxmlformats.org/package/2006/content-types">
  <Default Extension="png" ContentType="image/png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04" r:id="rId1"/>
  </p:sldMasterIdLst>
  <p:notesMasterIdLst>
    <p:notesMasterId r:id="rId43"/>
  </p:notesMasterIdLst>
  <p:handoutMasterIdLst>
    <p:handoutMasterId r:id="rId44"/>
  </p:handoutMasterIdLst>
  <p:sldIdLst>
    <p:sldId id="470" r:id="rId2"/>
    <p:sldId id="472" r:id="rId3"/>
    <p:sldId id="372" r:id="rId4"/>
    <p:sldId id="471" r:id="rId5"/>
    <p:sldId id="428" r:id="rId6"/>
    <p:sldId id="429" r:id="rId7"/>
    <p:sldId id="433" r:id="rId8"/>
    <p:sldId id="432" r:id="rId9"/>
    <p:sldId id="434" r:id="rId10"/>
    <p:sldId id="435" r:id="rId11"/>
    <p:sldId id="436" r:id="rId12"/>
    <p:sldId id="437" r:id="rId13"/>
    <p:sldId id="438" r:id="rId14"/>
    <p:sldId id="439" r:id="rId15"/>
    <p:sldId id="441" r:id="rId16"/>
    <p:sldId id="442" r:id="rId17"/>
    <p:sldId id="443" r:id="rId18"/>
    <p:sldId id="444" r:id="rId19"/>
    <p:sldId id="446" r:id="rId20"/>
    <p:sldId id="469" r:id="rId21"/>
    <p:sldId id="445" r:id="rId22"/>
    <p:sldId id="447" r:id="rId23"/>
    <p:sldId id="452" r:id="rId24"/>
    <p:sldId id="454" r:id="rId25"/>
    <p:sldId id="455" r:id="rId26"/>
    <p:sldId id="456" r:id="rId27"/>
    <p:sldId id="457" r:id="rId28"/>
    <p:sldId id="458" r:id="rId29"/>
    <p:sldId id="468" r:id="rId30"/>
    <p:sldId id="449" r:id="rId31"/>
    <p:sldId id="459" r:id="rId32"/>
    <p:sldId id="460" r:id="rId33"/>
    <p:sldId id="461" r:id="rId34"/>
    <p:sldId id="462" r:id="rId35"/>
    <p:sldId id="463" r:id="rId36"/>
    <p:sldId id="448" r:id="rId37"/>
    <p:sldId id="450" r:id="rId38"/>
    <p:sldId id="464" r:id="rId39"/>
    <p:sldId id="467" r:id="rId40"/>
    <p:sldId id="465" r:id="rId41"/>
    <p:sldId id="466" r:id="rId42"/>
  </p:sldIdLst>
  <p:sldSz cx="9144000" cy="6858000" type="screen4x3"/>
  <p:notesSz cx="7302500" cy="9588500"/>
  <p:embeddedFontLst>
    <p:embeddedFont>
      <p:font typeface="Baskerville Old Face" panose="02020602080505020303" pitchFamily="18" charset="0"/>
      <p:regular r:id="rId45"/>
    </p:embeddedFont>
    <p:embeddedFont>
      <p:font typeface="Arial Narrow" panose="020B0606020202030204" pitchFamily="34" charset="0"/>
      <p:regular r:id="rId46"/>
      <p:bold r:id="rId47"/>
      <p:italic r:id="rId48"/>
      <p:boldItalic r:id="rId49"/>
    </p:embeddedFont>
  </p:embeddedFontLst>
  <p:custDataLst>
    <p:tags r:id="rId5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020">
          <p15:clr>
            <a:srgbClr val="A4A3A4"/>
          </p15:clr>
        </p15:guide>
        <p15:guide id="2" pos="23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EF8E21"/>
    <a:srgbClr val="FE9A36"/>
    <a:srgbClr val="FDEFDF"/>
    <a:srgbClr val="F65872"/>
    <a:srgbClr val="FE8002"/>
    <a:srgbClr val="FF75FF"/>
    <a:srgbClr val="003000"/>
    <a:srgbClr val="002400"/>
    <a:srgbClr val="0034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12" autoAdjust="0"/>
    <p:restoredTop sz="94707" autoAdjust="0"/>
  </p:normalViewPr>
  <p:slideViewPr>
    <p:cSldViewPr snapToGrid="0">
      <p:cViewPr varScale="1">
        <p:scale>
          <a:sx n="98" d="100"/>
          <a:sy n="98" d="100"/>
        </p:scale>
        <p:origin x="-84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6"/>
    </p:cViewPr>
  </p:sorterViewPr>
  <p:notesViewPr>
    <p:cSldViewPr snapToGrid="0">
      <p:cViewPr varScale="1">
        <p:scale>
          <a:sx n="62" d="100"/>
          <a:sy n="62" d="100"/>
        </p:scale>
        <p:origin x="-1939" y="-72"/>
      </p:cViewPr>
      <p:guideLst>
        <p:guide orient="horz" pos="3020"/>
        <p:guide pos="23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font" Target="fonts/font3.fntdata"/><Relationship Id="rId50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1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font" Target="fonts/font4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6.xml"/><Relationship Id="rId18" Type="http://schemas.openxmlformats.org/officeDocument/2006/relationships/slide" Target="slides/slide33.xml"/><Relationship Id="rId3" Type="http://schemas.openxmlformats.org/officeDocument/2006/relationships/slide" Target="slides/slide8.xml"/><Relationship Id="rId21" Type="http://schemas.openxmlformats.org/officeDocument/2006/relationships/slide" Target="slides/slide38.xml"/><Relationship Id="rId7" Type="http://schemas.openxmlformats.org/officeDocument/2006/relationships/slide" Target="slides/slide18.xml"/><Relationship Id="rId12" Type="http://schemas.openxmlformats.org/officeDocument/2006/relationships/slide" Target="slides/slide25.xml"/><Relationship Id="rId17" Type="http://schemas.openxmlformats.org/officeDocument/2006/relationships/slide" Target="slides/slide32.xml"/><Relationship Id="rId2" Type="http://schemas.openxmlformats.org/officeDocument/2006/relationships/slide" Target="slides/slide7.xml"/><Relationship Id="rId16" Type="http://schemas.openxmlformats.org/officeDocument/2006/relationships/slide" Target="slides/slide31.xml"/><Relationship Id="rId20" Type="http://schemas.openxmlformats.org/officeDocument/2006/relationships/slide" Target="slides/slide35.xml"/><Relationship Id="rId1" Type="http://schemas.openxmlformats.org/officeDocument/2006/relationships/slide" Target="slides/slide4.xml"/><Relationship Id="rId6" Type="http://schemas.openxmlformats.org/officeDocument/2006/relationships/slide" Target="slides/slide17.xml"/><Relationship Id="rId11" Type="http://schemas.openxmlformats.org/officeDocument/2006/relationships/slide" Target="slides/slide24.xml"/><Relationship Id="rId24" Type="http://schemas.openxmlformats.org/officeDocument/2006/relationships/slide" Target="slides/slide41.xml"/><Relationship Id="rId5" Type="http://schemas.openxmlformats.org/officeDocument/2006/relationships/slide" Target="slides/slide14.xml"/><Relationship Id="rId15" Type="http://schemas.openxmlformats.org/officeDocument/2006/relationships/slide" Target="slides/slide28.xml"/><Relationship Id="rId23" Type="http://schemas.openxmlformats.org/officeDocument/2006/relationships/slide" Target="slides/slide40.xml"/><Relationship Id="rId10" Type="http://schemas.openxmlformats.org/officeDocument/2006/relationships/slide" Target="slides/slide23.xml"/><Relationship Id="rId19" Type="http://schemas.openxmlformats.org/officeDocument/2006/relationships/slide" Target="slides/slide34.xml"/><Relationship Id="rId4" Type="http://schemas.openxmlformats.org/officeDocument/2006/relationships/slide" Target="slides/slide13.xml"/><Relationship Id="rId9" Type="http://schemas.openxmlformats.org/officeDocument/2006/relationships/slide" Target="slides/slide22.xml"/><Relationship Id="rId14" Type="http://schemas.openxmlformats.org/officeDocument/2006/relationships/slide" Target="slides/slide27.xml"/><Relationship Id="rId22" Type="http://schemas.openxmlformats.org/officeDocument/2006/relationships/slide" Target="slides/slide39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dmacpher\Dropbox\Texts\CLE\CLE_10\Tables%20and%20Figures%20Chapters%202%20to%205.xls" TargetMode="External"/><Relationship Id="rId1" Type="http://schemas.openxmlformats.org/officeDocument/2006/relationships/themeOverride" Target="../theme/themeOverrid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9.0999101744309085E-2"/>
          <c:y val="9.1424542017211854E-2"/>
          <c:w val="0.81615195113992545"/>
          <c:h val="0.71503833203481426"/>
        </c:manualLayout>
      </c:layout>
      <c:lineChart>
        <c:grouping val="standard"/>
        <c:varyColors val="0"/>
        <c:ser>
          <c:idx val="1"/>
          <c:order val="0"/>
          <c:tx>
            <c:strRef>
              <c:f>'Fig 4.3'!$B$3</c:f>
              <c:strCache>
                <c:ptCount val="1"/>
                <c:pt idx="0">
                  <c:v>Male</c:v>
                </c:pt>
              </c:strCache>
            </c:strRef>
          </c:tx>
          <c:spPr>
            <a:ln w="41275">
              <a:solidFill>
                <a:srgbClr val="FF9966">
                  <a:lumMod val="50000"/>
                </a:srgbClr>
              </a:solidFill>
            </a:ln>
          </c:spPr>
          <c:marker>
            <c:symbol val="none"/>
          </c:marker>
          <c:cat>
            <c:numRef>
              <c:f>'Fig 4.3'!$A$4:$A$46</c:f>
              <c:numCache>
                <c:formatCode>General</c:formatCode>
                <c:ptCount val="43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  <c:pt idx="39">
                  <c:v>2012</c:v>
                </c:pt>
                <c:pt idx="40">
                  <c:v>2013</c:v>
                </c:pt>
                <c:pt idx="41">
                  <c:v>2014</c:v>
                </c:pt>
                <c:pt idx="42">
                  <c:v>2015</c:v>
                </c:pt>
              </c:numCache>
            </c:numRef>
          </c:cat>
          <c:val>
            <c:numRef>
              <c:f>'Fig 4.3'!$B$4:$B$46</c:f>
              <c:numCache>
                <c:formatCode>General</c:formatCode>
                <c:ptCount val="43"/>
                <c:pt idx="0">
                  <c:v>1.38</c:v>
                </c:pt>
                <c:pt idx="1">
                  <c:v>1.4</c:v>
                </c:pt>
                <c:pt idx="2">
                  <c:v>1.36</c:v>
                </c:pt>
                <c:pt idx="3">
                  <c:v>1.39</c:v>
                </c:pt>
                <c:pt idx="4">
                  <c:v>1.35</c:v>
                </c:pt>
                <c:pt idx="5">
                  <c:v>1.34</c:v>
                </c:pt>
                <c:pt idx="6">
                  <c:v>1.34</c:v>
                </c:pt>
                <c:pt idx="7">
                  <c:v>1.36</c:v>
                </c:pt>
                <c:pt idx="8">
                  <c:v>1.39</c:v>
                </c:pt>
                <c:pt idx="9">
                  <c:v>1.43</c:v>
                </c:pt>
                <c:pt idx="10">
                  <c:v>1.46</c:v>
                </c:pt>
                <c:pt idx="11">
                  <c:v>1.49</c:v>
                </c:pt>
                <c:pt idx="12">
                  <c:v>1.53</c:v>
                </c:pt>
                <c:pt idx="13">
                  <c:v>1.52</c:v>
                </c:pt>
                <c:pt idx="14">
                  <c:v>1.54</c:v>
                </c:pt>
                <c:pt idx="15">
                  <c:v>1.55</c:v>
                </c:pt>
                <c:pt idx="16">
                  <c:v>1.54</c:v>
                </c:pt>
                <c:pt idx="17">
                  <c:v>1.57</c:v>
                </c:pt>
                <c:pt idx="18">
                  <c:v>1.57</c:v>
                </c:pt>
                <c:pt idx="19">
                  <c:v>1.61</c:v>
                </c:pt>
                <c:pt idx="20">
                  <c:v>1.63</c:v>
                </c:pt>
                <c:pt idx="21" formatCode="0.00">
                  <c:v>1.6039600000000001</c:v>
                </c:pt>
                <c:pt idx="22" formatCode="0.00">
                  <c:v>1.64232</c:v>
                </c:pt>
                <c:pt idx="23" formatCode="0.00">
                  <c:v>1.63185</c:v>
                </c:pt>
                <c:pt idx="24" formatCode="0.00">
                  <c:v>1.6492100000000001</c:v>
                </c:pt>
                <c:pt idx="25" formatCode="0.00">
                  <c:v>1.65778</c:v>
                </c:pt>
                <c:pt idx="26" formatCode="0.00">
                  <c:v>1.6782999999999999</c:v>
                </c:pt>
                <c:pt idx="27" formatCode="0.00">
                  <c:v>1.7014400000000001</c:v>
                </c:pt>
                <c:pt idx="28" formatCode="0.00">
                  <c:v>1.7542599999999999</c:v>
                </c:pt>
                <c:pt idx="29" formatCode="0.00">
                  <c:v>1.7174100000000001</c:v>
                </c:pt>
                <c:pt idx="30" formatCode="0.00">
                  <c:v>1.7437400000000001</c:v>
                </c:pt>
                <c:pt idx="31" formatCode="0.00">
                  <c:v>1.7291799999999999</c:v>
                </c:pt>
                <c:pt idx="32" formatCode="0.00">
                  <c:v>1.78698</c:v>
                </c:pt>
                <c:pt idx="33" formatCode="0.00">
                  <c:v>1.7607200000000001</c:v>
                </c:pt>
                <c:pt idx="34" formatCode="0.00">
                  <c:v>1.7593399999999999</c:v>
                </c:pt>
                <c:pt idx="35" formatCode="0.00">
                  <c:v>1.8009900000000001</c:v>
                </c:pt>
                <c:pt idx="36" formatCode="0.00">
                  <c:v>1.7923800000000001</c:v>
                </c:pt>
                <c:pt idx="37" formatCode="0.00">
                  <c:v>1.7810299999999999</c:v>
                </c:pt>
                <c:pt idx="38" formatCode="0.00">
                  <c:v>1.8107500000000001</c:v>
                </c:pt>
                <c:pt idx="39" formatCode="0.00">
                  <c:v>1.85503</c:v>
                </c:pt>
                <c:pt idx="40" formatCode="0.00">
                  <c:v>1.9039999999999999</c:v>
                </c:pt>
                <c:pt idx="41" formatCode="0.00">
                  <c:v>1.81582</c:v>
                </c:pt>
                <c:pt idx="42" formatCode="0.00">
                  <c:v>1.86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'Fig 4.3'!$C$3</c:f>
              <c:strCache>
                <c:ptCount val="1"/>
                <c:pt idx="0">
                  <c:v>Female</c:v>
                </c:pt>
              </c:strCache>
            </c:strRef>
          </c:tx>
          <c:spPr>
            <a:ln w="41275">
              <a:solidFill>
                <a:srgbClr val="FE9A36"/>
              </a:solidFill>
            </a:ln>
          </c:spPr>
          <c:marker>
            <c:symbol val="none"/>
          </c:marker>
          <c:cat>
            <c:numRef>
              <c:f>'Fig 4.3'!$A$4:$A$46</c:f>
              <c:numCache>
                <c:formatCode>General</c:formatCode>
                <c:ptCount val="43"/>
                <c:pt idx="0">
                  <c:v>1973</c:v>
                </c:pt>
                <c:pt idx="1">
                  <c:v>1974</c:v>
                </c:pt>
                <c:pt idx="2">
                  <c:v>1975</c:v>
                </c:pt>
                <c:pt idx="3">
                  <c:v>1976</c:v>
                </c:pt>
                <c:pt idx="4">
                  <c:v>1977</c:v>
                </c:pt>
                <c:pt idx="5">
                  <c:v>1978</c:v>
                </c:pt>
                <c:pt idx="6">
                  <c:v>1979</c:v>
                </c:pt>
                <c:pt idx="7">
                  <c:v>1980</c:v>
                </c:pt>
                <c:pt idx="8">
                  <c:v>1981</c:v>
                </c:pt>
                <c:pt idx="9">
                  <c:v>1982</c:v>
                </c:pt>
                <c:pt idx="10">
                  <c:v>1983</c:v>
                </c:pt>
                <c:pt idx="11">
                  <c:v>1984</c:v>
                </c:pt>
                <c:pt idx="12">
                  <c:v>1985</c:v>
                </c:pt>
                <c:pt idx="13">
                  <c:v>1986</c:v>
                </c:pt>
                <c:pt idx="14">
                  <c:v>1987</c:v>
                </c:pt>
                <c:pt idx="15">
                  <c:v>1988</c:v>
                </c:pt>
                <c:pt idx="16">
                  <c:v>1989</c:v>
                </c:pt>
                <c:pt idx="17">
                  <c:v>1990</c:v>
                </c:pt>
                <c:pt idx="18">
                  <c:v>1991</c:v>
                </c:pt>
                <c:pt idx="19">
                  <c:v>1992</c:v>
                </c:pt>
                <c:pt idx="20">
                  <c:v>1993</c:v>
                </c:pt>
                <c:pt idx="21">
                  <c:v>1994</c:v>
                </c:pt>
                <c:pt idx="22">
                  <c:v>1995</c:v>
                </c:pt>
                <c:pt idx="23">
                  <c:v>1996</c:v>
                </c:pt>
                <c:pt idx="24">
                  <c:v>1997</c:v>
                </c:pt>
                <c:pt idx="25">
                  <c:v>1998</c:v>
                </c:pt>
                <c:pt idx="26">
                  <c:v>1999</c:v>
                </c:pt>
                <c:pt idx="27">
                  <c:v>2000</c:v>
                </c:pt>
                <c:pt idx="28">
                  <c:v>2001</c:v>
                </c:pt>
                <c:pt idx="29">
                  <c:v>2002</c:v>
                </c:pt>
                <c:pt idx="30">
                  <c:v>2003</c:v>
                </c:pt>
                <c:pt idx="31">
                  <c:v>2004</c:v>
                </c:pt>
                <c:pt idx="32">
                  <c:v>2005</c:v>
                </c:pt>
                <c:pt idx="33">
                  <c:v>2006</c:v>
                </c:pt>
                <c:pt idx="34">
                  <c:v>2007</c:v>
                </c:pt>
                <c:pt idx="35">
                  <c:v>2008</c:v>
                </c:pt>
                <c:pt idx="36">
                  <c:v>2009</c:v>
                </c:pt>
                <c:pt idx="37">
                  <c:v>2010</c:v>
                </c:pt>
                <c:pt idx="38">
                  <c:v>2011</c:v>
                </c:pt>
                <c:pt idx="39">
                  <c:v>2012</c:v>
                </c:pt>
                <c:pt idx="40">
                  <c:v>2013</c:v>
                </c:pt>
                <c:pt idx="41">
                  <c:v>2014</c:v>
                </c:pt>
                <c:pt idx="42">
                  <c:v>2015</c:v>
                </c:pt>
              </c:numCache>
            </c:numRef>
          </c:cat>
          <c:val>
            <c:numRef>
              <c:f>'Fig 4.3'!$C$4:$C$46</c:f>
              <c:numCache>
                <c:formatCode>General</c:formatCode>
                <c:ptCount val="43"/>
                <c:pt idx="0">
                  <c:v>1.48</c:v>
                </c:pt>
                <c:pt idx="1">
                  <c:v>1.43</c:v>
                </c:pt>
                <c:pt idx="2">
                  <c:v>1.47</c:v>
                </c:pt>
                <c:pt idx="3">
                  <c:v>1.43</c:v>
                </c:pt>
                <c:pt idx="4">
                  <c:v>1.39</c:v>
                </c:pt>
                <c:pt idx="5">
                  <c:v>1.4</c:v>
                </c:pt>
                <c:pt idx="6">
                  <c:v>1.36</c:v>
                </c:pt>
                <c:pt idx="7">
                  <c:v>1.38</c:v>
                </c:pt>
                <c:pt idx="8">
                  <c:v>1.38</c:v>
                </c:pt>
                <c:pt idx="9">
                  <c:v>1.4</c:v>
                </c:pt>
                <c:pt idx="10">
                  <c:v>1.42</c:v>
                </c:pt>
                <c:pt idx="11">
                  <c:v>1.45</c:v>
                </c:pt>
                <c:pt idx="12">
                  <c:v>1.47</c:v>
                </c:pt>
                <c:pt idx="13">
                  <c:v>1.48</c:v>
                </c:pt>
                <c:pt idx="14">
                  <c:v>1.51</c:v>
                </c:pt>
                <c:pt idx="15">
                  <c:v>1.52</c:v>
                </c:pt>
                <c:pt idx="16">
                  <c:v>1.55</c:v>
                </c:pt>
                <c:pt idx="17">
                  <c:v>1.6</c:v>
                </c:pt>
                <c:pt idx="18">
                  <c:v>1.57</c:v>
                </c:pt>
                <c:pt idx="19">
                  <c:v>1.6</c:v>
                </c:pt>
                <c:pt idx="20">
                  <c:v>1.61</c:v>
                </c:pt>
                <c:pt idx="21" formatCode="0.00">
                  <c:v>1.6379900000000001</c:v>
                </c:pt>
                <c:pt idx="22" formatCode="0.00">
                  <c:v>1.66717</c:v>
                </c:pt>
                <c:pt idx="23" formatCode="0.00">
                  <c:v>1.63253</c:v>
                </c:pt>
                <c:pt idx="24" formatCode="0.00">
                  <c:v>1.6345099999999999</c:v>
                </c:pt>
                <c:pt idx="25" formatCode="0.00">
                  <c:v>1.6991499999999999</c:v>
                </c:pt>
                <c:pt idx="26" formatCode="0.00">
                  <c:v>1.6825399999999999</c:v>
                </c:pt>
                <c:pt idx="27" formatCode="0.00">
                  <c:v>1.7372000000000001</c:v>
                </c:pt>
                <c:pt idx="28" formatCode="0.00">
                  <c:v>1.7099200000000001</c:v>
                </c:pt>
                <c:pt idx="29" formatCode="0.00">
                  <c:v>1.6929700000000001</c:v>
                </c:pt>
                <c:pt idx="30" formatCode="0.00">
                  <c:v>1.6827799999999999</c:v>
                </c:pt>
                <c:pt idx="31" formatCode="0.00">
                  <c:v>1.6878899999999999</c:v>
                </c:pt>
                <c:pt idx="32" formatCode="0.00">
                  <c:v>1.72645</c:v>
                </c:pt>
                <c:pt idx="33" formatCode="0.00">
                  <c:v>1.7333499999999999</c:v>
                </c:pt>
                <c:pt idx="34" formatCode="0.00">
                  <c:v>1.7055899999999999</c:v>
                </c:pt>
                <c:pt idx="35" formatCode="0.00">
                  <c:v>1.73769</c:v>
                </c:pt>
                <c:pt idx="36" formatCode="0.00">
                  <c:v>1.7337</c:v>
                </c:pt>
                <c:pt idx="37" formatCode="0.00">
                  <c:v>1.7185999999999999</c:v>
                </c:pt>
                <c:pt idx="38" formatCode="0.00">
                  <c:v>1.7242200000000001</c:v>
                </c:pt>
                <c:pt idx="39" formatCode="0.00">
                  <c:v>1.7417199999999999</c:v>
                </c:pt>
                <c:pt idx="40" formatCode="0.00">
                  <c:v>1.77057</c:v>
                </c:pt>
                <c:pt idx="41" formatCode="0.00">
                  <c:v>1.7572399999999999</c:v>
                </c:pt>
                <c:pt idx="42" formatCode="0.00">
                  <c:v>1.78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8291200"/>
        <c:axId val="63718528"/>
      </c:lineChart>
      <c:catAx>
        <c:axId val="48291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63718528"/>
        <c:crosses val="autoZero"/>
        <c:auto val="1"/>
        <c:lblAlgn val="ctr"/>
        <c:lblOffset val="100"/>
        <c:noMultiLvlLbl val="0"/>
      </c:catAx>
      <c:valAx>
        <c:axId val="63718528"/>
        <c:scaling>
          <c:orientation val="minMax"/>
          <c:min val="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400"/>
                </a:pPr>
                <a:r>
                  <a:rPr lang="en-US" sz="1400"/>
                  <a:t>Ratio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400"/>
            </a:pPr>
            <a:endParaRPr lang="en-US"/>
          </a:p>
        </c:txPr>
        <c:crossAx val="48291200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txPr>
    <a:bodyPr/>
    <a:lstStyle/>
    <a:p>
      <a:pPr>
        <a:defRPr sz="1200"/>
      </a:pPr>
      <a:endParaRPr lang="en-US"/>
    </a:p>
  </c:txPr>
  <c:externalData r:id="rId2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t" anchorCtr="0" compatLnSpc="1">
            <a:prstTxWarp prst="textNoShape">
              <a:avLst/>
            </a:prstTxWarp>
          </a:bodyPr>
          <a:lstStyle>
            <a:lvl1pPr defTabSz="966788">
              <a:defRPr kumimoji="0" sz="1300"/>
            </a:lvl1pPr>
          </a:lstStyle>
          <a:p>
            <a:pPr>
              <a:defRPr/>
            </a:pPr>
            <a:r>
              <a:rPr lang="en-US"/>
              <a:t>David Macpherson</a:t>
            </a:r>
          </a:p>
        </p:txBody>
      </p:sp>
      <p:sp>
        <p:nvSpPr>
          <p:cNvPr id="14339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7025" y="0"/>
            <a:ext cx="31654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t" anchorCtr="0" compatLnSpc="1">
            <a:prstTxWarp prst="textNoShape">
              <a:avLst/>
            </a:prstTxWarp>
          </a:bodyPr>
          <a:lstStyle>
            <a:lvl1pPr algn="r" defTabSz="966788">
              <a:defRPr kumimoji="0" sz="1300"/>
            </a:lvl1pPr>
          </a:lstStyle>
          <a:p>
            <a:pPr>
              <a:defRPr/>
            </a:pPr>
            <a:fld id="{8B47C551-2314-458C-B367-5D348C473943}" type="datetime1">
              <a:rPr lang="en-US"/>
              <a:pPr>
                <a:defRPr/>
              </a:pPr>
              <a:t>8/19/2016</a:t>
            </a:fld>
            <a:endParaRPr lang="en-US"/>
          </a:p>
        </p:txBody>
      </p:sp>
      <p:sp>
        <p:nvSpPr>
          <p:cNvPr id="14340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0663"/>
            <a:ext cx="31654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b" anchorCtr="0" compatLnSpc="1">
            <a:prstTxWarp prst="textNoShape">
              <a:avLst/>
            </a:prstTxWarp>
          </a:bodyPr>
          <a:lstStyle>
            <a:lvl1pPr defTabSz="966788">
              <a:defRPr kumimoji="0" sz="1300"/>
            </a:lvl1pPr>
          </a:lstStyle>
          <a:p>
            <a:pPr>
              <a:defRPr/>
            </a:pPr>
            <a:r>
              <a:rPr lang="en-US"/>
              <a:t>Chapter 4</a:t>
            </a:r>
          </a:p>
          <a:p>
            <a:pPr>
              <a:defRPr/>
            </a:pPr>
            <a:endParaRPr lang="en-US"/>
          </a:p>
        </p:txBody>
      </p:sp>
      <p:sp>
        <p:nvSpPr>
          <p:cNvPr id="14341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7025" y="9110663"/>
            <a:ext cx="31654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b" anchorCtr="0" compatLnSpc="1">
            <a:prstTxWarp prst="textNoShape">
              <a:avLst/>
            </a:prstTxWarp>
          </a:bodyPr>
          <a:lstStyle>
            <a:lvl1pPr algn="r" defTabSz="966788">
              <a:defRPr kumimoji="0" sz="1300"/>
            </a:lvl1pPr>
          </a:lstStyle>
          <a:p>
            <a:fld id="{79C1AC22-36B1-4E51-8A2F-C294D936A3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1701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54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t" anchorCtr="0" compatLnSpc="1">
            <a:prstTxWarp prst="textNoShape">
              <a:avLst/>
            </a:prstTxWarp>
          </a:bodyPr>
          <a:lstStyle>
            <a:lvl1pPr defTabSz="966788">
              <a:defRPr kumimoji="0"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5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252538" y="719138"/>
            <a:ext cx="4794250" cy="3595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52950"/>
            <a:ext cx="5353050" cy="431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0"/>
            <a:r>
              <a:rPr lang="en-US" noProof="0" smtClean="0"/>
              <a:t>Second level</a:t>
            </a:r>
          </a:p>
          <a:p>
            <a:pPr lvl="0"/>
            <a:r>
              <a:rPr lang="en-US" noProof="0" smtClean="0"/>
              <a:t>Third level</a:t>
            </a:r>
          </a:p>
          <a:p>
            <a:pPr lvl="0"/>
            <a:r>
              <a:rPr lang="en-US" noProof="0" smtClean="0"/>
              <a:t>Fourth level</a:t>
            </a:r>
          </a:p>
          <a:p>
            <a:pPr lvl="0"/>
            <a:r>
              <a:rPr lang="en-US" noProof="0" smtClean="0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4137025" y="0"/>
            <a:ext cx="3165475" cy="47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t" anchorCtr="0" compatLnSpc="1">
            <a:prstTxWarp prst="textNoShape">
              <a:avLst/>
            </a:prstTxWarp>
          </a:bodyPr>
          <a:lstStyle>
            <a:lvl1pPr algn="r" defTabSz="966788">
              <a:defRPr kumimoji="0" sz="1300"/>
            </a:lvl1pPr>
          </a:lstStyle>
          <a:p>
            <a:pPr>
              <a:defRPr/>
            </a:pPr>
            <a:fld id="{A09E5EED-70BC-4A30-91FF-87E9D80D32B5}" type="datetime1">
              <a:rPr lang="en-US"/>
              <a:pPr>
                <a:defRPr/>
              </a:pPr>
              <a:t>8/19/2016</a:t>
            </a:fld>
            <a:endParaRPr lang="en-US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0663"/>
            <a:ext cx="31654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b" anchorCtr="0" compatLnSpc="1">
            <a:prstTxWarp prst="textNoShape">
              <a:avLst/>
            </a:prstTxWarp>
          </a:bodyPr>
          <a:lstStyle>
            <a:lvl1pPr defTabSz="966788">
              <a:defRPr kumimoji="0"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7025" y="9110663"/>
            <a:ext cx="3165475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505" tIns="48252" rIns="96505" bIns="48252" numCol="1" anchor="b" anchorCtr="0" compatLnSpc="1">
            <a:prstTxWarp prst="textNoShape">
              <a:avLst/>
            </a:prstTxWarp>
          </a:bodyPr>
          <a:lstStyle>
            <a:lvl1pPr algn="r" defTabSz="966788">
              <a:defRPr kumimoji="0" sz="1300"/>
            </a:lvl1pPr>
          </a:lstStyle>
          <a:p>
            <a:fld id="{EF977F02-76A9-4DA1-8FB5-81BF00363F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625834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A475A2C-B416-4344-BC03-D6DB0EDF2FCB}" type="slidenum">
              <a:rPr kumimoji="0" lang="en-US" altLang="en-US" sz="1300"/>
              <a:pPr/>
              <a:t>1</a:t>
            </a:fld>
            <a:endParaRPr kumimoji="0" lang="en-US" altLang="en-US" sz="1300"/>
          </a:p>
        </p:txBody>
      </p:sp>
    </p:spTree>
    <p:extLst>
      <p:ext uri="{BB962C8B-B14F-4D97-AF65-F5344CB8AC3E}">
        <p14:creationId xmlns:p14="http://schemas.microsoft.com/office/powerpoint/2010/main" val="23498693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2060872-0DA6-40A7-AB1C-20728A6CF475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42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7E8A257-1A1E-44AD-90E2-6B63BF8C56E1}" type="slidenum">
              <a:rPr kumimoji="0" lang="en-US" altLang="en-US" sz="1300"/>
              <a:pPr/>
              <a:t>11</a:t>
            </a:fld>
            <a:endParaRPr kumimoji="0" lang="en-US" altLang="en-US" sz="1300"/>
          </a:p>
        </p:txBody>
      </p:sp>
      <p:sp>
        <p:nvSpPr>
          <p:cNvPr id="542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6020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1CBCE32-277B-467C-BB85-BE6A683C0D9C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52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F6231C9-196E-4B4E-A7E6-E2584850A555}" type="slidenum">
              <a:rPr kumimoji="0" lang="en-US" altLang="en-US" sz="1300"/>
              <a:pPr/>
              <a:t>12</a:t>
            </a:fld>
            <a:endParaRPr kumimoji="0" lang="en-US" altLang="en-US" sz="1300"/>
          </a:p>
        </p:txBody>
      </p:sp>
      <p:sp>
        <p:nvSpPr>
          <p:cNvPr id="553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6148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99CAD7F-DD8C-476C-8540-0A86863AA54B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632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58B6206-003C-4232-87FA-35C6DCE1BB93}" type="slidenum">
              <a:rPr kumimoji="0" lang="en-US" altLang="en-US" sz="1300"/>
              <a:pPr/>
              <a:t>13</a:t>
            </a:fld>
            <a:endParaRPr kumimoji="0" lang="en-US" altLang="en-US" sz="1300"/>
          </a:p>
        </p:txBody>
      </p:sp>
      <p:sp>
        <p:nvSpPr>
          <p:cNvPr id="563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563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912236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0E5CDE-0F75-4DF9-909F-5CF0FFDD5E5D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73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38A5EAC-50CB-4B1D-BB67-A98BC94B6193}" type="slidenum">
              <a:rPr kumimoji="0" lang="en-US" altLang="en-US" sz="1300"/>
              <a:pPr/>
              <a:t>14</a:t>
            </a:fld>
            <a:endParaRPr kumimoji="0" lang="en-US" altLang="en-US" sz="1300"/>
          </a:p>
        </p:txBody>
      </p:sp>
      <p:sp>
        <p:nvSpPr>
          <p:cNvPr id="573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573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959934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886A70A-531C-483E-AF3C-B0CE91F38660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837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DAAADD8-A23E-4A12-A1C9-5CEA33E99A10}" type="slidenum">
              <a:rPr kumimoji="0" lang="en-US" altLang="en-US" sz="1300"/>
              <a:pPr/>
              <a:t>15</a:t>
            </a:fld>
            <a:endParaRPr kumimoji="0" lang="en-US" altLang="en-US" sz="1300"/>
          </a:p>
        </p:txBody>
      </p:sp>
      <p:sp>
        <p:nvSpPr>
          <p:cNvPr id="583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583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05739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4FA6E06-BDA8-4F53-B30F-20274992B8B0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939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66FD02A-6291-44FB-8CF5-1E48451A68BD}" type="slidenum">
              <a:rPr kumimoji="0" lang="en-US" altLang="en-US" sz="1300"/>
              <a:pPr/>
              <a:t>16</a:t>
            </a:fld>
            <a:endParaRPr kumimoji="0" lang="en-US" altLang="en-US" sz="1300"/>
          </a:p>
        </p:txBody>
      </p:sp>
      <p:sp>
        <p:nvSpPr>
          <p:cNvPr id="593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593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984032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25AFF87-19D5-4B4D-A334-8A550946E20E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041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665D017-5CEE-4949-92B6-F5AB35E2A18D}" type="slidenum">
              <a:rPr kumimoji="0" lang="en-US" altLang="en-US" sz="1300"/>
              <a:pPr/>
              <a:t>17</a:t>
            </a:fld>
            <a:endParaRPr kumimoji="0" lang="en-US" altLang="en-US" sz="1300"/>
          </a:p>
        </p:txBody>
      </p:sp>
      <p:sp>
        <p:nvSpPr>
          <p:cNvPr id="6042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066324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60B22DB-78A1-45FB-8FE6-74EF4C69F2B6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144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2BC4254-DD68-4381-A6BD-9C2D94706722}" type="slidenum">
              <a:rPr kumimoji="0" lang="en-US" altLang="en-US" sz="1300"/>
              <a:pPr/>
              <a:t>18</a:t>
            </a:fld>
            <a:endParaRPr kumimoji="0" lang="en-US" altLang="en-US" sz="1300"/>
          </a:p>
        </p:txBody>
      </p:sp>
      <p:sp>
        <p:nvSpPr>
          <p:cNvPr id="6144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144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131652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2C52520-F30F-4649-9B03-B35B19AF517F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246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194EDF-BBF1-46C2-8805-A3321764C888}" type="slidenum">
              <a:rPr kumimoji="0" lang="en-US" altLang="en-US" sz="1300"/>
              <a:pPr/>
              <a:t>19</a:t>
            </a:fld>
            <a:endParaRPr kumimoji="0" lang="en-US" altLang="en-US" sz="1300"/>
          </a:p>
        </p:txBody>
      </p:sp>
      <p:sp>
        <p:nvSpPr>
          <p:cNvPr id="624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246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747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EE7BCA1-7C7E-47BF-B541-A5C8DBE313AE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349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18ED90-0AAA-4295-B02C-3726171F0AEB}" type="slidenum">
              <a:rPr kumimoji="0" lang="en-US" altLang="en-US" sz="1300"/>
              <a:pPr/>
              <a:t>20</a:t>
            </a:fld>
            <a:endParaRPr kumimoji="0" lang="en-US" altLang="en-US" sz="1300"/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138" y="4552950"/>
            <a:ext cx="5356225" cy="431641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3" tIns="45717" rIns="91433" bIns="45717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727388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54C3AF7-E95E-4756-AB28-77C07A8A6510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460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5D869A-D8CD-4A13-A39F-E1B63178F0D8}" type="slidenum">
              <a:rPr kumimoji="0" lang="en-US" altLang="en-US" sz="1300"/>
              <a:pPr/>
              <a:t>3</a:t>
            </a:fld>
            <a:endParaRPr kumimoji="0" lang="en-US" altLang="en-US" sz="1300"/>
          </a:p>
        </p:txBody>
      </p:sp>
      <p:sp>
        <p:nvSpPr>
          <p:cNvPr id="460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ln/>
        </p:spPr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6876667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2D4491D-9D3D-4FBA-ABF8-39E95E655069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451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E0F735-CDF7-4EAD-9962-F82D6A054F71}" type="slidenum">
              <a:rPr kumimoji="0" lang="en-US" altLang="en-US" sz="1300"/>
              <a:pPr/>
              <a:t>21</a:t>
            </a:fld>
            <a:endParaRPr kumimoji="0" lang="en-US" altLang="en-US" sz="1300"/>
          </a:p>
        </p:txBody>
      </p:sp>
      <p:sp>
        <p:nvSpPr>
          <p:cNvPr id="645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451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655165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192CBF-9CBE-4CD3-BEAB-0C483BB8640B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553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C0911EF-1908-41BC-B313-C41E8FF9670E}" type="slidenum">
              <a:rPr kumimoji="0" lang="en-US" altLang="en-US" sz="1300"/>
              <a:pPr/>
              <a:t>22</a:t>
            </a:fld>
            <a:endParaRPr kumimoji="0" lang="en-US" altLang="en-US" sz="1300"/>
          </a:p>
        </p:txBody>
      </p:sp>
      <p:sp>
        <p:nvSpPr>
          <p:cNvPr id="6554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554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828242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DC1BE9E-6A45-451F-978E-CD191677354B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656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108EF53-7ACD-4E44-BA18-E669AAB35403}" type="slidenum">
              <a:rPr kumimoji="0" lang="en-US" altLang="en-US" sz="1300"/>
              <a:pPr/>
              <a:t>23</a:t>
            </a:fld>
            <a:endParaRPr kumimoji="0" lang="en-US" altLang="en-US" sz="1300"/>
          </a:p>
        </p:txBody>
      </p:sp>
      <p:sp>
        <p:nvSpPr>
          <p:cNvPr id="665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656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910815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45BDEC7-F63B-4205-8FA1-AB87CDB84C3E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758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616E111-29A8-473B-B90A-1E0AA6509CD0}" type="slidenum">
              <a:rPr kumimoji="0" lang="en-US" altLang="en-US" sz="1300"/>
              <a:pPr/>
              <a:t>24</a:t>
            </a:fld>
            <a:endParaRPr kumimoji="0" lang="en-US" altLang="en-US" sz="1300"/>
          </a:p>
        </p:txBody>
      </p:sp>
      <p:sp>
        <p:nvSpPr>
          <p:cNvPr id="6758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758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8938956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50E1580-5FDD-4D80-A95D-CC38239F8F2B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861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D83A6CD-0258-4087-8C07-04D9E833989C}" type="slidenum">
              <a:rPr kumimoji="0" lang="en-US" altLang="en-US" sz="1300"/>
              <a:pPr/>
              <a:t>25</a:t>
            </a:fld>
            <a:endParaRPr kumimoji="0" lang="en-US" altLang="en-US" sz="1300"/>
          </a:p>
        </p:txBody>
      </p:sp>
      <p:sp>
        <p:nvSpPr>
          <p:cNvPr id="6861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8613" name="Rectangle 1027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01590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C58B4D9-5318-43BF-9806-996CD4A942A1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6963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86A9BD4-4B72-43C9-B039-7737E8EF99F7}" type="slidenum">
              <a:rPr kumimoji="0" lang="en-US" altLang="en-US" sz="1300"/>
              <a:pPr/>
              <a:t>26</a:t>
            </a:fld>
            <a:endParaRPr kumimoji="0" lang="en-US" altLang="en-US" sz="1300"/>
          </a:p>
        </p:txBody>
      </p:sp>
      <p:sp>
        <p:nvSpPr>
          <p:cNvPr id="6963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6963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2632027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59AF39B-F531-44CF-BBD4-A0502E5EF7FE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065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4A32BA2-5442-4A35-9619-95D935658CD5}" type="slidenum">
              <a:rPr kumimoji="0" lang="en-US" altLang="en-US" sz="1300"/>
              <a:pPr/>
              <a:t>27</a:t>
            </a:fld>
            <a:endParaRPr kumimoji="0" lang="en-US" altLang="en-US" sz="1300"/>
          </a:p>
        </p:txBody>
      </p:sp>
      <p:sp>
        <p:nvSpPr>
          <p:cNvPr id="7066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066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331790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DF06729-A1C4-4BEB-9012-63CF04344882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168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20693B-0F87-4206-A89E-380726CA4140}" type="slidenum">
              <a:rPr kumimoji="0" lang="en-US" altLang="en-US" sz="1300"/>
              <a:pPr/>
              <a:t>28</a:t>
            </a:fld>
            <a:endParaRPr kumimoji="0" lang="en-US" altLang="en-US" sz="1300"/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750769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92E5769-280F-47FA-81D6-5DF40AB1057B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27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D662BB-D548-4DCB-A912-BBD06A2A3912}" type="slidenum">
              <a:rPr kumimoji="0" lang="en-US" altLang="en-US" sz="1300"/>
              <a:pPr/>
              <a:t>29</a:t>
            </a:fld>
            <a:endParaRPr kumimoji="0" lang="en-US" altLang="en-US" sz="1300"/>
          </a:p>
        </p:txBody>
      </p:sp>
      <p:sp>
        <p:nvSpPr>
          <p:cNvPr id="727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27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637109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6A965B-5299-4DA5-A1A9-72C004113328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37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38E10C-3BFD-47C0-A874-A9D56F971599}" type="slidenum">
              <a:rPr kumimoji="0" lang="en-US" altLang="en-US" sz="1300"/>
              <a:pPr/>
              <a:t>30</a:t>
            </a:fld>
            <a:endParaRPr kumimoji="0" lang="en-US" altLang="en-US" sz="1300"/>
          </a:p>
        </p:txBody>
      </p:sp>
      <p:sp>
        <p:nvSpPr>
          <p:cNvPr id="737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37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30077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9818F6-6334-4F1F-B1DC-61489A7A410D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4710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AD3775-405F-4BAA-976B-86B51FDCD00B}" type="slidenum">
              <a:rPr kumimoji="0" lang="en-US" altLang="en-US" sz="1300"/>
              <a:pPr/>
              <a:t>4</a:t>
            </a:fld>
            <a:endParaRPr kumimoji="0" lang="en-US" altLang="en-US" sz="1300"/>
          </a:p>
        </p:txBody>
      </p:sp>
      <p:sp>
        <p:nvSpPr>
          <p:cNvPr id="4710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86683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544998A-60DD-4E53-9569-CFD27317A317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47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75299A9-1F86-4C45-8022-55E40026E599}" type="slidenum">
              <a:rPr kumimoji="0" lang="en-US" altLang="en-US" sz="1300"/>
              <a:pPr/>
              <a:t>31</a:t>
            </a:fld>
            <a:endParaRPr kumimoji="0" lang="en-US" altLang="en-US" sz="1300"/>
          </a:p>
        </p:txBody>
      </p:sp>
      <p:sp>
        <p:nvSpPr>
          <p:cNvPr id="747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47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565329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86A04D0-F090-4DA8-9CBA-7740DC89408C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577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CC77F4-EEA4-4BBC-B59F-DD9B2180CC8C}" type="slidenum">
              <a:rPr kumimoji="0" lang="en-US" altLang="en-US" sz="1300"/>
              <a:pPr/>
              <a:t>32</a:t>
            </a:fld>
            <a:endParaRPr kumimoji="0" lang="en-US" altLang="en-US" sz="1300"/>
          </a:p>
        </p:txBody>
      </p:sp>
      <p:sp>
        <p:nvSpPr>
          <p:cNvPr id="757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57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7937830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D6D6FBD-0DC0-4D2F-BB06-46DDEF1AA9C2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68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2A19A99-3680-4A98-9D8F-3261A565BD63}" type="slidenum">
              <a:rPr kumimoji="0" lang="en-US" altLang="en-US" sz="1300"/>
              <a:pPr/>
              <a:t>33</a:t>
            </a:fld>
            <a:endParaRPr kumimoji="0" lang="en-US" altLang="en-US" sz="1300"/>
          </a:p>
        </p:txBody>
      </p:sp>
      <p:sp>
        <p:nvSpPr>
          <p:cNvPr id="768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68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483331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828AA70-BB33-47B5-B5F7-42F4935EA010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78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CDBA64A-8339-40C4-ACE3-FC1A0A5A287D}" type="slidenum">
              <a:rPr kumimoji="0" lang="en-US" altLang="en-US" sz="1300"/>
              <a:pPr/>
              <a:t>34</a:t>
            </a:fld>
            <a:endParaRPr kumimoji="0" lang="en-US" altLang="en-US" sz="1300"/>
          </a:p>
        </p:txBody>
      </p:sp>
      <p:sp>
        <p:nvSpPr>
          <p:cNvPr id="778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782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2198223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1C6402E-BA38-4634-BCE8-FAC4EF509334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88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CEBB5C4-3D7C-40EF-AADA-FF4BE1E0E201}" type="slidenum">
              <a:rPr kumimoji="0" lang="en-US" altLang="en-US" sz="1300"/>
              <a:pPr/>
              <a:t>35</a:t>
            </a:fld>
            <a:endParaRPr kumimoji="0" lang="en-US" altLang="en-US" sz="1300"/>
          </a:p>
        </p:txBody>
      </p:sp>
      <p:sp>
        <p:nvSpPr>
          <p:cNvPr id="788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885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176981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06D66AE-3CDF-41E4-A94A-E3493CDD840A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7987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7A69F9E-9513-4E49-93BC-8A24E05CD7D9}" type="slidenum">
              <a:rPr kumimoji="0" lang="en-US" altLang="en-US" sz="1300"/>
              <a:pPr/>
              <a:t>36</a:t>
            </a:fld>
            <a:endParaRPr kumimoji="0" lang="en-US" altLang="en-US" sz="1300"/>
          </a:p>
        </p:txBody>
      </p:sp>
      <p:sp>
        <p:nvSpPr>
          <p:cNvPr id="7987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7987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86081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171382-6687-4B91-97F8-4A9D227F1109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8089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E5426A6-AC19-4185-A593-A38EB3C8524E}" type="slidenum">
              <a:rPr kumimoji="0" lang="en-US" altLang="en-US" sz="1300"/>
              <a:pPr/>
              <a:t>37</a:t>
            </a:fld>
            <a:endParaRPr kumimoji="0" lang="en-US" altLang="en-US" sz="1300"/>
          </a:p>
        </p:txBody>
      </p:sp>
      <p:sp>
        <p:nvSpPr>
          <p:cNvPr id="809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8090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67229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F568D42-793D-46D7-999D-E88D265F1ABB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8192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CA23BAD-6713-4677-ADDF-84EE3135D069}" type="slidenum">
              <a:rPr kumimoji="0" lang="en-US" altLang="en-US" sz="1300"/>
              <a:pPr/>
              <a:t>38</a:t>
            </a:fld>
            <a:endParaRPr kumimoji="0" lang="en-US" altLang="en-US" sz="1300"/>
          </a:p>
        </p:txBody>
      </p:sp>
      <p:sp>
        <p:nvSpPr>
          <p:cNvPr id="8192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8192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91744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5BDBF7-1F22-47F8-B077-7966A31017D8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8294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954F89C-2F66-4241-BC60-FA81C5BD03F5}" type="slidenum">
              <a:rPr kumimoji="0" lang="en-US" altLang="en-US" sz="1300"/>
              <a:pPr/>
              <a:t>39</a:t>
            </a:fld>
            <a:endParaRPr kumimoji="0" lang="en-US" altLang="en-US" sz="1300"/>
          </a:p>
        </p:txBody>
      </p:sp>
      <p:sp>
        <p:nvSpPr>
          <p:cNvPr id="8294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8294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1730995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E956DE-EDBF-4397-ADC7-22C25FAF3511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8397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38759913-1788-48C8-93DA-07622296FD46}" type="slidenum">
              <a:rPr kumimoji="0" lang="en-US" altLang="en-US" sz="1300"/>
              <a:pPr/>
              <a:t>40</a:t>
            </a:fld>
            <a:endParaRPr kumimoji="0" lang="en-US" altLang="en-US" sz="1300"/>
          </a:p>
        </p:txBody>
      </p:sp>
      <p:sp>
        <p:nvSpPr>
          <p:cNvPr id="839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8397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43874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3357973-83B8-4840-96E4-6BB09D821CF3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4813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3551F55-70B3-4386-B7EF-442C4AF50507}" type="slidenum">
              <a:rPr kumimoji="0" lang="en-US" altLang="en-US" sz="1300"/>
              <a:pPr/>
              <a:t>5</a:t>
            </a:fld>
            <a:endParaRPr kumimoji="0" lang="en-US" altLang="en-US" sz="1300"/>
          </a:p>
        </p:txBody>
      </p:sp>
      <p:sp>
        <p:nvSpPr>
          <p:cNvPr id="4813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70814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E3CB599-6255-4D5C-8876-17037AD13385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8499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AC6076F-E7CF-47EE-9A20-E58E9D799E5B}" type="slidenum">
              <a:rPr kumimoji="0" lang="en-US" altLang="en-US" sz="1300"/>
              <a:pPr/>
              <a:t>41</a:t>
            </a:fld>
            <a:endParaRPr kumimoji="0" lang="en-US" altLang="en-US" sz="1300"/>
          </a:p>
        </p:txBody>
      </p:sp>
      <p:sp>
        <p:nvSpPr>
          <p:cNvPr id="8499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37531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949C7FB-B80D-4E41-B486-BAF1F540BDEE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49155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3045164-3C04-4D21-AFCA-AD9C00F2841B}" type="slidenum">
              <a:rPr kumimoji="0" lang="en-US" altLang="en-US" sz="1300"/>
              <a:pPr/>
              <a:t>6</a:t>
            </a:fld>
            <a:endParaRPr kumimoji="0" lang="en-US" altLang="en-US" sz="1300"/>
          </a:p>
        </p:txBody>
      </p:sp>
      <p:sp>
        <p:nvSpPr>
          <p:cNvPr id="4915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4915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70072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BABD0DE-C0AD-4414-848E-8D279D22CBE6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0179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F436C6-D884-4014-A51F-6DE2AA0BF418}" type="slidenum">
              <a:rPr kumimoji="0" lang="en-US" altLang="en-US" sz="1300"/>
              <a:pPr/>
              <a:t>7</a:t>
            </a:fld>
            <a:endParaRPr kumimoji="0" lang="en-US" altLang="en-US" sz="1300"/>
          </a:p>
        </p:txBody>
      </p:sp>
      <p:sp>
        <p:nvSpPr>
          <p:cNvPr id="5018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5018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6286" tIns="48143" rIns="96286" bIns="48143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60690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87237EA-8740-4E6D-A9B1-392A7A642451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1203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4961220-15E5-4866-9754-3BA1861372A8}" type="slidenum">
              <a:rPr kumimoji="0" lang="en-US" altLang="en-US" sz="1300"/>
              <a:pPr/>
              <a:t>8</a:t>
            </a:fld>
            <a:endParaRPr kumimoji="0" lang="en-US" altLang="en-US" sz="1300"/>
          </a:p>
        </p:txBody>
      </p:sp>
      <p:sp>
        <p:nvSpPr>
          <p:cNvPr id="5120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FFFFFF"/>
          </a:solidFill>
          <a:ln/>
        </p:spPr>
      </p:sp>
      <p:sp>
        <p:nvSpPr>
          <p:cNvPr id="5120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4938" tIns="47469" rIns="94938" bIns="47469"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44108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3823AC3-CDFC-4B08-8B3E-15049393D787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2227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C6552C3-A63D-4BC0-B0F3-D43C3F12D11E}" type="slidenum">
              <a:rPr kumimoji="0" lang="en-US" altLang="en-US" sz="1300"/>
              <a:pPr/>
              <a:t>9</a:t>
            </a:fld>
            <a:endParaRPr kumimoji="0" lang="en-US" altLang="en-US" sz="1300"/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54758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11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0AFD2B1-723B-4882-846A-B351AD6DC90F}" type="datetime1">
              <a:rPr kumimoji="0" lang="en-US" altLang="en-US" sz="1300" smtClean="0"/>
              <a:pPr/>
              <a:t>8/19/2016</a:t>
            </a:fld>
            <a:endParaRPr kumimoji="0" lang="en-US" altLang="en-US" sz="1300" smtClean="0"/>
          </a:p>
        </p:txBody>
      </p:sp>
      <p:sp>
        <p:nvSpPr>
          <p:cNvPr id="53251" name="Rectangle 13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B478CD8-7EE1-40A3-8F47-51214465CC55}" type="slidenum">
              <a:rPr kumimoji="0" lang="en-US" altLang="en-US" sz="1300"/>
              <a:pPr/>
              <a:t>10</a:t>
            </a:fld>
            <a:endParaRPr kumimoji="0" lang="en-US" altLang="en-US" sz="1300"/>
          </a:p>
        </p:txBody>
      </p:sp>
      <p:sp>
        <p:nvSpPr>
          <p:cNvPr id="532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701063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230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621" y="-1905000"/>
            <a:ext cx="9144000" cy="61320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 cmpd="sng">
                <a:solidFill>
                  <a:schemeClr val="tx1"/>
                </a:solidFill>
                <a:prstDash val="sysDot"/>
                <a:miter lim="800000"/>
                <a:headEnd type="none" w="med" len="med"/>
                <a:tailEnd type="none" w="lg" len="lg"/>
              </a14:hiddenLine>
            </a:ext>
          </a:extLst>
        </p:spPr>
      </p:pic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2362200" y="3492058"/>
            <a:ext cx="6019800" cy="1470025"/>
          </a:xfrm>
        </p:spPr>
        <p:txBody>
          <a:bodyPr/>
          <a:lstStyle>
            <a:lvl1pPr algn="r">
              <a:defRPr baseline="0">
                <a:solidFill>
                  <a:schemeClr val="bg1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Chapter 1</a:t>
            </a: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2667000" y="4495800"/>
            <a:ext cx="5715000" cy="1752600"/>
          </a:xfrm>
        </p:spPr>
        <p:txBody>
          <a:bodyPr/>
          <a:lstStyle>
            <a:lvl1pPr marL="0" indent="0" algn="r">
              <a:buFontTx/>
              <a:buNone/>
              <a:defRPr sz="4000" baseline="0">
                <a:solidFill>
                  <a:srgbClr val="F7941D"/>
                </a:solidFill>
                <a:latin typeface="Baskerville Old Face" panose="02020602080505020303" pitchFamily="18" charset="0"/>
              </a:defRPr>
            </a:lvl1pPr>
          </a:lstStyle>
          <a:p>
            <a:r>
              <a:rPr lang="en-US" dirty="0" smtClean="0"/>
              <a:t>Labor Economics: Introduction and Overview</a:t>
            </a:r>
            <a:endParaRPr lang="en-US" dirty="0"/>
          </a:p>
        </p:txBody>
      </p:sp>
      <p:sp>
        <p:nvSpPr>
          <p:cNvPr id="10" name="Text Box 13"/>
          <p:cNvSpPr txBox="1">
            <a:spLocks noChangeArrowheads="1"/>
          </p:cNvSpPr>
          <p:nvPr/>
        </p:nvSpPr>
        <p:spPr bwMode="auto">
          <a:xfrm>
            <a:off x="457200" y="6400800"/>
            <a:ext cx="8534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900" i="1" dirty="0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McGraw-Hill Education. All rights reserved. Authorized only for instructor use in the classroom. No reproduction or distribution without the prior written consent of McGraw-Hill Education.</a:t>
            </a:r>
            <a:endParaRPr lang="en-US" sz="900" i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047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2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04800"/>
            <a:ext cx="2057400" cy="58975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975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74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0" y="1524000"/>
            <a:ext cx="9144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0" y="0"/>
            <a:ext cx="9144000" cy="1447800"/>
          </a:xfrm>
          <a:prstGeom prst="rect">
            <a:avLst/>
          </a:prstGeom>
          <a:solidFill>
            <a:srgbClr val="230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0600"/>
                </a:solidFill>
              </a:ln>
              <a:solidFill>
                <a:srgbClr val="230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04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80954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6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64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80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83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533400" lvl="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5400" b="1" smtClean="0">
                <a:solidFill>
                  <a:srgbClr val="EF8E21"/>
                </a:solidFill>
                <a:latin typeface="+mj-lt"/>
              </a:rPr>
              <a:t>Click to edit Master text styles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457200" y="3124200"/>
            <a:ext cx="82296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380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066800"/>
            <a:ext cx="9144000" cy="5791200"/>
          </a:xfrm>
          <a:prstGeom prst="rect">
            <a:avLst/>
          </a:prstGeom>
          <a:blipFill dpi="0" rotWithShape="1">
            <a:blip r:embed="rId2">
              <a:alphaModFix amt="11000"/>
              <a:biLevel thresh="5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76400"/>
            <a:ext cx="8229600" cy="4525963"/>
          </a:xfrm>
        </p:spPr>
        <p:txBody>
          <a:bodyPr/>
          <a:lstStyle/>
          <a:p>
            <a:pPr marL="533400" lvl="0" indent="-5334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5400" b="1" smtClean="0">
                <a:solidFill>
                  <a:srgbClr val="EF8E21"/>
                </a:solidFill>
                <a:latin typeface="+mj-lt"/>
              </a:rPr>
              <a:t>Click to edit Master text styles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1058694"/>
            <a:ext cx="9220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0" y="0"/>
            <a:ext cx="9144000" cy="1058694"/>
          </a:xfrm>
          <a:prstGeom prst="rect">
            <a:avLst/>
          </a:prstGeom>
          <a:solidFill>
            <a:srgbClr val="2306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230600"/>
                </a:solidFill>
              </a:ln>
              <a:solidFill>
                <a:srgbClr val="230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059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95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15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9345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Chapter 1</a:t>
            </a:r>
          </a:p>
        </p:txBody>
      </p:sp>
      <p:sp>
        <p:nvSpPr>
          <p:cNvPr id="103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764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US" altLang="en-US" dirty="0" smtClean="0"/>
          </a:p>
        </p:txBody>
      </p:sp>
      <p:sp>
        <p:nvSpPr>
          <p:cNvPr id="1035" name="Text Box 13"/>
          <p:cNvSpPr txBox="1">
            <a:spLocks noChangeArrowheads="1"/>
          </p:cNvSpPr>
          <p:nvPr/>
        </p:nvSpPr>
        <p:spPr bwMode="auto">
          <a:xfrm>
            <a:off x="457200" y="6400800"/>
            <a:ext cx="7848600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/>
            <a:r>
              <a:rPr lang="en-US" sz="800" i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 McGraw-Hill Education. All rights reserved. Authorized only for instructor use in the classroom. No reproduction or distribution without the prior written consent of McGraw-Hill Education.</a:t>
            </a:r>
            <a:endParaRPr lang="en-US" sz="800" i="1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39" name="Text Box 16"/>
          <p:cNvSpPr txBox="1">
            <a:spLocks noChangeArrowheads="1"/>
          </p:cNvSpPr>
          <p:nvPr/>
        </p:nvSpPr>
        <p:spPr bwMode="auto">
          <a:xfrm>
            <a:off x="8229600" y="6400800"/>
            <a:ext cx="6858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chemeClr val="tx1"/>
                </a:solidFill>
                <a:prstDash val="sysDot"/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200" dirty="0">
                <a:solidFill>
                  <a:srgbClr val="EF8E21"/>
                </a:solidFill>
                <a:latin typeface="+mn-lt"/>
              </a:rPr>
              <a:t>1-</a:t>
            </a:r>
            <a:fld id="{91F8B2B5-FBD2-49AA-91D6-C53D186A640A}" type="slidenum">
              <a:rPr lang="en-US" altLang="en-US" sz="1200">
                <a:solidFill>
                  <a:srgbClr val="EF8E21"/>
                </a:solidFill>
                <a:latin typeface="+mn-lt"/>
              </a:rPr>
              <a:pPr>
                <a:spcBef>
                  <a:spcPct val="50000"/>
                </a:spcBef>
              </a:pPr>
              <a:t>‹#›</a:t>
            </a:fld>
            <a:endParaRPr lang="en-US" altLang="en-US" sz="1200" dirty="0">
              <a:solidFill>
                <a:srgbClr val="EF8E21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 baseline="0">
          <a:solidFill>
            <a:srgbClr val="EF8E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o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∞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−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Microsoft_Excel_97-2003_Worksheet2.xls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Microsoft_Excel_97-2003_Worksheet1.xls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Chapter 4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Labor Quality: Investing in Human Capital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Present Value</a:t>
            </a:r>
          </a:p>
        </p:txBody>
      </p:sp>
      <p:sp>
        <p:nvSpPr>
          <p:cNvPr id="459784" name="Rectangle 8"/>
          <p:cNvSpPr>
            <a:spLocks noChangeArrowheads="1"/>
          </p:cNvSpPr>
          <p:nvPr/>
        </p:nvSpPr>
        <p:spPr bwMode="auto">
          <a:xfrm>
            <a:off x="2292350" y="2901950"/>
            <a:ext cx="74613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altLang="en-US" sz="2100" b="1" i="1">
                <a:solidFill>
                  <a:srgbClr val="000000"/>
                </a:solidFill>
                <a:latin typeface="Arial" panose="020B0604020202020204" pitchFamily="34" charset="0"/>
              </a:rPr>
              <a:t> </a:t>
            </a:r>
            <a:endParaRPr kumimoji="0" lang="en-US" altLang="en-US" sz="2000"/>
          </a:p>
        </p:txBody>
      </p:sp>
      <p:grpSp>
        <p:nvGrpSpPr>
          <p:cNvPr id="2" name="Group 37"/>
          <p:cNvGrpSpPr>
            <a:grpSpLocks/>
          </p:cNvGrpSpPr>
          <p:nvPr/>
        </p:nvGrpSpPr>
        <p:grpSpPr bwMode="auto">
          <a:xfrm>
            <a:off x="1084263" y="2598738"/>
            <a:ext cx="7353300" cy="990600"/>
            <a:chOff x="984" y="1536"/>
            <a:chExt cx="4632" cy="624"/>
          </a:xfrm>
        </p:grpSpPr>
        <p:grpSp>
          <p:nvGrpSpPr>
            <p:cNvPr id="11291" name="Group 36"/>
            <p:cNvGrpSpPr>
              <a:grpSpLocks/>
            </p:cNvGrpSpPr>
            <p:nvPr/>
          </p:nvGrpSpPr>
          <p:grpSpPr bwMode="auto">
            <a:xfrm>
              <a:off x="984" y="1536"/>
              <a:ext cx="4632" cy="624"/>
              <a:chOff x="984" y="1536"/>
              <a:chExt cx="4632" cy="624"/>
            </a:xfrm>
          </p:grpSpPr>
          <p:sp>
            <p:nvSpPr>
              <p:cNvPr id="11294" name="Rectangle 4" descr="Parchment"/>
              <p:cNvSpPr>
                <a:spLocks noChangeArrowheads="1"/>
              </p:cNvSpPr>
              <p:nvPr/>
            </p:nvSpPr>
            <p:spPr bwMode="auto">
              <a:xfrm>
                <a:off x="984" y="1536"/>
                <a:ext cx="4632" cy="624"/>
              </a:xfrm>
              <a:prstGeom prst="rect">
                <a:avLst/>
              </a:prstGeom>
              <a:blipFill dpi="0" rotWithShape="0">
                <a:blip r:embed="rId3">
                  <a:alphaModFix amt="50000"/>
                </a:blip>
                <a:srcRect/>
                <a:tile tx="0" ty="0" sx="100000" sy="100000" flip="none" algn="tl"/>
              </a:blipFill>
              <a:ln w="3175">
                <a:solidFill>
                  <a:schemeClr val="bg2"/>
                </a:solidFill>
                <a:miter lim="800000"/>
                <a:headEnd/>
                <a:tailEnd type="none" w="lg" len="lg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1295" name="Rectangle 5"/>
              <p:cNvSpPr>
                <a:spLocks noChangeArrowheads="1"/>
              </p:cNvSpPr>
              <p:nvPr/>
            </p:nvSpPr>
            <p:spPr bwMode="auto">
              <a:xfrm>
                <a:off x="1116" y="1685"/>
                <a:ext cx="264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kumimoji="0" lang="en-US" altLang="en-US" sz="3300" b="1" i="1"/>
                  <a:t>V</a:t>
                </a:r>
                <a:r>
                  <a:rPr kumimoji="0" lang="en-US" altLang="en-US" sz="3300" b="1" i="1" baseline="-25000"/>
                  <a:t>p</a:t>
                </a:r>
                <a:endParaRPr kumimoji="0" lang="en-US" altLang="en-US" sz="3300"/>
              </a:p>
            </p:txBody>
          </p:sp>
          <p:sp>
            <p:nvSpPr>
              <p:cNvPr id="11296" name="Rectangle 6"/>
              <p:cNvSpPr>
                <a:spLocks noChangeArrowheads="1"/>
              </p:cNvSpPr>
              <p:nvPr/>
            </p:nvSpPr>
            <p:spPr bwMode="auto">
              <a:xfrm>
                <a:off x="1572" y="1758"/>
                <a:ext cx="98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kumimoji="0" lang="en-US" altLang="en-US" sz="2100" b="1" i="1">
                    <a:solidFill>
                      <a:srgbClr val="000000"/>
                    </a:solidFill>
                    <a:latin typeface="Arial" panose="020B0604020202020204" pitchFamily="34" charset="0"/>
                  </a:rPr>
                  <a:t>=</a:t>
                </a:r>
                <a:endParaRPr kumimoji="0" lang="en-US" altLang="en-US" sz="2000"/>
              </a:p>
            </p:txBody>
          </p:sp>
        </p:grpSp>
        <p:sp>
          <p:nvSpPr>
            <p:cNvPr id="11292" name="Rectangle 9"/>
            <p:cNvSpPr>
              <a:spLocks noChangeArrowheads="1"/>
            </p:cNvSpPr>
            <p:nvPr/>
          </p:nvSpPr>
          <p:spPr bwMode="auto">
            <a:xfrm>
              <a:off x="1910" y="1700"/>
              <a:ext cx="2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E</a:t>
              </a:r>
              <a:r>
                <a:rPr kumimoji="0" lang="en-US" altLang="en-US" sz="2500" b="1" i="1" baseline="-25000">
                  <a:solidFill>
                    <a:srgbClr val="000000"/>
                  </a:solidFill>
                </a:rPr>
                <a:t>0</a:t>
              </a:r>
              <a:endParaRPr kumimoji="0" lang="en-US" altLang="en-US" sz="1800"/>
            </a:p>
          </p:txBody>
        </p:sp>
        <p:sp>
          <p:nvSpPr>
            <p:cNvPr id="11293" name="Rectangle 11"/>
            <p:cNvSpPr>
              <a:spLocks noChangeArrowheads="1"/>
            </p:cNvSpPr>
            <p:nvPr/>
          </p:nvSpPr>
          <p:spPr bwMode="auto">
            <a:xfrm>
              <a:off x="2366" y="1756"/>
              <a:ext cx="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kumimoji="0" lang="en-US" altLang="en-US" sz="2000"/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587750" y="2674938"/>
            <a:ext cx="1174750" cy="793750"/>
            <a:chOff x="1937" y="3456"/>
            <a:chExt cx="740" cy="500"/>
          </a:xfrm>
        </p:grpSpPr>
        <p:sp>
          <p:nvSpPr>
            <p:cNvPr id="11286" name="Rectangle 14"/>
            <p:cNvSpPr>
              <a:spLocks noChangeArrowheads="1"/>
            </p:cNvSpPr>
            <p:nvPr/>
          </p:nvSpPr>
          <p:spPr bwMode="auto">
            <a:xfrm>
              <a:off x="1937" y="3599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kumimoji="0" lang="en-US" altLang="en-US" sz="2000"/>
            </a:p>
          </p:txBody>
        </p:sp>
        <p:sp>
          <p:nvSpPr>
            <p:cNvPr id="11287" name="Rectangle 15"/>
            <p:cNvSpPr>
              <a:spLocks noChangeArrowheads="1"/>
            </p:cNvSpPr>
            <p:nvPr/>
          </p:nvSpPr>
          <p:spPr bwMode="auto">
            <a:xfrm>
              <a:off x="2102" y="3456"/>
              <a:ext cx="2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E</a:t>
              </a:r>
              <a:r>
                <a:rPr kumimoji="0" lang="en-US" altLang="en-US" sz="2500" b="1" i="1" baseline="-25000">
                  <a:solidFill>
                    <a:srgbClr val="000000"/>
                  </a:solidFill>
                </a:rPr>
                <a:t>1</a:t>
              </a:r>
              <a:endParaRPr kumimoji="0" lang="en-US" altLang="en-US" sz="1800"/>
            </a:p>
          </p:txBody>
        </p:sp>
        <p:sp>
          <p:nvSpPr>
            <p:cNvPr id="11288" name="Line 16"/>
            <p:cNvSpPr>
              <a:spLocks noChangeShapeType="1"/>
            </p:cNvSpPr>
            <p:nvPr/>
          </p:nvSpPr>
          <p:spPr bwMode="auto">
            <a:xfrm>
              <a:off x="1945" y="3724"/>
              <a:ext cx="50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9" name="Rectangle 17"/>
            <p:cNvSpPr>
              <a:spLocks noChangeArrowheads="1"/>
            </p:cNvSpPr>
            <p:nvPr/>
          </p:nvSpPr>
          <p:spPr bwMode="auto">
            <a:xfrm>
              <a:off x="1944" y="3716"/>
              <a:ext cx="50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(1 + i)</a:t>
              </a:r>
              <a:endParaRPr kumimoji="0" lang="en-US" altLang="en-US" sz="1800"/>
            </a:p>
          </p:txBody>
        </p:sp>
        <p:sp>
          <p:nvSpPr>
            <p:cNvPr id="11290" name="Rectangle 18"/>
            <p:cNvSpPr>
              <a:spLocks noChangeArrowheads="1"/>
            </p:cNvSpPr>
            <p:nvPr/>
          </p:nvSpPr>
          <p:spPr bwMode="auto">
            <a:xfrm>
              <a:off x="2579" y="3628"/>
              <a:ext cx="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kumimoji="0" lang="en-US" altLang="en-US" sz="2000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7289800" y="2676525"/>
            <a:ext cx="931863" cy="793750"/>
            <a:chOff x="4269" y="3457"/>
            <a:chExt cx="587" cy="500"/>
          </a:xfrm>
        </p:grpSpPr>
        <p:sp>
          <p:nvSpPr>
            <p:cNvPr id="11282" name="Rectangle 20"/>
            <p:cNvSpPr>
              <a:spLocks noChangeArrowheads="1"/>
            </p:cNvSpPr>
            <p:nvPr/>
          </p:nvSpPr>
          <p:spPr bwMode="auto">
            <a:xfrm>
              <a:off x="4269" y="3600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kumimoji="0" lang="en-US" altLang="en-US" sz="2000"/>
            </a:p>
          </p:txBody>
        </p:sp>
        <p:sp>
          <p:nvSpPr>
            <p:cNvPr id="11283" name="Rectangle 21"/>
            <p:cNvSpPr>
              <a:spLocks noChangeArrowheads="1"/>
            </p:cNvSpPr>
            <p:nvPr/>
          </p:nvSpPr>
          <p:spPr bwMode="auto">
            <a:xfrm>
              <a:off x="4434" y="3457"/>
              <a:ext cx="20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E</a:t>
              </a:r>
              <a:r>
                <a:rPr kumimoji="0" lang="en-US" altLang="en-US" sz="2500" b="1" i="1" baseline="-25000">
                  <a:solidFill>
                    <a:srgbClr val="000000"/>
                  </a:solidFill>
                </a:rPr>
                <a:t>n</a:t>
              </a:r>
              <a:endParaRPr kumimoji="0" lang="en-US" altLang="en-US" sz="1800"/>
            </a:p>
          </p:txBody>
        </p:sp>
        <p:sp>
          <p:nvSpPr>
            <p:cNvPr id="11284" name="Line 22"/>
            <p:cNvSpPr>
              <a:spLocks noChangeShapeType="1"/>
            </p:cNvSpPr>
            <p:nvPr/>
          </p:nvSpPr>
          <p:spPr bwMode="auto">
            <a:xfrm>
              <a:off x="4277" y="3725"/>
              <a:ext cx="50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5" name="Rectangle 23"/>
            <p:cNvSpPr>
              <a:spLocks noChangeArrowheads="1"/>
            </p:cNvSpPr>
            <p:nvPr/>
          </p:nvSpPr>
          <p:spPr bwMode="auto">
            <a:xfrm>
              <a:off x="4276" y="3717"/>
              <a:ext cx="58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(1 + i)</a:t>
              </a:r>
              <a:r>
                <a:rPr kumimoji="0" lang="en-US" altLang="en-US" sz="2500" b="1" i="1" baseline="30000">
                  <a:solidFill>
                    <a:srgbClr val="000000"/>
                  </a:solidFill>
                </a:rPr>
                <a:t>n</a:t>
              </a:r>
              <a:endParaRPr kumimoji="0" lang="en-US" altLang="en-US" sz="1800"/>
            </a:p>
          </p:txBody>
        </p:sp>
      </p:grp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4916488" y="2674938"/>
            <a:ext cx="1184275" cy="793750"/>
            <a:chOff x="2774" y="3456"/>
            <a:chExt cx="746" cy="500"/>
          </a:xfrm>
        </p:grpSpPr>
        <p:sp>
          <p:nvSpPr>
            <p:cNvPr id="11277" name="Rectangle 25"/>
            <p:cNvSpPr>
              <a:spLocks noChangeArrowheads="1"/>
            </p:cNvSpPr>
            <p:nvPr/>
          </p:nvSpPr>
          <p:spPr bwMode="auto">
            <a:xfrm>
              <a:off x="2774" y="3599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kumimoji="0" lang="en-US" altLang="en-US" sz="2000"/>
            </a:p>
          </p:txBody>
        </p:sp>
        <p:sp>
          <p:nvSpPr>
            <p:cNvPr id="11278" name="Rectangle 26"/>
            <p:cNvSpPr>
              <a:spLocks noChangeArrowheads="1"/>
            </p:cNvSpPr>
            <p:nvPr/>
          </p:nvSpPr>
          <p:spPr bwMode="auto">
            <a:xfrm>
              <a:off x="2939" y="3456"/>
              <a:ext cx="2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E</a:t>
              </a:r>
              <a:r>
                <a:rPr kumimoji="0" lang="en-US" altLang="en-US" sz="2500" b="1" i="1" baseline="-25000">
                  <a:solidFill>
                    <a:srgbClr val="000000"/>
                  </a:solidFill>
                </a:rPr>
                <a:t>2</a:t>
              </a:r>
              <a:endParaRPr kumimoji="0" lang="en-US" altLang="en-US" sz="1800"/>
            </a:p>
          </p:txBody>
        </p:sp>
        <p:sp>
          <p:nvSpPr>
            <p:cNvPr id="11279" name="Line 27"/>
            <p:cNvSpPr>
              <a:spLocks noChangeShapeType="1"/>
            </p:cNvSpPr>
            <p:nvPr/>
          </p:nvSpPr>
          <p:spPr bwMode="auto">
            <a:xfrm>
              <a:off x="2782" y="3724"/>
              <a:ext cx="50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80" name="Rectangle 28"/>
            <p:cNvSpPr>
              <a:spLocks noChangeArrowheads="1"/>
            </p:cNvSpPr>
            <p:nvPr/>
          </p:nvSpPr>
          <p:spPr bwMode="auto">
            <a:xfrm>
              <a:off x="2781" y="3716"/>
              <a:ext cx="57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(1 + i)</a:t>
              </a:r>
              <a:r>
                <a:rPr kumimoji="0" lang="en-US" altLang="en-US" sz="2500" b="1" i="1" baseline="30000">
                  <a:solidFill>
                    <a:srgbClr val="000000"/>
                  </a:solidFill>
                </a:rPr>
                <a:t>2</a:t>
              </a:r>
              <a:endParaRPr kumimoji="0" lang="en-US" altLang="en-US" sz="1800"/>
            </a:p>
          </p:txBody>
        </p:sp>
        <p:sp>
          <p:nvSpPr>
            <p:cNvPr id="11281" name="Rectangle 29"/>
            <p:cNvSpPr>
              <a:spLocks noChangeArrowheads="1"/>
            </p:cNvSpPr>
            <p:nvPr/>
          </p:nvSpPr>
          <p:spPr bwMode="auto">
            <a:xfrm>
              <a:off x="3422" y="3627"/>
              <a:ext cx="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kumimoji="0" lang="en-US" altLang="en-US" sz="2000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6213475" y="2879725"/>
            <a:ext cx="922338" cy="390525"/>
            <a:chOff x="3591" y="3585"/>
            <a:chExt cx="581" cy="246"/>
          </a:xfrm>
        </p:grpSpPr>
        <p:sp>
          <p:nvSpPr>
            <p:cNvPr id="11275" name="Rectangle 31"/>
            <p:cNvSpPr>
              <a:spLocks noChangeArrowheads="1"/>
            </p:cNvSpPr>
            <p:nvPr/>
          </p:nvSpPr>
          <p:spPr bwMode="auto">
            <a:xfrm>
              <a:off x="4074" y="3629"/>
              <a:ext cx="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kumimoji="0" lang="en-US" altLang="en-US" sz="2000"/>
            </a:p>
          </p:txBody>
        </p:sp>
        <p:sp>
          <p:nvSpPr>
            <p:cNvPr id="11276" name="Rectangle 32"/>
            <p:cNvSpPr>
              <a:spLocks noChangeArrowheads="1"/>
            </p:cNvSpPr>
            <p:nvPr/>
          </p:nvSpPr>
          <p:spPr bwMode="auto">
            <a:xfrm>
              <a:off x="3591" y="3585"/>
              <a:ext cx="43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. . . . .</a:t>
              </a:r>
              <a:endParaRPr kumimoji="0" lang="en-US" altLang="en-US" sz="2000"/>
            </a:p>
          </p:txBody>
        </p:sp>
      </p:grpSp>
      <p:sp>
        <p:nvSpPr>
          <p:cNvPr id="459809" name="Rectangle 33"/>
          <p:cNvSpPr>
            <a:spLocks noChangeArrowheads="1"/>
          </p:cNvSpPr>
          <p:nvPr/>
        </p:nvSpPr>
        <p:spPr bwMode="auto">
          <a:xfrm>
            <a:off x="1670050" y="3842426"/>
            <a:ext cx="6227763" cy="220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Costs are represented as negative values of E.</a:t>
            </a:r>
          </a:p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A person should attend college if the net present value (</a:t>
            </a:r>
            <a:r>
              <a:rPr lang="en-US" altLang="en-US" dirty="0" err="1">
                <a:latin typeface="Arial" panose="020B0604020202020204" pitchFamily="34" charset="0"/>
              </a:rPr>
              <a:t>V</a:t>
            </a:r>
            <a:r>
              <a:rPr lang="en-US" altLang="en-US" baseline="-25000" dirty="0" err="1">
                <a:latin typeface="Arial" panose="020B0604020202020204" pitchFamily="34" charset="0"/>
              </a:rPr>
              <a:t>p</a:t>
            </a:r>
            <a:r>
              <a:rPr lang="en-US" altLang="en-US" dirty="0">
                <a:latin typeface="Arial" panose="020B0604020202020204" pitchFamily="34" charset="0"/>
              </a:rPr>
              <a:t>) is greater than 0.</a:t>
            </a:r>
          </a:p>
        </p:txBody>
      </p:sp>
      <p:sp>
        <p:nvSpPr>
          <p:cNvPr id="459811" name="Rectangle 35"/>
          <p:cNvSpPr>
            <a:spLocks noChangeArrowheads="1"/>
          </p:cNvSpPr>
          <p:nvPr/>
        </p:nvSpPr>
        <p:spPr bwMode="auto">
          <a:xfrm>
            <a:off x="1670050" y="1595438"/>
            <a:ext cx="6096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The present value of a future stream of incremental earnings or costs (E) 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98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45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597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9784" grpId="0" autoUpdateAnimBg="0"/>
      <p:bldP spid="459809" grpId="0" autoUpdateAnimBg="0"/>
      <p:bldP spid="459811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90" name="Group 2"/>
          <p:cNvGrpSpPr>
            <a:grpSpLocks/>
          </p:cNvGrpSpPr>
          <p:nvPr/>
        </p:nvGrpSpPr>
        <p:grpSpPr bwMode="auto">
          <a:xfrm>
            <a:off x="973003" y="1755236"/>
            <a:ext cx="7315200" cy="2971800"/>
            <a:chOff x="1008" y="384"/>
            <a:chExt cx="4608" cy="1872"/>
          </a:xfrm>
          <a:solidFill>
            <a:srgbClr val="FDEFDF"/>
          </a:solidFill>
        </p:grpSpPr>
        <p:sp>
          <p:nvSpPr>
            <p:cNvPr id="12311" name="Rectangle 3" descr="Parchment"/>
            <p:cNvSpPr>
              <a:spLocks noChangeArrowheads="1"/>
            </p:cNvSpPr>
            <p:nvPr/>
          </p:nvSpPr>
          <p:spPr bwMode="auto">
            <a:xfrm>
              <a:off x="1008" y="384"/>
              <a:ext cx="4608" cy="1872"/>
            </a:xfrm>
            <a:prstGeom prst="rect">
              <a:avLst/>
            </a:prstGeom>
            <a:grpFill/>
            <a:ln w="6350">
              <a:solidFill>
                <a:schemeClr val="bg2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 sz="2000">
                <a:latin typeface="+mn-lt"/>
              </a:endParaRPr>
            </a:p>
          </p:txBody>
        </p:sp>
        <p:sp>
          <p:nvSpPr>
            <p:cNvPr id="12312" name="Rectangle 4"/>
            <p:cNvSpPr>
              <a:spLocks noChangeAspect="1" noChangeArrowheads="1"/>
            </p:cNvSpPr>
            <p:nvPr/>
          </p:nvSpPr>
          <p:spPr bwMode="auto">
            <a:xfrm>
              <a:off x="4634" y="860"/>
              <a:ext cx="878" cy="42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600">
                  <a:solidFill>
                    <a:srgbClr val="000000"/>
                  </a:solidFill>
                  <a:latin typeface="+mn-lt"/>
                </a:rPr>
                <a:t>Present Value</a:t>
              </a:r>
              <a:br>
                <a:rPr lang="en-US" altLang="en-US" sz="1600">
                  <a:solidFill>
                    <a:srgbClr val="000000"/>
                  </a:solidFill>
                  <a:latin typeface="+mn-lt"/>
                </a:rPr>
              </a:br>
              <a:r>
                <a:rPr lang="en-US" altLang="en-US" sz="1600">
                  <a:solidFill>
                    <a:srgbClr val="000000"/>
                  </a:solidFill>
                  <a:latin typeface="+mn-lt"/>
                </a:rPr>
                <a:t>of Earnings</a:t>
              </a:r>
              <a:br>
                <a:rPr lang="en-US" altLang="en-US" sz="1600">
                  <a:solidFill>
                    <a:srgbClr val="000000"/>
                  </a:solidFill>
                  <a:latin typeface="+mn-lt"/>
                </a:rPr>
              </a:br>
              <a:r>
                <a:rPr lang="en-US" altLang="en-US" sz="1600" b="1">
                  <a:solidFill>
                    <a:srgbClr val="000000"/>
                  </a:solidFill>
                  <a:latin typeface="+mn-lt"/>
                </a:rPr>
                <a:t>(4)</a:t>
              </a:r>
              <a:endParaRPr lang="en-US" altLang="en-US" sz="2800">
                <a:latin typeface="+mn-lt"/>
              </a:endParaRPr>
            </a:p>
          </p:txBody>
        </p:sp>
        <p:sp>
          <p:nvSpPr>
            <p:cNvPr id="12313" name="Line 5"/>
            <p:cNvSpPr>
              <a:spLocks noChangeAspect="1" noChangeShapeType="1"/>
            </p:cNvSpPr>
            <p:nvPr/>
          </p:nvSpPr>
          <p:spPr bwMode="auto">
            <a:xfrm>
              <a:off x="1158" y="1248"/>
              <a:ext cx="4300" cy="1"/>
            </a:xfrm>
            <a:prstGeom prst="line">
              <a:avLst/>
            </a:prstGeom>
            <a:grp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2000">
                <a:latin typeface="+mn-lt"/>
              </a:endParaRPr>
            </a:p>
          </p:txBody>
        </p:sp>
        <p:sp>
          <p:nvSpPr>
            <p:cNvPr id="12314" name="Rectangle 6"/>
            <p:cNvSpPr>
              <a:spLocks noChangeAspect="1" noChangeArrowheads="1"/>
            </p:cNvSpPr>
            <p:nvPr/>
          </p:nvSpPr>
          <p:spPr bwMode="auto">
            <a:xfrm>
              <a:off x="3456" y="860"/>
              <a:ext cx="1104" cy="42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600">
                  <a:solidFill>
                    <a:srgbClr val="000000"/>
                  </a:solidFill>
                  <a:latin typeface="+mn-lt"/>
                </a:rPr>
                <a:t>Discounted Value</a:t>
              </a:r>
              <a:br>
                <a:rPr lang="en-US" altLang="en-US" sz="1600">
                  <a:solidFill>
                    <a:srgbClr val="000000"/>
                  </a:solidFill>
                  <a:latin typeface="+mn-lt"/>
                </a:rPr>
              </a:br>
              <a:r>
                <a:rPr lang="en-US" altLang="en-US" sz="1600">
                  <a:solidFill>
                    <a:srgbClr val="000000"/>
                  </a:solidFill>
                  <a:latin typeface="+mn-lt"/>
                </a:rPr>
                <a:t>(10 Percent Rate)</a:t>
              </a:r>
              <a:br>
                <a:rPr lang="en-US" altLang="en-US" sz="1600">
                  <a:solidFill>
                    <a:srgbClr val="000000"/>
                  </a:solidFill>
                  <a:latin typeface="+mn-lt"/>
                </a:rPr>
              </a:br>
              <a:r>
                <a:rPr lang="en-US" altLang="en-US" sz="1600" b="1">
                  <a:solidFill>
                    <a:srgbClr val="000000"/>
                  </a:solidFill>
                  <a:latin typeface="+mn-lt"/>
                </a:rPr>
                <a:t>(3)</a:t>
              </a:r>
              <a:endParaRPr lang="en-US" altLang="en-US" sz="2800">
                <a:latin typeface="+mn-lt"/>
              </a:endParaRPr>
            </a:p>
          </p:txBody>
        </p:sp>
        <p:sp>
          <p:nvSpPr>
            <p:cNvPr id="12315" name="Rectangle 7"/>
            <p:cNvSpPr>
              <a:spLocks noChangeAspect="1" noChangeArrowheads="1"/>
            </p:cNvSpPr>
            <p:nvPr/>
          </p:nvSpPr>
          <p:spPr bwMode="auto">
            <a:xfrm>
              <a:off x="2112" y="743"/>
              <a:ext cx="1104" cy="577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endParaRPr lang="en-US" altLang="en-US" sz="1600" b="1" dirty="0">
                <a:solidFill>
                  <a:srgbClr val="000000"/>
                </a:solidFill>
                <a:latin typeface="+mn-lt"/>
              </a:endParaRPr>
            </a:p>
            <a:p>
              <a:pPr algn="ctr">
                <a:lnSpc>
                  <a:spcPct val="70000"/>
                </a:lnSpc>
              </a:pPr>
              <a:r>
                <a:rPr lang="en-US" altLang="en-US" sz="1600" dirty="0">
                  <a:solidFill>
                    <a:srgbClr val="000000"/>
                  </a:solidFill>
                  <a:latin typeface="+mn-lt"/>
                </a:rPr>
                <a:t>Incremental 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sz="1600" dirty="0">
                  <a:solidFill>
                    <a:srgbClr val="000000"/>
                  </a:solidFill>
                  <a:latin typeface="+mn-lt"/>
                </a:rPr>
                <a:t>Earnings</a:t>
              </a:r>
            </a:p>
            <a:p>
              <a:pPr algn="ctr">
                <a:lnSpc>
                  <a:spcPct val="70000"/>
                </a:lnSpc>
              </a:pPr>
              <a:r>
                <a:rPr lang="en-US" altLang="en-US" sz="1600" b="1" dirty="0">
                  <a:solidFill>
                    <a:srgbClr val="000000"/>
                  </a:solidFill>
                  <a:latin typeface="+mn-lt"/>
                </a:rPr>
                <a:t>(2)</a:t>
              </a:r>
              <a:endParaRPr lang="en-US" altLang="en-US" sz="2800" dirty="0">
                <a:latin typeface="+mn-lt"/>
              </a:endParaRPr>
            </a:p>
          </p:txBody>
        </p:sp>
        <p:sp>
          <p:nvSpPr>
            <p:cNvPr id="12316" name="Rectangle 8"/>
            <p:cNvSpPr>
              <a:spLocks noChangeAspect="1" noChangeArrowheads="1"/>
            </p:cNvSpPr>
            <p:nvPr/>
          </p:nvSpPr>
          <p:spPr bwMode="auto">
            <a:xfrm>
              <a:off x="1152" y="983"/>
              <a:ext cx="480" cy="283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altLang="en-US" sz="1600">
                  <a:solidFill>
                    <a:srgbClr val="000000"/>
                  </a:solidFill>
                  <a:latin typeface="+mn-lt"/>
                </a:rPr>
                <a:t>Year</a:t>
              </a:r>
              <a:br>
                <a:rPr lang="en-US" altLang="en-US" sz="1600">
                  <a:solidFill>
                    <a:srgbClr val="000000"/>
                  </a:solidFill>
                  <a:latin typeface="+mn-lt"/>
                </a:rPr>
              </a:br>
              <a:r>
                <a:rPr lang="en-US" altLang="en-US" sz="1600" b="1">
                  <a:solidFill>
                    <a:srgbClr val="000000"/>
                  </a:solidFill>
                  <a:latin typeface="+mn-lt"/>
                </a:rPr>
                <a:t>(1)</a:t>
              </a:r>
              <a:endParaRPr lang="en-US" altLang="en-US" sz="2800">
                <a:latin typeface="+mn-lt"/>
              </a:endParaRPr>
            </a:p>
          </p:txBody>
        </p:sp>
        <p:sp>
          <p:nvSpPr>
            <p:cNvPr id="12317" name="Text Box 9"/>
            <p:cNvSpPr txBox="1">
              <a:spLocks noChangeArrowheads="1"/>
            </p:cNvSpPr>
            <p:nvPr/>
          </p:nvSpPr>
          <p:spPr bwMode="auto">
            <a:xfrm>
              <a:off x="1056" y="384"/>
              <a:ext cx="4560" cy="322"/>
            </a:xfrm>
            <a:prstGeom prst="rect">
              <a:avLst/>
            </a:prstGeom>
            <a:grp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kumimoji="0" lang="en-US" altLang="en-US" sz="1800" b="1" i="1">
                  <a:solidFill>
                    <a:schemeClr val="hlink"/>
                  </a:solidFill>
                  <a:latin typeface="+mn-lt"/>
                </a:rPr>
                <a:t>PV </a:t>
              </a:r>
              <a:r>
                <a:rPr kumimoji="0" lang="en-US" altLang="en-US" sz="1800" b="1">
                  <a:latin typeface="+mn-lt"/>
                </a:rPr>
                <a:t>of $8,000 Investment in Webmaster Training Program</a:t>
              </a:r>
              <a:br>
                <a:rPr kumimoji="0" lang="en-US" altLang="en-US" sz="1800" b="1">
                  <a:latin typeface="+mn-lt"/>
                </a:rPr>
              </a:br>
              <a:r>
                <a:rPr kumimoji="0" lang="en-US" altLang="en-US" sz="1600" b="1" i="1">
                  <a:solidFill>
                    <a:schemeClr val="bg2"/>
                  </a:solidFill>
                  <a:latin typeface="+mn-lt"/>
                </a:rPr>
                <a:t>(Interest Rate = 10 Percent)</a:t>
              </a:r>
              <a:endParaRPr kumimoji="0" lang="en-US" altLang="en-US" sz="1800" b="1">
                <a:solidFill>
                  <a:schemeClr val="bg2"/>
                </a:solidFill>
                <a:latin typeface="+mn-lt"/>
              </a:endParaRPr>
            </a:p>
          </p:txBody>
        </p:sp>
      </p:grpSp>
      <p:sp>
        <p:nvSpPr>
          <p:cNvPr id="12291" name="Line 10"/>
          <p:cNvSpPr>
            <a:spLocks noChangeAspect="1" noChangeShapeType="1"/>
          </p:cNvSpPr>
          <p:nvPr/>
        </p:nvSpPr>
        <p:spPr bwMode="auto">
          <a:xfrm>
            <a:off x="6741978" y="4261899"/>
            <a:ext cx="12636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Rectangle 11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z="4000" dirty="0" smtClean="0"/>
              <a:t>Discounted Present Value</a:t>
            </a:r>
          </a:p>
        </p:txBody>
      </p:sp>
      <p:sp>
        <p:nvSpPr>
          <p:cNvPr id="12293" name="Rectangle 12"/>
          <p:cNvSpPr>
            <a:spLocks noChangeAspect="1" noChangeArrowheads="1"/>
          </p:cNvSpPr>
          <p:nvPr/>
        </p:nvSpPr>
        <p:spPr bwMode="auto">
          <a:xfrm>
            <a:off x="1506403" y="3206211"/>
            <a:ext cx="293687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0</a:t>
            </a:r>
            <a:endParaRPr lang="en-US" altLang="en-US" sz="3200">
              <a:latin typeface="+mn-lt"/>
            </a:endParaRPr>
          </a:p>
        </p:txBody>
      </p:sp>
      <p:sp>
        <p:nvSpPr>
          <p:cNvPr id="12294" name="Rectangle 13"/>
          <p:cNvSpPr>
            <a:spLocks noChangeAspect="1" noChangeArrowheads="1"/>
          </p:cNvSpPr>
          <p:nvPr/>
        </p:nvSpPr>
        <p:spPr bwMode="auto">
          <a:xfrm>
            <a:off x="3052628" y="3206211"/>
            <a:ext cx="117316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+mn-lt"/>
              </a:rPr>
              <a:t>-$ 8,000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2295" name="Rectangle 14"/>
          <p:cNvSpPr>
            <a:spLocks noChangeAspect="1" noChangeArrowheads="1"/>
          </p:cNvSpPr>
          <p:nvPr/>
        </p:nvSpPr>
        <p:spPr bwMode="auto">
          <a:xfrm>
            <a:off x="5413240" y="3206211"/>
            <a:ext cx="9144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1.000</a:t>
            </a:r>
            <a:endParaRPr lang="en-US" altLang="en-US" sz="3200">
              <a:latin typeface="+mn-lt"/>
            </a:endParaRPr>
          </a:p>
        </p:txBody>
      </p:sp>
      <p:sp>
        <p:nvSpPr>
          <p:cNvPr id="12296" name="Rectangle 15"/>
          <p:cNvSpPr>
            <a:spLocks noChangeAspect="1" noChangeArrowheads="1"/>
          </p:cNvSpPr>
          <p:nvPr/>
        </p:nvSpPr>
        <p:spPr bwMode="auto">
          <a:xfrm>
            <a:off x="6786428" y="3206211"/>
            <a:ext cx="104775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$  -8,000</a:t>
            </a:r>
            <a:endParaRPr lang="en-US" altLang="en-US" sz="3200">
              <a:latin typeface="+mn-lt"/>
            </a:endParaRPr>
          </a:p>
        </p:txBody>
      </p:sp>
      <p:sp>
        <p:nvSpPr>
          <p:cNvPr id="12297" name="Rectangle 16"/>
          <p:cNvSpPr>
            <a:spLocks noChangeAspect="1" noChangeArrowheads="1"/>
          </p:cNvSpPr>
          <p:nvPr/>
        </p:nvSpPr>
        <p:spPr bwMode="auto">
          <a:xfrm>
            <a:off x="1506403" y="3455449"/>
            <a:ext cx="3048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1</a:t>
            </a:r>
            <a:endParaRPr lang="en-US" altLang="en-US" sz="3200">
              <a:latin typeface="+mn-lt"/>
            </a:endParaRPr>
          </a:p>
        </p:txBody>
      </p:sp>
      <p:sp>
        <p:nvSpPr>
          <p:cNvPr id="12298" name="Rectangle 17"/>
          <p:cNvSpPr>
            <a:spLocks noChangeAspect="1" noChangeArrowheads="1"/>
          </p:cNvSpPr>
          <p:nvPr/>
        </p:nvSpPr>
        <p:spPr bwMode="auto">
          <a:xfrm>
            <a:off x="1506403" y="3706274"/>
            <a:ext cx="1524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2</a:t>
            </a:r>
            <a:endParaRPr lang="en-US" altLang="en-US" sz="3200">
              <a:latin typeface="+mn-lt"/>
            </a:endParaRPr>
          </a:p>
        </p:txBody>
      </p:sp>
      <p:sp>
        <p:nvSpPr>
          <p:cNvPr id="12299" name="Rectangle 18"/>
          <p:cNvSpPr>
            <a:spLocks noChangeAspect="1" noChangeArrowheads="1"/>
          </p:cNvSpPr>
          <p:nvPr/>
        </p:nvSpPr>
        <p:spPr bwMode="auto">
          <a:xfrm>
            <a:off x="1506403" y="3934874"/>
            <a:ext cx="2286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3</a:t>
            </a:r>
            <a:endParaRPr lang="en-US" altLang="en-US" sz="3200">
              <a:latin typeface="+mn-lt"/>
            </a:endParaRPr>
          </a:p>
        </p:txBody>
      </p:sp>
      <p:sp>
        <p:nvSpPr>
          <p:cNvPr id="12300" name="Rectangle 19"/>
          <p:cNvSpPr>
            <a:spLocks noChangeAspect="1" noChangeArrowheads="1"/>
          </p:cNvSpPr>
          <p:nvPr/>
        </p:nvSpPr>
        <p:spPr bwMode="auto">
          <a:xfrm>
            <a:off x="3054215" y="3455449"/>
            <a:ext cx="9652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 $ 3,000</a:t>
            </a:r>
            <a:endParaRPr lang="en-US" altLang="en-US" sz="3200">
              <a:latin typeface="+mn-lt"/>
            </a:endParaRPr>
          </a:p>
        </p:txBody>
      </p:sp>
      <p:sp>
        <p:nvSpPr>
          <p:cNvPr id="12301" name="Rectangle 20"/>
          <p:cNvSpPr>
            <a:spLocks noChangeAspect="1" noChangeArrowheads="1"/>
          </p:cNvSpPr>
          <p:nvPr/>
        </p:nvSpPr>
        <p:spPr bwMode="auto">
          <a:xfrm>
            <a:off x="3054215" y="3706274"/>
            <a:ext cx="1017588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 $ 4,000</a:t>
            </a:r>
            <a:endParaRPr lang="en-US" altLang="en-US" sz="3200">
              <a:latin typeface="+mn-lt"/>
            </a:endParaRPr>
          </a:p>
        </p:txBody>
      </p:sp>
      <p:sp>
        <p:nvSpPr>
          <p:cNvPr id="12302" name="Rectangle 21"/>
          <p:cNvSpPr>
            <a:spLocks noChangeAspect="1" noChangeArrowheads="1"/>
          </p:cNvSpPr>
          <p:nvPr/>
        </p:nvSpPr>
        <p:spPr bwMode="auto">
          <a:xfrm>
            <a:off x="3054215" y="3934874"/>
            <a:ext cx="97631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 $ 5,000</a:t>
            </a:r>
            <a:endParaRPr lang="en-US" altLang="en-US" sz="3200">
              <a:latin typeface="+mn-lt"/>
            </a:endParaRPr>
          </a:p>
        </p:txBody>
      </p:sp>
      <p:sp>
        <p:nvSpPr>
          <p:cNvPr id="12303" name="Rectangle 22"/>
          <p:cNvSpPr>
            <a:spLocks noChangeAspect="1" noChangeArrowheads="1"/>
          </p:cNvSpPr>
          <p:nvPr/>
        </p:nvSpPr>
        <p:spPr bwMode="auto">
          <a:xfrm>
            <a:off x="5427528" y="3455449"/>
            <a:ext cx="75247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0.909</a:t>
            </a:r>
            <a:endParaRPr lang="en-US" altLang="en-US" sz="3200">
              <a:latin typeface="+mn-lt"/>
            </a:endParaRPr>
          </a:p>
        </p:txBody>
      </p:sp>
      <p:sp>
        <p:nvSpPr>
          <p:cNvPr id="12304" name="Rectangle 23"/>
          <p:cNvSpPr>
            <a:spLocks noChangeAspect="1" noChangeArrowheads="1"/>
          </p:cNvSpPr>
          <p:nvPr/>
        </p:nvSpPr>
        <p:spPr bwMode="auto">
          <a:xfrm>
            <a:off x="5427528" y="3706274"/>
            <a:ext cx="7604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0.826</a:t>
            </a:r>
            <a:endParaRPr lang="en-US" altLang="en-US" sz="3200">
              <a:latin typeface="+mn-lt"/>
            </a:endParaRPr>
          </a:p>
        </p:txBody>
      </p:sp>
      <p:sp>
        <p:nvSpPr>
          <p:cNvPr id="12305" name="Rectangle 24"/>
          <p:cNvSpPr>
            <a:spLocks noChangeAspect="1" noChangeArrowheads="1"/>
          </p:cNvSpPr>
          <p:nvPr/>
        </p:nvSpPr>
        <p:spPr bwMode="auto">
          <a:xfrm>
            <a:off x="5438640" y="3934874"/>
            <a:ext cx="67945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0.751</a:t>
            </a:r>
            <a:endParaRPr lang="en-US" altLang="en-US" sz="3200">
              <a:latin typeface="+mn-lt"/>
            </a:endParaRPr>
          </a:p>
        </p:txBody>
      </p:sp>
      <p:sp>
        <p:nvSpPr>
          <p:cNvPr id="12306" name="Rectangle 25"/>
          <p:cNvSpPr>
            <a:spLocks noChangeAspect="1" noChangeArrowheads="1"/>
          </p:cNvSpPr>
          <p:nvPr/>
        </p:nvSpPr>
        <p:spPr bwMode="auto">
          <a:xfrm>
            <a:off x="6800715" y="3455449"/>
            <a:ext cx="876300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$   2,727</a:t>
            </a:r>
            <a:endParaRPr lang="en-US" altLang="en-US" sz="3200">
              <a:latin typeface="+mn-lt"/>
            </a:endParaRPr>
          </a:p>
        </p:txBody>
      </p:sp>
      <p:sp>
        <p:nvSpPr>
          <p:cNvPr id="12307" name="Rectangle 26"/>
          <p:cNvSpPr>
            <a:spLocks noChangeAspect="1" noChangeArrowheads="1"/>
          </p:cNvSpPr>
          <p:nvPr/>
        </p:nvSpPr>
        <p:spPr bwMode="auto">
          <a:xfrm>
            <a:off x="6821353" y="3706274"/>
            <a:ext cx="871537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$   3,305</a:t>
            </a:r>
            <a:endParaRPr lang="en-US" altLang="en-US" sz="3200">
              <a:latin typeface="+mn-lt"/>
            </a:endParaRPr>
          </a:p>
        </p:txBody>
      </p:sp>
      <p:sp>
        <p:nvSpPr>
          <p:cNvPr id="12308" name="Rectangle 27"/>
          <p:cNvSpPr>
            <a:spLocks noChangeAspect="1" noChangeArrowheads="1"/>
          </p:cNvSpPr>
          <p:nvPr/>
        </p:nvSpPr>
        <p:spPr bwMode="auto">
          <a:xfrm>
            <a:off x="6819765" y="3934874"/>
            <a:ext cx="1038225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solidFill>
                  <a:srgbClr val="000000"/>
                </a:solidFill>
                <a:latin typeface="+mn-lt"/>
              </a:rPr>
              <a:t>$   3,755</a:t>
            </a:r>
            <a:endParaRPr lang="en-US" altLang="en-US" sz="3200">
              <a:latin typeface="+mn-lt"/>
            </a:endParaRPr>
          </a:p>
        </p:txBody>
      </p:sp>
      <p:sp>
        <p:nvSpPr>
          <p:cNvPr id="12309" name="Rectangle 28"/>
          <p:cNvSpPr>
            <a:spLocks noChangeAspect="1" noChangeArrowheads="1"/>
          </p:cNvSpPr>
          <p:nvPr/>
        </p:nvSpPr>
        <p:spPr bwMode="auto">
          <a:xfrm>
            <a:off x="6818178" y="4330161"/>
            <a:ext cx="1038225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solidFill>
                  <a:srgbClr val="000000"/>
                </a:solidFill>
                <a:latin typeface="+mn-lt"/>
              </a:rPr>
              <a:t>$   1,787</a:t>
            </a:r>
            <a:endParaRPr lang="en-US" altLang="en-US" sz="3200" dirty="0">
              <a:latin typeface="+mn-lt"/>
            </a:endParaRPr>
          </a:p>
        </p:txBody>
      </p:sp>
      <p:sp>
        <p:nvSpPr>
          <p:cNvPr id="12310" name="Text Box 35"/>
          <p:cNvSpPr txBox="1">
            <a:spLocks noChangeArrowheads="1"/>
          </p:cNvSpPr>
          <p:nvPr/>
        </p:nvSpPr>
        <p:spPr bwMode="auto">
          <a:xfrm>
            <a:off x="303618" y="4934964"/>
            <a:ext cx="8316912" cy="147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1730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1730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1730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1730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1730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303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Char char="•"/>
            </a:pPr>
            <a:r>
              <a:rPr kumimoji="0" lang="en-US" alt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kumimoji="0" lang="en-US" altLang="en-US" sz="1600" dirty="0">
                <a:latin typeface="+mn-lt"/>
              </a:rPr>
              <a:t>Suppose Melinda is considering taking a webmaster training program that involves direct costs of $3,000 and forgone earnings $5,000. The training program will increase Melinda’s earnings by $3,000, $4,000, and $5,000 for the 3 years she plans on working.</a:t>
            </a:r>
            <a:r>
              <a:rPr kumimoji="0" lang="en-US" altLang="en-US" sz="1600" dirty="0">
                <a:solidFill>
                  <a:schemeClr val="bg2"/>
                </a:solidFill>
                <a:latin typeface="+mn-lt"/>
              </a:rPr>
              <a:t> 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kumimoji="0" lang="en-US" altLang="en-US" sz="1600" dirty="0">
                <a:latin typeface="+mn-lt"/>
              </a:rPr>
              <a:t> Because she can borrow the funds at an interest rate of 10%, we will discount the future expected income at an 10% rate.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kumimoji="0" lang="en-US" altLang="en-US" sz="1600" dirty="0">
                <a:latin typeface="+mn-lt"/>
              </a:rPr>
              <a:t> What is the present value</a:t>
            </a:r>
            <a:r>
              <a:rPr kumimoji="0" lang="en-US" altLang="en-US" sz="1600" dirty="0">
                <a:solidFill>
                  <a:schemeClr val="bg2"/>
                </a:solidFill>
                <a:latin typeface="+mn-lt"/>
              </a:rPr>
              <a:t> (</a:t>
            </a:r>
            <a:r>
              <a:rPr kumimoji="0" lang="en-US" altLang="en-US" sz="1600" b="1" i="1" dirty="0">
                <a:solidFill>
                  <a:schemeClr val="hlink"/>
                </a:solidFill>
                <a:latin typeface="+mn-lt"/>
              </a:rPr>
              <a:t>PV</a:t>
            </a:r>
            <a:r>
              <a:rPr kumimoji="0" lang="en-US" altLang="en-US" sz="1600" dirty="0">
                <a:solidFill>
                  <a:schemeClr val="bg2"/>
                </a:solidFill>
                <a:latin typeface="+mn-lt"/>
              </a:rPr>
              <a:t>)</a:t>
            </a:r>
            <a:r>
              <a:rPr kumimoji="0" lang="en-US" altLang="en-US" sz="1600" b="1" i="1" dirty="0">
                <a:solidFill>
                  <a:schemeClr val="hlink"/>
                </a:solidFill>
                <a:latin typeface="+mn-lt"/>
              </a:rPr>
              <a:t> </a:t>
            </a:r>
            <a:r>
              <a:rPr kumimoji="0" lang="en-US" altLang="en-US" sz="1600" dirty="0">
                <a:latin typeface="+mn-lt"/>
              </a:rPr>
              <a:t>of this training program?</a:t>
            </a:r>
          </a:p>
          <a:p>
            <a:pPr>
              <a:lnSpc>
                <a:spcPct val="80000"/>
              </a:lnSpc>
              <a:buFontTx/>
              <a:buChar char="•"/>
            </a:pPr>
            <a:r>
              <a:rPr kumimoji="0" lang="en-US" altLang="en-US" sz="1600" dirty="0">
                <a:latin typeface="+mn-lt"/>
              </a:rPr>
              <a:t> The</a:t>
            </a:r>
            <a:r>
              <a:rPr kumimoji="0" lang="en-US" alt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kumimoji="0" lang="en-US" altLang="en-US" sz="1600" b="1" i="1" dirty="0">
                <a:solidFill>
                  <a:schemeClr val="hlink"/>
                </a:solidFill>
                <a:latin typeface="+mn-lt"/>
              </a:rPr>
              <a:t>PV</a:t>
            </a:r>
            <a:r>
              <a:rPr kumimoji="0" lang="en-US" altLang="en-US" sz="1600" dirty="0">
                <a:solidFill>
                  <a:schemeClr val="bg2"/>
                </a:solidFill>
                <a:latin typeface="+mn-lt"/>
              </a:rPr>
              <a:t> </a:t>
            </a:r>
            <a:r>
              <a:rPr kumimoji="0" lang="en-US" altLang="en-US" sz="1600" dirty="0">
                <a:latin typeface="+mn-lt"/>
              </a:rPr>
              <a:t>of the training program is positive, Melinda should take the training program.</a:t>
            </a:r>
            <a:r>
              <a:rPr kumimoji="0" lang="en-US" altLang="en-US" sz="1600" dirty="0">
                <a:solidFill>
                  <a:schemeClr val="bg2"/>
                </a:solidFill>
                <a:latin typeface="+mn-lt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Internal Rate of Return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046163" y="2666529"/>
            <a:ext cx="7353300" cy="990600"/>
            <a:chOff x="360" y="3408"/>
            <a:chExt cx="4632" cy="624"/>
          </a:xfrm>
        </p:grpSpPr>
        <p:sp>
          <p:nvSpPr>
            <p:cNvPr id="13341" name="Rectangle 4" descr="Parchment"/>
            <p:cNvSpPr>
              <a:spLocks noChangeArrowheads="1"/>
            </p:cNvSpPr>
            <p:nvPr/>
          </p:nvSpPr>
          <p:spPr bwMode="auto">
            <a:xfrm>
              <a:off x="360" y="3408"/>
              <a:ext cx="4632" cy="624"/>
            </a:xfrm>
            <a:prstGeom prst="rect">
              <a:avLst/>
            </a:prstGeom>
            <a:blipFill dpi="0" rotWithShape="0">
              <a:blip r:embed="rId3">
                <a:alphaModFix amt="50000"/>
              </a:blip>
              <a:srcRect/>
              <a:tile tx="0" ty="0" sx="100000" sy="100000" flip="none" algn="tl"/>
            </a:blipFill>
            <a:ln w="3175">
              <a:solidFill>
                <a:schemeClr val="bg2"/>
              </a:solidFill>
              <a:miter lim="800000"/>
              <a:headEnd/>
              <a:tailEnd type="none" w="lg" len="lg"/>
            </a:ln>
            <a:effectLst>
              <a:outerShdw dist="107763" dir="2700000" algn="ctr" rotWithShape="0">
                <a:srgbClr val="808080"/>
              </a:outerShdw>
            </a:effec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3342" name="Rectangle 5"/>
            <p:cNvSpPr>
              <a:spLocks noChangeArrowheads="1"/>
            </p:cNvSpPr>
            <p:nvPr/>
          </p:nvSpPr>
          <p:spPr bwMode="auto">
            <a:xfrm>
              <a:off x="492" y="3557"/>
              <a:ext cx="264" cy="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3300" b="1" i="1"/>
                <a:t>V</a:t>
              </a:r>
              <a:r>
                <a:rPr kumimoji="0" lang="en-US" altLang="en-US" sz="3300" b="1" i="1" baseline="-25000"/>
                <a:t>p</a:t>
              </a:r>
              <a:endParaRPr kumimoji="0" lang="en-US" altLang="en-US" sz="3300"/>
            </a:p>
          </p:txBody>
        </p:sp>
        <p:sp>
          <p:nvSpPr>
            <p:cNvPr id="13343" name="Rectangle 6"/>
            <p:cNvSpPr>
              <a:spLocks noChangeArrowheads="1"/>
            </p:cNvSpPr>
            <p:nvPr/>
          </p:nvSpPr>
          <p:spPr bwMode="auto">
            <a:xfrm>
              <a:off x="948" y="3630"/>
              <a:ext cx="9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</a:rPr>
                <a:t>=</a:t>
              </a:r>
              <a:endParaRPr kumimoji="0" lang="en-US" altLang="en-US" sz="2000"/>
            </a:p>
          </p:txBody>
        </p:sp>
      </p:grpSp>
      <p:sp>
        <p:nvSpPr>
          <p:cNvPr id="461831" name="Rectangle 7"/>
          <p:cNvSpPr>
            <a:spLocks noChangeArrowheads="1"/>
          </p:cNvSpPr>
          <p:nvPr/>
        </p:nvSpPr>
        <p:spPr bwMode="auto">
          <a:xfrm>
            <a:off x="2232025" y="2947516"/>
            <a:ext cx="54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altLang="en-US" b="1" i="1">
                <a:solidFill>
                  <a:srgbClr val="000000"/>
                </a:solidFill>
              </a:rPr>
              <a:t> 0 =</a:t>
            </a:r>
            <a:endParaRPr kumimoji="0" lang="en-US" altLang="en-US"/>
          </a:p>
        </p:txBody>
      </p:sp>
      <p:sp>
        <p:nvSpPr>
          <p:cNvPr id="461832" name="Rectangle 8"/>
          <p:cNvSpPr>
            <a:spLocks noChangeArrowheads="1"/>
          </p:cNvSpPr>
          <p:nvPr/>
        </p:nvSpPr>
        <p:spPr bwMode="auto">
          <a:xfrm>
            <a:off x="2833688" y="2895129"/>
            <a:ext cx="373062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altLang="en-US" sz="2500" b="1" i="1">
                <a:solidFill>
                  <a:srgbClr val="000000"/>
                </a:solidFill>
              </a:rPr>
              <a:t>E</a:t>
            </a:r>
            <a:r>
              <a:rPr kumimoji="0" lang="en-US" altLang="en-US" sz="2500" b="1" i="1" baseline="-25000">
                <a:solidFill>
                  <a:srgbClr val="000000"/>
                </a:solidFill>
              </a:rPr>
              <a:t>0</a:t>
            </a:r>
            <a:endParaRPr kumimoji="0" lang="en-US" altLang="en-US" sz="1800"/>
          </a:p>
        </p:txBody>
      </p:sp>
      <p:sp>
        <p:nvSpPr>
          <p:cNvPr id="461833" name="Rectangle 9"/>
          <p:cNvSpPr>
            <a:spLocks noChangeArrowheads="1"/>
          </p:cNvSpPr>
          <p:nvPr/>
        </p:nvSpPr>
        <p:spPr bwMode="auto">
          <a:xfrm>
            <a:off x="3228975" y="2928466"/>
            <a:ext cx="155575" cy="32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altLang="en-US" sz="2100" b="1" i="1">
                <a:solidFill>
                  <a:srgbClr val="000000"/>
                </a:solidFill>
                <a:latin typeface="Arial" panose="020B0604020202020204" pitchFamily="34" charset="0"/>
              </a:rPr>
              <a:t>+</a:t>
            </a:r>
            <a:endParaRPr kumimoji="0" lang="en-US" altLang="en-US" sz="2000"/>
          </a:p>
        </p:txBody>
      </p: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3538538" y="2655416"/>
            <a:ext cx="1174750" cy="793750"/>
            <a:chOff x="1937" y="3456"/>
            <a:chExt cx="740" cy="500"/>
          </a:xfrm>
        </p:grpSpPr>
        <p:sp>
          <p:nvSpPr>
            <p:cNvPr id="13336" name="Rectangle 11"/>
            <p:cNvSpPr>
              <a:spLocks noChangeArrowheads="1"/>
            </p:cNvSpPr>
            <p:nvPr/>
          </p:nvSpPr>
          <p:spPr bwMode="auto">
            <a:xfrm>
              <a:off x="1937" y="3599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kumimoji="0" lang="en-US" altLang="en-US" sz="2000"/>
            </a:p>
          </p:txBody>
        </p:sp>
        <p:sp>
          <p:nvSpPr>
            <p:cNvPr id="13337" name="Rectangle 12"/>
            <p:cNvSpPr>
              <a:spLocks noChangeArrowheads="1"/>
            </p:cNvSpPr>
            <p:nvPr/>
          </p:nvSpPr>
          <p:spPr bwMode="auto">
            <a:xfrm>
              <a:off x="2102" y="3456"/>
              <a:ext cx="2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E</a:t>
              </a:r>
              <a:r>
                <a:rPr kumimoji="0" lang="en-US" altLang="en-US" sz="2500" b="1" i="1" baseline="-25000">
                  <a:solidFill>
                    <a:srgbClr val="000000"/>
                  </a:solidFill>
                </a:rPr>
                <a:t>1</a:t>
              </a:r>
              <a:endParaRPr kumimoji="0" lang="en-US" altLang="en-US" sz="1800"/>
            </a:p>
          </p:txBody>
        </p:sp>
        <p:sp>
          <p:nvSpPr>
            <p:cNvPr id="13338" name="Line 13"/>
            <p:cNvSpPr>
              <a:spLocks noChangeShapeType="1"/>
            </p:cNvSpPr>
            <p:nvPr/>
          </p:nvSpPr>
          <p:spPr bwMode="auto">
            <a:xfrm>
              <a:off x="1945" y="3724"/>
              <a:ext cx="50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9" name="Rectangle 14"/>
            <p:cNvSpPr>
              <a:spLocks noChangeArrowheads="1"/>
            </p:cNvSpPr>
            <p:nvPr/>
          </p:nvSpPr>
          <p:spPr bwMode="auto">
            <a:xfrm>
              <a:off x="1944" y="3716"/>
              <a:ext cx="526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(1 + r)</a:t>
              </a:r>
              <a:endParaRPr kumimoji="0" lang="en-US" altLang="en-US" sz="1800"/>
            </a:p>
          </p:txBody>
        </p:sp>
        <p:sp>
          <p:nvSpPr>
            <p:cNvPr id="13340" name="Rectangle 15"/>
            <p:cNvSpPr>
              <a:spLocks noChangeArrowheads="1"/>
            </p:cNvSpPr>
            <p:nvPr/>
          </p:nvSpPr>
          <p:spPr bwMode="auto">
            <a:xfrm>
              <a:off x="2579" y="3628"/>
              <a:ext cx="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kumimoji="0" lang="en-US" altLang="en-US" sz="2000"/>
            </a:p>
          </p:txBody>
        </p: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7240588" y="2657004"/>
            <a:ext cx="966787" cy="793750"/>
            <a:chOff x="4269" y="3457"/>
            <a:chExt cx="609" cy="500"/>
          </a:xfrm>
        </p:grpSpPr>
        <p:sp>
          <p:nvSpPr>
            <p:cNvPr id="13332" name="Rectangle 17"/>
            <p:cNvSpPr>
              <a:spLocks noChangeArrowheads="1"/>
            </p:cNvSpPr>
            <p:nvPr/>
          </p:nvSpPr>
          <p:spPr bwMode="auto">
            <a:xfrm>
              <a:off x="4269" y="3600"/>
              <a:ext cx="47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 </a:t>
              </a:r>
              <a:endParaRPr kumimoji="0" lang="en-US" altLang="en-US" sz="2000"/>
            </a:p>
          </p:txBody>
        </p:sp>
        <p:sp>
          <p:nvSpPr>
            <p:cNvPr id="13333" name="Rectangle 18"/>
            <p:cNvSpPr>
              <a:spLocks noChangeArrowheads="1"/>
            </p:cNvSpPr>
            <p:nvPr/>
          </p:nvSpPr>
          <p:spPr bwMode="auto">
            <a:xfrm>
              <a:off x="4434" y="3457"/>
              <a:ext cx="20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E</a:t>
              </a:r>
              <a:r>
                <a:rPr kumimoji="0" lang="en-US" altLang="en-US" sz="2500" b="1" i="1" baseline="-25000">
                  <a:solidFill>
                    <a:srgbClr val="000000"/>
                  </a:solidFill>
                </a:rPr>
                <a:t>n</a:t>
              </a:r>
              <a:endParaRPr kumimoji="0" lang="en-US" altLang="en-US" sz="1800"/>
            </a:p>
          </p:txBody>
        </p:sp>
        <p:sp>
          <p:nvSpPr>
            <p:cNvPr id="13334" name="Line 19"/>
            <p:cNvSpPr>
              <a:spLocks noChangeShapeType="1"/>
            </p:cNvSpPr>
            <p:nvPr/>
          </p:nvSpPr>
          <p:spPr bwMode="auto">
            <a:xfrm>
              <a:off x="4277" y="3725"/>
              <a:ext cx="50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5" name="Rectangle 20"/>
            <p:cNvSpPr>
              <a:spLocks noChangeArrowheads="1"/>
            </p:cNvSpPr>
            <p:nvPr/>
          </p:nvSpPr>
          <p:spPr bwMode="auto">
            <a:xfrm>
              <a:off x="4276" y="3717"/>
              <a:ext cx="602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(1 + r)</a:t>
              </a:r>
              <a:r>
                <a:rPr kumimoji="0" lang="en-US" altLang="en-US" sz="2500" b="1" i="1" baseline="30000">
                  <a:solidFill>
                    <a:srgbClr val="000000"/>
                  </a:solidFill>
                </a:rPr>
                <a:t>n</a:t>
              </a:r>
              <a:endParaRPr kumimoji="0" lang="en-US" altLang="en-US" sz="1800"/>
            </a:p>
          </p:txBody>
        </p:sp>
      </p:grp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4867275" y="2655416"/>
            <a:ext cx="1181100" cy="793750"/>
            <a:chOff x="2774" y="3456"/>
            <a:chExt cx="744" cy="500"/>
          </a:xfrm>
        </p:grpSpPr>
        <p:sp>
          <p:nvSpPr>
            <p:cNvPr id="13327" name="Rectangle 22"/>
            <p:cNvSpPr>
              <a:spLocks noChangeArrowheads="1"/>
            </p:cNvSpPr>
            <p:nvPr/>
          </p:nvSpPr>
          <p:spPr bwMode="auto">
            <a:xfrm>
              <a:off x="2774" y="3599"/>
              <a:ext cx="4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</a:rPr>
                <a:t> </a:t>
              </a:r>
              <a:endParaRPr kumimoji="0" lang="en-US" altLang="en-US" sz="2000"/>
            </a:p>
          </p:txBody>
        </p:sp>
        <p:sp>
          <p:nvSpPr>
            <p:cNvPr id="13328" name="Rectangle 23"/>
            <p:cNvSpPr>
              <a:spLocks noChangeArrowheads="1"/>
            </p:cNvSpPr>
            <p:nvPr/>
          </p:nvSpPr>
          <p:spPr bwMode="auto">
            <a:xfrm>
              <a:off x="2939" y="3456"/>
              <a:ext cx="201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E</a:t>
              </a:r>
              <a:r>
                <a:rPr kumimoji="0" lang="en-US" altLang="en-US" sz="2500" b="1" i="1" baseline="-25000">
                  <a:solidFill>
                    <a:srgbClr val="000000"/>
                  </a:solidFill>
                </a:rPr>
                <a:t>2</a:t>
              </a:r>
              <a:endParaRPr kumimoji="0" lang="en-US" altLang="en-US" sz="1800"/>
            </a:p>
          </p:txBody>
        </p:sp>
        <p:sp>
          <p:nvSpPr>
            <p:cNvPr id="13329" name="Line 24"/>
            <p:cNvSpPr>
              <a:spLocks noChangeShapeType="1"/>
            </p:cNvSpPr>
            <p:nvPr/>
          </p:nvSpPr>
          <p:spPr bwMode="auto">
            <a:xfrm>
              <a:off x="2782" y="3724"/>
              <a:ext cx="503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0" name="Rectangle 25"/>
            <p:cNvSpPr>
              <a:spLocks noChangeArrowheads="1"/>
            </p:cNvSpPr>
            <p:nvPr/>
          </p:nvSpPr>
          <p:spPr bwMode="auto">
            <a:xfrm>
              <a:off x="2781" y="3716"/>
              <a:ext cx="59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(1 + r)</a:t>
              </a:r>
              <a:r>
                <a:rPr kumimoji="0" lang="en-US" altLang="en-US" sz="2500" b="1" i="1" baseline="30000">
                  <a:solidFill>
                    <a:srgbClr val="000000"/>
                  </a:solidFill>
                </a:rPr>
                <a:t>2</a:t>
              </a:r>
              <a:endParaRPr kumimoji="0" lang="en-US" altLang="en-US" sz="1800"/>
            </a:p>
          </p:txBody>
        </p:sp>
        <p:sp>
          <p:nvSpPr>
            <p:cNvPr id="13331" name="Rectangle 26"/>
            <p:cNvSpPr>
              <a:spLocks noChangeArrowheads="1"/>
            </p:cNvSpPr>
            <p:nvPr/>
          </p:nvSpPr>
          <p:spPr bwMode="auto">
            <a:xfrm>
              <a:off x="3422" y="3627"/>
              <a:ext cx="96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</a:rPr>
                <a:t>+</a:t>
              </a:r>
              <a:endParaRPr kumimoji="0" lang="en-US" altLang="en-US" sz="2000"/>
            </a:p>
          </p:txBody>
        </p:sp>
      </p:grp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6164263" y="2860204"/>
            <a:ext cx="922337" cy="390525"/>
            <a:chOff x="3591" y="3585"/>
            <a:chExt cx="581" cy="246"/>
          </a:xfrm>
        </p:grpSpPr>
        <p:sp>
          <p:nvSpPr>
            <p:cNvPr id="13325" name="Rectangle 28"/>
            <p:cNvSpPr>
              <a:spLocks noChangeArrowheads="1"/>
            </p:cNvSpPr>
            <p:nvPr/>
          </p:nvSpPr>
          <p:spPr bwMode="auto">
            <a:xfrm>
              <a:off x="4074" y="3629"/>
              <a:ext cx="9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+</a:t>
              </a:r>
              <a:endParaRPr kumimoji="0" lang="en-US" altLang="en-US" sz="2000"/>
            </a:p>
          </p:txBody>
        </p:sp>
        <p:sp>
          <p:nvSpPr>
            <p:cNvPr id="13326" name="Rectangle 29"/>
            <p:cNvSpPr>
              <a:spLocks noChangeArrowheads="1"/>
            </p:cNvSpPr>
            <p:nvPr/>
          </p:nvSpPr>
          <p:spPr bwMode="auto">
            <a:xfrm>
              <a:off x="3591" y="3585"/>
              <a:ext cx="434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100" b="1" i="1">
                  <a:solidFill>
                    <a:srgbClr val="000000"/>
                  </a:solidFill>
                  <a:latin typeface="Arial" panose="020B0604020202020204" pitchFamily="34" charset="0"/>
                </a:rPr>
                <a:t>. . . . .</a:t>
              </a:r>
              <a:endParaRPr kumimoji="0" lang="en-US" altLang="en-US" sz="2000"/>
            </a:p>
          </p:txBody>
        </p:sp>
      </p:grpSp>
      <p:sp>
        <p:nvSpPr>
          <p:cNvPr id="461854" name="Rectangle 30"/>
          <p:cNvSpPr>
            <a:spLocks noChangeArrowheads="1"/>
          </p:cNvSpPr>
          <p:nvPr/>
        </p:nvSpPr>
        <p:spPr bwMode="auto">
          <a:xfrm>
            <a:off x="1606550" y="3874616"/>
            <a:ext cx="6227763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800">
                <a:latin typeface="Arial" panose="020B0604020202020204" pitchFamily="34" charset="0"/>
              </a:rPr>
              <a:t>A person should attend college if the rate of return (</a:t>
            </a:r>
            <a:r>
              <a:rPr lang="en-US" altLang="en-US" sz="2800" i="1">
                <a:latin typeface="Arial" panose="020B0604020202020204" pitchFamily="34" charset="0"/>
              </a:rPr>
              <a:t>r</a:t>
            </a:r>
            <a:r>
              <a:rPr lang="en-US" altLang="en-US" sz="2800">
                <a:latin typeface="Arial" panose="020B0604020202020204" pitchFamily="34" charset="0"/>
              </a:rPr>
              <a:t>) exceeds the market interest rate (</a:t>
            </a:r>
            <a:r>
              <a:rPr lang="en-US" altLang="en-US" sz="2800" i="1">
                <a:latin typeface="Arial" panose="020B0604020202020204" pitchFamily="34" charset="0"/>
              </a:rPr>
              <a:t>i</a:t>
            </a:r>
            <a:r>
              <a:rPr lang="en-US" altLang="en-US" sz="280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461855" name="Rectangle 31"/>
          <p:cNvSpPr>
            <a:spLocks noChangeArrowheads="1"/>
          </p:cNvSpPr>
          <p:nvPr/>
        </p:nvSpPr>
        <p:spPr bwMode="auto">
          <a:xfrm>
            <a:off x="1587500" y="1576797"/>
            <a:ext cx="60960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Arial" panose="020B0604020202020204" pitchFamily="34" charset="0"/>
              </a:rPr>
              <a:t>The</a:t>
            </a:r>
            <a:r>
              <a:rPr lang="en-US" altLang="en-US" sz="28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800" i="1" dirty="0">
                <a:solidFill>
                  <a:srgbClr val="EF8E21"/>
                </a:solidFill>
                <a:latin typeface="Arial" panose="020B0604020202020204" pitchFamily="34" charset="0"/>
              </a:rPr>
              <a:t>internal rate of return</a:t>
            </a:r>
            <a:r>
              <a:rPr lang="en-US" altLang="en-US" sz="2800" dirty="0">
                <a:latin typeface="Arial" panose="020B0604020202020204" pitchFamily="34" charset="0"/>
              </a:rPr>
              <a:t>, r, is the rate of return at which </a:t>
            </a:r>
            <a:r>
              <a:rPr lang="en-US" altLang="en-US" sz="2800" dirty="0" err="1">
                <a:latin typeface="Arial" panose="020B0604020202020204" pitchFamily="34" charset="0"/>
              </a:rPr>
              <a:t>V</a:t>
            </a:r>
            <a:r>
              <a:rPr lang="en-US" altLang="en-US" sz="2800" baseline="-25000" dirty="0" err="1">
                <a:latin typeface="Arial" panose="020B0604020202020204" pitchFamily="34" charset="0"/>
              </a:rPr>
              <a:t>p</a:t>
            </a:r>
            <a:r>
              <a:rPr lang="en-US" altLang="en-US" sz="2800" dirty="0">
                <a:latin typeface="Arial" panose="020B0604020202020204" pitchFamily="34" charset="0"/>
              </a:rPr>
              <a:t> = 0: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18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618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618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618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8" dur="500"/>
                                        <p:tgtEl>
                                          <p:spTgt spid="46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31" grpId="0" autoUpdateAnimBg="0"/>
      <p:bldP spid="461832" grpId="0" autoUpdateAnimBg="0"/>
      <p:bldP spid="461833" grpId="0" autoUpdateAnimBg="0"/>
      <p:bldP spid="461854" grpId="0" autoUpdateAnimBg="0"/>
      <p:bldP spid="461855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Generalizations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mtClean="0"/>
              <a:t>Length of income stream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longer the stream of positive incremental earnings, the more likely the net present value will be positive.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As a result, younger people are more likely to attend college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mtClean="0"/>
              <a:t>Costs of attending college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mtClean="0"/>
              <a:t>The lower the cost of attending college, the more likely the net present value is positive.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mtClean="0"/>
              <a:t>Older people have a higher opportunity cost of attending college, less likely to attend.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Generalizations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Earnings differential</a:t>
            </a:r>
          </a:p>
          <a:p>
            <a:pPr lvl="1" eaLnBrk="1" hangingPunct="1"/>
            <a:r>
              <a:rPr lang="en-US" altLang="en-US" smtClean="0"/>
              <a:t>The larger the college-high school earnings differential is, the more likely the net present value is greater.</a:t>
            </a:r>
          </a:p>
          <a:p>
            <a:pPr lvl="2" eaLnBrk="1" hangingPunct="1"/>
            <a:r>
              <a:rPr lang="en-US" altLang="en-US" smtClean="0"/>
              <a:t>College attendance rose in the 1980s as the college-high school premium increased.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Rate of Return by Country</a:t>
            </a:r>
          </a:p>
        </p:txBody>
      </p:sp>
      <p:graphicFrame>
        <p:nvGraphicFramePr>
          <p:cNvPr id="163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72220"/>
              </p:ext>
            </p:extLst>
          </p:nvPr>
        </p:nvGraphicFramePr>
        <p:xfrm>
          <a:off x="2124109" y="1578414"/>
          <a:ext cx="6672262" cy="463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01" name="Worksheet" r:id="rId4" imgW="6677008" imgH="4638769" progId="Excel.Sheet.8">
                  <p:embed/>
                </p:oleObj>
              </mc:Choice>
              <mc:Fallback>
                <p:oleObj name="Worksheet" r:id="rId4" imgW="6677008" imgH="4638769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109" y="1578414"/>
                        <a:ext cx="6672262" cy="4637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8" name="Text Box 5"/>
          <p:cNvSpPr txBox="1">
            <a:spLocks noChangeArrowheads="1"/>
          </p:cNvSpPr>
          <p:nvPr/>
        </p:nvSpPr>
        <p:spPr bwMode="auto">
          <a:xfrm>
            <a:off x="0" y="1992313"/>
            <a:ext cx="2046288" cy="180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rate of return per year of college education varies substantially across countries for males.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College-High School Wage Premium</a:t>
            </a:r>
          </a:p>
        </p:txBody>
      </p:sp>
      <p:sp>
        <p:nvSpPr>
          <p:cNvPr id="17411" name="Text Box 5"/>
          <p:cNvSpPr txBox="1">
            <a:spLocks noChangeArrowheads="1"/>
          </p:cNvSpPr>
          <p:nvPr/>
        </p:nvSpPr>
        <p:spPr bwMode="auto">
          <a:xfrm>
            <a:off x="51579" y="1595403"/>
            <a:ext cx="2163763" cy="4579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The college-high school wage premium fell in the 1970s for both men and women.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The premium fell because of an increase in supply of college graduates due to the baby boom.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The premium rose after 1979, due to increases in the demand for college-trained workers because of technology improvements.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3818757"/>
              </p:ext>
            </p:extLst>
          </p:nvPr>
        </p:nvGraphicFramePr>
        <p:xfrm>
          <a:off x="2523687" y="1722778"/>
          <a:ext cx="6379030" cy="42728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Caveats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We can’t predict the college-high school wage premium for future graduates.</a:t>
            </a:r>
          </a:p>
          <a:p>
            <a:pPr lvl="1" eaLnBrk="1" hangingPunct="1"/>
            <a:r>
              <a:rPr lang="en-US" altLang="en-US" sz="2400" dirty="0" smtClean="0"/>
              <a:t>The charts report </a:t>
            </a:r>
            <a:r>
              <a:rPr lang="en-US" altLang="en-US" sz="2400" i="1" dirty="0" smtClean="0">
                <a:solidFill>
                  <a:srgbClr val="EF8E21"/>
                </a:solidFill>
              </a:rPr>
              <a:t>past</a:t>
            </a:r>
            <a:r>
              <a:rPr lang="en-US" altLang="en-US" sz="2400" dirty="0" smtClean="0"/>
              <a:t> differentials.</a:t>
            </a:r>
          </a:p>
          <a:p>
            <a:pPr lvl="1" eaLnBrk="1" hangingPunct="1"/>
            <a:r>
              <a:rPr lang="en-US" altLang="en-US" sz="2400" dirty="0" smtClean="0"/>
              <a:t>The future differential may be smaller as the high differential may increase future supply.</a:t>
            </a:r>
          </a:p>
          <a:p>
            <a:pPr eaLnBrk="1" hangingPunct="1"/>
            <a:r>
              <a:rPr lang="en-US" altLang="en-US" sz="2800" dirty="0" smtClean="0"/>
              <a:t>These are </a:t>
            </a:r>
            <a:r>
              <a:rPr lang="en-US" altLang="en-US" sz="2800" i="1" dirty="0" smtClean="0">
                <a:solidFill>
                  <a:srgbClr val="EF8E21"/>
                </a:solidFill>
              </a:rPr>
              <a:t>average</a:t>
            </a:r>
            <a:r>
              <a:rPr lang="en-US" altLang="en-US" sz="2800" dirty="0" smtClean="0"/>
              <a:t> earnings of college and high school graduates; the distribution of earnings around the mean is wide.</a:t>
            </a:r>
          </a:p>
          <a:p>
            <a:pPr eaLnBrk="1" hangingPunct="1"/>
            <a:r>
              <a:rPr lang="en-US" altLang="en-US" sz="2800" dirty="0" smtClean="0"/>
              <a:t>The quality of schooling matters as well as the quantity of schooling.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Private vs. Social Perspective </a:t>
            </a:r>
          </a:p>
        </p:txBody>
      </p:sp>
      <p:sp>
        <p:nvSpPr>
          <p:cNvPr id="1945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Education yields substantial </a:t>
            </a:r>
            <a:r>
              <a:rPr lang="en-US" altLang="en-US" sz="2800" i="1" dirty="0" smtClean="0">
                <a:solidFill>
                  <a:srgbClr val="EF8E21"/>
                </a:solidFill>
              </a:rPr>
              <a:t>external</a:t>
            </a:r>
            <a:r>
              <a:rPr lang="en-US" altLang="en-US" sz="2800" dirty="0" smtClean="0"/>
              <a:t> or </a:t>
            </a:r>
            <a:r>
              <a:rPr lang="en-US" altLang="en-US" sz="2800" i="1" dirty="0" smtClean="0">
                <a:solidFill>
                  <a:srgbClr val="EF8E21"/>
                </a:solidFill>
              </a:rPr>
              <a:t>social benefits</a:t>
            </a:r>
            <a:r>
              <a:rPr lang="en-US" altLang="en-US" sz="2800" dirty="0" smtClean="0">
                <a:solidFill>
                  <a:srgbClr val="EF8E21"/>
                </a:solidFill>
              </a:rPr>
              <a:t> </a:t>
            </a:r>
            <a:r>
              <a:rPr lang="en-US" altLang="en-US" sz="2800" dirty="0" smtClean="0"/>
              <a:t>that society reaps.</a:t>
            </a:r>
          </a:p>
          <a:p>
            <a:pPr lvl="1" eaLnBrk="1" hangingPunct="1"/>
            <a:r>
              <a:rPr lang="en-US" altLang="en-US" sz="2400" dirty="0" smtClean="0"/>
              <a:t>More educated workers have lower unemployment rates.</a:t>
            </a:r>
          </a:p>
          <a:p>
            <a:pPr lvl="1" eaLnBrk="1" hangingPunct="1"/>
            <a:r>
              <a:rPr lang="en-US" altLang="en-US" sz="2400" dirty="0" smtClean="0"/>
              <a:t>Education raises the amount and quality of participation in the political process. </a:t>
            </a:r>
          </a:p>
          <a:p>
            <a:pPr lvl="1" eaLnBrk="1" hangingPunct="1"/>
            <a:r>
              <a:rPr lang="en-US" altLang="en-US" sz="2400" dirty="0" smtClean="0"/>
              <a:t>Children grow up in a better home environment if the parents are more educated.</a:t>
            </a:r>
          </a:p>
          <a:p>
            <a:pPr lvl="1" eaLnBrk="1" hangingPunct="1"/>
            <a:r>
              <a:rPr lang="en-US" altLang="en-US" sz="2400" dirty="0" smtClean="0"/>
              <a:t>The research discoveries of more educated persons yield benefits to society.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Private vs. Social Perspective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social rate of return is higher (lower) than the private rate of return, resources will be underallocated (overallocated) to human capital investments.</a:t>
            </a:r>
          </a:p>
          <a:p>
            <a:pPr lvl="1" eaLnBrk="1" hangingPunct="1"/>
            <a:r>
              <a:rPr lang="en-US" altLang="en-US" smtClean="0"/>
              <a:t>The private and social rate of return are quite similar.</a:t>
            </a:r>
          </a:p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5915"/>
            <a:ext cx="8229600" cy="1290536"/>
          </a:xfrm>
        </p:spPr>
        <p:txBody>
          <a:bodyPr/>
          <a:lstStyle/>
          <a:p>
            <a:r>
              <a:rPr lang="en-US" dirty="0" smtClean="0"/>
              <a:t>After reading this chapter, you should be able to: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0" dirty="0"/>
              <a:t>LO 04-01: Explain the meaning of investment in human capital.</a:t>
            </a:r>
          </a:p>
          <a:p>
            <a:r>
              <a:rPr lang="en-US" sz="2400" b="0" dirty="0"/>
              <a:t>LO 04-02: Use the human capital model to analyze decisions to invest in human capital.</a:t>
            </a:r>
          </a:p>
          <a:p>
            <a:r>
              <a:rPr lang="en-US" sz="2400" b="0" dirty="0"/>
              <a:t>LO 04-03: Use a supply and demand of human capital to explain the unequal distribution of earnings.</a:t>
            </a:r>
          </a:p>
          <a:p>
            <a:r>
              <a:rPr lang="en-US" sz="2400" b="0" dirty="0"/>
              <a:t>LO 04-04: Explain general and specific training and their effects on the human capital investment decision, wages, and worker retention.</a:t>
            </a:r>
          </a:p>
          <a:p>
            <a:r>
              <a:rPr lang="en-US" sz="2400" b="0" dirty="0"/>
              <a:t>LO 04-05: Critically evaluate the human capital model.</a:t>
            </a:r>
          </a:p>
          <a:p>
            <a:endParaRPr lang="en-US" sz="2400" b="0" dirty="0"/>
          </a:p>
        </p:txBody>
      </p:sp>
    </p:spTree>
    <p:extLst>
      <p:ext uri="{BB962C8B-B14F-4D97-AF65-F5344CB8AC3E}">
        <p14:creationId xmlns:p14="http://schemas.microsoft.com/office/powerpoint/2010/main" val="3015388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Questions for </a:t>
            </a:r>
            <a:r>
              <a:rPr lang="en-US" altLang="en-US" dirty="0" smtClean="0"/>
              <a:t>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  <a:buClr>
                <a:schemeClr val="bg2"/>
              </a:buClr>
              <a:buAutoNum type="arabicPeriod"/>
            </a:pPr>
            <a:r>
              <a:rPr lang="en-US" altLang="en-US" sz="2000" dirty="0" smtClean="0"/>
              <a:t>Suppose </a:t>
            </a:r>
            <a:r>
              <a:rPr lang="en-US" altLang="en-US" sz="2000" dirty="0"/>
              <a:t>the net present value of an educational investment is highly positive. What can you infer about the investment’s internal rate of return relative to interest cost of </a:t>
            </a:r>
            <a:r>
              <a:rPr lang="en-US" altLang="en-US" sz="2000" dirty="0" smtClean="0"/>
              <a:t>borrowing?</a:t>
            </a:r>
          </a:p>
          <a:p>
            <a:pPr marL="457200" indent="-457200">
              <a:lnSpc>
                <a:spcPct val="80000"/>
              </a:lnSpc>
              <a:buClr>
                <a:schemeClr val="bg2"/>
              </a:buClr>
              <a:buAutoNum type="arabicPeriod"/>
            </a:pPr>
            <a:endParaRPr lang="en-US" altLang="en-US" sz="2000" dirty="0"/>
          </a:p>
          <a:p>
            <a:pPr marL="457200" indent="-457200">
              <a:lnSpc>
                <a:spcPct val="80000"/>
              </a:lnSpc>
              <a:buClr>
                <a:schemeClr val="bg2"/>
              </a:buClr>
              <a:buAutoNum type="arabicPeriod"/>
            </a:pPr>
            <a:r>
              <a:rPr lang="en-US" altLang="en-US" sz="2000" dirty="0" smtClean="0"/>
              <a:t>Comment </a:t>
            </a:r>
            <a:r>
              <a:rPr lang="en-US" altLang="en-US" sz="2000" dirty="0"/>
              <a:t>on the following statements:</a:t>
            </a:r>
          </a:p>
          <a:p>
            <a:pPr>
              <a:lnSpc>
                <a:spcPct val="80000"/>
              </a:lnSpc>
              <a:buClr>
                <a:schemeClr val="bg2"/>
              </a:buClr>
              <a:buNone/>
            </a:pPr>
            <a:r>
              <a:rPr lang="en-US" altLang="en-US" sz="2000" dirty="0" smtClean="0"/>
              <a:t>	 </a:t>
            </a:r>
            <a:r>
              <a:rPr lang="en-US" altLang="en-US" sz="2000" dirty="0"/>
              <a:t>(a)  Older workers are less geographically mobile than 		   younger workers.</a:t>
            </a:r>
          </a:p>
          <a:p>
            <a:r>
              <a:rPr lang="en-US" altLang="en-US" sz="2000" dirty="0"/>
              <a:t> (b)  An economic recession tends to stimulate college 	  	   enrollments</a:t>
            </a:r>
            <a:r>
              <a:rPr lang="en-US" altLang="en-US" sz="2000" dirty="0" smtClean="0"/>
              <a:t>.</a:t>
            </a:r>
          </a:p>
          <a:p>
            <a:r>
              <a:rPr lang="en-US" altLang="en-US" sz="2000" dirty="0"/>
              <a:t> (c)  The age-earnings profiles shown earlier, clearly 	  	   indicate that people with more education earn more 	   than people with less education; therefore, personal 	   spending on education is always a good investment.</a:t>
            </a:r>
            <a:endParaRPr lang="en-US" sz="2000" dirty="0"/>
          </a:p>
        </p:txBody>
      </p:sp>
      <p:sp>
        <p:nvSpPr>
          <p:cNvPr id="21510" name="Rectangle 6"/>
          <p:cNvSpPr>
            <a:spLocks noChangeArrowheads="1"/>
          </p:cNvSpPr>
          <p:nvPr/>
        </p:nvSpPr>
        <p:spPr bwMode="auto">
          <a:xfrm>
            <a:off x="1397000" y="4906963"/>
            <a:ext cx="6629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endParaRPr kumimoji="0" lang="en-US" altLang="en-US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EF8E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800" dirty="0" smtClean="0">
                <a:solidFill>
                  <a:srgbClr val="EF8E21"/>
                </a:solidFill>
              </a:rPr>
              <a:t>3. Human </a:t>
            </a:r>
            <a:r>
              <a:rPr lang="en-US" altLang="en-US" sz="4800" dirty="0" smtClean="0">
                <a:solidFill>
                  <a:srgbClr val="EF8E21"/>
                </a:solidFill>
              </a:rPr>
              <a:t>Capital Investment </a:t>
            </a:r>
            <a:r>
              <a:rPr lang="en-US" altLang="en-US" sz="4800" dirty="0" smtClean="0">
                <a:solidFill>
                  <a:srgbClr val="EF8E21"/>
                </a:solidFill>
              </a:rPr>
              <a:t>and </a:t>
            </a:r>
            <a:r>
              <a:rPr lang="en-US" altLang="en-US" sz="4800" dirty="0" smtClean="0">
                <a:solidFill>
                  <a:srgbClr val="EF8E21"/>
                </a:solidFill>
              </a:rPr>
              <a:t>the Distribution </a:t>
            </a:r>
            <a:r>
              <a:rPr lang="en-US" altLang="en-US" sz="4800" dirty="0" smtClean="0">
                <a:solidFill>
                  <a:srgbClr val="EF8E21"/>
                </a:solidFill>
              </a:rPr>
              <a:t>of </a:t>
            </a:r>
            <a:r>
              <a:rPr lang="en-US" altLang="en-US" sz="4800" dirty="0" smtClean="0">
                <a:solidFill>
                  <a:srgbClr val="EF8E21"/>
                </a:solidFill>
              </a:rPr>
              <a:t>Earnings</a:t>
            </a:r>
            <a:endParaRPr lang="en-US" altLang="en-US" dirty="0" smtClean="0">
              <a:solidFill>
                <a:srgbClr val="EF8E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Diminishing </a:t>
            </a:r>
            <a:r>
              <a:rPr lang="en-US" altLang="en-US" dirty="0" smtClean="0"/>
              <a:t>Rate of </a:t>
            </a:r>
            <a:r>
              <a:rPr lang="en-US" altLang="en-US" dirty="0" smtClean="0"/>
              <a:t>Return</a:t>
            </a:r>
          </a:p>
        </p:txBody>
      </p:sp>
      <p:sp>
        <p:nvSpPr>
          <p:cNvPr id="2355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23556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557" name="Text Box 6"/>
          <p:cNvSpPr txBox="1">
            <a:spLocks noChangeArrowheads="1"/>
          </p:cNvSpPr>
          <p:nvPr/>
        </p:nvSpPr>
        <p:spPr bwMode="auto">
          <a:xfrm>
            <a:off x="5918200" y="5486400"/>
            <a:ext cx="21732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+mn-lt"/>
              </a:rPr>
              <a:t>Years </a:t>
            </a:r>
            <a:r>
              <a:rPr lang="en-US" altLang="en-US" sz="1800" dirty="0" smtClean="0">
                <a:latin typeface="+mn-lt"/>
              </a:rPr>
              <a:t>of </a:t>
            </a:r>
            <a:r>
              <a:rPr lang="en-US" altLang="en-US" sz="1800" dirty="0">
                <a:latin typeface="+mn-lt"/>
              </a:rPr>
              <a:t>Schooling</a:t>
            </a:r>
          </a:p>
        </p:txBody>
      </p:sp>
      <p:sp>
        <p:nvSpPr>
          <p:cNvPr id="23558" name="Text Box 7"/>
          <p:cNvSpPr txBox="1">
            <a:spLocks noChangeArrowheads="1"/>
          </p:cNvSpPr>
          <p:nvPr/>
        </p:nvSpPr>
        <p:spPr bwMode="auto">
          <a:xfrm rot="-5400000">
            <a:off x="3309938" y="2236787"/>
            <a:ext cx="1752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+mn-lt"/>
              </a:rPr>
              <a:t>Rate</a:t>
            </a:r>
            <a:r>
              <a:rPr lang="en-US" altLang="en-US" sz="2000">
                <a:latin typeface="+mn-lt"/>
              </a:rPr>
              <a:t> </a:t>
            </a:r>
            <a:r>
              <a:rPr lang="en-US" altLang="en-US" sz="1800">
                <a:latin typeface="+mn-lt"/>
              </a:rPr>
              <a:t>of Return</a:t>
            </a:r>
          </a:p>
        </p:txBody>
      </p:sp>
      <p:sp>
        <p:nvSpPr>
          <p:cNvPr id="23559" name="Text Box 11"/>
          <p:cNvSpPr txBox="1">
            <a:spLocks noChangeArrowheads="1"/>
          </p:cNvSpPr>
          <p:nvPr/>
        </p:nvSpPr>
        <p:spPr bwMode="auto">
          <a:xfrm>
            <a:off x="0" y="1804988"/>
            <a:ext cx="38100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marginal rate of return to education declines as additional schooling is acquired. </a:t>
            </a:r>
          </a:p>
        </p:txBody>
      </p:sp>
      <p:sp>
        <p:nvSpPr>
          <p:cNvPr id="23560" name="Text Box 12"/>
          <p:cNvSpPr txBox="1">
            <a:spLocks noChangeArrowheads="1"/>
          </p:cNvSpPr>
          <p:nvPr/>
        </p:nvSpPr>
        <p:spPr bwMode="auto">
          <a:xfrm>
            <a:off x="0" y="3079750"/>
            <a:ext cx="3657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Investment in education is subject to the law of diminishing returns. The increases in knowledge decline 	with each additional year of schooling.</a:t>
            </a:r>
          </a:p>
        </p:txBody>
      </p:sp>
      <p:sp>
        <p:nvSpPr>
          <p:cNvPr id="23561" name="Text Box 15"/>
          <p:cNvSpPr txBox="1">
            <a:spLocks noChangeArrowheads="1"/>
          </p:cNvSpPr>
          <p:nvPr/>
        </p:nvSpPr>
        <p:spPr bwMode="auto">
          <a:xfrm>
            <a:off x="0" y="5000625"/>
            <a:ext cx="37338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The return also falls because the explicit cost and opportunity cost of education rises with additional schooling.</a:t>
            </a:r>
          </a:p>
        </p:txBody>
      </p:sp>
      <p:sp>
        <p:nvSpPr>
          <p:cNvPr id="23562" name="Line 31"/>
          <p:cNvSpPr>
            <a:spLocks noChangeShapeType="1"/>
          </p:cNvSpPr>
          <p:nvPr/>
        </p:nvSpPr>
        <p:spPr bwMode="auto">
          <a:xfrm>
            <a:off x="4486275" y="5400675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23563" name="Line 32"/>
          <p:cNvSpPr>
            <a:spLocks noChangeShapeType="1"/>
          </p:cNvSpPr>
          <p:nvPr/>
        </p:nvSpPr>
        <p:spPr bwMode="auto">
          <a:xfrm>
            <a:off x="4494213" y="2605088"/>
            <a:ext cx="2768600" cy="2027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23564" name="Text Box 33"/>
          <p:cNvSpPr txBox="1">
            <a:spLocks noChangeArrowheads="1"/>
          </p:cNvSpPr>
          <p:nvPr/>
        </p:nvSpPr>
        <p:spPr bwMode="auto">
          <a:xfrm>
            <a:off x="7335838" y="4333875"/>
            <a:ext cx="27090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+mn-lt"/>
              </a:rPr>
              <a:t>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Demand for Human Capital</a:t>
            </a:r>
          </a:p>
        </p:txBody>
      </p:sp>
      <p:sp>
        <p:nvSpPr>
          <p:cNvPr id="49152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491523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1525" name="Text Box 5"/>
          <p:cNvSpPr txBox="1">
            <a:spLocks noChangeArrowheads="1"/>
          </p:cNvSpPr>
          <p:nvPr/>
        </p:nvSpPr>
        <p:spPr bwMode="auto">
          <a:xfrm>
            <a:off x="7480300" y="5486400"/>
            <a:ext cx="125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+mn-lt"/>
              </a:rPr>
              <a:t>Years  of Schooling</a:t>
            </a:r>
          </a:p>
        </p:txBody>
      </p:sp>
      <p:sp>
        <p:nvSpPr>
          <p:cNvPr id="491526" name="Text Box 6"/>
          <p:cNvSpPr txBox="1">
            <a:spLocks noChangeArrowheads="1"/>
          </p:cNvSpPr>
          <p:nvPr/>
        </p:nvSpPr>
        <p:spPr bwMode="auto">
          <a:xfrm rot="-5400000">
            <a:off x="3820319" y="1731169"/>
            <a:ext cx="7000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+mn-lt"/>
              </a:rPr>
              <a:t>r, i </a:t>
            </a:r>
          </a:p>
        </p:txBody>
      </p:sp>
      <p:sp>
        <p:nvSpPr>
          <p:cNvPr id="491528" name="Text Box 8"/>
          <p:cNvSpPr txBox="1">
            <a:spLocks noChangeArrowheads="1"/>
          </p:cNvSpPr>
          <p:nvPr/>
        </p:nvSpPr>
        <p:spPr bwMode="auto">
          <a:xfrm>
            <a:off x="0" y="1612900"/>
            <a:ext cx="3810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Since individuals should increase schooling so that the marginal rate of return of schooling (r) is equal to the interest rate (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i</a:t>
            </a:r>
            <a:r>
              <a:rPr kumimoji="0" lang="en-US" altLang="en-US" sz="2000" dirty="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491529" name="Text Box 9"/>
          <p:cNvSpPr txBox="1">
            <a:spLocks noChangeArrowheads="1"/>
          </p:cNvSpPr>
          <p:nvPr/>
        </p:nvSpPr>
        <p:spPr bwMode="auto">
          <a:xfrm>
            <a:off x="0" y="2927350"/>
            <a:ext cx="36576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Using the r = 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i</a:t>
            </a:r>
            <a:r>
              <a:rPr kumimoji="0" lang="en-US" altLang="en-US" sz="2000" dirty="0">
                <a:latin typeface="Arial" panose="020B0604020202020204" pitchFamily="34" charset="0"/>
              </a:rPr>
              <a:t> rule, at interest rate i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2</a:t>
            </a:r>
            <a:r>
              <a:rPr kumimoji="0" lang="en-US" altLang="en-US" sz="2000" dirty="0">
                <a:latin typeface="Arial" panose="020B0604020202020204" pitchFamily="34" charset="0"/>
              </a:rPr>
              <a:t>, the optimal level of schooling is e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2.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491530" name="Text Box 10"/>
          <p:cNvSpPr txBox="1">
            <a:spLocks noChangeArrowheads="1"/>
          </p:cNvSpPr>
          <p:nvPr/>
        </p:nvSpPr>
        <p:spPr bwMode="auto">
          <a:xfrm>
            <a:off x="0" y="4249738"/>
            <a:ext cx="3733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At i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3</a:t>
            </a:r>
            <a:r>
              <a:rPr kumimoji="0" lang="en-US" altLang="en-US" sz="2000">
                <a:latin typeface="Arial" panose="020B0604020202020204" pitchFamily="34" charset="0"/>
              </a:rPr>
              <a:t> the optimal level is e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3</a:t>
            </a:r>
            <a:r>
              <a:rPr kumimoji="0" lang="en-US" altLang="en-US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91531" name="Line 11"/>
          <p:cNvSpPr>
            <a:spLocks noChangeShapeType="1"/>
          </p:cNvSpPr>
          <p:nvPr/>
        </p:nvSpPr>
        <p:spPr bwMode="auto">
          <a:xfrm>
            <a:off x="4486275" y="5400675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1532" name="Line 12"/>
          <p:cNvSpPr>
            <a:spLocks noChangeShapeType="1"/>
          </p:cNvSpPr>
          <p:nvPr/>
        </p:nvSpPr>
        <p:spPr bwMode="auto">
          <a:xfrm>
            <a:off x="4494213" y="2605088"/>
            <a:ext cx="2768600" cy="2027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1533" name="Text Box 13"/>
          <p:cNvSpPr txBox="1">
            <a:spLocks noChangeArrowheads="1"/>
          </p:cNvSpPr>
          <p:nvPr/>
        </p:nvSpPr>
        <p:spPr bwMode="auto">
          <a:xfrm>
            <a:off x="7380288" y="4464050"/>
            <a:ext cx="37623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+mn-lt"/>
              </a:rPr>
              <a:t>r</a:t>
            </a:r>
          </a:p>
        </p:txBody>
      </p:sp>
      <p:sp>
        <p:nvSpPr>
          <p:cNvPr id="491534" name="Line 14"/>
          <p:cNvSpPr>
            <a:spLocks noChangeShapeType="1"/>
          </p:cNvSpPr>
          <p:nvPr/>
        </p:nvSpPr>
        <p:spPr bwMode="auto">
          <a:xfrm>
            <a:off x="4494213" y="3787775"/>
            <a:ext cx="3184525" cy="79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1535" name="Text Box 15"/>
          <p:cNvSpPr txBox="1">
            <a:spLocks noChangeArrowheads="1"/>
          </p:cNvSpPr>
          <p:nvPr/>
        </p:nvSpPr>
        <p:spPr bwMode="auto">
          <a:xfrm>
            <a:off x="7723188" y="3540125"/>
            <a:ext cx="45204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+mn-lt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+mn-lt"/>
              </a:rPr>
              <a:t>2</a:t>
            </a:r>
            <a:endParaRPr lang="en-US" altLang="en-US" sz="20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91536" name="Line 16"/>
          <p:cNvSpPr>
            <a:spLocks noChangeShapeType="1"/>
          </p:cNvSpPr>
          <p:nvPr/>
        </p:nvSpPr>
        <p:spPr bwMode="auto">
          <a:xfrm>
            <a:off x="6124575" y="3795713"/>
            <a:ext cx="0" cy="15954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1537" name="Text Box 17"/>
          <p:cNvSpPr txBox="1">
            <a:spLocks noChangeArrowheads="1"/>
          </p:cNvSpPr>
          <p:nvPr/>
        </p:nvSpPr>
        <p:spPr bwMode="auto">
          <a:xfrm>
            <a:off x="5905500" y="5449888"/>
            <a:ext cx="50006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e</a:t>
            </a:r>
            <a:r>
              <a:rPr lang="en-US" altLang="en-US" sz="2000" baseline="-25000">
                <a:latin typeface="+mn-lt"/>
              </a:rPr>
              <a:t>2</a:t>
            </a:r>
            <a:endParaRPr lang="en-US" altLang="en-US" sz="2000">
              <a:latin typeface="+mn-lt"/>
            </a:endParaRPr>
          </a:p>
        </p:txBody>
      </p:sp>
      <p:sp>
        <p:nvSpPr>
          <p:cNvPr id="491538" name="Text Box 18"/>
          <p:cNvSpPr txBox="1">
            <a:spLocks noChangeArrowheads="1"/>
          </p:cNvSpPr>
          <p:nvPr/>
        </p:nvSpPr>
        <p:spPr bwMode="auto">
          <a:xfrm>
            <a:off x="4143375" y="3522663"/>
            <a:ext cx="33823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i</a:t>
            </a:r>
            <a:r>
              <a:rPr lang="en-US" altLang="en-US" sz="2000" baseline="-25000">
                <a:latin typeface="+mn-lt"/>
              </a:rPr>
              <a:t>2</a:t>
            </a:r>
            <a:endParaRPr lang="en-US" altLang="en-US" sz="2000">
              <a:latin typeface="+mn-lt"/>
            </a:endParaRPr>
          </a:p>
        </p:txBody>
      </p:sp>
      <p:sp>
        <p:nvSpPr>
          <p:cNvPr id="491539" name="Text Box 19"/>
          <p:cNvSpPr txBox="1">
            <a:spLocks noChangeArrowheads="1"/>
          </p:cNvSpPr>
          <p:nvPr/>
        </p:nvSpPr>
        <p:spPr bwMode="auto">
          <a:xfrm>
            <a:off x="0" y="4805363"/>
            <a:ext cx="3733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Each equilibrium point (1,2,3) indicates the “price” and quantity demanded of human capital. In other words, the demand for human capital.</a:t>
            </a:r>
          </a:p>
        </p:txBody>
      </p:sp>
      <p:sp>
        <p:nvSpPr>
          <p:cNvPr id="491540" name="Text Box 20"/>
          <p:cNvSpPr txBox="1">
            <a:spLocks noChangeArrowheads="1"/>
          </p:cNvSpPr>
          <p:nvPr/>
        </p:nvSpPr>
        <p:spPr bwMode="auto">
          <a:xfrm>
            <a:off x="0" y="3805238"/>
            <a:ext cx="37147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At i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1</a:t>
            </a:r>
            <a:r>
              <a:rPr kumimoji="0" lang="en-US" altLang="en-US" sz="2000">
                <a:latin typeface="Arial" panose="020B0604020202020204" pitchFamily="34" charset="0"/>
              </a:rPr>
              <a:t> the optimal level is e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1</a:t>
            </a:r>
            <a:r>
              <a:rPr kumimoji="0" lang="en-US" altLang="en-US" sz="20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91544" name="Line 24"/>
          <p:cNvSpPr>
            <a:spLocks noChangeShapeType="1"/>
          </p:cNvSpPr>
          <p:nvPr/>
        </p:nvSpPr>
        <p:spPr bwMode="auto">
          <a:xfrm flipV="1">
            <a:off x="4479925" y="4327525"/>
            <a:ext cx="3200400" cy="158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1545" name="Line 25"/>
          <p:cNvSpPr>
            <a:spLocks noChangeShapeType="1"/>
          </p:cNvSpPr>
          <p:nvPr/>
        </p:nvSpPr>
        <p:spPr bwMode="auto">
          <a:xfrm flipV="1">
            <a:off x="4513263" y="3228975"/>
            <a:ext cx="31924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1546" name="Text Box 26"/>
          <p:cNvSpPr txBox="1">
            <a:spLocks noChangeArrowheads="1"/>
          </p:cNvSpPr>
          <p:nvPr/>
        </p:nvSpPr>
        <p:spPr bwMode="auto">
          <a:xfrm>
            <a:off x="7720013" y="3013075"/>
            <a:ext cx="4508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+mn-lt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+mn-lt"/>
              </a:rPr>
              <a:t>1</a:t>
            </a:r>
            <a:endParaRPr lang="en-US" altLang="en-US" sz="20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91547" name="Text Box 27"/>
          <p:cNvSpPr txBox="1">
            <a:spLocks noChangeArrowheads="1"/>
          </p:cNvSpPr>
          <p:nvPr/>
        </p:nvSpPr>
        <p:spPr bwMode="auto">
          <a:xfrm>
            <a:off x="7675563" y="4140200"/>
            <a:ext cx="67468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+mn-lt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+mn-lt"/>
              </a:rPr>
              <a:t>3</a:t>
            </a:r>
            <a:endParaRPr lang="en-US" altLang="en-US" sz="20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491548" name="Text Box 28"/>
          <p:cNvSpPr txBox="1">
            <a:spLocks noChangeArrowheads="1"/>
          </p:cNvSpPr>
          <p:nvPr/>
        </p:nvSpPr>
        <p:spPr bwMode="auto">
          <a:xfrm>
            <a:off x="4157663" y="3001963"/>
            <a:ext cx="3365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i</a:t>
            </a:r>
            <a:r>
              <a:rPr lang="en-US" altLang="en-US" sz="2000" baseline="-25000">
                <a:latin typeface="+mn-lt"/>
              </a:rPr>
              <a:t>1</a:t>
            </a:r>
          </a:p>
        </p:txBody>
      </p:sp>
      <p:sp>
        <p:nvSpPr>
          <p:cNvPr id="491549" name="Text Box 29"/>
          <p:cNvSpPr txBox="1">
            <a:spLocks noChangeArrowheads="1"/>
          </p:cNvSpPr>
          <p:nvPr/>
        </p:nvSpPr>
        <p:spPr bwMode="auto">
          <a:xfrm>
            <a:off x="4140200" y="4098925"/>
            <a:ext cx="3365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i</a:t>
            </a:r>
            <a:r>
              <a:rPr lang="en-US" altLang="en-US" sz="2000" baseline="-25000">
                <a:latin typeface="+mn-lt"/>
              </a:rPr>
              <a:t>3</a:t>
            </a:r>
            <a:endParaRPr lang="en-US" altLang="en-US" sz="2000">
              <a:latin typeface="+mn-lt"/>
            </a:endParaRPr>
          </a:p>
        </p:txBody>
      </p:sp>
      <p:sp>
        <p:nvSpPr>
          <p:cNvPr id="491550" name="Text Box 30"/>
          <p:cNvSpPr txBox="1">
            <a:spLocks noChangeArrowheads="1"/>
          </p:cNvSpPr>
          <p:nvPr/>
        </p:nvSpPr>
        <p:spPr bwMode="auto">
          <a:xfrm>
            <a:off x="5299075" y="2738438"/>
            <a:ext cx="28416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1</a:t>
            </a:r>
          </a:p>
        </p:txBody>
      </p:sp>
      <p:pic>
        <p:nvPicPr>
          <p:cNvPr id="491551" name="Picture 31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315595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2" name="Picture 32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374015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53" name="Picture 33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2913" y="4271963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4" name="Line 34"/>
          <p:cNvSpPr>
            <a:spLocks noChangeShapeType="1"/>
          </p:cNvSpPr>
          <p:nvPr/>
        </p:nvSpPr>
        <p:spPr bwMode="auto">
          <a:xfrm>
            <a:off x="5348288" y="3243263"/>
            <a:ext cx="0" cy="2165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1555" name="Line 35"/>
          <p:cNvSpPr>
            <a:spLocks noChangeShapeType="1"/>
          </p:cNvSpPr>
          <p:nvPr/>
        </p:nvSpPr>
        <p:spPr bwMode="auto">
          <a:xfrm>
            <a:off x="6850063" y="4365625"/>
            <a:ext cx="0" cy="1042988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1556" name="Text Box 36"/>
          <p:cNvSpPr txBox="1">
            <a:spLocks noChangeArrowheads="1"/>
          </p:cNvSpPr>
          <p:nvPr/>
        </p:nvSpPr>
        <p:spPr bwMode="auto">
          <a:xfrm>
            <a:off x="6088063" y="3363913"/>
            <a:ext cx="25082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2</a:t>
            </a:r>
          </a:p>
        </p:txBody>
      </p:sp>
      <p:sp>
        <p:nvSpPr>
          <p:cNvPr id="491557" name="Text Box 37"/>
          <p:cNvSpPr txBox="1">
            <a:spLocks noChangeArrowheads="1"/>
          </p:cNvSpPr>
          <p:nvPr/>
        </p:nvSpPr>
        <p:spPr bwMode="auto">
          <a:xfrm flipH="1">
            <a:off x="6834188" y="3878263"/>
            <a:ext cx="30638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3</a:t>
            </a:r>
          </a:p>
        </p:txBody>
      </p:sp>
      <p:sp>
        <p:nvSpPr>
          <p:cNvPr id="491558" name="Text Box 38"/>
          <p:cNvSpPr txBox="1">
            <a:spLocks noChangeArrowheads="1"/>
          </p:cNvSpPr>
          <p:nvPr/>
        </p:nvSpPr>
        <p:spPr bwMode="auto">
          <a:xfrm flipH="1">
            <a:off x="7504112" y="4490244"/>
            <a:ext cx="84613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 dirty="0">
                <a:solidFill>
                  <a:srgbClr val="003300"/>
                </a:solidFill>
                <a:latin typeface="+mn-lt"/>
              </a:rPr>
              <a:t>, </a:t>
            </a:r>
            <a:r>
              <a:rPr lang="en-US" altLang="en-US" sz="2000" dirty="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2000" baseline="-25000" dirty="0">
                <a:solidFill>
                  <a:schemeClr val="hlink"/>
                </a:solidFill>
                <a:latin typeface="+mn-lt"/>
              </a:rPr>
              <a:t>HC</a:t>
            </a:r>
            <a:endParaRPr lang="en-US" altLang="en-US" sz="2000" dirty="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491560" name="Text Box 40"/>
          <p:cNvSpPr txBox="1">
            <a:spLocks noChangeArrowheads="1"/>
          </p:cNvSpPr>
          <p:nvPr/>
        </p:nvSpPr>
        <p:spPr bwMode="auto">
          <a:xfrm>
            <a:off x="5160963" y="5438775"/>
            <a:ext cx="482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e</a:t>
            </a:r>
            <a:r>
              <a:rPr lang="en-US" altLang="en-US" sz="2000" baseline="-25000">
                <a:latin typeface="+mn-lt"/>
              </a:rPr>
              <a:t>1</a:t>
            </a:r>
            <a:endParaRPr lang="en-US" altLang="en-US" sz="2000">
              <a:latin typeface="+mn-lt"/>
            </a:endParaRPr>
          </a:p>
        </p:txBody>
      </p:sp>
      <p:sp>
        <p:nvSpPr>
          <p:cNvPr id="491561" name="Text Box 41"/>
          <p:cNvSpPr txBox="1">
            <a:spLocks noChangeArrowheads="1"/>
          </p:cNvSpPr>
          <p:nvPr/>
        </p:nvSpPr>
        <p:spPr bwMode="auto">
          <a:xfrm>
            <a:off x="6686550" y="5456238"/>
            <a:ext cx="51752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e</a:t>
            </a:r>
            <a:r>
              <a:rPr lang="en-US" altLang="en-US" sz="2000" baseline="-25000">
                <a:latin typeface="+mn-lt"/>
              </a:rPr>
              <a:t>3</a:t>
            </a:r>
            <a:endParaRPr lang="en-US" alt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91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491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91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915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9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1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91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1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1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91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9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9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1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9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91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9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91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9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91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491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9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9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9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1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49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1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9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4" grpId="0" build="p" autoUpdateAnimBg="0" advAuto="0"/>
      <p:bldP spid="491526" grpId="0" autoUpdateAnimBg="0"/>
      <p:bldP spid="491528" grpId="0" autoUpdateAnimBg="0"/>
      <p:bldP spid="491529" grpId="0" autoUpdateAnimBg="0"/>
      <p:bldP spid="491530" grpId="0" autoUpdateAnimBg="0"/>
      <p:bldP spid="491532" grpId="0" animBg="1"/>
      <p:bldP spid="491533" grpId="0" autoUpdateAnimBg="0"/>
      <p:bldP spid="491534" grpId="0" animBg="1"/>
      <p:bldP spid="491535" grpId="0" autoUpdateAnimBg="0"/>
      <p:bldP spid="491536" grpId="0" animBg="1"/>
      <p:bldP spid="491537" grpId="0" autoUpdateAnimBg="0"/>
      <p:bldP spid="491538" grpId="0" autoUpdateAnimBg="0"/>
      <p:bldP spid="491539" grpId="0" autoUpdateAnimBg="0"/>
      <p:bldP spid="491540" grpId="0" autoUpdateAnimBg="0"/>
      <p:bldP spid="491544" grpId="0" animBg="1"/>
      <p:bldP spid="491545" grpId="0" animBg="1"/>
      <p:bldP spid="491546" grpId="0" autoUpdateAnimBg="0"/>
      <p:bldP spid="491547" grpId="0" autoUpdateAnimBg="0"/>
      <p:bldP spid="491548" grpId="0" autoUpdateAnimBg="0"/>
      <p:bldP spid="491549" grpId="0" autoUpdateAnimBg="0"/>
      <p:bldP spid="491550" grpId="0" autoUpdateAnimBg="0"/>
      <p:bldP spid="491554" grpId="0" animBg="1"/>
      <p:bldP spid="491555" grpId="0" animBg="1"/>
      <p:bldP spid="491556" grpId="0" autoUpdateAnimBg="0"/>
      <p:bldP spid="491557" grpId="0" autoUpdateAnimBg="0"/>
      <p:bldP spid="491558" grpId="0" autoUpdateAnimBg="0"/>
      <p:bldP spid="491560" grpId="0" autoUpdateAnimBg="0"/>
      <p:bldP spid="49156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Ability Differences</a:t>
            </a:r>
          </a:p>
        </p:txBody>
      </p:sp>
      <p:sp>
        <p:nvSpPr>
          <p:cNvPr id="496644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496643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6645" name="Text Box 5"/>
          <p:cNvSpPr txBox="1">
            <a:spLocks noChangeArrowheads="1"/>
          </p:cNvSpPr>
          <p:nvPr/>
        </p:nvSpPr>
        <p:spPr bwMode="auto">
          <a:xfrm>
            <a:off x="7480300" y="5486400"/>
            <a:ext cx="125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+mn-lt"/>
              </a:rPr>
              <a:t>Years  of Schooling</a:t>
            </a:r>
          </a:p>
        </p:txBody>
      </p:sp>
      <p:sp>
        <p:nvSpPr>
          <p:cNvPr id="496646" name="Text Box 6"/>
          <p:cNvSpPr txBox="1">
            <a:spLocks noChangeArrowheads="1"/>
          </p:cNvSpPr>
          <p:nvPr/>
        </p:nvSpPr>
        <p:spPr bwMode="auto">
          <a:xfrm rot="-5400000">
            <a:off x="3963195" y="1720056"/>
            <a:ext cx="4683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+mn-lt"/>
              </a:rPr>
              <a:t>r, i</a:t>
            </a:r>
          </a:p>
        </p:txBody>
      </p:sp>
      <p:sp>
        <p:nvSpPr>
          <p:cNvPr id="496648" name="Text Box 8"/>
          <p:cNvSpPr txBox="1">
            <a:spLocks noChangeArrowheads="1"/>
          </p:cNvSpPr>
          <p:nvPr/>
        </p:nvSpPr>
        <p:spPr bwMode="auto">
          <a:xfrm>
            <a:off x="38100" y="1577181"/>
            <a:ext cx="38100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Alfonse is low-ability person. He has low mental/physical talents and/or low motivation and self-discipline.  His demand for schooling is D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A</a:t>
            </a:r>
            <a:r>
              <a:rPr kumimoji="0"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96649" name="Text Box 9"/>
          <p:cNvSpPr txBox="1">
            <a:spLocks noChangeArrowheads="1"/>
          </p:cNvSpPr>
          <p:nvPr/>
        </p:nvSpPr>
        <p:spPr bwMode="auto">
          <a:xfrm>
            <a:off x="38100" y="3101181"/>
            <a:ext cx="36576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Bob is a high-ability person. He has a greater demand for schooling at D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B </a:t>
            </a:r>
            <a:r>
              <a:rPr kumimoji="0" lang="en-US" altLang="en-US" sz="2000">
                <a:latin typeface="Arial" panose="020B0604020202020204" pitchFamily="34" charset="0"/>
              </a:rPr>
              <a:t>because he can better translate schooling into higher productivity and earnings.</a:t>
            </a:r>
          </a:p>
        </p:txBody>
      </p:sp>
      <p:sp>
        <p:nvSpPr>
          <p:cNvPr id="496651" name="Line 11"/>
          <p:cNvSpPr>
            <a:spLocks noChangeShapeType="1"/>
          </p:cNvSpPr>
          <p:nvPr/>
        </p:nvSpPr>
        <p:spPr bwMode="auto">
          <a:xfrm>
            <a:off x="4486275" y="5400675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6652" name="Line 12"/>
          <p:cNvSpPr>
            <a:spLocks noChangeShapeType="1"/>
          </p:cNvSpPr>
          <p:nvPr/>
        </p:nvSpPr>
        <p:spPr bwMode="auto">
          <a:xfrm>
            <a:off x="4494213" y="2605088"/>
            <a:ext cx="2768600" cy="2027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6659" name="Text Box 19"/>
          <p:cNvSpPr txBox="1">
            <a:spLocks noChangeArrowheads="1"/>
          </p:cNvSpPr>
          <p:nvPr/>
        </p:nvSpPr>
        <p:spPr bwMode="auto">
          <a:xfrm>
            <a:off x="38100" y="4825206"/>
            <a:ext cx="3733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For a given interest rate, Bob will obtain more schooling which will compound the earnings differential between low and high ability persons.</a:t>
            </a:r>
          </a:p>
        </p:txBody>
      </p:sp>
      <p:sp>
        <p:nvSpPr>
          <p:cNvPr id="496662" name="Line 22"/>
          <p:cNvSpPr>
            <a:spLocks noChangeShapeType="1"/>
          </p:cNvSpPr>
          <p:nvPr/>
        </p:nvSpPr>
        <p:spPr bwMode="auto">
          <a:xfrm flipV="1">
            <a:off x="4513263" y="3228975"/>
            <a:ext cx="31924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6663" name="Text Box 23"/>
          <p:cNvSpPr txBox="1">
            <a:spLocks noChangeArrowheads="1"/>
          </p:cNvSpPr>
          <p:nvPr/>
        </p:nvSpPr>
        <p:spPr bwMode="auto">
          <a:xfrm>
            <a:off x="7720013" y="3013075"/>
            <a:ext cx="4508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+mn-lt"/>
              </a:rPr>
              <a:t>S</a:t>
            </a:r>
          </a:p>
        </p:txBody>
      </p:sp>
      <p:sp>
        <p:nvSpPr>
          <p:cNvPr id="496665" name="Text Box 25"/>
          <p:cNvSpPr txBox="1">
            <a:spLocks noChangeArrowheads="1"/>
          </p:cNvSpPr>
          <p:nvPr/>
        </p:nvSpPr>
        <p:spPr bwMode="auto">
          <a:xfrm>
            <a:off x="4157663" y="3001963"/>
            <a:ext cx="3365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i</a:t>
            </a:r>
            <a:endParaRPr lang="en-US" altLang="en-US" sz="2000" baseline="-25000">
              <a:latin typeface="+mn-lt"/>
            </a:endParaRPr>
          </a:p>
        </p:txBody>
      </p:sp>
      <p:sp>
        <p:nvSpPr>
          <p:cNvPr id="496667" name="Text Box 27"/>
          <p:cNvSpPr txBox="1">
            <a:spLocks noChangeArrowheads="1"/>
          </p:cNvSpPr>
          <p:nvPr/>
        </p:nvSpPr>
        <p:spPr bwMode="auto">
          <a:xfrm>
            <a:off x="5211763" y="2738438"/>
            <a:ext cx="371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A</a:t>
            </a:r>
          </a:p>
        </p:txBody>
      </p:sp>
      <p:pic>
        <p:nvPicPr>
          <p:cNvPr id="496668" name="Picture 28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315595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671" name="Line 31"/>
          <p:cNvSpPr>
            <a:spLocks noChangeShapeType="1"/>
          </p:cNvSpPr>
          <p:nvPr/>
        </p:nvSpPr>
        <p:spPr bwMode="auto">
          <a:xfrm>
            <a:off x="5348288" y="3243263"/>
            <a:ext cx="0" cy="2165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6675" name="Text Box 35"/>
          <p:cNvSpPr txBox="1">
            <a:spLocks noChangeArrowheads="1"/>
          </p:cNvSpPr>
          <p:nvPr/>
        </p:nvSpPr>
        <p:spPr bwMode="auto">
          <a:xfrm flipH="1">
            <a:off x="7219950" y="4486275"/>
            <a:ext cx="68103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2000" baseline="-25000">
                <a:solidFill>
                  <a:schemeClr val="hlink"/>
                </a:solidFill>
                <a:latin typeface="+mn-lt"/>
              </a:rPr>
              <a:t>A</a:t>
            </a:r>
            <a:endParaRPr lang="en-US" altLang="en-US" sz="20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496676" name="Text Box 36"/>
          <p:cNvSpPr txBox="1">
            <a:spLocks noChangeArrowheads="1"/>
          </p:cNvSpPr>
          <p:nvPr/>
        </p:nvSpPr>
        <p:spPr bwMode="auto">
          <a:xfrm>
            <a:off x="5160963" y="5438775"/>
            <a:ext cx="482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e</a:t>
            </a:r>
            <a:r>
              <a:rPr lang="en-US" altLang="en-US" sz="2000" baseline="-25000">
                <a:latin typeface="+mn-lt"/>
              </a:rPr>
              <a:t>A</a:t>
            </a:r>
            <a:endParaRPr lang="en-US" altLang="en-US" sz="2000">
              <a:latin typeface="+mn-lt"/>
            </a:endParaRPr>
          </a:p>
        </p:txBody>
      </p:sp>
      <p:sp>
        <p:nvSpPr>
          <p:cNvPr id="496678" name="Line 38"/>
          <p:cNvSpPr>
            <a:spLocks noChangeShapeType="1"/>
          </p:cNvSpPr>
          <p:nvPr/>
        </p:nvSpPr>
        <p:spPr bwMode="auto">
          <a:xfrm>
            <a:off x="4525963" y="1936750"/>
            <a:ext cx="3233737" cy="23288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6679" name="Text Box 39"/>
          <p:cNvSpPr txBox="1">
            <a:spLocks noChangeArrowheads="1"/>
          </p:cNvSpPr>
          <p:nvPr/>
        </p:nvSpPr>
        <p:spPr bwMode="auto">
          <a:xfrm flipH="1">
            <a:off x="7667625" y="4156075"/>
            <a:ext cx="59531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2000" baseline="-25000">
                <a:solidFill>
                  <a:schemeClr val="hlink"/>
                </a:solidFill>
                <a:latin typeface="+mn-lt"/>
              </a:rPr>
              <a:t>B</a:t>
            </a:r>
            <a:endParaRPr lang="en-US" altLang="en-US" sz="20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496680" name="Line 40"/>
          <p:cNvSpPr>
            <a:spLocks noChangeShapeType="1"/>
          </p:cNvSpPr>
          <p:nvPr/>
        </p:nvSpPr>
        <p:spPr bwMode="auto">
          <a:xfrm>
            <a:off x="6315075" y="3235325"/>
            <a:ext cx="0" cy="21828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pic>
        <p:nvPicPr>
          <p:cNvPr id="496681" name="Picture 41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3170238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6682" name="Text Box 42"/>
          <p:cNvSpPr txBox="1">
            <a:spLocks noChangeArrowheads="1"/>
          </p:cNvSpPr>
          <p:nvPr/>
        </p:nvSpPr>
        <p:spPr bwMode="auto">
          <a:xfrm>
            <a:off x="6191250" y="2760663"/>
            <a:ext cx="6127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B</a:t>
            </a:r>
          </a:p>
        </p:txBody>
      </p:sp>
      <p:sp>
        <p:nvSpPr>
          <p:cNvPr id="496683" name="Text Box 43"/>
          <p:cNvSpPr txBox="1">
            <a:spLocks noChangeArrowheads="1"/>
          </p:cNvSpPr>
          <p:nvPr/>
        </p:nvSpPr>
        <p:spPr bwMode="auto">
          <a:xfrm flipH="1">
            <a:off x="6092825" y="5489575"/>
            <a:ext cx="44926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e</a:t>
            </a:r>
            <a:r>
              <a:rPr lang="en-US" altLang="en-US" sz="2000" baseline="-25000">
                <a:latin typeface="+mn-lt"/>
              </a:rPr>
              <a:t>B</a:t>
            </a:r>
            <a:endParaRPr lang="en-US" alt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6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66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6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6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6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6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6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6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6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6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6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6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96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9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6644" grpId="0" build="p" autoUpdateAnimBg="0" advAuto="0"/>
      <p:bldP spid="496646" grpId="0" autoUpdateAnimBg="0"/>
      <p:bldP spid="496648" grpId="0"/>
      <p:bldP spid="496649" grpId="0" autoUpdateAnimBg="0"/>
      <p:bldP spid="496652" grpId="0" animBg="1"/>
      <p:bldP spid="496659" grpId="0" autoUpdateAnimBg="0"/>
      <p:bldP spid="496662" grpId="0" animBg="1"/>
      <p:bldP spid="496663" grpId="0" autoUpdateAnimBg="0"/>
      <p:bldP spid="496665" grpId="0" autoUpdateAnimBg="0"/>
      <p:bldP spid="496667" grpId="0" autoUpdateAnimBg="0"/>
      <p:bldP spid="496671" grpId="0" animBg="1"/>
      <p:bldP spid="496675" grpId="0" autoUpdateAnimBg="0"/>
      <p:bldP spid="496676" grpId="0" autoUpdateAnimBg="0"/>
      <p:bldP spid="496678" grpId="0" animBg="1"/>
      <p:bldP spid="496679" grpId="0" autoUpdateAnimBg="0"/>
      <p:bldP spid="496680" grpId="0" animBg="1"/>
      <p:bldP spid="496682" grpId="0" autoUpdateAnimBg="0"/>
      <p:bldP spid="496683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Discrimination</a:t>
            </a:r>
          </a:p>
        </p:txBody>
      </p:sp>
      <p:sp>
        <p:nvSpPr>
          <p:cNvPr id="498692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498691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498693" name="Text Box 5"/>
          <p:cNvSpPr txBox="1">
            <a:spLocks noChangeArrowheads="1"/>
          </p:cNvSpPr>
          <p:nvPr/>
        </p:nvSpPr>
        <p:spPr bwMode="auto">
          <a:xfrm>
            <a:off x="7480300" y="5486400"/>
            <a:ext cx="125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+mn-lt"/>
              </a:rPr>
              <a:t>Years  of Schooling</a:t>
            </a:r>
          </a:p>
        </p:txBody>
      </p:sp>
      <p:sp>
        <p:nvSpPr>
          <p:cNvPr id="498694" name="Text Box 6"/>
          <p:cNvSpPr txBox="1">
            <a:spLocks noChangeArrowheads="1"/>
          </p:cNvSpPr>
          <p:nvPr/>
        </p:nvSpPr>
        <p:spPr bwMode="auto">
          <a:xfrm rot="-5400000">
            <a:off x="3906045" y="1758156"/>
            <a:ext cx="5445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+mn-lt"/>
              </a:rPr>
              <a:t>r, i</a:t>
            </a:r>
          </a:p>
        </p:txBody>
      </p:sp>
      <p:sp>
        <p:nvSpPr>
          <p:cNvPr id="498696" name="Text Box 8"/>
          <p:cNvSpPr txBox="1">
            <a:spLocks noChangeArrowheads="1"/>
          </p:cNvSpPr>
          <p:nvPr/>
        </p:nvSpPr>
        <p:spPr bwMode="auto">
          <a:xfrm>
            <a:off x="76200" y="1641475"/>
            <a:ext cx="38100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Albert is black and is discriminated against in the labor market. His demand for schooling is D</a:t>
            </a:r>
            <a:r>
              <a:rPr kumimoji="0" lang="en-US" altLang="en-US" sz="2000" baseline="-25000" dirty="0">
                <a:latin typeface="Arial" panose="020B0604020202020204" pitchFamily="34" charset="0"/>
              </a:rPr>
              <a:t>A</a:t>
            </a:r>
            <a:r>
              <a:rPr kumimoji="0" lang="en-US" altLang="en-US" sz="2000" dirty="0">
                <a:latin typeface="Arial" panose="020B0604020202020204" pitchFamily="34" charset="0"/>
              </a:rPr>
              <a:t> since he has low ability to convert additional schooling into higher earnings.</a:t>
            </a:r>
          </a:p>
        </p:txBody>
      </p:sp>
      <p:sp>
        <p:nvSpPr>
          <p:cNvPr id="498697" name="Text Box 9"/>
          <p:cNvSpPr txBox="1">
            <a:spLocks noChangeArrowheads="1"/>
          </p:cNvSpPr>
          <p:nvPr/>
        </p:nvSpPr>
        <p:spPr bwMode="auto">
          <a:xfrm>
            <a:off x="76200" y="3382169"/>
            <a:ext cx="3657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Brett is white and has a greater demand for schooling at D</a:t>
            </a:r>
            <a:r>
              <a:rPr kumimoji="0" lang="en-US" altLang="en-US" sz="2000" baseline="-25000">
                <a:latin typeface="Arial" panose="020B0604020202020204" pitchFamily="34" charset="0"/>
              </a:rPr>
              <a:t>B </a:t>
            </a:r>
            <a:r>
              <a:rPr kumimoji="0" lang="en-US" altLang="en-US" sz="2000">
                <a:latin typeface="Arial" panose="020B0604020202020204" pitchFamily="34" charset="0"/>
              </a:rPr>
              <a:t>as he can reap the benefits of additional schooling.</a:t>
            </a:r>
          </a:p>
        </p:txBody>
      </p:sp>
      <p:sp>
        <p:nvSpPr>
          <p:cNvPr id="498698" name="Line 10"/>
          <p:cNvSpPr>
            <a:spLocks noChangeShapeType="1"/>
          </p:cNvSpPr>
          <p:nvPr/>
        </p:nvSpPr>
        <p:spPr bwMode="auto">
          <a:xfrm>
            <a:off x="4486275" y="5400675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8699" name="Line 11"/>
          <p:cNvSpPr>
            <a:spLocks noChangeShapeType="1"/>
          </p:cNvSpPr>
          <p:nvPr/>
        </p:nvSpPr>
        <p:spPr bwMode="auto">
          <a:xfrm>
            <a:off x="4494213" y="2605088"/>
            <a:ext cx="2768600" cy="2027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8700" name="Text Box 12"/>
          <p:cNvSpPr txBox="1">
            <a:spLocks noChangeArrowheads="1"/>
          </p:cNvSpPr>
          <p:nvPr/>
        </p:nvSpPr>
        <p:spPr bwMode="auto">
          <a:xfrm>
            <a:off x="76200" y="4781550"/>
            <a:ext cx="37338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>
                <a:latin typeface="Arial" panose="020B0604020202020204" pitchFamily="34" charset="0"/>
              </a:rPr>
              <a:t> 	For a given interest rate, Bob will obtain more schooling which will compound the earnings differential between whites and blacks.</a:t>
            </a:r>
          </a:p>
        </p:txBody>
      </p:sp>
      <p:sp>
        <p:nvSpPr>
          <p:cNvPr id="498701" name="Line 13"/>
          <p:cNvSpPr>
            <a:spLocks noChangeShapeType="1"/>
          </p:cNvSpPr>
          <p:nvPr/>
        </p:nvSpPr>
        <p:spPr bwMode="auto">
          <a:xfrm flipV="1">
            <a:off x="4513263" y="3228975"/>
            <a:ext cx="31924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8702" name="Text Box 14"/>
          <p:cNvSpPr txBox="1">
            <a:spLocks noChangeArrowheads="1"/>
          </p:cNvSpPr>
          <p:nvPr/>
        </p:nvSpPr>
        <p:spPr bwMode="auto">
          <a:xfrm>
            <a:off x="7720013" y="3013075"/>
            <a:ext cx="4508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+mn-lt"/>
              </a:rPr>
              <a:t>S</a:t>
            </a:r>
          </a:p>
        </p:txBody>
      </p:sp>
      <p:sp>
        <p:nvSpPr>
          <p:cNvPr id="498703" name="Text Box 15"/>
          <p:cNvSpPr txBox="1">
            <a:spLocks noChangeArrowheads="1"/>
          </p:cNvSpPr>
          <p:nvPr/>
        </p:nvSpPr>
        <p:spPr bwMode="auto">
          <a:xfrm>
            <a:off x="4157663" y="3001963"/>
            <a:ext cx="3365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i</a:t>
            </a:r>
            <a:endParaRPr lang="en-US" altLang="en-US" sz="2000" baseline="-25000">
              <a:latin typeface="+mn-lt"/>
            </a:endParaRPr>
          </a:p>
        </p:txBody>
      </p:sp>
      <p:sp>
        <p:nvSpPr>
          <p:cNvPr id="498704" name="Text Box 16"/>
          <p:cNvSpPr txBox="1">
            <a:spLocks noChangeArrowheads="1"/>
          </p:cNvSpPr>
          <p:nvPr/>
        </p:nvSpPr>
        <p:spPr bwMode="auto">
          <a:xfrm>
            <a:off x="5211763" y="2738438"/>
            <a:ext cx="3714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A</a:t>
            </a:r>
          </a:p>
        </p:txBody>
      </p:sp>
      <p:pic>
        <p:nvPicPr>
          <p:cNvPr id="498705" name="Picture 17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315595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706" name="Line 18"/>
          <p:cNvSpPr>
            <a:spLocks noChangeShapeType="1"/>
          </p:cNvSpPr>
          <p:nvPr/>
        </p:nvSpPr>
        <p:spPr bwMode="auto">
          <a:xfrm>
            <a:off x="5348288" y="3243263"/>
            <a:ext cx="0" cy="2165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8707" name="Text Box 19"/>
          <p:cNvSpPr txBox="1">
            <a:spLocks noChangeArrowheads="1"/>
          </p:cNvSpPr>
          <p:nvPr/>
        </p:nvSpPr>
        <p:spPr bwMode="auto">
          <a:xfrm flipH="1">
            <a:off x="7219950" y="4486275"/>
            <a:ext cx="68103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2000" baseline="-25000">
                <a:solidFill>
                  <a:schemeClr val="hlink"/>
                </a:solidFill>
                <a:latin typeface="+mn-lt"/>
              </a:rPr>
              <a:t>A</a:t>
            </a:r>
            <a:endParaRPr lang="en-US" altLang="en-US" sz="20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498708" name="Text Box 20"/>
          <p:cNvSpPr txBox="1">
            <a:spLocks noChangeArrowheads="1"/>
          </p:cNvSpPr>
          <p:nvPr/>
        </p:nvSpPr>
        <p:spPr bwMode="auto">
          <a:xfrm>
            <a:off x="5160963" y="5438775"/>
            <a:ext cx="482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e</a:t>
            </a:r>
            <a:r>
              <a:rPr lang="en-US" altLang="en-US" sz="2000" baseline="-25000">
                <a:latin typeface="+mn-lt"/>
              </a:rPr>
              <a:t>A</a:t>
            </a:r>
            <a:endParaRPr lang="en-US" altLang="en-US" sz="2000">
              <a:latin typeface="+mn-lt"/>
            </a:endParaRPr>
          </a:p>
        </p:txBody>
      </p:sp>
      <p:sp>
        <p:nvSpPr>
          <p:cNvPr id="498709" name="Line 21"/>
          <p:cNvSpPr>
            <a:spLocks noChangeShapeType="1"/>
          </p:cNvSpPr>
          <p:nvPr/>
        </p:nvSpPr>
        <p:spPr bwMode="auto">
          <a:xfrm>
            <a:off x="4525963" y="1936750"/>
            <a:ext cx="3233737" cy="2328863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498710" name="Text Box 22"/>
          <p:cNvSpPr txBox="1">
            <a:spLocks noChangeArrowheads="1"/>
          </p:cNvSpPr>
          <p:nvPr/>
        </p:nvSpPr>
        <p:spPr bwMode="auto">
          <a:xfrm flipH="1">
            <a:off x="7667625" y="4156075"/>
            <a:ext cx="59531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2000" baseline="-25000">
                <a:solidFill>
                  <a:schemeClr val="hlink"/>
                </a:solidFill>
                <a:latin typeface="+mn-lt"/>
              </a:rPr>
              <a:t>B</a:t>
            </a:r>
            <a:endParaRPr lang="en-US" altLang="en-US" sz="2000">
              <a:solidFill>
                <a:schemeClr val="hlink"/>
              </a:solidFill>
              <a:latin typeface="+mn-lt"/>
            </a:endParaRPr>
          </a:p>
        </p:txBody>
      </p:sp>
      <p:sp>
        <p:nvSpPr>
          <p:cNvPr id="498711" name="Line 23"/>
          <p:cNvSpPr>
            <a:spLocks noChangeShapeType="1"/>
          </p:cNvSpPr>
          <p:nvPr/>
        </p:nvSpPr>
        <p:spPr bwMode="auto">
          <a:xfrm>
            <a:off x="6315075" y="3235325"/>
            <a:ext cx="0" cy="2182813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pic>
        <p:nvPicPr>
          <p:cNvPr id="498712" name="Picture 24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625" y="3170238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8713" name="Text Box 25"/>
          <p:cNvSpPr txBox="1">
            <a:spLocks noChangeArrowheads="1"/>
          </p:cNvSpPr>
          <p:nvPr/>
        </p:nvSpPr>
        <p:spPr bwMode="auto">
          <a:xfrm>
            <a:off x="6191250" y="2760663"/>
            <a:ext cx="61277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B</a:t>
            </a:r>
          </a:p>
        </p:txBody>
      </p:sp>
      <p:sp>
        <p:nvSpPr>
          <p:cNvPr id="498714" name="Text Box 26"/>
          <p:cNvSpPr txBox="1">
            <a:spLocks noChangeArrowheads="1"/>
          </p:cNvSpPr>
          <p:nvPr/>
        </p:nvSpPr>
        <p:spPr bwMode="auto">
          <a:xfrm flipH="1">
            <a:off x="6092825" y="5489575"/>
            <a:ext cx="44926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+mn-lt"/>
              </a:rPr>
              <a:t>e</a:t>
            </a:r>
            <a:r>
              <a:rPr lang="en-US" altLang="en-US" sz="2000" baseline="-25000">
                <a:latin typeface="+mn-lt"/>
              </a:rPr>
              <a:t>B</a:t>
            </a:r>
            <a:endParaRPr lang="en-US" altLang="en-US" sz="200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8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98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98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98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98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8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98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98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98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98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98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98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98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98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98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9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98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7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498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8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98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8692" grpId="0" build="p" autoUpdateAnimBg="0" advAuto="0"/>
      <p:bldP spid="498694" grpId="0" autoUpdateAnimBg="0"/>
      <p:bldP spid="498696" grpId="0" autoUpdateAnimBg="0"/>
      <p:bldP spid="498697" grpId="0" autoUpdateAnimBg="0"/>
      <p:bldP spid="498699" grpId="0" animBg="1"/>
      <p:bldP spid="498700" grpId="0" autoUpdateAnimBg="0"/>
      <p:bldP spid="498701" grpId="0" animBg="1"/>
      <p:bldP spid="498702" grpId="0" autoUpdateAnimBg="0"/>
      <p:bldP spid="498703" grpId="0" autoUpdateAnimBg="0"/>
      <p:bldP spid="498704" grpId="0" autoUpdateAnimBg="0"/>
      <p:bldP spid="498706" grpId="0" animBg="1"/>
      <p:bldP spid="498707" grpId="0" autoUpdateAnimBg="0"/>
      <p:bldP spid="498708" grpId="0" autoUpdateAnimBg="0"/>
      <p:bldP spid="498709" grpId="0" animBg="1"/>
      <p:bldP spid="498710" grpId="0" autoUpdateAnimBg="0"/>
      <p:bldP spid="498711" grpId="0" animBg="1"/>
      <p:bldP spid="498713" grpId="0" autoUpdateAnimBg="0"/>
      <p:bldP spid="498714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Cost of Funds</a:t>
            </a:r>
          </a:p>
        </p:txBody>
      </p:sp>
      <p:sp>
        <p:nvSpPr>
          <p:cNvPr id="500740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500739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500741" name="Text Box 5"/>
          <p:cNvSpPr txBox="1">
            <a:spLocks noChangeArrowheads="1"/>
          </p:cNvSpPr>
          <p:nvPr/>
        </p:nvSpPr>
        <p:spPr bwMode="auto">
          <a:xfrm>
            <a:off x="7480300" y="5486400"/>
            <a:ext cx="12573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+mn-lt"/>
              </a:rPr>
              <a:t>Years  of Schooling</a:t>
            </a:r>
          </a:p>
        </p:txBody>
      </p:sp>
      <p:sp>
        <p:nvSpPr>
          <p:cNvPr id="500742" name="Text Box 6"/>
          <p:cNvSpPr txBox="1">
            <a:spLocks noChangeArrowheads="1"/>
          </p:cNvSpPr>
          <p:nvPr/>
        </p:nvSpPr>
        <p:spPr bwMode="auto">
          <a:xfrm rot="-5400000">
            <a:off x="3902075" y="1812925"/>
            <a:ext cx="5429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2000">
                <a:latin typeface="+mn-lt"/>
              </a:rPr>
              <a:t>r, i</a:t>
            </a:r>
          </a:p>
        </p:txBody>
      </p:sp>
      <p:sp>
        <p:nvSpPr>
          <p:cNvPr id="500744" name="Text Box 8"/>
          <p:cNvSpPr txBox="1">
            <a:spLocks noChangeArrowheads="1"/>
          </p:cNvSpPr>
          <p:nvPr/>
        </p:nvSpPr>
        <p:spPr bwMode="auto">
          <a:xfrm>
            <a:off x="246063" y="2055813"/>
            <a:ext cx="381000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Ann is from a wealthy family and faces a low cost of borrowing funds (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i</a:t>
            </a:r>
            <a:r>
              <a:rPr kumimoji="0" lang="en-US" altLang="en-US" sz="2000" baseline="-25000" dirty="0" err="1">
                <a:latin typeface="Arial" panose="020B0604020202020204" pitchFamily="34" charset="0"/>
              </a:rPr>
              <a:t>A</a:t>
            </a:r>
            <a:r>
              <a:rPr kumimoji="0" lang="en-US" altLang="en-US" sz="2000" dirty="0">
                <a:latin typeface="Arial" panose="020B0604020202020204" pitchFamily="34" charset="0"/>
              </a:rPr>
              <a:t>). Her optimal level of schooling is 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e</a:t>
            </a:r>
            <a:r>
              <a:rPr kumimoji="0" lang="en-US" altLang="en-US" sz="2000" baseline="-25000" dirty="0" err="1">
                <a:latin typeface="Arial" panose="020B0604020202020204" pitchFamily="34" charset="0"/>
              </a:rPr>
              <a:t>A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.</a:t>
            </a:r>
            <a:endParaRPr kumimoji="0" lang="en-US" altLang="en-US" sz="2000" dirty="0">
              <a:latin typeface="Arial" panose="020B0604020202020204" pitchFamily="34" charset="0"/>
            </a:endParaRPr>
          </a:p>
        </p:txBody>
      </p:sp>
      <p:sp>
        <p:nvSpPr>
          <p:cNvPr id="500747" name="Line 11"/>
          <p:cNvSpPr>
            <a:spLocks noChangeShapeType="1"/>
          </p:cNvSpPr>
          <p:nvPr/>
        </p:nvSpPr>
        <p:spPr bwMode="auto">
          <a:xfrm>
            <a:off x="4486275" y="5400675"/>
            <a:ext cx="407035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500748" name="Line 12"/>
          <p:cNvSpPr>
            <a:spLocks noChangeShapeType="1"/>
          </p:cNvSpPr>
          <p:nvPr/>
        </p:nvSpPr>
        <p:spPr bwMode="auto">
          <a:xfrm>
            <a:off x="4494213" y="2605088"/>
            <a:ext cx="2768600" cy="2027237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500750" name="Line 14"/>
          <p:cNvSpPr>
            <a:spLocks noChangeShapeType="1"/>
          </p:cNvSpPr>
          <p:nvPr/>
        </p:nvSpPr>
        <p:spPr bwMode="auto">
          <a:xfrm>
            <a:off x="4494213" y="3787775"/>
            <a:ext cx="3184525" cy="7938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500751" name="Text Box 15"/>
          <p:cNvSpPr txBox="1">
            <a:spLocks noChangeArrowheads="1"/>
          </p:cNvSpPr>
          <p:nvPr/>
        </p:nvSpPr>
        <p:spPr bwMode="auto">
          <a:xfrm>
            <a:off x="7723188" y="3540125"/>
            <a:ext cx="47128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+mn-lt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+mn-lt"/>
              </a:rPr>
              <a:t>A</a:t>
            </a:r>
            <a:endParaRPr lang="en-US" altLang="en-US" sz="20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00752" name="Line 16"/>
          <p:cNvSpPr>
            <a:spLocks noChangeShapeType="1"/>
          </p:cNvSpPr>
          <p:nvPr/>
        </p:nvSpPr>
        <p:spPr bwMode="auto">
          <a:xfrm>
            <a:off x="6124575" y="3795713"/>
            <a:ext cx="0" cy="1595437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500753" name="Text Box 17"/>
          <p:cNvSpPr txBox="1">
            <a:spLocks noChangeArrowheads="1"/>
          </p:cNvSpPr>
          <p:nvPr/>
        </p:nvSpPr>
        <p:spPr bwMode="auto">
          <a:xfrm>
            <a:off x="5905500" y="5449888"/>
            <a:ext cx="50006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e</a:t>
            </a:r>
            <a:r>
              <a:rPr lang="en-US" altLang="en-US" sz="2000" baseline="-25000">
                <a:solidFill>
                  <a:srgbClr val="003300"/>
                </a:solidFill>
                <a:latin typeface="+mn-lt"/>
              </a:rPr>
              <a:t>A</a:t>
            </a:r>
            <a:endParaRPr lang="en-US" altLang="en-US" sz="200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500754" name="Text Box 18"/>
          <p:cNvSpPr txBox="1">
            <a:spLocks noChangeArrowheads="1"/>
          </p:cNvSpPr>
          <p:nvPr/>
        </p:nvSpPr>
        <p:spPr bwMode="auto">
          <a:xfrm>
            <a:off x="4143375" y="3522663"/>
            <a:ext cx="35747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i</a:t>
            </a:r>
            <a:r>
              <a:rPr lang="en-US" altLang="en-US" sz="2000" baseline="-25000">
                <a:solidFill>
                  <a:srgbClr val="003300"/>
                </a:solidFill>
                <a:latin typeface="+mn-lt"/>
              </a:rPr>
              <a:t>A</a:t>
            </a:r>
            <a:endParaRPr lang="en-US" altLang="en-US" sz="2000">
              <a:solidFill>
                <a:srgbClr val="003300"/>
              </a:solidFill>
              <a:latin typeface="+mn-lt"/>
            </a:endParaRPr>
          </a:p>
        </p:txBody>
      </p:sp>
      <p:sp>
        <p:nvSpPr>
          <p:cNvPr id="500756" name="Text Box 20"/>
          <p:cNvSpPr txBox="1">
            <a:spLocks noChangeArrowheads="1"/>
          </p:cNvSpPr>
          <p:nvPr/>
        </p:nvSpPr>
        <p:spPr bwMode="auto">
          <a:xfrm>
            <a:off x="247650" y="3810000"/>
            <a:ext cx="3714750" cy="106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Betty is from a poor family and faces a high cost of borrowing funds (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i</a:t>
            </a:r>
            <a:r>
              <a:rPr kumimoji="0" lang="en-US" altLang="en-US" sz="2000" baseline="-25000" dirty="0" err="1">
                <a:latin typeface="Arial" panose="020B0604020202020204" pitchFamily="34" charset="0"/>
              </a:rPr>
              <a:t>B</a:t>
            </a:r>
            <a:r>
              <a:rPr kumimoji="0" lang="en-US" altLang="en-US" sz="2000" dirty="0">
                <a:latin typeface="Arial" panose="020B0604020202020204" pitchFamily="34" charset="0"/>
              </a:rPr>
              <a:t>). Her optimal level of schooling is </a:t>
            </a:r>
            <a:r>
              <a:rPr kumimoji="0" lang="en-US" altLang="en-US" sz="2000" dirty="0" err="1">
                <a:latin typeface="Arial" panose="020B0604020202020204" pitchFamily="34" charset="0"/>
              </a:rPr>
              <a:t>e</a:t>
            </a:r>
            <a:r>
              <a:rPr kumimoji="0" lang="en-US" altLang="en-US" sz="2000" baseline="-25000" dirty="0" err="1">
                <a:latin typeface="Arial" panose="020B0604020202020204" pitchFamily="34" charset="0"/>
              </a:rPr>
              <a:t>B</a:t>
            </a:r>
            <a:r>
              <a:rPr kumimoji="0"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00758" name="Line 22"/>
          <p:cNvSpPr>
            <a:spLocks noChangeShapeType="1"/>
          </p:cNvSpPr>
          <p:nvPr/>
        </p:nvSpPr>
        <p:spPr bwMode="auto">
          <a:xfrm flipV="1">
            <a:off x="4513263" y="3228975"/>
            <a:ext cx="31924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500759" name="Text Box 23"/>
          <p:cNvSpPr txBox="1">
            <a:spLocks noChangeArrowheads="1"/>
          </p:cNvSpPr>
          <p:nvPr/>
        </p:nvSpPr>
        <p:spPr bwMode="auto">
          <a:xfrm>
            <a:off x="7720013" y="3013075"/>
            <a:ext cx="645774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accent2"/>
                </a:solidFill>
                <a:latin typeface="+mn-lt"/>
              </a:rPr>
              <a:t>S</a:t>
            </a:r>
            <a:r>
              <a:rPr lang="en-US" altLang="en-US" sz="2000" baseline="-25000">
                <a:solidFill>
                  <a:schemeClr val="accent2"/>
                </a:solidFill>
                <a:latin typeface="+mn-lt"/>
              </a:rPr>
              <a:t>B</a:t>
            </a:r>
            <a:endParaRPr lang="en-US" altLang="en-US" sz="2000">
              <a:solidFill>
                <a:schemeClr val="accent2"/>
              </a:solidFill>
              <a:latin typeface="+mn-lt"/>
            </a:endParaRPr>
          </a:p>
        </p:txBody>
      </p:sp>
      <p:sp>
        <p:nvSpPr>
          <p:cNvPr id="500761" name="Text Box 25"/>
          <p:cNvSpPr txBox="1">
            <a:spLocks noChangeArrowheads="1"/>
          </p:cNvSpPr>
          <p:nvPr/>
        </p:nvSpPr>
        <p:spPr bwMode="auto">
          <a:xfrm>
            <a:off x="4173538" y="3001963"/>
            <a:ext cx="388937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i</a:t>
            </a:r>
            <a:r>
              <a:rPr lang="en-US" altLang="en-US" sz="2000" baseline="-25000">
                <a:solidFill>
                  <a:srgbClr val="003300"/>
                </a:solidFill>
                <a:latin typeface="+mn-lt"/>
              </a:rPr>
              <a:t>B</a:t>
            </a:r>
          </a:p>
        </p:txBody>
      </p:sp>
      <p:sp>
        <p:nvSpPr>
          <p:cNvPr id="500763" name="Text Box 27"/>
          <p:cNvSpPr txBox="1">
            <a:spLocks noChangeArrowheads="1"/>
          </p:cNvSpPr>
          <p:nvPr/>
        </p:nvSpPr>
        <p:spPr bwMode="auto">
          <a:xfrm>
            <a:off x="5299075" y="2738438"/>
            <a:ext cx="360363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B</a:t>
            </a:r>
          </a:p>
        </p:txBody>
      </p:sp>
      <p:pic>
        <p:nvPicPr>
          <p:cNvPr id="500764" name="Picture 28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550" y="315595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0765" name="Picture 29" descr="wb02248_"/>
          <p:cNvPicPr>
            <a:picLocks noChangeAspect="1" noChangeArrowheads="1"/>
          </p:cNvPicPr>
          <p:nvPr/>
        </p:nvPicPr>
        <p:blipFill>
          <a:blip r:embed="rId3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25" y="3740150"/>
            <a:ext cx="1365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0767" name="Line 31"/>
          <p:cNvSpPr>
            <a:spLocks noChangeShapeType="1"/>
          </p:cNvSpPr>
          <p:nvPr/>
        </p:nvSpPr>
        <p:spPr bwMode="auto">
          <a:xfrm>
            <a:off x="5348288" y="3243263"/>
            <a:ext cx="0" cy="216535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>
              <a:latin typeface="+mn-lt"/>
            </a:endParaRPr>
          </a:p>
        </p:txBody>
      </p:sp>
      <p:sp>
        <p:nvSpPr>
          <p:cNvPr id="500769" name="Text Box 33"/>
          <p:cNvSpPr txBox="1">
            <a:spLocks noChangeArrowheads="1"/>
          </p:cNvSpPr>
          <p:nvPr/>
        </p:nvSpPr>
        <p:spPr bwMode="auto">
          <a:xfrm>
            <a:off x="6080125" y="3363913"/>
            <a:ext cx="3619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A</a:t>
            </a:r>
          </a:p>
        </p:txBody>
      </p:sp>
      <p:sp>
        <p:nvSpPr>
          <p:cNvPr id="500771" name="Text Box 35"/>
          <p:cNvSpPr txBox="1">
            <a:spLocks noChangeArrowheads="1"/>
          </p:cNvSpPr>
          <p:nvPr/>
        </p:nvSpPr>
        <p:spPr bwMode="auto">
          <a:xfrm flipH="1">
            <a:off x="7265988" y="4460875"/>
            <a:ext cx="12001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2000" baseline="-25000">
                <a:solidFill>
                  <a:schemeClr val="hlink"/>
                </a:solidFill>
                <a:latin typeface="+mn-lt"/>
              </a:rPr>
              <a:t>A</a:t>
            </a:r>
            <a:r>
              <a:rPr lang="en-US" altLang="en-US" sz="2000">
                <a:solidFill>
                  <a:schemeClr val="hlink"/>
                </a:solidFill>
                <a:latin typeface="+mn-lt"/>
              </a:rPr>
              <a:t>=</a:t>
            </a:r>
            <a:r>
              <a:rPr lang="en-US" altLang="en-US" sz="2000" baseline="-25000">
                <a:solidFill>
                  <a:schemeClr val="hlink"/>
                </a:solidFill>
                <a:latin typeface="+mn-lt"/>
              </a:rPr>
              <a:t> </a:t>
            </a:r>
            <a:r>
              <a:rPr lang="en-US" altLang="en-US" sz="2000">
                <a:solidFill>
                  <a:schemeClr val="hlink"/>
                </a:solidFill>
                <a:latin typeface="+mn-lt"/>
              </a:rPr>
              <a:t>D</a:t>
            </a:r>
            <a:r>
              <a:rPr lang="en-US" altLang="en-US" sz="2000" baseline="-25000">
                <a:solidFill>
                  <a:schemeClr val="hlink"/>
                </a:solidFill>
                <a:latin typeface="+mn-lt"/>
              </a:rPr>
              <a:t>B</a:t>
            </a:r>
          </a:p>
        </p:txBody>
      </p:sp>
      <p:sp>
        <p:nvSpPr>
          <p:cNvPr id="500772" name="Text Box 36"/>
          <p:cNvSpPr txBox="1">
            <a:spLocks noChangeArrowheads="1"/>
          </p:cNvSpPr>
          <p:nvPr/>
        </p:nvSpPr>
        <p:spPr bwMode="auto">
          <a:xfrm>
            <a:off x="5160963" y="5438775"/>
            <a:ext cx="48260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solidFill>
                  <a:srgbClr val="003300"/>
                </a:solidFill>
                <a:latin typeface="+mn-lt"/>
              </a:rPr>
              <a:t>e</a:t>
            </a:r>
            <a:r>
              <a:rPr lang="en-US" altLang="en-US" sz="2000" baseline="-25000">
                <a:solidFill>
                  <a:srgbClr val="003300"/>
                </a:solidFill>
                <a:latin typeface="+mn-lt"/>
              </a:rPr>
              <a:t>B</a:t>
            </a:r>
            <a:endParaRPr lang="en-US" altLang="en-US" sz="2000">
              <a:solidFill>
                <a:srgbClr val="003300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007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0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5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0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0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0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0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0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0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0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00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50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0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50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0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8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50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0740" grpId="0" build="p" autoUpdateAnimBg="0" advAuto="0"/>
      <p:bldP spid="500742" grpId="0" autoUpdateAnimBg="0"/>
      <p:bldP spid="500744" grpId="0"/>
      <p:bldP spid="500748" grpId="0" animBg="1"/>
      <p:bldP spid="500750" grpId="0" animBg="1"/>
      <p:bldP spid="500751" grpId="0" autoUpdateAnimBg="0"/>
      <p:bldP spid="500752" grpId="0" animBg="1"/>
      <p:bldP spid="500753" grpId="0" autoUpdateAnimBg="0"/>
      <p:bldP spid="500754" grpId="0" autoUpdateAnimBg="0"/>
      <p:bldP spid="500756" grpId="0" autoUpdateAnimBg="0"/>
      <p:bldP spid="500758" grpId="0" animBg="1"/>
      <p:bldP spid="500759" grpId="0" autoUpdateAnimBg="0"/>
      <p:bldP spid="500761" grpId="0" autoUpdateAnimBg="0"/>
      <p:bldP spid="500763" grpId="0" autoUpdateAnimBg="0"/>
      <p:bldP spid="500767" grpId="0" animBg="1"/>
      <p:bldP spid="500769" grpId="0" autoUpdateAnimBg="0"/>
      <p:bldP spid="500771" grpId="0" autoUpdateAnimBg="0"/>
      <p:bldP spid="500772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Interactions</a:t>
            </a:r>
          </a:p>
        </p:txBody>
      </p:sp>
      <p:sp>
        <p:nvSpPr>
          <p:cNvPr id="2867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ability, discrimination, and cost of funds factors that affect schooling levels may interact to cause even larger earnings inequality.</a:t>
            </a:r>
          </a:p>
          <a:p>
            <a:pPr lvl="1" eaLnBrk="1" hangingPunct="1"/>
            <a:r>
              <a:rPr lang="en-US" altLang="en-US" sz="2400" dirty="0" smtClean="0"/>
              <a:t>If a person faces labor market discrimination, lenders may charge a higher interest rate since they are less certain of getting repaid.</a:t>
            </a:r>
          </a:p>
          <a:p>
            <a:pPr lvl="2" eaLnBrk="1" hangingPunct="1"/>
            <a:r>
              <a:rPr lang="en-US" altLang="en-US" sz="2000" dirty="0" smtClean="0"/>
              <a:t>Discrimination will reduce both the supply </a:t>
            </a:r>
            <a:r>
              <a:rPr lang="en-US" altLang="en-US" sz="2000" i="1" dirty="0" smtClean="0"/>
              <a:t>and</a:t>
            </a:r>
            <a:r>
              <a:rPr lang="en-US" altLang="en-US" sz="2000" dirty="0" smtClean="0"/>
              <a:t> demand for schooling.</a:t>
            </a:r>
          </a:p>
          <a:p>
            <a:pPr lvl="2" eaLnBrk="1" hangingPunct="1"/>
            <a:r>
              <a:rPr lang="en-US" altLang="en-US" sz="2000" dirty="0" smtClean="0"/>
              <a:t>Anti-discrimination policies may reduce earnings inequality as a result.</a:t>
            </a:r>
          </a:p>
          <a:p>
            <a:pPr lvl="1" eaLnBrk="1" hangingPunct="1"/>
            <a:endParaRPr lang="en-US" alt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Capital Market Imperfections</a:t>
            </a:r>
          </a:p>
        </p:txBody>
      </p:sp>
      <p:sp>
        <p:nvSpPr>
          <p:cNvPr id="2969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capital market is biased in favor of physical rather than human capital.</a:t>
            </a:r>
          </a:p>
          <a:p>
            <a:pPr lvl="1" eaLnBrk="1" hangingPunct="1"/>
            <a:r>
              <a:rPr lang="en-US" altLang="en-US" sz="2400" dirty="0" smtClean="0"/>
              <a:t>Lenders can’t repossess human capital.</a:t>
            </a:r>
          </a:p>
          <a:p>
            <a:pPr lvl="1" eaLnBrk="1" hangingPunct="1"/>
            <a:r>
              <a:rPr lang="en-US" altLang="en-US" sz="2400" dirty="0" smtClean="0"/>
              <a:t>Young people, who are most likely to invest in human capital, don’t have established credit ratings.</a:t>
            </a:r>
          </a:p>
          <a:p>
            <a:pPr eaLnBrk="1" hangingPunct="1"/>
            <a:r>
              <a:rPr lang="en-US" altLang="en-US" sz="2800" dirty="0" smtClean="0"/>
              <a:t>The government may have to intervene by subsidizing human capital loans in order to make the returns on physical and human capital equal.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for </a:t>
            </a:r>
            <a:r>
              <a:rPr lang="en-US" altLang="en-US" dirty="0" smtClean="0"/>
              <a:t>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0" dirty="0"/>
              <a:t>1. Describe the expected effects that college scholarships based on (a) student ability and (b) student need are likely to have on the distribution of earnings.</a:t>
            </a:r>
          </a:p>
          <a:p>
            <a:endParaRPr lang="en-US" b="0" dirty="0"/>
          </a:p>
        </p:txBody>
      </p:sp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905000" y="5038725"/>
            <a:ext cx="6629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endParaRPr kumimoji="0" lang="en-US" altLang="en-US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EF8E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5400" dirty="0" smtClean="0">
                <a:solidFill>
                  <a:srgbClr val="EF8E21"/>
                </a:solidFill>
              </a:rPr>
              <a:t>1. Investment </a:t>
            </a:r>
            <a:r>
              <a:rPr lang="en-US" altLang="en-US" sz="5400" dirty="0" smtClean="0">
                <a:solidFill>
                  <a:srgbClr val="EF8E21"/>
                </a:solidFill>
              </a:rPr>
              <a:t>in Human </a:t>
            </a:r>
            <a:r>
              <a:rPr lang="en-US" altLang="en-US" sz="5400" dirty="0" smtClean="0">
                <a:solidFill>
                  <a:srgbClr val="EF8E21"/>
                </a:solidFill>
              </a:rPr>
              <a:t>Capital: Concept and Data</a:t>
            </a:r>
            <a:endParaRPr lang="en-US" altLang="en-US" dirty="0" smtClean="0">
              <a:solidFill>
                <a:srgbClr val="EF8E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EF8E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800" dirty="0" smtClean="0">
                <a:solidFill>
                  <a:srgbClr val="EF8E21"/>
                </a:solidFill>
              </a:rPr>
              <a:t>4. On-the-Job Training</a:t>
            </a:r>
            <a:endParaRPr lang="en-US" altLang="en-US" dirty="0" smtClean="0">
              <a:solidFill>
                <a:srgbClr val="EF8E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Costs and Benefits</a:t>
            </a:r>
          </a:p>
        </p:txBody>
      </p:sp>
      <p:sp>
        <p:nvSpPr>
          <p:cNvPr id="3277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Firms will invest in </a:t>
            </a:r>
            <a:r>
              <a:rPr lang="en-US" altLang="en-US" sz="2800" i="1" dirty="0" smtClean="0">
                <a:solidFill>
                  <a:srgbClr val="EF8E21"/>
                </a:solidFill>
              </a:rPr>
              <a:t>on-the-job training</a:t>
            </a:r>
            <a:r>
              <a:rPr lang="en-US" altLang="en-US" sz="2800" dirty="0" smtClean="0">
                <a:solidFill>
                  <a:srgbClr val="EF8E21"/>
                </a:solidFill>
              </a:rPr>
              <a:t> </a:t>
            </a:r>
            <a:r>
              <a:rPr lang="en-US" altLang="en-US" sz="2800" dirty="0" smtClean="0"/>
              <a:t>if the present value of the benefits of the training exceeds the present value of the costs. </a:t>
            </a:r>
          </a:p>
          <a:p>
            <a:pPr eaLnBrk="1" hangingPunct="1"/>
            <a:r>
              <a:rPr lang="en-US" altLang="en-US" sz="2800" dirty="0" smtClean="0"/>
              <a:t>The costs to the firm include:</a:t>
            </a:r>
          </a:p>
          <a:p>
            <a:pPr lvl="1" eaLnBrk="1" hangingPunct="1"/>
            <a:r>
              <a:rPr lang="en-US" altLang="en-US" sz="2400" dirty="0" smtClean="0"/>
              <a:t>Direct costs such as classroom instruction and greater worker supervision.</a:t>
            </a:r>
          </a:p>
          <a:p>
            <a:pPr lvl="1" eaLnBrk="1" hangingPunct="1"/>
            <a:r>
              <a:rPr lang="en-US" altLang="en-US" sz="2400" dirty="0" smtClean="0"/>
              <a:t>Indirect costs such as reduced worker output during training.</a:t>
            </a:r>
          </a:p>
          <a:p>
            <a:pPr eaLnBrk="1" hangingPunct="1"/>
            <a:r>
              <a:rPr lang="en-US" altLang="en-US" sz="2800" dirty="0" smtClean="0"/>
              <a:t>The benefit is greater worker productivity.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General and Specific Training</a:t>
            </a:r>
          </a:p>
        </p:txBody>
      </p:sp>
      <p:sp>
        <p:nvSpPr>
          <p:cNvPr id="33795" name="Rectangle 2"/>
          <p:cNvSpPr>
            <a:spLocks noChangeArrowheads="1"/>
          </p:cNvSpPr>
          <p:nvPr/>
        </p:nvSpPr>
        <p:spPr bwMode="auto">
          <a:xfrm>
            <a:off x="434975" y="1663430"/>
            <a:ext cx="8154988" cy="33949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o"/>
            </a:pPr>
            <a:r>
              <a:rPr kumimoji="0" lang="en-US" altLang="en-US" sz="2800" i="1" dirty="0">
                <a:solidFill>
                  <a:srgbClr val="EF8E21"/>
                </a:solidFill>
                <a:latin typeface="Arial" panose="020B0604020202020204" pitchFamily="34" charset="0"/>
              </a:rPr>
              <a:t>General training</a:t>
            </a:r>
            <a:r>
              <a:rPr kumimoji="0" lang="en-US" altLang="en-US" sz="2800" dirty="0">
                <a:solidFill>
                  <a:srgbClr val="EF8E2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2800" dirty="0">
                <a:latin typeface="Arial" panose="020B0604020202020204" pitchFamily="34" charset="0"/>
              </a:rPr>
              <a:t>is training that is usable at </a:t>
            </a:r>
            <a:r>
              <a:rPr kumimoji="0" lang="en-US" altLang="en-US" sz="2800" i="1" dirty="0">
                <a:latin typeface="Arial" panose="020B0604020202020204" pitchFamily="34" charset="0"/>
              </a:rPr>
              <a:t>all </a:t>
            </a:r>
            <a:r>
              <a:rPr kumimoji="0" lang="en-US" altLang="en-US" sz="2800" dirty="0">
                <a:latin typeface="Arial" panose="020B0604020202020204" pitchFamily="34" charset="0"/>
              </a:rPr>
              <a:t>firms and industries. 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en-US" dirty="0">
                <a:latin typeface="Arial" panose="020B0604020202020204" pitchFamily="34" charset="0"/>
              </a:rPr>
              <a:t>Word processing skills or accounting skills </a:t>
            </a:r>
          </a:p>
          <a:p>
            <a:pPr eaLnBrk="1" hangingPunct="1">
              <a:spcBef>
                <a:spcPct val="20000"/>
              </a:spcBef>
              <a:buFontTx/>
              <a:buChar char="o"/>
            </a:pPr>
            <a:r>
              <a:rPr kumimoji="0" lang="en-US" altLang="en-US" sz="2800" i="1" dirty="0">
                <a:solidFill>
                  <a:srgbClr val="EF8E21"/>
                </a:solidFill>
                <a:latin typeface="Arial" panose="020B0604020202020204" pitchFamily="34" charset="0"/>
              </a:rPr>
              <a:t>Specific training </a:t>
            </a:r>
            <a:r>
              <a:rPr kumimoji="0" lang="en-US" altLang="en-US" sz="2800" dirty="0">
                <a:latin typeface="Arial" panose="020B0604020202020204" pitchFamily="34" charset="0"/>
              </a:rPr>
              <a:t>is training that is usable at </a:t>
            </a:r>
            <a:r>
              <a:rPr kumimoji="0" lang="en-US" altLang="en-US" sz="2800" i="1" dirty="0">
                <a:latin typeface="Arial" panose="020B0604020202020204" pitchFamily="34" charset="0"/>
              </a:rPr>
              <a:t>only </a:t>
            </a:r>
            <a:r>
              <a:rPr kumimoji="0" lang="en-US" altLang="en-US" sz="2800" dirty="0">
                <a:latin typeface="Arial" panose="020B0604020202020204" pitchFamily="34" charset="0"/>
              </a:rPr>
              <a:t>at the firm that provides the training.</a:t>
            </a:r>
          </a:p>
          <a:p>
            <a:pPr lvl="1" eaLnBrk="1" hangingPunct="1">
              <a:spcBef>
                <a:spcPct val="20000"/>
              </a:spcBef>
              <a:buFontTx/>
              <a:buChar char="•"/>
            </a:pPr>
            <a:r>
              <a:rPr kumimoji="0" lang="en-US" altLang="en-US" dirty="0">
                <a:latin typeface="Arial" panose="020B0604020202020204" pitchFamily="34" charset="0"/>
              </a:rPr>
              <a:t>Assembly procedure unique to a firm’s </a:t>
            </a:r>
            <a:r>
              <a:rPr kumimoji="0" lang="en-US" altLang="en-US" dirty="0" smtClean="0">
                <a:latin typeface="Arial" panose="020B0604020202020204" pitchFamily="34" charset="0"/>
              </a:rPr>
              <a:t>product</a:t>
            </a:r>
            <a:endParaRPr kumimoji="0" lang="en-US" altLang="en-US" dirty="0">
              <a:latin typeface="Arial" panose="020B0604020202020204" pitchFamily="34" charset="0"/>
            </a:endParaRPr>
          </a:p>
        </p:txBody>
      </p:sp>
      <p:sp>
        <p:nvSpPr>
          <p:cNvPr id="33796" name="Rectangle 2"/>
          <p:cNvSpPr>
            <a:spLocks noChangeArrowheads="1"/>
          </p:cNvSpPr>
          <p:nvPr/>
        </p:nvSpPr>
        <p:spPr bwMode="auto">
          <a:xfrm>
            <a:off x="434975" y="4513633"/>
            <a:ext cx="8212138" cy="1165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o"/>
            </a:pPr>
            <a:r>
              <a:rPr kumimoji="0" lang="en-US" altLang="en-US" sz="2800" dirty="0">
                <a:latin typeface="Arial" panose="020B0604020202020204" pitchFamily="34" charset="0"/>
              </a:rPr>
              <a:t>Most training is a mixture of general and specific training.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General Training</a:t>
            </a:r>
          </a:p>
        </p:txBody>
      </p:sp>
      <p:sp>
        <p:nvSpPr>
          <p:cNvPr id="348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510979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510980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510983" name="Text Box 7"/>
          <p:cNvSpPr txBox="1">
            <a:spLocks noChangeArrowheads="1"/>
          </p:cNvSpPr>
          <p:nvPr/>
        </p:nvSpPr>
        <p:spPr bwMode="auto">
          <a:xfrm rot="-5400000">
            <a:off x="2166144" y="2714416"/>
            <a:ext cx="40909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600" dirty="0">
                <a:latin typeface="+mn-lt"/>
              </a:rPr>
              <a:t>Wage &amp; Marginal Revenue Product</a:t>
            </a:r>
          </a:p>
        </p:txBody>
      </p:sp>
      <p:sp>
        <p:nvSpPr>
          <p:cNvPr id="510987" name="Text Box 11"/>
          <p:cNvSpPr txBox="1">
            <a:spLocks noChangeArrowheads="1"/>
          </p:cNvSpPr>
          <p:nvPr/>
        </p:nvSpPr>
        <p:spPr bwMode="auto">
          <a:xfrm>
            <a:off x="30805" y="1657231"/>
            <a:ext cx="3810000" cy="1643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>
                <a:latin typeface="Arial" panose="020B0604020202020204" pitchFamily="34" charset="0"/>
              </a:rPr>
              <a:t> 	</a:t>
            </a:r>
            <a:r>
              <a:rPr kumimoji="0"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en-US" sz="1800" baseline="-25000">
                <a:solidFill>
                  <a:schemeClr val="hlink"/>
                </a:solidFill>
                <a:latin typeface="Arial" panose="020B0604020202020204" pitchFamily="34" charset="0"/>
              </a:rPr>
              <a:t>u </a:t>
            </a:r>
            <a:r>
              <a:rPr kumimoji="0"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and</a:t>
            </a:r>
            <a:r>
              <a:rPr kumimoji="0" lang="en-US" altLang="en-US" sz="1800" baseline="-25000">
                <a:solidFill>
                  <a:schemeClr val="hlink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>
                <a:solidFill>
                  <a:schemeClr val="hlink"/>
                </a:solidFill>
                <a:latin typeface="Arial" panose="020B0604020202020204" pitchFamily="34" charset="0"/>
              </a:rPr>
              <a:t>MRP</a:t>
            </a:r>
            <a:r>
              <a:rPr kumimoji="0" lang="en-US" altLang="en-US" sz="1800" baseline="-25000">
                <a:solidFill>
                  <a:schemeClr val="hlink"/>
                </a:solidFill>
                <a:latin typeface="Arial" panose="020B0604020202020204" pitchFamily="34" charset="0"/>
              </a:rPr>
              <a:t>u</a:t>
            </a:r>
            <a:r>
              <a:rPr kumimoji="0" lang="en-US" altLang="en-US" sz="1800">
                <a:latin typeface="Arial" panose="020B0604020202020204" pitchFamily="34" charset="0"/>
              </a:rPr>
              <a:t> are the wages and marginal revenue product for an untrained worker. </a:t>
            </a:r>
            <a:r>
              <a:rPr kumimoji="0" lang="en-US" altLang="en-US" sz="1800" i="1">
                <a:solidFill>
                  <a:schemeClr val="accent2"/>
                </a:solidFill>
                <a:latin typeface="Arial" panose="020B0604020202020204" pitchFamily="34" charset="0"/>
              </a:rPr>
              <a:t>Marginal revenue product</a:t>
            </a:r>
            <a:r>
              <a:rPr kumimoji="0" lang="en-US" altLang="en-US" sz="1800">
                <a:latin typeface="Arial" panose="020B0604020202020204" pitchFamily="34" charset="0"/>
              </a:rPr>
              <a:t> is the increase in total revenue associated with 	the employment of an additional worker. </a:t>
            </a:r>
          </a:p>
        </p:txBody>
      </p:sp>
      <p:sp>
        <p:nvSpPr>
          <p:cNvPr id="510988" name="Text Box 12"/>
          <p:cNvSpPr txBox="1">
            <a:spLocks noChangeArrowheads="1"/>
          </p:cNvSpPr>
          <p:nvPr/>
        </p:nvSpPr>
        <p:spPr bwMode="auto">
          <a:xfrm>
            <a:off x="30805" y="3337726"/>
            <a:ext cx="3657600" cy="14219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Since general training is usable at other firms, workers must pay for the </a:t>
            </a:r>
            <a:r>
              <a:rPr kumimoji="0" lang="en-US" altLang="en-US" sz="1800" i="1" dirty="0">
                <a:latin typeface="Arial" panose="020B0604020202020204" pitchFamily="34" charset="0"/>
              </a:rPr>
              <a:t>entire</a:t>
            </a:r>
            <a:r>
              <a:rPr kumimoji="0" lang="en-US" altLang="en-US" sz="1800" dirty="0">
                <a:latin typeface="Arial" panose="020B0604020202020204" pitchFamily="34" charset="0"/>
              </a:rPr>
              <a:t> cost of the training. They receive a lower wage 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kumimoji="0" lang="en-US" alt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en-US" sz="1800" baseline="-25000" dirty="0">
                <a:solidFill>
                  <a:schemeClr val="hlink"/>
                </a:solidFill>
                <a:latin typeface="Arial" panose="020B0604020202020204" pitchFamily="34" charset="0"/>
              </a:rPr>
              <a:t>u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&gt;</a:t>
            </a:r>
            <a:r>
              <a:rPr kumimoji="0"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en-US" sz="1800" baseline="-25000" dirty="0" err="1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) </a:t>
            </a:r>
            <a:r>
              <a:rPr kumimoji="0" lang="en-US" altLang="en-US" sz="1800" dirty="0">
                <a:latin typeface="Arial" panose="020B0604020202020204" pitchFamily="34" charset="0"/>
              </a:rPr>
              <a:t>that is equal to their diminished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dirty="0">
                <a:latin typeface="Arial" panose="020B0604020202020204" pitchFamily="34" charset="0"/>
              </a:rPr>
              <a:t>productivity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(</a:t>
            </a:r>
            <a:r>
              <a:rPr kumimoji="0" lang="en-US" altLang="en-US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MRP</a:t>
            </a:r>
            <a:r>
              <a:rPr kumimoji="0" lang="en-US" altLang="en-US" sz="1800" baseline="-25000" dirty="0" err="1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)</a:t>
            </a:r>
            <a:r>
              <a:rPr kumimoji="0" lang="en-US" altLang="en-US" sz="18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511006" name="Text Box 30"/>
          <p:cNvSpPr txBox="1">
            <a:spLocks noChangeArrowheads="1"/>
          </p:cNvSpPr>
          <p:nvPr/>
        </p:nvSpPr>
        <p:spPr bwMode="auto">
          <a:xfrm>
            <a:off x="30805" y="4865688"/>
            <a:ext cx="364648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After the training period, workers receive a higher wage </a:t>
            </a:r>
            <a:r>
              <a:rPr kumimoji="0" lang="en-US" altLang="en-US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en-US" sz="1800" baseline="-25000" dirty="0" err="1">
                <a:solidFill>
                  <a:schemeClr val="accent2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800" baseline="-25000" dirty="0">
                <a:latin typeface="Arial" panose="020B0604020202020204" pitchFamily="34" charset="0"/>
              </a:rPr>
              <a:t> </a:t>
            </a:r>
            <a:r>
              <a:rPr kumimoji="0" lang="en-US" altLang="en-US" sz="1800" dirty="0">
                <a:latin typeface="Arial" panose="020B0604020202020204" pitchFamily="34" charset="0"/>
              </a:rPr>
              <a:t>that is equal to their new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800" dirty="0">
                <a:latin typeface="Arial" panose="020B0604020202020204" pitchFamily="34" charset="0"/>
              </a:rPr>
              <a:t>higher level of productivity </a:t>
            </a:r>
            <a:r>
              <a:rPr kumimoji="0" lang="en-US" altLang="en-US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MRP</a:t>
            </a:r>
            <a:r>
              <a:rPr kumimoji="0" lang="en-US" altLang="en-US" sz="1800" baseline="-25000" dirty="0" err="1">
                <a:solidFill>
                  <a:schemeClr val="accent2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.</a:t>
            </a:r>
            <a:r>
              <a:rPr kumimoji="0" lang="en-US" altLang="en-US" sz="18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511007" name="Line 31"/>
          <p:cNvSpPr>
            <a:spLocks noChangeShapeType="1"/>
          </p:cNvSpPr>
          <p:nvPr/>
        </p:nvSpPr>
        <p:spPr bwMode="auto">
          <a:xfrm>
            <a:off x="4495800" y="4114800"/>
            <a:ext cx="3440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1008" name="Line 32"/>
          <p:cNvSpPr>
            <a:spLocks noChangeShapeType="1"/>
          </p:cNvSpPr>
          <p:nvPr/>
        </p:nvSpPr>
        <p:spPr bwMode="auto">
          <a:xfrm>
            <a:off x="4506913" y="4854575"/>
            <a:ext cx="16113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1009" name="Line 33"/>
          <p:cNvSpPr>
            <a:spLocks noChangeShapeType="1"/>
          </p:cNvSpPr>
          <p:nvPr/>
        </p:nvSpPr>
        <p:spPr bwMode="auto">
          <a:xfrm flipV="1">
            <a:off x="6129338" y="3014663"/>
            <a:ext cx="0" cy="185102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1010" name="Line 34"/>
          <p:cNvSpPr>
            <a:spLocks noChangeShapeType="1"/>
          </p:cNvSpPr>
          <p:nvPr/>
        </p:nvSpPr>
        <p:spPr bwMode="auto">
          <a:xfrm>
            <a:off x="6138863" y="3014663"/>
            <a:ext cx="17319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1011" name="Line 35"/>
          <p:cNvSpPr>
            <a:spLocks noChangeShapeType="1"/>
          </p:cNvSpPr>
          <p:nvPr/>
        </p:nvSpPr>
        <p:spPr bwMode="auto">
          <a:xfrm flipH="1" flipV="1">
            <a:off x="6161088" y="5203825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1012" name="Text Box 36"/>
          <p:cNvSpPr txBox="1">
            <a:spLocks noChangeArrowheads="1"/>
          </p:cNvSpPr>
          <p:nvPr/>
        </p:nvSpPr>
        <p:spPr bwMode="auto">
          <a:xfrm>
            <a:off x="4791075" y="5524500"/>
            <a:ext cx="105727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latin typeface="+mn-lt"/>
              </a:rPr>
              <a:t>Training</a:t>
            </a:r>
          </a:p>
        </p:txBody>
      </p:sp>
      <p:sp>
        <p:nvSpPr>
          <p:cNvPr id="511013" name="Text Box 37"/>
          <p:cNvSpPr txBox="1">
            <a:spLocks noChangeArrowheads="1"/>
          </p:cNvSpPr>
          <p:nvPr/>
        </p:nvSpPr>
        <p:spPr bwMode="auto">
          <a:xfrm>
            <a:off x="6653213" y="5462588"/>
            <a:ext cx="153253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 dirty="0">
                <a:latin typeface="+mn-lt"/>
              </a:rPr>
              <a:t>Post Training</a:t>
            </a:r>
          </a:p>
        </p:txBody>
      </p:sp>
      <p:sp>
        <p:nvSpPr>
          <p:cNvPr id="511014" name="Text Box 38"/>
          <p:cNvSpPr txBox="1">
            <a:spLocks noChangeArrowheads="1"/>
          </p:cNvSpPr>
          <p:nvPr/>
        </p:nvSpPr>
        <p:spPr bwMode="auto">
          <a:xfrm>
            <a:off x="7837488" y="3841750"/>
            <a:ext cx="14446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W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u</a:t>
            </a:r>
            <a:r>
              <a:rPr lang="en-US" altLang="en-US" sz="1800">
                <a:solidFill>
                  <a:schemeClr val="hlink"/>
                </a:solidFill>
                <a:latin typeface="+mn-lt"/>
              </a:rPr>
              <a:t>= MRP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u</a:t>
            </a:r>
          </a:p>
        </p:txBody>
      </p:sp>
      <p:sp>
        <p:nvSpPr>
          <p:cNvPr id="511015" name="Rectangle 39"/>
          <p:cNvSpPr>
            <a:spLocks noChangeArrowheads="1"/>
          </p:cNvSpPr>
          <p:nvPr/>
        </p:nvSpPr>
        <p:spPr bwMode="auto">
          <a:xfrm flipH="1">
            <a:off x="7815263" y="2808288"/>
            <a:ext cx="14668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p</a:t>
            </a:r>
            <a:r>
              <a:rPr lang="en-US" altLang="en-US" sz="1800">
                <a:solidFill>
                  <a:schemeClr val="accent2"/>
                </a:solidFill>
                <a:latin typeface="+mn-lt"/>
              </a:rPr>
              <a:t>= MRP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p</a:t>
            </a:r>
          </a:p>
        </p:txBody>
      </p:sp>
      <p:sp>
        <p:nvSpPr>
          <p:cNvPr id="511016" name="Rectangle 40"/>
          <p:cNvSpPr>
            <a:spLocks noChangeArrowheads="1"/>
          </p:cNvSpPr>
          <p:nvPr/>
        </p:nvSpPr>
        <p:spPr bwMode="auto">
          <a:xfrm flipH="1">
            <a:off x="6137275" y="4581525"/>
            <a:ext cx="165417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t</a:t>
            </a:r>
            <a:r>
              <a:rPr lang="en-US" altLang="en-US" sz="1800">
                <a:solidFill>
                  <a:schemeClr val="accent2"/>
                </a:solidFill>
                <a:latin typeface="+mn-lt"/>
              </a:rPr>
              <a:t>= MRP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1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1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1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1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1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1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1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1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1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1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1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0987" grpId="0" autoUpdateAnimBg="0"/>
      <p:bldP spid="510988" grpId="0" autoUpdateAnimBg="0"/>
      <p:bldP spid="511006" grpId="0" autoUpdateAnimBg="0"/>
      <p:bldP spid="511007" grpId="0" animBg="1"/>
      <p:bldP spid="511008" grpId="0" animBg="1"/>
      <p:bldP spid="511009" grpId="0" animBg="1"/>
      <p:bldP spid="511010" grpId="0" animBg="1"/>
      <p:bldP spid="511011" grpId="0" animBg="1"/>
      <p:bldP spid="511012" grpId="0" autoUpdateAnimBg="0"/>
      <p:bldP spid="511013" grpId="0" autoUpdateAnimBg="0"/>
      <p:bldP spid="511014" grpId="0" autoUpdateAnimBg="0"/>
      <p:bldP spid="511015" grpId="0" autoUpdateAnimBg="0"/>
      <p:bldP spid="511016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Specific Training</a:t>
            </a:r>
          </a:p>
        </p:txBody>
      </p:sp>
      <p:sp>
        <p:nvSpPr>
          <p:cNvPr id="35843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mtClean="0"/>
              <a:t>			</a:t>
            </a:r>
          </a:p>
        </p:txBody>
      </p:sp>
      <p:sp>
        <p:nvSpPr>
          <p:cNvPr id="513027" name="Line 3"/>
          <p:cNvSpPr>
            <a:spLocks noChangeShapeType="1"/>
          </p:cNvSpPr>
          <p:nvPr/>
        </p:nvSpPr>
        <p:spPr bwMode="auto">
          <a:xfrm>
            <a:off x="4334145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3028" name="Line 4"/>
          <p:cNvSpPr>
            <a:spLocks noChangeShapeType="1"/>
          </p:cNvSpPr>
          <p:nvPr/>
        </p:nvSpPr>
        <p:spPr bwMode="auto">
          <a:xfrm>
            <a:off x="4334145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2000">
              <a:latin typeface="+mn-lt"/>
            </a:endParaRPr>
          </a:p>
        </p:txBody>
      </p:sp>
      <p:sp>
        <p:nvSpPr>
          <p:cNvPr id="513030" name="Text Box 6"/>
          <p:cNvSpPr txBox="1">
            <a:spLocks noChangeArrowheads="1"/>
          </p:cNvSpPr>
          <p:nvPr/>
        </p:nvSpPr>
        <p:spPr bwMode="auto">
          <a:xfrm rot="-5400000">
            <a:off x="2064175" y="3071296"/>
            <a:ext cx="409098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+mn-lt"/>
              </a:rPr>
              <a:t>Wage &amp; Marginal Revenue Product</a:t>
            </a:r>
          </a:p>
        </p:txBody>
      </p:sp>
      <p:sp>
        <p:nvSpPr>
          <p:cNvPr id="513032" name="Text Box 8"/>
          <p:cNvSpPr txBox="1">
            <a:spLocks noChangeArrowheads="1"/>
          </p:cNvSpPr>
          <p:nvPr/>
        </p:nvSpPr>
        <p:spPr bwMode="auto">
          <a:xfrm>
            <a:off x="-11112" y="1675113"/>
            <a:ext cx="38100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Since specific training is not transferable to other firms, the employer must pay for the training.</a:t>
            </a:r>
          </a:p>
        </p:txBody>
      </p:sp>
      <p:sp>
        <p:nvSpPr>
          <p:cNvPr id="513033" name="Text Box 9"/>
          <p:cNvSpPr txBox="1">
            <a:spLocks noChangeArrowheads="1"/>
          </p:cNvSpPr>
          <p:nvPr/>
        </p:nvSpPr>
        <p:spPr bwMode="auto">
          <a:xfrm>
            <a:off x="-11112" y="3579633"/>
            <a:ext cx="36576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After training, the employer gets a return on her training investment by paying a wage less than the worker’s productivity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(</a:t>
            </a:r>
            <a:r>
              <a:rPr kumimoji="0" lang="en-US" alt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en-US" sz="1800" baseline="-25000" dirty="0">
                <a:solidFill>
                  <a:schemeClr val="hlink"/>
                </a:solidFill>
                <a:latin typeface="Arial" panose="020B0604020202020204" pitchFamily="34" charset="0"/>
              </a:rPr>
              <a:t>u</a:t>
            </a:r>
            <a:r>
              <a:rPr kumimoji="0"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&lt;</a:t>
            </a:r>
            <a:r>
              <a:rPr kumimoji="0"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MRP</a:t>
            </a:r>
            <a:r>
              <a:rPr kumimoji="0" lang="en-US" altLang="en-US" sz="1800" baseline="-25000" dirty="0" err="1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800" dirty="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513034" name="Text Box 10"/>
          <p:cNvSpPr txBox="1">
            <a:spLocks noChangeArrowheads="1"/>
          </p:cNvSpPr>
          <p:nvPr/>
        </p:nvSpPr>
        <p:spPr bwMode="auto">
          <a:xfrm>
            <a:off x="0" y="4906963"/>
            <a:ext cx="3646488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The employer may pay a higher wage to decrease worker turnover and thus protect her training investment (</a:t>
            </a:r>
            <a:r>
              <a:rPr kumimoji="0" lang="en-US" altLang="en-US" sz="1800" dirty="0" err="1">
                <a:solidFill>
                  <a:schemeClr val="tx2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en-US" sz="1800" baseline="-25000" dirty="0" err="1">
                <a:solidFill>
                  <a:schemeClr val="tx2"/>
                </a:solidFill>
                <a:latin typeface="Arial" panose="020B0604020202020204" pitchFamily="34" charset="0"/>
              </a:rPr>
              <a:t>p</a:t>
            </a:r>
            <a:r>
              <a:rPr kumimoji="0" lang="en-US" altLang="en-US" sz="1800" baseline="30000" dirty="0">
                <a:solidFill>
                  <a:schemeClr val="tx2"/>
                </a:solidFill>
                <a:latin typeface="Arial" panose="020B0604020202020204" pitchFamily="34" charset="0"/>
              </a:rPr>
              <a:t>’</a:t>
            </a:r>
            <a:r>
              <a:rPr kumimoji="0" lang="en-US" altLang="en-US" sz="1800" dirty="0">
                <a:latin typeface="Arial" panose="020B0604020202020204" pitchFamily="34" charset="0"/>
              </a:rPr>
              <a:t> ). </a:t>
            </a:r>
          </a:p>
        </p:txBody>
      </p:sp>
      <p:sp>
        <p:nvSpPr>
          <p:cNvPr id="513035" name="Line 11"/>
          <p:cNvSpPr>
            <a:spLocks noChangeShapeType="1"/>
          </p:cNvSpPr>
          <p:nvPr/>
        </p:nvSpPr>
        <p:spPr bwMode="auto">
          <a:xfrm>
            <a:off x="4334145" y="4114800"/>
            <a:ext cx="3440113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3036" name="Line 12"/>
          <p:cNvSpPr>
            <a:spLocks noChangeShapeType="1"/>
          </p:cNvSpPr>
          <p:nvPr/>
        </p:nvSpPr>
        <p:spPr bwMode="auto">
          <a:xfrm>
            <a:off x="4345258" y="4854575"/>
            <a:ext cx="161131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3037" name="Line 13"/>
          <p:cNvSpPr>
            <a:spLocks noChangeShapeType="1"/>
          </p:cNvSpPr>
          <p:nvPr/>
        </p:nvSpPr>
        <p:spPr bwMode="auto">
          <a:xfrm flipV="1">
            <a:off x="5967683" y="3014663"/>
            <a:ext cx="0" cy="1851025"/>
          </a:xfrm>
          <a:prstGeom prst="line">
            <a:avLst/>
          </a:prstGeom>
          <a:noFill/>
          <a:ln w="38100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3038" name="Line 14"/>
          <p:cNvSpPr>
            <a:spLocks noChangeShapeType="1"/>
          </p:cNvSpPr>
          <p:nvPr/>
        </p:nvSpPr>
        <p:spPr bwMode="auto">
          <a:xfrm>
            <a:off x="5977208" y="3014663"/>
            <a:ext cx="1731962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3039" name="Line 15"/>
          <p:cNvSpPr>
            <a:spLocks noChangeShapeType="1"/>
          </p:cNvSpPr>
          <p:nvPr/>
        </p:nvSpPr>
        <p:spPr bwMode="auto">
          <a:xfrm flipH="1" flipV="1">
            <a:off x="5999433" y="5203825"/>
            <a:ext cx="0" cy="1952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3040" name="Text Box 16"/>
          <p:cNvSpPr txBox="1">
            <a:spLocks noChangeArrowheads="1"/>
          </p:cNvSpPr>
          <p:nvPr/>
        </p:nvSpPr>
        <p:spPr bwMode="auto">
          <a:xfrm>
            <a:off x="4629420" y="5524500"/>
            <a:ext cx="105727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latin typeface="+mn-lt"/>
              </a:rPr>
              <a:t>Training</a:t>
            </a:r>
          </a:p>
        </p:txBody>
      </p:sp>
      <p:sp>
        <p:nvSpPr>
          <p:cNvPr id="513041" name="Text Box 17"/>
          <p:cNvSpPr txBox="1">
            <a:spLocks noChangeArrowheads="1"/>
          </p:cNvSpPr>
          <p:nvPr/>
        </p:nvSpPr>
        <p:spPr bwMode="auto">
          <a:xfrm>
            <a:off x="6491558" y="5462588"/>
            <a:ext cx="153253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latin typeface="+mn-lt"/>
              </a:rPr>
              <a:t>Post Training</a:t>
            </a:r>
          </a:p>
        </p:txBody>
      </p:sp>
      <p:sp>
        <p:nvSpPr>
          <p:cNvPr id="513042" name="Text Box 18"/>
          <p:cNvSpPr txBox="1">
            <a:spLocks noChangeArrowheads="1"/>
          </p:cNvSpPr>
          <p:nvPr/>
        </p:nvSpPr>
        <p:spPr bwMode="auto">
          <a:xfrm>
            <a:off x="7675833" y="3841750"/>
            <a:ext cx="144462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solidFill>
                  <a:schemeClr val="hlink"/>
                </a:solidFill>
                <a:latin typeface="+mn-lt"/>
              </a:rPr>
              <a:t>W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u</a:t>
            </a:r>
            <a:r>
              <a:rPr lang="en-US" altLang="en-US" sz="1800">
                <a:solidFill>
                  <a:schemeClr val="hlink"/>
                </a:solidFill>
                <a:latin typeface="+mn-lt"/>
              </a:rPr>
              <a:t>= MRP</a:t>
            </a:r>
            <a:r>
              <a:rPr lang="en-US" altLang="en-US" sz="1800" baseline="-25000">
                <a:solidFill>
                  <a:schemeClr val="hlink"/>
                </a:solidFill>
                <a:latin typeface="+mn-lt"/>
              </a:rPr>
              <a:t>u</a:t>
            </a:r>
          </a:p>
        </p:txBody>
      </p:sp>
      <p:sp>
        <p:nvSpPr>
          <p:cNvPr id="513043" name="Rectangle 19"/>
          <p:cNvSpPr>
            <a:spLocks noChangeArrowheads="1"/>
          </p:cNvSpPr>
          <p:nvPr/>
        </p:nvSpPr>
        <p:spPr bwMode="auto">
          <a:xfrm flipH="1">
            <a:off x="7980633" y="2808288"/>
            <a:ext cx="146685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MRP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p</a:t>
            </a:r>
          </a:p>
        </p:txBody>
      </p:sp>
      <p:sp>
        <p:nvSpPr>
          <p:cNvPr id="513044" name="Rectangle 20"/>
          <p:cNvSpPr>
            <a:spLocks noChangeArrowheads="1"/>
          </p:cNvSpPr>
          <p:nvPr/>
        </p:nvSpPr>
        <p:spPr bwMode="auto">
          <a:xfrm flipH="1">
            <a:off x="5975620" y="4581525"/>
            <a:ext cx="1654175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solidFill>
                  <a:schemeClr val="accent2"/>
                </a:solidFill>
                <a:latin typeface="+mn-lt"/>
              </a:rPr>
              <a:t>MRP</a:t>
            </a:r>
            <a:r>
              <a:rPr lang="en-US" altLang="en-US" sz="1800" baseline="-25000">
                <a:solidFill>
                  <a:schemeClr val="accent2"/>
                </a:solidFill>
                <a:latin typeface="+mn-lt"/>
              </a:rPr>
              <a:t>t</a:t>
            </a:r>
          </a:p>
        </p:txBody>
      </p:sp>
      <p:sp>
        <p:nvSpPr>
          <p:cNvPr id="513045" name="Text Box 21"/>
          <p:cNvSpPr txBox="1">
            <a:spLocks noChangeArrowheads="1"/>
          </p:cNvSpPr>
          <p:nvPr/>
        </p:nvSpPr>
        <p:spPr bwMode="auto">
          <a:xfrm>
            <a:off x="-11112" y="2628160"/>
            <a:ext cx="3810000" cy="75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During training, the employer pays a wage greater than the worker’s productivity (</a:t>
            </a:r>
            <a:r>
              <a:rPr kumimoji="0" lang="en-US" altLang="en-US" sz="1800" dirty="0">
                <a:solidFill>
                  <a:schemeClr val="hlink"/>
                </a:solidFill>
                <a:latin typeface="Arial" panose="020B0604020202020204" pitchFamily="34" charset="0"/>
              </a:rPr>
              <a:t>W</a:t>
            </a:r>
            <a:r>
              <a:rPr kumimoji="0" lang="en-US" altLang="en-US" sz="1800" baseline="-25000" dirty="0">
                <a:solidFill>
                  <a:schemeClr val="hlink"/>
                </a:solidFill>
                <a:latin typeface="Arial" panose="020B0604020202020204" pitchFamily="34" charset="0"/>
              </a:rPr>
              <a:t>u</a:t>
            </a:r>
            <a:r>
              <a:rPr kumimoji="0" lang="en-US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&gt;</a:t>
            </a:r>
            <a:r>
              <a:rPr kumimoji="0" lang="en-US" altLang="en-US" sz="1800" dirty="0">
                <a:latin typeface="Arial" panose="020B0604020202020204" pitchFamily="34" charset="0"/>
              </a:rPr>
              <a:t> </a:t>
            </a:r>
            <a:r>
              <a:rPr kumimoji="0" lang="en-US" altLang="en-US" sz="1800" dirty="0" err="1">
                <a:solidFill>
                  <a:schemeClr val="accent2"/>
                </a:solidFill>
                <a:latin typeface="Arial" panose="020B0604020202020204" pitchFamily="34" charset="0"/>
              </a:rPr>
              <a:t>MRP</a:t>
            </a:r>
            <a:r>
              <a:rPr kumimoji="0" lang="en-US" altLang="en-US" sz="1800" baseline="-25000" dirty="0" err="1">
                <a:solidFill>
                  <a:schemeClr val="accent2"/>
                </a:solidFill>
                <a:latin typeface="Arial" panose="020B0604020202020204" pitchFamily="34" charset="0"/>
              </a:rPr>
              <a:t>t</a:t>
            </a:r>
            <a:r>
              <a:rPr kumimoji="0" lang="en-US" altLang="en-US" sz="1800" dirty="0">
                <a:latin typeface="Arial" panose="020B0604020202020204" pitchFamily="34" charset="0"/>
              </a:rPr>
              <a:t>).</a:t>
            </a:r>
          </a:p>
        </p:txBody>
      </p:sp>
      <p:sp>
        <p:nvSpPr>
          <p:cNvPr id="513046" name="Line 22"/>
          <p:cNvSpPr>
            <a:spLocks noChangeShapeType="1"/>
          </p:cNvSpPr>
          <p:nvPr/>
        </p:nvSpPr>
        <p:spPr bwMode="auto">
          <a:xfrm>
            <a:off x="5962920" y="3813175"/>
            <a:ext cx="1795463" cy="7938"/>
          </a:xfrm>
          <a:prstGeom prst="line">
            <a:avLst/>
          </a:prstGeom>
          <a:noFill/>
          <a:ln w="38100">
            <a:solidFill>
              <a:schemeClr val="tx2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 sz="2000">
              <a:latin typeface="+mn-lt"/>
            </a:endParaRPr>
          </a:p>
        </p:txBody>
      </p:sp>
      <p:sp>
        <p:nvSpPr>
          <p:cNvPr id="513047" name="Text Box 23"/>
          <p:cNvSpPr txBox="1">
            <a:spLocks noChangeArrowheads="1"/>
          </p:cNvSpPr>
          <p:nvPr/>
        </p:nvSpPr>
        <p:spPr bwMode="auto">
          <a:xfrm>
            <a:off x="7745683" y="3554413"/>
            <a:ext cx="62388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solidFill>
                  <a:schemeClr val="tx2"/>
                </a:solidFill>
                <a:latin typeface="+mn-lt"/>
              </a:rPr>
              <a:t>W</a:t>
            </a:r>
            <a:r>
              <a:rPr lang="en-US" altLang="en-US" sz="1800" baseline="-25000">
                <a:solidFill>
                  <a:schemeClr val="tx2"/>
                </a:solidFill>
                <a:latin typeface="+mn-lt"/>
              </a:rPr>
              <a:t>p</a:t>
            </a:r>
            <a:r>
              <a:rPr lang="en-US" altLang="en-US" sz="1800" baseline="30000">
                <a:solidFill>
                  <a:schemeClr val="tx2"/>
                </a:solidFill>
                <a:latin typeface="+mn-lt"/>
              </a:rPr>
              <a:t>’</a:t>
            </a:r>
            <a:endParaRPr lang="en-US" altLang="en-US" sz="1800" baseline="-25000">
              <a:solidFill>
                <a:schemeClr val="tx2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3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513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13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3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3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13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13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3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13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13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513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13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13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13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513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13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32" grpId="0" autoUpdateAnimBg="0"/>
      <p:bldP spid="513033" grpId="0" autoUpdateAnimBg="0"/>
      <p:bldP spid="513034" grpId="0" autoUpdateAnimBg="0"/>
      <p:bldP spid="513035" grpId="0" animBg="1"/>
      <p:bldP spid="513036" grpId="0" animBg="1"/>
      <p:bldP spid="513037" grpId="0" animBg="1"/>
      <p:bldP spid="513038" grpId="0" animBg="1"/>
      <p:bldP spid="513039" grpId="0" animBg="1"/>
      <p:bldP spid="513040" grpId="0" autoUpdateAnimBg="0"/>
      <p:bldP spid="513041" grpId="0" autoUpdateAnimBg="0"/>
      <p:bldP spid="513042" grpId="0" autoUpdateAnimBg="0"/>
      <p:bldP spid="513043" grpId="0" autoUpdateAnimBg="0"/>
      <p:bldP spid="513044" grpId="0" autoUpdateAnimBg="0"/>
      <p:bldP spid="513045" grpId="0" autoUpdateAnimBg="0"/>
      <p:bldP spid="513046" grpId="0" animBg="1"/>
      <p:bldP spid="513047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Modifications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Faced with a minimum wage, some firms may pay for general training.</a:t>
            </a:r>
          </a:p>
          <a:p>
            <a:pPr lvl="1" eaLnBrk="1" hangingPunct="1"/>
            <a:r>
              <a:rPr lang="en-US" altLang="en-US" sz="2400" dirty="0" smtClean="0"/>
              <a:t> The firms recoup their expenses by paying workers less than their MRP after the training is completed.</a:t>
            </a:r>
          </a:p>
          <a:p>
            <a:pPr lvl="2" eaLnBrk="1" hangingPunct="1"/>
            <a:r>
              <a:rPr lang="en-US" altLang="en-US" sz="2000" dirty="0" smtClean="0"/>
              <a:t>This is possible because workers are not perfectly mobile across jobs—there are costs to switching jobs.</a:t>
            </a:r>
          </a:p>
          <a:p>
            <a:pPr eaLnBrk="1" hangingPunct="1"/>
            <a:r>
              <a:rPr lang="en-US" altLang="en-US" sz="2800" dirty="0" smtClean="0"/>
              <a:t>Workers with the most formal education also receive more on-the-job training. </a:t>
            </a:r>
          </a:p>
          <a:p>
            <a:pPr lvl="1" eaLnBrk="1" hangingPunct="1"/>
            <a:r>
              <a:rPr lang="en-US" altLang="en-US" sz="2400" dirty="0" smtClean="0"/>
              <a:t>They have shown they can receive training more readily and thus less cost.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Question for </a:t>
            </a:r>
            <a:r>
              <a:rPr lang="en-US" altLang="en-US" dirty="0" smtClean="0"/>
              <a:t>Thought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0" dirty="0"/>
              <a:t>1. Suppose that after graduation you take a job with an employer that offers to pay full tuition for employees wishing to return to school to get an MBA degree during non-work hours. You are </a:t>
            </a:r>
            <a:r>
              <a:rPr lang="en-US" altLang="en-US" sz="2800" b="0" i="1" dirty="0"/>
              <a:t>not </a:t>
            </a:r>
            <a:r>
              <a:rPr lang="en-US" altLang="en-US" sz="2800" b="0" dirty="0"/>
              <a:t>required to continue working for the firm after getting your MBA. What type of training is this, and who you think actually pays for it?</a:t>
            </a:r>
          </a:p>
          <a:p>
            <a:endParaRPr lang="en-US" sz="2800" b="0" dirty="0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905000" y="5038725"/>
            <a:ext cx="6629400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None/>
            </a:pPr>
            <a:endParaRPr kumimoji="0" lang="en-US" altLang="en-US" sz="2800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EF8E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4800" dirty="0" smtClean="0">
                <a:solidFill>
                  <a:srgbClr val="EF8E21"/>
                </a:solidFill>
              </a:rPr>
              <a:t>5. Criticisms of </a:t>
            </a:r>
            <a:r>
              <a:rPr lang="en-US" altLang="en-US" sz="4800" dirty="0" smtClean="0">
                <a:solidFill>
                  <a:srgbClr val="EF8E21"/>
                </a:solidFill>
              </a:rPr>
              <a:t>Human Capital </a:t>
            </a:r>
            <a:r>
              <a:rPr lang="en-US" altLang="en-US" sz="4800" dirty="0" smtClean="0">
                <a:solidFill>
                  <a:srgbClr val="EF8E21"/>
                </a:solidFill>
              </a:rPr>
              <a:t>Theory</a:t>
            </a:r>
            <a:endParaRPr lang="en-US" altLang="en-US" dirty="0" smtClean="0">
              <a:solidFill>
                <a:srgbClr val="EF8E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Investment or Consumption?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idx="1"/>
          </p:nvPr>
        </p:nvSpPr>
        <p:spPr>
          <a:xfrm>
            <a:off x="418290" y="1695855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800" dirty="0" smtClean="0"/>
              <a:t>Not all education expenditures are an investment because some part is a consumption expenditure.</a:t>
            </a:r>
          </a:p>
          <a:p>
            <a:pPr lvl="1" eaLnBrk="1" hangingPunct="1"/>
            <a:r>
              <a:rPr lang="en-US" altLang="en-US" sz="2400" dirty="0" smtClean="0"/>
              <a:t>Courses such as music appreciation yield consumption benefits rather than investment benefits.</a:t>
            </a:r>
          </a:p>
          <a:p>
            <a:pPr lvl="1" eaLnBrk="1" hangingPunct="1"/>
            <a:r>
              <a:rPr lang="en-US" altLang="en-US" sz="2400" dirty="0" smtClean="0"/>
              <a:t>By ignoring the consumption benefits of education, researchers overstate the investment costs of education and </a:t>
            </a:r>
            <a:r>
              <a:rPr lang="en-US" altLang="en-US" sz="2400" i="1" dirty="0" smtClean="0"/>
              <a:t>understate</a:t>
            </a:r>
            <a:r>
              <a:rPr lang="en-US" altLang="en-US" sz="2400" dirty="0" smtClean="0"/>
              <a:t> the rate of return.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Non-Wage Benefits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 eaLnBrk="1" hangingPunct="1"/>
            <a:r>
              <a:rPr lang="en-US" altLang="en-US" sz="2800" dirty="0" smtClean="0"/>
              <a:t>Studies that only examine the earnings of high school and college graduates </a:t>
            </a:r>
            <a:r>
              <a:rPr lang="en-US" altLang="en-US" sz="2800" i="1" dirty="0" smtClean="0"/>
              <a:t>understate</a:t>
            </a:r>
            <a:r>
              <a:rPr lang="en-US" altLang="en-US" sz="2800" dirty="0" smtClean="0"/>
              <a:t> the rate of return for two reasons.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 smtClean="0"/>
              <a:t>College graduates have greater fringe benefits as a percent of pay than high school graduates.</a:t>
            </a:r>
          </a:p>
          <a:p>
            <a:pPr marL="990600" lvl="1" indent="-533400" eaLnBrk="1" hangingPunct="1">
              <a:buFontTx/>
              <a:buAutoNum type="arabicPeriod"/>
            </a:pPr>
            <a:r>
              <a:rPr lang="en-US" altLang="en-US" sz="2400" dirty="0" smtClean="0"/>
              <a:t>College graduates tend to work in more pleasant surroundings and have more interesting jobs than high school graduates.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02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Investment in Human Capital</a:t>
            </a:r>
          </a:p>
        </p:txBody>
      </p:sp>
      <p:sp>
        <p:nvSpPr>
          <p:cNvPr id="5123" name="Rectangle 10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3000" dirty="0" smtClean="0"/>
              <a:t>Expenditures on education and training can be treated as an </a:t>
            </a:r>
            <a:r>
              <a:rPr lang="en-US" altLang="en-US" sz="3000" i="1" dirty="0" smtClean="0">
                <a:solidFill>
                  <a:srgbClr val="EF8E21"/>
                </a:solidFill>
              </a:rPr>
              <a:t>investment in human capital</a:t>
            </a:r>
            <a:r>
              <a:rPr lang="en-US" altLang="en-US" sz="3000" i="1" dirty="0" smtClean="0">
                <a:solidFill>
                  <a:schemeClr val="accent2"/>
                </a:solidFill>
              </a:rPr>
              <a:t> </a:t>
            </a:r>
            <a:r>
              <a:rPr lang="en-US" altLang="en-US" sz="3000" dirty="0" smtClean="0"/>
              <a:t>just like investments in physical capital.</a:t>
            </a:r>
            <a:endParaRPr lang="en-US" altLang="en-US" sz="3000" i="1" dirty="0" smtClean="0">
              <a:solidFill>
                <a:schemeClr val="accent2"/>
              </a:solidFill>
            </a:endParaRPr>
          </a:p>
          <a:p>
            <a:pPr lvl="1" eaLnBrk="1" hangingPunct="1"/>
            <a:r>
              <a:rPr lang="en-US" altLang="en-US" sz="2600" dirty="0" smtClean="0"/>
              <a:t>Human capital yields a rate of return (higher earnings) like physical capital.</a:t>
            </a:r>
          </a:p>
          <a:p>
            <a:pPr eaLnBrk="1" hangingPunct="1"/>
            <a:r>
              <a:rPr lang="en-US" altLang="en-US" sz="3000" dirty="0" smtClean="0"/>
              <a:t>Educational attainment has been rising in the U.S.</a:t>
            </a:r>
          </a:p>
          <a:p>
            <a:pPr lvl="1" eaLnBrk="1" hangingPunct="1"/>
            <a:r>
              <a:rPr lang="en-US" altLang="en-US" sz="2600" dirty="0" smtClean="0"/>
              <a:t>In 1992, 26% of the labor force 25 and older was a college graduate. In 2014, it was 37%.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Ability Problem</a:t>
            </a:r>
          </a:p>
        </p:txBody>
      </p:sp>
      <p:sp>
        <p:nvSpPr>
          <p:cNvPr id="41987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Those with more </a:t>
            </a:r>
            <a:r>
              <a:rPr lang="en-US" altLang="en-US" sz="2800" i="1" dirty="0" smtClean="0">
                <a:solidFill>
                  <a:srgbClr val="EF8E21"/>
                </a:solidFill>
              </a:rPr>
              <a:t>ability</a:t>
            </a:r>
            <a:r>
              <a:rPr lang="en-US" altLang="en-US" sz="2800" dirty="0" smtClean="0">
                <a:solidFill>
                  <a:srgbClr val="EF8E21"/>
                </a:solidFill>
              </a:rPr>
              <a:t> </a:t>
            </a:r>
            <a:r>
              <a:rPr lang="en-US" altLang="en-US" sz="2800" dirty="0" smtClean="0"/>
              <a:t>(i.e., intelligence, motivation, and self-discipline) are more likely to go to college. </a:t>
            </a:r>
          </a:p>
          <a:p>
            <a:pPr lvl="1" eaLnBrk="1" hangingPunct="1"/>
            <a:r>
              <a:rPr lang="en-US" altLang="en-US" sz="2400" dirty="0" smtClean="0"/>
              <a:t>Even without a college degree, they would have earned more than those who </a:t>
            </a:r>
            <a:r>
              <a:rPr lang="en-US" altLang="en-US" sz="2400" i="1" dirty="0" smtClean="0"/>
              <a:t>decided</a:t>
            </a:r>
            <a:r>
              <a:rPr lang="en-US" altLang="en-US" sz="2400" dirty="0" smtClean="0"/>
              <a:t> not to go to college.</a:t>
            </a:r>
          </a:p>
          <a:p>
            <a:pPr lvl="1" eaLnBrk="1" hangingPunct="1"/>
            <a:r>
              <a:rPr lang="en-US" altLang="en-US" sz="2400" dirty="0" smtClean="0"/>
              <a:t>To the extent that the higher earnings of college graduates reflects their greater ability rather than schooling, the rate of return is </a:t>
            </a:r>
            <a:r>
              <a:rPr lang="en-US" altLang="en-US" sz="2400" i="1" dirty="0" smtClean="0"/>
              <a:t>overstated</a:t>
            </a:r>
            <a:r>
              <a:rPr lang="en-US" altLang="en-US" sz="2400" dirty="0" smtClean="0"/>
              <a:t>.</a:t>
            </a:r>
          </a:p>
          <a:p>
            <a:pPr lvl="2" eaLnBrk="1" hangingPunct="1"/>
            <a:r>
              <a:rPr lang="en-US" altLang="en-US" sz="2000" dirty="0" smtClean="0"/>
              <a:t>Omission of ability biases the rate of return estimates by a small amount.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Screening Hypothesis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dirty="0" smtClean="0"/>
              <a:t>The </a:t>
            </a:r>
            <a:r>
              <a:rPr lang="en-US" altLang="en-US" sz="2800" i="1" dirty="0" smtClean="0">
                <a:solidFill>
                  <a:srgbClr val="EF8E21"/>
                </a:solidFill>
              </a:rPr>
              <a:t>screening hypothesis</a:t>
            </a:r>
            <a:r>
              <a:rPr lang="en-US" altLang="en-US" sz="2800" dirty="0" smtClean="0">
                <a:solidFill>
                  <a:srgbClr val="EF8E21"/>
                </a:solidFill>
              </a:rPr>
              <a:t> </a:t>
            </a:r>
            <a:r>
              <a:rPr lang="en-US" altLang="en-US" sz="2800" dirty="0" smtClean="0"/>
              <a:t>argues that schooling increases earnings not by increasing productivity but providing a way to identify high-quality workers.</a:t>
            </a:r>
          </a:p>
          <a:p>
            <a:pPr lvl="1" eaLnBrk="1" hangingPunct="1"/>
            <a:r>
              <a:rPr lang="en-US" altLang="en-US" sz="2400" dirty="0" smtClean="0"/>
              <a:t>Screening does not affect the private rate of return, since college graduates still have higher earnings.</a:t>
            </a:r>
          </a:p>
          <a:p>
            <a:pPr lvl="2" eaLnBrk="1" hangingPunct="1"/>
            <a:r>
              <a:rPr lang="en-US" altLang="en-US" sz="2000" dirty="0" smtClean="0"/>
              <a:t>The social rate of return is </a:t>
            </a:r>
            <a:r>
              <a:rPr lang="en-US" altLang="en-US" sz="2000" i="1" dirty="0" smtClean="0"/>
              <a:t>overstated,</a:t>
            </a:r>
            <a:r>
              <a:rPr lang="en-US" altLang="en-US" sz="2000" dirty="0" smtClean="0"/>
              <a:t> as screening does not increase productivity.</a:t>
            </a:r>
          </a:p>
          <a:p>
            <a:pPr lvl="1" eaLnBrk="1" hangingPunct="1"/>
            <a:r>
              <a:rPr lang="en-US" altLang="en-US" sz="2400" dirty="0" smtClean="0"/>
              <a:t>The empirical evidence shows screening appears to play a small role.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33463"/>
            <a:ext cx="8229600" cy="120298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Age-Earnings Profiles, </a:t>
            </a:r>
            <a:r>
              <a:rPr lang="en-US" altLang="en-US" dirty="0" smtClean="0"/>
              <a:t>by Education</a:t>
            </a:r>
            <a:endParaRPr lang="en-US" altLang="en-US" dirty="0" smtClean="0"/>
          </a:p>
        </p:txBody>
      </p:sp>
      <p:graphicFrame>
        <p:nvGraphicFramePr>
          <p:cNvPr id="6147" name="Object 3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5609112"/>
              </p:ext>
            </p:extLst>
          </p:nvPr>
        </p:nvGraphicFramePr>
        <p:xfrm>
          <a:off x="2519971" y="1623203"/>
          <a:ext cx="6396037" cy="462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Worksheet" r:id="rId4" imgW="6400800" imgH="4629042" progId="Excel.Sheet.8">
                  <p:embed/>
                </p:oleObj>
              </mc:Choice>
              <mc:Fallback>
                <p:oleObj name="Worksheet" r:id="rId4" imgW="6400800" imgH="4629042" progId="Excel.Sheet.8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9971" y="1623203"/>
                        <a:ext cx="6396037" cy="4627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40"/>
          <p:cNvSpPr txBox="1">
            <a:spLocks noChangeArrowheads="1"/>
          </p:cNvSpPr>
          <p:nvPr/>
        </p:nvSpPr>
        <p:spPr bwMode="auto">
          <a:xfrm>
            <a:off x="46949" y="1786241"/>
            <a:ext cx="2060575" cy="406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The male age-earnings profiles indicate those with more education have higher earnings.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The age-earnings profiles are steeper for those with more education.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2000" dirty="0">
                <a:latin typeface="Arial" panose="020B0604020202020204" pitchFamily="34" charset="0"/>
              </a:rPr>
              <a:t> 	Females have flatter age-earnings profiles.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02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 dirty="0" smtClean="0">
              <a:solidFill>
                <a:srgbClr val="EF8E21"/>
              </a:solidFill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5400" dirty="0" smtClean="0">
                <a:solidFill>
                  <a:srgbClr val="EF8E21"/>
                </a:solidFill>
              </a:rPr>
              <a:t>2. Human Capital </a:t>
            </a:r>
            <a:r>
              <a:rPr lang="en-US" altLang="en-US" sz="5400" dirty="0" smtClean="0">
                <a:solidFill>
                  <a:srgbClr val="EF8E21"/>
                </a:solidFill>
              </a:rPr>
              <a:t>Model</a:t>
            </a:r>
            <a:endParaRPr lang="en-US" altLang="en-US" dirty="0" smtClean="0">
              <a:solidFill>
                <a:srgbClr val="EF8E21"/>
              </a:solidFill>
            </a:endParaRPr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Human Capital Model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The decision should be made by comparing the costs and benefits (higher earnings) of college.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 smtClean="0"/>
              <a:t>Costs of attending college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i="1" dirty="0" smtClean="0">
                <a:solidFill>
                  <a:srgbClr val="EF8E21"/>
                </a:solidFill>
              </a:rPr>
              <a:t>direct costs</a:t>
            </a:r>
            <a:r>
              <a:rPr lang="en-US" altLang="en-US" dirty="0" smtClean="0">
                <a:solidFill>
                  <a:srgbClr val="EF8E21"/>
                </a:solidFill>
              </a:rPr>
              <a:t> </a:t>
            </a:r>
            <a:r>
              <a:rPr lang="en-US" altLang="en-US" dirty="0" smtClean="0"/>
              <a:t>are the cost of tuition, fees, and books.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dirty="0" smtClean="0"/>
              <a:t>Room and board are not included since they are needed regardless of whether you go to college.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 smtClean="0"/>
              <a:t>The </a:t>
            </a:r>
            <a:r>
              <a:rPr lang="en-US" altLang="en-US" i="1" dirty="0" smtClean="0">
                <a:solidFill>
                  <a:srgbClr val="EF8E21"/>
                </a:solidFill>
              </a:rPr>
              <a:t>indirect cost </a:t>
            </a:r>
            <a:r>
              <a:rPr lang="en-US" altLang="en-US" dirty="0" smtClean="0"/>
              <a:t>is the forgone earnings you give up while you attending college.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8094"/>
            <a:ext cx="8229600" cy="1368357"/>
          </a:xfrm>
          <a:noFill/>
        </p:spPr>
        <p:txBody>
          <a:bodyPr/>
          <a:lstStyle/>
          <a:p>
            <a:pPr eaLnBrk="1" hangingPunct="1"/>
            <a:r>
              <a:rPr lang="en-US" altLang="en-US" dirty="0" smtClean="0"/>
              <a:t>Age-Earnings With </a:t>
            </a:r>
            <a:r>
              <a:rPr lang="en-US" altLang="en-US" dirty="0" smtClean="0"/>
              <a:t>and Without </a:t>
            </a:r>
            <a:r>
              <a:rPr lang="en-US" altLang="en-US" dirty="0" smtClean="0"/>
              <a:t>College</a:t>
            </a:r>
          </a:p>
        </p:txBody>
      </p:sp>
      <p:sp>
        <p:nvSpPr>
          <p:cNvPr id="9219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 smtClean="0"/>
              <a:t>			</a:t>
            </a:r>
          </a:p>
        </p:txBody>
      </p:sp>
      <p:sp>
        <p:nvSpPr>
          <p:cNvPr id="9220" name="Line 3"/>
          <p:cNvSpPr>
            <a:spLocks noChangeShapeType="1"/>
          </p:cNvSpPr>
          <p:nvPr/>
        </p:nvSpPr>
        <p:spPr bwMode="auto">
          <a:xfrm>
            <a:off x="4495800" y="1905000"/>
            <a:ext cx="0" cy="350520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1" name="Line 4"/>
          <p:cNvSpPr>
            <a:spLocks noChangeShapeType="1"/>
          </p:cNvSpPr>
          <p:nvPr/>
        </p:nvSpPr>
        <p:spPr bwMode="auto">
          <a:xfrm>
            <a:off x="4495800" y="5410200"/>
            <a:ext cx="34290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8153400" y="5486400"/>
            <a:ext cx="990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>
                <a:latin typeface="Arial Narrow" panose="020B0606020202030204" pitchFamily="34" charset="0"/>
              </a:rPr>
              <a:t>Age</a:t>
            </a:r>
          </a:p>
        </p:txBody>
      </p:sp>
      <p:sp>
        <p:nvSpPr>
          <p:cNvPr id="9223" name="Text Box 8"/>
          <p:cNvSpPr txBox="1">
            <a:spLocks noChangeArrowheads="1"/>
          </p:cNvSpPr>
          <p:nvPr/>
        </p:nvSpPr>
        <p:spPr bwMode="auto">
          <a:xfrm>
            <a:off x="3810000" y="1553957"/>
            <a:ext cx="19065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 cap="rnd">
                <a:solidFill>
                  <a:srgbClr val="000000"/>
                </a:solidFill>
                <a:prstDash val="sysDot"/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lang="en-US" altLang="en-US" sz="1800" dirty="0">
                <a:latin typeface="Arial Narrow" panose="020B0606020202030204" pitchFamily="34" charset="0"/>
              </a:rPr>
              <a:t>Annual Earnings</a:t>
            </a:r>
          </a:p>
        </p:txBody>
      </p:sp>
      <p:sp>
        <p:nvSpPr>
          <p:cNvPr id="9224" name="Text Box 9"/>
          <p:cNvSpPr txBox="1">
            <a:spLocks noChangeArrowheads="1"/>
          </p:cNvSpPr>
          <p:nvPr/>
        </p:nvSpPr>
        <p:spPr bwMode="auto">
          <a:xfrm>
            <a:off x="7620000" y="5486400"/>
            <a:ext cx="533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hlink"/>
                </a:solidFill>
                <a:latin typeface="Arial Narrow" panose="020B0606020202030204" pitchFamily="34" charset="0"/>
              </a:rPr>
              <a:t>65</a:t>
            </a:r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4441825" y="5472113"/>
            <a:ext cx="4492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en-US" sz="1800">
                <a:solidFill>
                  <a:schemeClr val="hlink"/>
                </a:solidFill>
                <a:latin typeface="Arial Narrow" panose="020B0606020202030204" pitchFamily="34" charset="0"/>
              </a:rPr>
              <a:t>18</a:t>
            </a:r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0" y="1558516"/>
            <a:ext cx="3810000" cy="463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27013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The HH curve is the age-earnings profile if a person does not attend college.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The CC curve is the cost-earnings profile if one attends college.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The total cost of attending college is the sum of the direct costs (area 1) plus indirect costs (area 2).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The benefit of attending college 	is the increase in earnings due to 	the college degree (area 3). </a:t>
            </a:r>
          </a:p>
          <a:p>
            <a:pPr>
              <a:lnSpc>
                <a:spcPct val="80000"/>
              </a:lnSpc>
              <a:spcBef>
                <a:spcPct val="50000"/>
              </a:spcBef>
              <a:buFontTx/>
              <a:buChar char="•"/>
            </a:pPr>
            <a:r>
              <a:rPr kumimoji="0" lang="en-US" altLang="en-US" sz="1800" dirty="0">
                <a:latin typeface="Arial" panose="020B0604020202020204" pitchFamily="34" charset="0"/>
              </a:rPr>
              <a:t> 	Whether it is rational to attend college depends on whether the present value of the benefits exceeds the present value of the costs.</a:t>
            </a:r>
          </a:p>
        </p:txBody>
      </p:sp>
      <p:sp>
        <p:nvSpPr>
          <p:cNvPr id="9227" name="Text Box 31"/>
          <p:cNvSpPr txBox="1">
            <a:spLocks noChangeArrowheads="1"/>
          </p:cNvSpPr>
          <p:nvPr/>
        </p:nvSpPr>
        <p:spPr bwMode="auto">
          <a:xfrm>
            <a:off x="5200650" y="5491163"/>
            <a:ext cx="4349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1800">
                <a:solidFill>
                  <a:schemeClr val="hlink"/>
                </a:solidFill>
                <a:latin typeface="Arial Narrow" panose="020B0606020202030204" pitchFamily="34" charset="0"/>
              </a:rPr>
              <a:t>22</a:t>
            </a:r>
          </a:p>
        </p:txBody>
      </p:sp>
      <p:sp>
        <p:nvSpPr>
          <p:cNvPr id="9228" name="Line 33"/>
          <p:cNvSpPr>
            <a:spLocks noChangeShapeType="1"/>
          </p:cNvSpPr>
          <p:nvPr/>
        </p:nvSpPr>
        <p:spPr bwMode="auto">
          <a:xfrm flipH="1" flipV="1">
            <a:off x="5572125" y="3729038"/>
            <a:ext cx="0" cy="227647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29" name="Arc 34"/>
          <p:cNvSpPr>
            <a:spLocks/>
          </p:cNvSpPr>
          <p:nvPr/>
        </p:nvSpPr>
        <p:spPr bwMode="auto">
          <a:xfrm flipH="1">
            <a:off x="5576888" y="2628900"/>
            <a:ext cx="2346325" cy="2593975"/>
          </a:xfrm>
          <a:custGeom>
            <a:avLst/>
            <a:gdLst>
              <a:gd name="T0" fmla="*/ 0 w 19530"/>
              <a:gd name="T1" fmla="*/ 836437 h 21600"/>
              <a:gd name="T2" fmla="*/ 281886380 w 19530"/>
              <a:gd name="T3" fmla="*/ 138075728 h 21600"/>
              <a:gd name="T4" fmla="*/ 22920460 w 19530"/>
              <a:gd name="T5" fmla="*/ 311514181 h 21600"/>
              <a:gd name="T6" fmla="*/ 0 60000 65536"/>
              <a:gd name="T7" fmla="*/ 0 60000 65536"/>
              <a:gd name="T8" fmla="*/ 0 60000 65536"/>
              <a:gd name="T9" fmla="*/ 0 w 19530"/>
              <a:gd name="T10" fmla="*/ 0 h 21600"/>
              <a:gd name="T11" fmla="*/ 19530 w 1953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530" h="21600" fill="none" extrusionOk="0">
                <a:moveTo>
                  <a:pt x="0" y="58"/>
                </a:moveTo>
                <a:cubicBezTo>
                  <a:pt x="528" y="19"/>
                  <a:pt x="1058" y="-1"/>
                  <a:pt x="1588" y="0"/>
                </a:cubicBezTo>
                <a:cubicBezTo>
                  <a:pt x="8790" y="0"/>
                  <a:pt x="15519" y="3590"/>
                  <a:pt x="19530" y="9573"/>
                </a:cubicBezTo>
              </a:path>
              <a:path w="19530" h="21600" stroke="0" extrusionOk="0">
                <a:moveTo>
                  <a:pt x="0" y="58"/>
                </a:moveTo>
                <a:cubicBezTo>
                  <a:pt x="528" y="19"/>
                  <a:pt x="1058" y="-1"/>
                  <a:pt x="1588" y="0"/>
                </a:cubicBezTo>
                <a:cubicBezTo>
                  <a:pt x="8790" y="0"/>
                  <a:pt x="15519" y="3590"/>
                  <a:pt x="19530" y="9573"/>
                </a:cubicBezTo>
                <a:lnTo>
                  <a:pt x="1588" y="21600"/>
                </a:lnTo>
                <a:lnTo>
                  <a:pt x="0" y="58"/>
                </a:lnTo>
                <a:close/>
              </a:path>
            </a:pathLst>
          </a:cu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0" name="Line 35"/>
          <p:cNvSpPr>
            <a:spLocks noChangeShapeType="1"/>
          </p:cNvSpPr>
          <p:nvPr/>
        </p:nvSpPr>
        <p:spPr bwMode="auto">
          <a:xfrm flipV="1">
            <a:off x="7913688" y="1882775"/>
            <a:ext cx="12700" cy="3527425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1" name="Arc 36"/>
          <p:cNvSpPr>
            <a:spLocks/>
          </p:cNvSpPr>
          <p:nvPr/>
        </p:nvSpPr>
        <p:spPr bwMode="auto">
          <a:xfrm flipH="1">
            <a:off x="4497388" y="3740150"/>
            <a:ext cx="3408362" cy="1984375"/>
          </a:xfrm>
          <a:custGeom>
            <a:avLst/>
            <a:gdLst>
              <a:gd name="T0" fmla="*/ 0 w 28461"/>
              <a:gd name="T1" fmla="*/ 18331583 h 21600"/>
              <a:gd name="T2" fmla="*/ 408170181 w 28461"/>
              <a:gd name="T3" fmla="*/ 95903190 h 21600"/>
              <a:gd name="T4" fmla="*/ 135397034 w 28461"/>
              <a:gd name="T5" fmla="*/ 182302969 h 21600"/>
              <a:gd name="T6" fmla="*/ 0 60000 65536"/>
              <a:gd name="T7" fmla="*/ 0 60000 65536"/>
              <a:gd name="T8" fmla="*/ 0 60000 65536"/>
              <a:gd name="T9" fmla="*/ 0 w 28461"/>
              <a:gd name="T10" fmla="*/ 0 h 21600"/>
              <a:gd name="T11" fmla="*/ 28461 w 284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461" h="21600" fill="none" extrusionOk="0">
                <a:moveTo>
                  <a:pt x="0" y="2172"/>
                </a:moveTo>
                <a:cubicBezTo>
                  <a:pt x="2942" y="742"/>
                  <a:pt x="6170" y="-1"/>
                  <a:pt x="9441" y="0"/>
                </a:cubicBezTo>
                <a:cubicBezTo>
                  <a:pt x="17388" y="0"/>
                  <a:pt x="24694" y="4364"/>
                  <a:pt x="28461" y="11362"/>
                </a:cubicBezTo>
              </a:path>
              <a:path w="28461" h="21600" stroke="0" extrusionOk="0">
                <a:moveTo>
                  <a:pt x="0" y="2172"/>
                </a:moveTo>
                <a:cubicBezTo>
                  <a:pt x="2942" y="742"/>
                  <a:pt x="6170" y="-1"/>
                  <a:pt x="9441" y="0"/>
                </a:cubicBezTo>
                <a:cubicBezTo>
                  <a:pt x="17388" y="0"/>
                  <a:pt x="24694" y="4364"/>
                  <a:pt x="28461" y="11362"/>
                </a:cubicBezTo>
                <a:lnTo>
                  <a:pt x="9441" y="21600"/>
                </a:lnTo>
                <a:lnTo>
                  <a:pt x="0" y="2172"/>
                </a:lnTo>
                <a:close/>
              </a:path>
            </a:pathLst>
          </a:custGeom>
          <a:noFill/>
          <a:ln w="38100">
            <a:solidFill>
              <a:srgbClr val="FE800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9232" name="Line 38"/>
          <p:cNvSpPr>
            <a:spLocks noChangeShapeType="1"/>
          </p:cNvSpPr>
          <p:nvPr/>
        </p:nvSpPr>
        <p:spPr bwMode="auto">
          <a:xfrm>
            <a:off x="4506913" y="5399088"/>
            <a:ext cx="0" cy="60960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3" name="Line 39"/>
          <p:cNvSpPr>
            <a:spLocks noChangeShapeType="1"/>
          </p:cNvSpPr>
          <p:nvPr/>
        </p:nvSpPr>
        <p:spPr bwMode="auto">
          <a:xfrm>
            <a:off x="4473575" y="5997575"/>
            <a:ext cx="1100138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34" name="Text Box 40"/>
          <p:cNvSpPr txBox="1">
            <a:spLocks noChangeArrowheads="1"/>
          </p:cNvSpPr>
          <p:nvPr/>
        </p:nvSpPr>
        <p:spPr bwMode="auto">
          <a:xfrm>
            <a:off x="6483350" y="3063875"/>
            <a:ext cx="153828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Incremental Earnings (3)</a:t>
            </a:r>
            <a:endParaRPr lang="en-US" altLang="en-US" sz="2800">
              <a:latin typeface="Arial Narrow" panose="020B0606020202030204" pitchFamily="34" charset="0"/>
            </a:endParaRPr>
          </a:p>
        </p:txBody>
      </p:sp>
      <p:sp>
        <p:nvSpPr>
          <p:cNvPr id="9235" name="Text Box 41"/>
          <p:cNvSpPr txBox="1">
            <a:spLocks noChangeArrowheads="1"/>
          </p:cNvSpPr>
          <p:nvPr/>
        </p:nvSpPr>
        <p:spPr bwMode="auto">
          <a:xfrm>
            <a:off x="4186238" y="4586288"/>
            <a:ext cx="323850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2000">
                <a:latin typeface="Arial Narrow" panose="020B0606020202030204" pitchFamily="34" charset="0"/>
              </a:rPr>
              <a:t>H</a:t>
            </a:r>
          </a:p>
        </p:txBody>
      </p:sp>
      <p:sp>
        <p:nvSpPr>
          <p:cNvPr id="9236" name="Text Box 42"/>
          <p:cNvSpPr txBox="1">
            <a:spLocks noChangeArrowheads="1"/>
          </p:cNvSpPr>
          <p:nvPr/>
        </p:nvSpPr>
        <p:spPr bwMode="auto">
          <a:xfrm>
            <a:off x="7931150" y="3760788"/>
            <a:ext cx="32220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H</a:t>
            </a:r>
          </a:p>
        </p:txBody>
      </p:sp>
      <p:sp>
        <p:nvSpPr>
          <p:cNvPr id="9237" name="Text Box 43"/>
          <p:cNvSpPr txBox="1">
            <a:spLocks noChangeArrowheads="1"/>
          </p:cNvSpPr>
          <p:nvPr/>
        </p:nvSpPr>
        <p:spPr bwMode="auto">
          <a:xfrm>
            <a:off x="4164013" y="5730875"/>
            <a:ext cx="3476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9238" name="Text Box 44"/>
          <p:cNvSpPr txBox="1">
            <a:spLocks noChangeArrowheads="1"/>
          </p:cNvSpPr>
          <p:nvPr/>
        </p:nvSpPr>
        <p:spPr bwMode="auto">
          <a:xfrm>
            <a:off x="7951788" y="2443163"/>
            <a:ext cx="322204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C</a:t>
            </a:r>
          </a:p>
        </p:txBody>
      </p:sp>
      <p:sp>
        <p:nvSpPr>
          <p:cNvPr id="9239" name="Text Box 45"/>
          <p:cNvSpPr txBox="1">
            <a:spLocks noChangeArrowheads="1"/>
          </p:cNvSpPr>
          <p:nvPr/>
        </p:nvSpPr>
        <p:spPr bwMode="auto">
          <a:xfrm>
            <a:off x="4565650" y="4491038"/>
            <a:ext cx="11255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Indirect Costs (2)</a:t>
            </a:r>
          </a:p>
        </p:txBody>
      </p:sp>
      <p:sp>
        <p:nvSpPr>
          <p:cNvPr id="9240" name="Line 47"/>
          <p:cNvSpPr>
            <a:spLocks noChangeShapeType="1"/>
          </p:cNvSpPr>
          <p:nvPr/>
        </p:nvSpPr>
        <p:spPr bwMode="auto">
          <a:xfrm>
            <a:off x="5291138" y="5878513"/>
            <a:ext cx="881062" cy="303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/>
          <a:lstStyle/>
          <a:p>
            <a:endParaRPr lang="en-US"/>
          </a:p>
        </p:txBody>
      </p:sp>
      <p:sp>
        <p:nvSpPr>
          <p:cNvPr id="9241" name="Text Box 48"/>
          <p:cNvSpPr txBox="1">
            <a:spLocks noChangeArrowheads="1"/>
          </p:cNvSpPr>
          <p:nvPr/>
        </p:nvSpPr>
        <p:spPr bwMode="auto">
          <a:xfrm>
            <a:off x="6122988" y="6010275"/>
            <a:ext cx="16589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anose="05010101010101010101" pitchFamily="2" charset="2"/>
              <a:buNone/>
            </a:pPr>
            <a:r>
              <a:rPr lang="en-US" altLang="en-US" sz="1800">
                <a:latin typeface="Arial Narrow" panose="020B0606020202030204" pitchFamily="34" charset="0"/>
              </a:rPr>
              <a:t>Direct Costs (1)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473200" y="4851400"/>
            <a:ext cx="6096000" cy="1304925"/>
            <a:chOff x="1248" y="3210"/>
            <a:chExt cx="3840" cy="822"/>
          </a:xfrm>
        </p:grpSpPr>
        <p:grpSp>
          <p:nvGrpSpPr>
            <p:cNvPr id="10265" name="Group 3"/>
            <p:cNvGrpSpPr>
              <a:grpSpLocks/>
            </p:cNvGrpSpPr>
            <p:nvPr/>
          </p:nvGrpSpPr>
          <p:grpSpPr bwMode="auto">
            <a:xfrm>
              <a:off x="1248" y="3408"/>
              <a:ext cx="3840" cy="624"/>
              <a:chOff x="1248" y="3312"/>
              <a:chExt cx="3840" cy="624"/>
            </a:xfrm>
          </p:grpSpPr>
          <p:grpSp>
            <p:nvGrpSpPr>
              <p:cNvPr id="10267" name="Group 4"/>
              <p:cNvGrpSpPr>
                <a:grpSpLocks/>
              </p:cNvGrpSpPr>
              <p:nvPr/>
            </p:nvGrpSpPr>
            <p:grpSpPr bwMode="auto">
              <a:xfrm>
                <a:off x="2229" y="3312"/>
                <a:ext cx="2448" cy="624"/>
                <a:chOff x="1152" y="1872"/>
                <a:chExt cx="2448" cy="624"/>
              </a:xfrm>
            </p:grpSpPr>
            <p:sp>
              <p:nvSpPr>
                <p:cNvPr id="10269" name="Rectangle 5" descr="Parchment"/>
                <p:cNvSpPr>
                  <a:spLocks noChangeArrowheads="1"/>
                </p:cNvSpPr>
                <p:nvPr/>
              </p:nvSpPr>
              <p:spPr bwMode="auto">
                <a:xfrm>
                  <a:off x="1152" y="1872"/>
                  <a:ext cx="2448" cy="624"/>
                </a:xfrm>
                <a:prstGeom prst="rect">
                  <a:avLst/>
                </a:prstGeom>
                <a:blipFill dpi="0" rotWithShape="0">
                  <a:blip r:embed="rId3">
                    <a:alphaModFix amt="50000"/>
                  </a:blip>
                  <a:srcRect/>
                  <a:tile tx="0" ty="0" sx="100000" sy="100000" flip="none" algn="tl"/>
                </a:blipFill>
                <a:ln w="3175">
                  <a:solidFill>
                    <a:schemeClr val="bg2"/>
                  </a:solidFill>
                  <a:miter lim="800000"/>
                  <a:headEnd/>
                  <a:tailEnd type="none" w="lg" len="lg"/>
                </a:ln>
                <a:effectLst>
                  <a:outerShdw dist="107763" dir="2700000" algn="ctr" rotWithShape="0">
                    <a:srgbClr val="808080"/>
                  </a:outerShdw>
                </a:effectLst>
              </p:spPr>
              <p:txBody>
                <a:bodyPr wrap="none" anchor="ctr"/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endParaRPr lang="en-US" altLang="en-US"/>
                </a:p>
              </p:txBody>
            </p:sp>
            <p:sp>
              <p:nvSpPr>
                <p:cNvPr id="10270" name="Rectangle 6"/>
                <p:cNvSpPr>
                  <a:spLocks noChangeArrowheads="1"/>
                </p:cNvSpPr>
                <p:nvPr/>
              </p:nvSpPr>
              <p:spPr bwMode="auto">
                <a:xfrm>
                  <a:off x="1282" y="2037"/>
                  <a:ext cx="542" cy="31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kumimoji="0" lang="en-US" altLang="en-US" sz="3300" b="1" i="1">
                      <a:solidFill>
                        <a:srgbClr val="2A8241"/>
                      </a:solidFill>
                    </a:rPr>
                    <a:t>V</a:t>
                  </a:r>
                  <a:r>
                    <a:rPr kumimoji="0" lang="en-US" altLang="en-US" sz="3300" b="1" i="1" baseline="-25000">
                      <a:solidFill>
                        <a:srgbClr val="2A8241"/>
                      </a:solidFill>
                    </a:rPr>
                    <a:t>p</a:t>
                  </a:r>
                  <a:endParaRPr kumimoji="0" lang="en-US" altLang="en-US" sz="2800"/>
                </a:p>
              </p:txBody>
            </p:sp>
            <p:sp>
              <p:nvSpPr>
                <p:cNvPr id="10271" name="Rectangle 7"/>
                <p:cNvSpPr>
                  <a:spLocks noChangeArrowheads="1"/>
                </p:cNvSpPr>
                <p:nvPr/>
              </p:nvSpPr>
              <p:spPr bwMode="auto">
                <a:xfrm>
                  <a:off x="1694" y="2063"/>
                  <a:ext cx="114" cy="2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r>
                    <a:rPr kumimoji="0" lang="en-US" altLang="en-US" sz="2500" b="1" i="1">
                      <a:solidFill>
                        <a:srgbClr val="000000"/>
                      </a:solidFill>
                    </a:rPr>
                    <a:t>=</a:t>
                  </a:r>
                  <a:endParaRPr kumimoji="0" lang="en-US" altLang="en-US"/>
                </a:p>
              </p:txBody>
            </p:sp>
          </p:grpSp>
          <p:sp>
            <p:nvSpPr>
              <p:cNvPr id="10268" name="Rectangle 8"/>
              <p:cNvSpPr>
                <a:spLocks noChangeArrowheads="1"/>
              </p:cNvSpPr>
              <p:nvPr/>
            </p:nvSpPr>
            <p:spPr bwMode="auto">
              <a:xfrm>
                <a:off x="1248" y="3490"/>
                <a:ext cx="3840" cy="3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92075" tIns="46038" rIns="92075" bIns="46038"/>
              <a:lstStyle>
                <a:lvl1pPr marL="342900" indent="-3429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vl="1">
                  <a:spcBef>
                    <a:spcPct val="20000"/>
                  </a:spcBef>
                  <a:buClr>
                    <a:schemeClr val="bg2"/>
                  </a:buClr>
                  <a:buFont typeface="Wingdings" panose="05000000000000000000" pitchFamily="2" charset="2"/>
                  <a:buChar char="§"/>
                </a:pPr>
                <a:r>
                  <a:rPr lang="en-US" altLang="en-US" sz="2600">
                    <a:latin typeface="Arial" panose="020B0604020202020204" pitchFamily="34" charset="0"/>
                  </a:rPr>
                  <a:t>Ex</a:t>
                </a:r>
                <a:r>
                  <a:rPr lang="en-US" altLang="en-US" sz="2600"/>
                  <a:t>:</a:t>
                </a:r>
              </a:p>
            </p:txBody>
          </p:sp>
        </p:grpSp>
        <p:sp>
          <p:nvSpPr>
            <p:cNvPr id="10266" name="Text Box 9"/>
            <p:cNvSpPr txBox="1">
              <a:spLocks noChangeArrowheads="1"/>
            </p:cNvSpPr>
            <p:nvPr/>
          </p:nvSpPr>
          <p:spPr bwMode="auto">
            <a:xfrm>
              <a:off x="2208" y="3210"/>
              <a:ext cx="1423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 cap="rnd">
                  <a:solidFill>
                    <a:srgbClr val="000000"/>
                  </a:solidFill>
                  <a:prstDash val="sysDot"/>
                  <a:miter lim="800000"/>
                  <a:headEnd/>
                  <a:tailEnd type="none" w="lg" len="lg"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000" i="1" dirty="0">
                  <a:latin typeface="+mn-lt"/>
                </a:rPr>
                <a:t>where </a:t>
              </a:r>
              <a:r>
                <a:rPr kumimoji="0" lang="en-US" altLang="en-US" sz="2000" i="1" dirty="0" err="1">
                  <a:latin typeface="+mn-lt"/>
                </a:rPr>
                <a:t>i</a:t>
              </a:r>
              <a:r>
                <a:rPr kumimoji="0" lang="en-US" altLang="en-US" sz="2000" i="1" dirty="0">
                  <a:latin typeface="+mn-lt"/>
                </a:rPr>
                <a:t> = 10%</a:t>
              </a:r>
            </a:p>
          </p:txBody>
        </p:sp>
      </p:grpSp>
      <p:grpSp>
        <p:nvGrpSpPr>
          <p:cNvPr id="5" name="Group 10"/>
          <p:cNvGrpSpPr>
            <a:grpSpLocks/>
          </p:cNvGrpSpPr>
          <p:nvPr/>
        </p:nvGrpSpPr>
        <p:grpSpPr bwMode="auto">
          <a:xfrm>
            <a:off x="1481138" y="3795713"/>
            <a:ext cx="6858000" cy="990600"/>
            <a:chOff x="1253" y="2455"/>
            <a:chExt cx="4320" cy="624"/>
          </a:xfrm>
        </p:grpSpPr>
        <p:grpSp>
          <p:nvGrpSpPr>
            <p:cNvPr id="10260" name="Group 11"/>
            <p:cNvGrpSpPr>
              <a:grpSpLocks/>
            </p:cNvGrpSpPr>
            <p:nvPr/>
          </p:nvGrpSpPr>
          <p:grpSpPr bwMode="auto">
            <a:xfrm>
              <a:off x="2213" y="2455"/>
              <a:ext cx="3360" cy="624"/>
              <a:chOff x="1152" y="1056"/>
              <a:chExt cx="3360" cy="624"/>
            </a:xfrm>
          </p:grpSpPr>
          <p:sp>
            <p:nvSpPr>
              <p:cNvPr id="10262" name="Rectangle 12" descr="Parchment"/>
              <p:cNvSpPr>
                <a:spLocks noChangeArrowheads="1"/>
              </p:cNvSpPr>
              <p:nvPr/>
            </p:nvSpPr>
            <p:spPr bwMode="auto">
              <a:xfrm>
                <a:off x="1152" y="1056"/>
                <a:ext cx="3360" cy="624"/>
              </a:xfrm>
              <a:prstGeom prst="rect">
                <a:avLst/>
              </a:prstGeom>
              <a:blipFill dpi="0" rotWithShape="0">
                <a:blip r:embed="rId3">
                  <a:alphaModFix amt="50000"/>
                </a:blip>
                <a:srcRect/>
                <a:tile tx="0" ty="0" sx="100000" sy="100000" flip="none" algn="tl"/>
              </a:blipFill>
              <a:ln w="3175">
                <a:solidFill>
                  <a:schemeClr val="bg2"/>
                </a:solidFill>
                <a:miter lim="800000"/>
                <a:headEnd/>
                <a:tailEnd type="none" w="lg" len="lg"/>
              </a:ln>
              <a:effectLst>
                <a:outerShdw dist="107763" dir="2700000" algn="ctr" rotWithShape="0">
                  <a:srgbClr val="808080"/>
                </a:outerShdw>
              </a:effec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en-US" altLang="en-US"/>
              </a:p>
            </p:txBody>
          </p:sp>
          <p:sp>
            <p:nvSpPr>
              <p:cNvPr id="10263" name="Rectangle 13"/>
              <p:cNvSpPr>
                <a:spLocks noChangeArrowheads="1"/>
              </p:cNvSpPr>
              <p:nvPr/>
            </p:nvSpPr>
            <p:spPr bwMode="auto">
              <a:xfrm>
                <a:off x="1282" y="1221"/>
                <a:ext cx="54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kumimoji="0" lang="en-US" altLang="en-US" sz="3300" b="1" i="1">
                    <a:solidFill>
                      <a:srgbClr val="2A8241"/>
                    </a:solidFill>
                  </a:rPr>
                  <a:t>V</a:t>
                </a:r>
                <a:r>
                  <a:rPr kumimoji="0" lang="en-US" altLang="en-US" sz="3300" b="1" i="1" baseline="-25000">
                    <a:solidFill>
                      <a:srgbClr val="2A8241"/>
                    </a:solidFill>
                  </a:rPr>
                  <a:t>p</a:t>
                </a:r>
                <a:endParaRPr kumimoji="0" lang="en-US" altLang="en-US" sz="2800"/>
              </a:p>
            </p:txBody>
          </p:sp>
          <p:sp>
            <p:nvSpPr>
              <p:cNvPr id="10264" name="Rectangle 14"/>
              <p:cNvSpPr>
                <a:spLocks noChangeArrowheads="1"/>
              </p:cNvSpPr>
              <p:nvPr/>
            </p:nvSpPr>
            <p:spPr bwMode="auto">
              <a:xfrm>
                <a:off x="1673" y="1275"/>
                <a:ext cx="114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kumimoji="0" lang="en-US" altLang="en-US" sz="2500" b="1" i="1">
                    <a:solidFill>
                      <a:srgbClr val="000000"/>
                    </a:solidFill>
                  </a:rPr>
                  <a:t>=</a:t>
                </a:r>
                <a:endParaRPr kumimoji="0" lang="en-US" altLang="en-US"/>
              </a:p>
            </p:txBody>
          </p:sp>
        </p:grpSp>
        <p:sp>
          <p:nvSpPr>
            <p:cNvPr id="10261" name="Rectangle 15"/>
            <p:cNvSpPr>
              <a:spLocks noChangeArrowheads="1"/>
            </p:cNvSpPr>
            <p:nvPr/>
          </p:nvSpPr>
          <p:spPr bwMode="auto">
            <a:xfrm>
              <a:off x="1253" y="2626"/>
              <a:ext cx="3840" cy="3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2075" tIns="46038" rIns="92075" bIns="46038"/>
            <a:lstStyle>
              <a:lvl1pPr marL="342900" indent="-3429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lvl="1">
                <a:spcBef>
                  <a:spcPct val="20000"/>
                </a:spcBef>
                <a:buClr>
                  <a:schemeClr val="bg2"/>
                </a:buClr>
                <a:buFont typeface="Wingdings" panose="05000000000000000000" pitchFamily="2" charset="2"/>
                <a:buChar char="§"/>
              </a:pPr>
              <a:r>
                <a:rPr lang="en-US" altLang="en-US" sz="2600">
                  <a:latin typeface="Arial" panose="020B0604020202020204" pitchFamily="34" charset="0"/>
                </a:rPr>
                <a:t>Def</a:t>
              </a:r>
              <a:r>
                <a:rPr lang="en-US" altLang="en-US" sz="2600">
                  <a:solidFill>
                    <a:schemeClr val="bg2"/>
                  </a:solidFill>
                </a:rPr>
                <a:t>:</a:t>
              </a:r>
            </a:p>
          </p:txBody>
        </p:sp>
      </p:grpSp>
      <p:sp>
        <p:nvSpPr>
          <p:cNvPr id="10244" name="Rectangle 17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smtClean="0"/>
              <a:t>Present Value</a:t>
            </a:r>
          </a:p>
        </p:txBody>
      </p:sp>
      <p:sp>
        <p:nvSpPr>
          <p:cNvPr id="458768" name="Rectangle 1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 smtClean="0"/>
              <a:t>Discounting converts the value of future dollars into today’s dollars through the interest rate. </a:t>
            </a:r>
          </a:p>
        </p:txBody>
      </p:sp>
      <p:sp>
        <p:nvSpPr>
          <p:cNvPr id="458770" name="Rectangle 18"/>
          <p:cNvSpPr>
            <a:spLocks noChangeArrowheads="1"/>
          </p:cNvSpPr>
          <p:nvPr/>
        </p:nvSpPr>
        <p:spPr bwMode="auto">
          <a:xfrm>
            <a:off x="1625600" y="2811294"/>
            <a:ext cx="6400800" cy="8971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en-US" altLang="en-US" dirty="0">
                <a:latin typeface="Arial" panose="020B0604020202020204" pitchFamily="34" charset="0"/>
              </a:rPr>
              <a:t>The</a:t>
            </a:r>
            <a:r>
              <a:rPr lang="en-US" altLang="en-US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>
                <a:solidFill>
                  <a:srgbClr val="EF8E21"/>
                </a:solidFill>
                <a:latin typeface="Arial" panose="020B0604020202020204" pitchFamily="34" charset="0"/>
              </a:rPr>
              <a:t>present value (</a:t>
            </a:r>
            <a:r>
              <a:rPr lang="en-US" altLang="en-US" b="1" i="1" dirty="0" err="1">
                <a:solidFill>
                  <a:srgbClr val="EF8E21"/>
                </a:solidFill>
                <a:latin typeface="Arial" panose="020B0604020202020204" pitchFamily="34" charset="0"/>
              </a:rPr>
              <a:t>V</a:t>
            </a:r>
            <a:r>
              <a:rPr lang="en-US" altLang="en-US" b="1" i="1" baseline="-25000" dirty="0" err="1">
                <a:solidFill>
                  <a:srgbClr val="EF8E21"/>
                </a:solidFill>
                <a:latin typeface="Arial" panose="020B0604020202020204" pitchFamily="34" charset="0"/>
              </a:rPr>
              <a:t>p</a:t>
            </a:r>
            <a:r>
              <a:rPr lang="en-US" altLang="en-US" dirty="0">
                <a:solidFill>
                  <a:srgbClr val="EF8E21"/>
                </a:solidFill>
                <a:latin typeface="Arial" panose="020B0604020202020204" pitchFamily="34" charset="0"/>
              </a:rPr>
              <a:t>) </a:t>
            </a:r>
            <a:r>
              <a:rPr lang="en-US" altLang="en-US" dirty="0">
                <a:latin typeface="Arial" panose="020B0604020202020204" pitchFamily="34" charset="0"/>
              </a:rPr>
              <a:t>of a payment received one year from now is:</a:t>
            </a:r>
          </a:p>
        </p:txBody>
      </p:sp>
      <p:sp>
        <p:nvSpPr>
          <p:cNvPr id="10247" name="Rectangle 19"/>
          <p:cNvSpPr>
            <a:spLocks noChangeArrowheads="1"/>
          </p:cNvSpPr>
          <p:nvPr/>
        </p:nvSpPr>
        <p:spPr bwMode="auto">
          <a:xfrm>
            <a:off x="5684838" y="4059238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altLang="en-US" sz="2500" b="1" i="1">
                <a:solidFill>
                  <a:srgbClr val="000000"/>
                </a:solidFill>
              </a:rPr>
              <a:t> </a:t>
            </a:r>
            <a:endParaRPr kumimoji="0" lang="en-US" altLang="en-US"/>
          </a:p>
        </p:txBody>
      </p:sp>
      <p:grpSp>
        <p:nvGrpSpPr>
          <p:cNvPr id="7" name="Group 20"/>
          <p:cNvGrpSpPr>
            <a:grpSpLocks/>
          </p:cNvGrpSpPr>
          <p:nvPr/>
        </p:nvGrpSpPr>
        <p:grpSpPr bwMode="auto">
          <a:xfrm>
            <a:off x="4224338" y="3859213"/>
            <a:ext cx="3810000" cy="825500"/>
            <a:chOff x="3024" y="1960"/>
            <a:chExt cx="1584" cy="520"/>
          </a:xfrm>
        </p:grpSpPr>
        <p:sp>
          <p:nvSpPr>
            <p:cNvPr id="10257" name="Rectangle 21"/>
            <p:cNvSpPr>
              <a:spLocks noChangeArrowheads="1"/>
            </p:cNvSpPr>
            <p:nvPr/>
          </p:nvSpPr>
          <p:spPr bwMode="auto">
            <a:xfrm>
              <a:off x="3072" y="1960"/>
              <a:ext cx="1440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kumimoji="0" lang="en-US" altLang="en-US" sz="2500" b="1" i="1">
                  <a:solidFill>
                    <a:srgbClr val="000000"/>
                  </a:solidFill>
                </a:rPr>
                <a:t>Payment 1 year from now</a:t>
              </a:r>
              <a:endParaRPr kumimoji="0" lang="en-US" altLang="en-US"/>
            </a:p>
          </p:txBody>
        </p:sp>
        <p:sp>
          <p:nvSpPr>
            <p:cNvPr id="10258" name="Rectangle 22"/>
            <p:cNvSpPr>
              <a:spLocks noChangeArrowheads="1"/>
            </p:cNvSpPr>
            <p:nvPr/>
          </p:nvSpPr>
          <p:spPr bwMode="auto">
            <a:xfrm>
              <a:off x="3024" y="2240"/>
              <a:ext cx="158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kumimoji="0" lang="en-US" altLang="en-US" sz="2500" b="1" i="1">
                  <a:solidFill>
                    <a:srgbClr val="000000"/>
                  </a:solidFill>
                </a:rPr>
                <a:t>1+Interest rate</a:t>
              </a:r>
              <a:endParaRPr kumimoji="0" lang="en-US" altLang="en-US"/>
            </a:p>
          </p:txBody>
        </p:sp>
        <p:sp>
          <p:nvSpPr>
            <p:cNvPr id="10259" name="Line 23"/>
            <p:cNvSpPr>
              <a:spLocks noChangeShapeType="1"/>
            </p:cNvSpPr>
            <p:nvPr/>
          </p:nvSpPr>
          <p:spPr bwMode="auto">
            <a:xfrm>
              <a:off x="3024" y="2231"/>
              <a:ext cx="1584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249" name="Rectangle 24"/>
          <p:cNvSpPr>
            <a:spLocks noChangeArrowheads="1"/>
          </p:cNvSpPr>
          <p:nvPr/>
        </p:nvSpPr>
        <p:spPr bwMode="auto">
          <a:xfrm>
            <a:off x="5710238" y="5572125"/>
            <a:ext cx="7937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0" lang="en-US" altLang="en-US" sz="2500" b="1" i="1">
                <a:solidFill>
                  <a:srgbClr val="000000"/>
                </a:solidFill>
              </a:rPr>
              <a:t> </a:t>
            </a:r>
            <a:endParaRPr kumimoji="0" lang="en-US" altLang="en-US"/>
          </a:p>
        </p:txBody>
      </p:sp>
      <p:sp>
        <p:nvSpPr>
          <p:cNvPr id="458777" name="Rectangle 25"/>
          <p:cNvSpPr>
            <a:spLocks noChangeArrowheads="1"/>
          </p:cNvSpPr>
          <p:nvPr/>
        </p:nvSpPr>
        <p:spPr bwMode="auto">
          <a:xfrm>
            <a:off x="5421313" y="5602288"/>
            <a:ext cx="13970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kumimoji="0" lang="en-US" altLang="en-US" sz="2500" b="1">
                <a:solidFill>
                  <a:srgbClr val="000000"/>
                </a:solidFill>
              </a:rPr>
              <a:t>$ 100.00</a:t>
            </a:r>
            <a:endParaRPr kumimoji="0" lang="en-US" altLang="en-US"/>
          </a:p>
        </p:txBody>
      </p:sp>
      <p:grpSp>
        <p:nvGrpSpPr>
          <p:cNvPr id="8" name="Group 26"/>
          <p:cNvGrpSpPr>
            <a:grpSpLocks/>
          </p:cNvGrpSpPr>
          <p:nvPr/>
        </p:nvGrpSpPr>
        <p:grpSpPr bwMode="auto">
          <a:xfrm>
            <a:off x="4249738" y="5416550"/>
            <a:ext cx="1187450" cy="730250"/>
            <a:chOff x="2997" y="3380"/>
            <a:chExt cx="748" cy="460"/>
          </a:xfrm>
        </p:grpSpPr>
        <p:grpSp>
          <p:nvGrpSpPr>
            <p:cNvPr id="10252" name="Group 27"/>
            <p:cNvGrpSpPr>
              <a:grpSpLocks/>
            </p:cNvGrpSpPr>
            <p:nvPr/>
          </p:nvGrpSpPr>
          <p:grpSpPr bwMode="auto">
            <a:xfrm>
              <a:off x="2997" y="3380"/>
              <a:ext cx="518" cy="460"/>
              <a:chOff x="1920" y="1940"/>
              <a:chExt cx="518" cy="460"/>
            </a:xfrm>
          </p:grpSpPr>
          <p:sp>
            <p:nvSpPr>
              <p:cNvPr id="10254" name="Rectangle 28"/>
              <p:cNvSpPr>
                <a:spLocks noChangeArrowheads="1"/>
              </p:cNvSpPr>
              <p:nvPr/>
            </p:nvSpPr>
            <p:spPr bwMode="auto">
              <a:xfrm>
                <a:off x="1920" y="1940"/>
                <a:ext cx="480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kumimoji="0" lang="en-US" altLang="en-US" sz="2500" b="1">
                    <a:solidFill>
                      <a:srgbClr val="000000"/>
                    </a:solidFill>
                  </a:rPr>
                  <a:t>$ 110</a:t>
                </a:r>
                <a:endParaRPr kumimoji="0" lang="en-US" altLang="en-US"/>
              </a:p>
            </p:txBody>
          </p:sp>
          <p:sp>
            <p:nvSpPr>
              <p:cNvPr id="10255" name="Rectangle 29"/>
              <p:cNvSpPr>
                <a:spLocks noChangeArrowheads="1"/>
              </p:cNvSpPr>
              <p:nvPr/>
            </p:nvSpPr>
            <p:spPr bwMode="auto">
              <a:xfrm>
                <a:off x="1990" y="2160"/>
                <a:ext cx="448" cy="2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kumimoji="0" lang="en-US" altLang="en-US" sz="2500" b="1">
                    <a:solidFill>
                      <a:srgbClr val="000000"/>
                    </a:solidFill>
                  </a:rPr>
                  <a:t>1.10</a:t>
                </a:r>
                <a:endParaRPr kumimoji="0" lang="en-US" altLang="en-US"/>
              </a:p>
            </p:txBody>
          </p:sp>
          <p:sp>
            <p:nvSpPr>
              <p:cNvPr id="10256" name="Line 30"/>
              <p:cNvSpPr>
                <a:spLocks noChangeShapeType="1"/>
              </p:cNvSpPr>
              <p:nvPr/>
            </p:nvSpPr>
            <p:spPr bwMode="auto">
              <a:xfrm>
                <a:off x="1982" y="2183"/>
                <a:ext cx="4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53" name="Rectangle 31"/>
            <p:cNvSpPr>
              <a:spLocks noChangeArrowheads="1"/>
            </p:cNvSpPr>
            <p:nvPr/>
          </p:nvSpPr>
          <p:spPr bwMode="auto">
            <a:xfrm>
              <a:off x="3631" y="3505"/>
              <a:ext cx="114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kumimoji="0" lang="en-US" altLang="en-US" sz="2500" b="1" i="1">
                  <a:solidFill>
                    <a:srgbClr val="000000"/>
                  </a:solidFill>
                </a:rPr>
                <a:t>=</a:t>
              </a:r>
              <a:endParaRPr kumimoji="0"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6" dur="500"/>
                                        <p:tgtEl>
                                          <p:spTgt spid="458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8" grpId="0" build="p" autoUpdateAnimBg="0" advAuto="0"/>
      <p:bldP spid="458770" grpId="0" autoUpdateAnimBg="0"/>
      <p:bldP spid="458777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RANCHTO" val="0"/>
  <p:tag name="HOTSPOTTYPE" val="NextSlide"/>
  <p:tag name="DEFINEDINNAVIGATOR" val="False"/>
</p:tagLst>
</file>

<file path=ppt/theme/theme1.xml><?xml version="1.0" encoding="utf-8"?>
<a:theme xmlns:a="http://schemas.openxmlformats.org/drawingml/2006/main" name="MBM 9e template ">
  <a:themeElements>
    <a:clrScheme name="MBM template 2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MBM template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BM template 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BM template 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BM template 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BM template 2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MBM template 2">
    <a:majorFont>
      <a:latin typeface="Arial"/>
      <a:ea typeface=""/>
      <a:cs typeface=""/>
    </a:majorFont>
    <a:minorFont>
      <a:latin typeface="Arial"/>
      <a:ea typeface=""/>
      <a:cs typeface="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ch1_11e</Template>
  <TotalTime>9200</TotalTime>
  <Words>1959</Words>
  <Application>Microsoft Office PowerPoint</Application>
  <PresentationFormat>On-screen Show (4:3)</PresentationFormat>
  <Paragraphs>412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9" baseType="lpstr">
      <vt:lpstr>Arial</vt:lpstr>
      <vt:lpstr>Wingdings</vt:lpstr>
      <vt:lpstr>Baskerville Old Face</vt:lpstr>
      <vt:lpstr>Monotype Sorts</vt:lpstr>
      <vt:lpstr>Arial Narrow</vt:lpstr>
      <vt:lpstr>Times New Roman</vt:lpstr>
      <vt:lpstr>MBM 9e template </vt:lpstr>
      <vt:lpstr>Microsoft Excel 97-2003 Worksheet</vt:lpstr>
      <vt:lpstr>Chapter 4</vt:lpstr>
      <vt:lpstr>After reading this chapter, you should be able to:</vt:lpstr>
      <vt:lpstr>PowerPoint Presentation</vt:lpstr>
      <vt:lpstr>Investment in Human Capital</vt:lpstr>
      <vt:lpstr>Age-Earnings Profiles, by Education</vt:lpstr>
      <vt:lpstr>PowerPoint Presentation</vt:lpstr>
      <vt:lpstr>Human Capital Model</vt:lpstr>
      <vt:lpstr>Age-Earnings With and Without College</vt:lpstr>
      <vt:lpstr>Present Value</vt:lpstr>
      <vt:lpstr>Present Value</vt:lpstr>
      <vt:lpstr>Discounted Present Value</vt:lpstr>
      <vt:lpstr>Internal Rate of Return</vt:lpstr>
      <vt:lpstr>Generalizations</vt:lpstr>
      <vt:lpstr>Generalizations</vt:lpstr>
      <vt:lpstr>Rate of Return by Country</vt:lpstr>
      <vt:lpstr>College-High School Wage Premium</vt:lpstr>
      <vt:lpstr>Caveats</vt:lpstr>
      <vt:lpstr>Private vs. Social Perspective </vt:lpstr>
      <vt:lpstr>Private vs. Social Perspective </vt:lpstr>
      <vt:lpstr>Questions for Thought</vt:lpstr>
      <vt:lpstr>PowerPoint Presentation</vt:lpstr>
      <vt:lpstr>Diminishing Rate of Return</vt:lpstr>
      <vt:lpstr>Demand for Human Capital</vt:lpstr>
      <vt:lpstr>Ability Differences</vt:lpstr>
      <vt:lpstr>Discrimination</vt:lpstr>
      <vt:lpstr>Cost of Funds</vt:lpstr>
      <vt:lpstr>Interactions</vt:lpstr>
      <vt:lpstr>Capital Market Imperfections</vt:lpstr>
      <vt:lpstr>Question for Thought</vt:lpstr>
      <vt:lpstr>PowerPoint Presentation</vt:lpstr>
      <vt:lpstr>Costs and Benefits</vt:lpstr>
      <vt:lpstr>General and Specific Training</vt:lpstr>
      <vt:lpstr>General Training</vt:lpstr>
      <vt:lpstr>Specific Training</vt:lpstr>
      <vt:lpstr>Modifications</vt:lpstr>
      <vt:lpstr>Question for Thought</vt:lpstr>
      <vt:lpstr>PowerPoint Presentation</vt:lpstr>
      <vt:lpstr>Investment or Consumption?</vt:lpstr>
      <vt:lpstr>Non-Wage Benefits</vt:lpstr>
      <vt:lpstr>Ability Problem</vt:lpstr>
      <vt:lpstr>Screening Hypothesis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Contemporary Labor Economics</dc:title>
  <dc:creator>David Macpherson</dc:creator>
  <cp:lastModifiedBy>Otterness, Sarah</cp:lastModifiedBy>
  <cp:revision>500</cp:revision>
  <cp:lastPrinted>1999-07-11T19:38:41Z</cp:lastPrinted>
  <dcterms:created xsi:type="dcterms:W3CDTF">1999-02-04T22:15:52Z</dcterms:created>
  <dcterms:modified xsi:type="dcterms:W3CDTF">2016-08-19T19:50:56Z</dcterms:modified>
</cp:coreProperties>
</file>