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50" r:id="rId1"/>
  </p:sldMasterIdLst>
  <p:notesMasterIdLst>
    <p:notesMasterId r:id="rId46"/>
  </p:notesMasterIdLst>
  <p:handoutMasterIdLst>
    <p:handoutMasterId r:id="rId47"/>
  </p:handoutMasterIdLst>
  <p:sldIdLst>
    <p:sldId id="516" r:id="rId2"/>
    <p:sldId id="523" r:id="rId3"/>
    <p:sldId id="372" r:id="rId4"/>
    <p:sldId id="470" r:id="rId5"/>
    <p:sldId id="429" r:id="rId6"/>
    <p:sldId id="433" r:id="rId7"/>
    <p:sldId id="477" r:id="rId8"/>
    <p:sldId id="524" r:id="rId9"/>
    <p:sldId id="481" r:id="rId10"/>
    <p:sldId id="522" r:id="rId11"/>
    <p:sldId id="482" r:id="rId12"/>
    <p:sldId id="445" r:id="rId13"/>
    <p:sldId id="485" r:id="rId14"/>
    <p:sldId id="484" r:id="rId15"/>
    <p:sldId id="488" r:id="rId16"/>
    <p:sldId id="487" r:id="rId17"/>
    <p:sldId id="508" r:id="rId18"/>
    <p:sldId id="471" r:id="rId19"/>
    <p:sldId id="490" r:id="rId20"/>
    <p:sldId id="491" r:id="rId21"/>
    <p:sldId id="472" r:id="rId22"/>
    <p:sldId id="492" r:id="rId23"/>
    <p:sldId id="493" r:id="rId24"/>
    <p:sldId id="494" r:id="rId25"/>
    <p:sldId id="495" r:id="rId26"/>
    <p:sldId id="496" r:id="rId27"/>
    <p:sldId id="520" r:id="rId28"/>
    <p:sldId id="509" r:id="rId29"/>
    <p:sldId id="473" r:id="rId30"/>
    <p:sldId id="498" r:id="rId31"/>
    <p:sldId id="474" r:id="rId32"/>
    <p:sldId id="500" r:id="rId33"/>
    <p:sldId id="501" r:id="rId34"/>
    <p:sldId id="521" r:id="rId35"/>
    <p:sldId id="505" r:id="rId36"/>
    <p:sldId id="506" r:id="rId37"/>
    <p:sldId id="507" r:id="rId38"/>
    <p:sldId id="475" r:id="rId39"/>
    <p:sldId id="502" r:id="rId40"/>
    <p:sldId id="511" r:id="rId41"/>
    <p:sldId id="513" r:id="rId42"/>
    <p:sldId id="510" r:id="rId43"/>
    <p:sldId id="476" r:id="rId44"/>
    <p:sldId id="515" r:id="rId45"/>
  </p:sldIdLst>
  <p:sldSz cx="9144000" cy="6858000" type="screen4x3"/>
  <p:notesSz cx="7302500" cy="9588500"/>
  <p:embeddedFontLst>
    <p:embeddedFont>
      <p:font typeface="Baskerville Old Face" panose="02020602080505020303" pitchFamily="18" charset="0"/>
      <p:regular r:id="rId48"/>
    </p:embeddedFont>
  </p:embeddedFontLst>
  <p:custDataLst>
    <p:tags r:id="rId49"/>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8E21"/>
    <a:srgbClr val="FE9A36"/>
    <a:srgbClr val="FE8002"/>
    <a:srgbClr val="F44D02"/>
    <a:srgbClr val="F65872"/>
    <a:srgbClr val="FF75FF"/>
    <a:srgbClr val="003000"/>
    <a:srgbClr val="002400"/>
    <a:srgbClr val="0034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2" autoAdjust="0"/>
    <p:restoredTop sz="86323" autoAdjust="0"/>
  </p:normalViewPr>
  <p:slideViewPr>
    <p:cSldViewPr snapToGrid="0">
      <p:cViewPr varScale="1">
        <p:scale>
          <a:sx n="74" d="100"/>
          <a:sy n="74" d="100"/>
        </p:scale>
        <p:origin x="-768" y="-90"/>
      </p:cViewPr>
      <p:guideLst>
        <p:guide orient="horz" pos="2160"/>
        <p:guide pos="2880"/>
      </p:guideLst>
    </p:cSldViewPr>
  </p:slideViewPr>
  <p:outlineViewPr>
    <p:cViewPr>
      <p:scale>
        <a:sx n="33" d="100"/>
        <a:sy n="33" d="100"/>
      </p:scale>
      <p:origin x="18" y="8405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3254"/>
    </p:cViewPr>
  </p:sorterViewPr>
  <p:notesViewPr>
    <p:cSldViewPr snapToGrid="0">
      <p:cViewPr varScale="1">
        <p:scale>
          <a:sx n="59" d="100"/>
          <a:sy n="59" d="100"/>
        </p:scale>
        <p:origin x="-1920" y="-67"/>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7.xml"/><Relationship Id="rId3" Type="http://schemas.openxmlformats.org/officeDocument/2006/relationships/slide" Target="slides/slide7.xml"/><Relationship Id="rId7" Type="http://schemas.openxmlformats.org/officeDocument/2006/relationships/slide" Target="slides/slide26.xml"/><Relationship Id="rId12" Type="http://schemas.openxmlformats.org/officeDocument/2006/relationships/slide" Target="slides/slide36.xml"/><Relationship Id="rId2" Type="http://schemas.openxmlformats.org/officeDocument/2006/relationships/slide" Target="slides/slide6.xml"/><Relationship Id="rId16" Type="http://schemas.openxmlformats.org/officeDocument/2006/relationships/slide" Target="slides/slide41.xml"/><Relationship Id="rId1" Type="http://schemas.openxmlformats.org/officeDocument/2006/relationships/slide" Target="slides/slide4.xml"/><Relationship Id="rId6" Type="http://schemas.openxmlformats.org/officeDocument/2006/relationships/slide" Target="slides/slide24.xml"/><Relationship Id="rId11" Type="http://schemas.openxmlformats.org/officeDocument/2006/relationships/slide" Target="slides/slide35.xml"/><Relationship Id="rId5" Type="http://schemas.openxmlformats.org/officeDocument/2006/relationships/slide" Target="slides/slide22.xml"/><Relationship Id="rId15" Type="http://schemas.openxmlformats.org/officeDocument/2006/relationships/slide" Target="slides/slide40.xml"/><Relationship Id="rId10" Type="http://schemas.openxmlformats.org/officeDocument/2006/relationships/slide" Target="slides/slide34.xml"/><Relationship Id="rId4" Type="http://schemas.openxmlformats.org/officeDocument/2006/relationships/slide" Target="slides/slide16.xml"/><Relationship Id="rId9" Type="http://schemas.openxmlformats.org/officeDocument/2006/relationships/slide" Target="slides/slide33.xml"/><Relationship Id="rId14" Type="http://schemas.openxmlformats.org/officeDocument/2006/relationships/slide" Target="slides/slide3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65856131618065"/>
          <c:y val="4.730831973898858E-2"/>
          <c:w val="0.80448029338012872"/>
          <c:h val="0.74388254486133765"/>
        </c:manualLayout>
      </c:layout>
      <c:lineChart>
        <c:grouping val="standard"/>
        <c:varyColors val="0"/>
        <c:ser>
          <c:idx val="0"/>
          <c:order val="0"/>
          <c:tx>
            <c:strRef>
              <c:f>Sheet1!$B$1</c:f>
              <c:strCache>
                <c:ptCount val="1"/>
                <c:pt idx="0">
                  <c:v>Employment</c:v>
                </c:pt>
              </c:strCache>
            </c:strRef>
          </c:tx>
          <c:spPr>
            <a:ln w="22225">
              <a:solidFill>
                <a:srgbClr val="FF0000"/>
              </a:solidFill>
              <a:prstDash val="solid"/>
            </a:ln>
          </c:spPr>
          <c:marker>
            <c:symbol val="diamond"/>
            <c:size val="2"/>
            <c:spPr>
              <a:solidFill>
                <a:srgbClr val="FF0000"/>
              </a:solidFill>
              <a:ln>
                <a:solidFill>
                  <a:srgbClr val="FF0000"/>
                </a:solidFill>
                <a:prstDash val="solid"/>
              </a:ln>
            </c:spPr>
          </c:marker>
          <c:cat>
            <c:numRef>
              <c:f>Sheet1!$A$2:$A$27</c:f>
              <c:numCache>
                <c:formatCode>General</c:formatCode>
                <c:ptCount val="26"/>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numCache>
            </c:numRef>
          </c:cat>
          <c:val>
            <c:numRef>
              <c:f>Sheet1!$B$2:$B$27</c:f>
              <c:numCache>
                <c:formatCode>General</c:formatCode>
                <c:ptCount val="26"/>
                <c:pt idx="0">
                  <c:v>1.3946000000000001</c:v>
                </c:pt>
                <c:pt idx="1">
                  <c:v>1.3568</c:v>
                </c:pt>
                <c:pt idx="2">
                  <c:v>1.3583000000000001</c:v>
                </c:pt>
                <c:pt idx="3">
                  <c:v>1.3360000000000001</c:v>
                </c:pt>
                <c:pt idx="4">
                  <c:v>1.3095000000000001</c:v>
                </c:pt>
                <c:pt idx="5">
                  <c:v>1.2596000000000001</c:v>
                </c:pt>
                <c:pt idx="6">
                  <c:v>1.1655</c:v>
                </c:pt>
                <c:pt idx="7">
                  <c:v>1.117</c:v>
                </c:pt>
                <c:pt idx="8">
                  <c:v>1.0459000000000001</c:v>
                </c:pt>
                <c:pt idx="9">
                  <c:v>0.93759999999999999</c:v>
                </c:pt>
                <c:pt idx="10">
                  <c:v>0.86170000000000002</c:v>
                </c:pt>
                <c:pt idx="11">
                  <c:v>0.74809999999999999</c:v>
                </c:pt>
                <c:pt idx="12">
                  <c:v>0.64090000000000003</c:v>
                </c:pt>
                <c:pt idx="13">
                  <c:v>0.56520000000000004</c:v>
                </c:pt>
                <c:pt idx="14">
                  <c:v>0.51490000000000002</c:v>
                </c:pt>
                <c:pt idx="15">
                  <c:v>0.46810000000000002</c:v>
                </c:pt>
                <c:pt idx="16">
                  <c:v>0.4274</c:v>
                </c:pt>
                <c:pt idx="17">
                  <c:v>0.38429999999999997</c:v>
                </c:pt>
                <c:pt idx="18">
                  <c:v>0.35020000000000001</c:v>
                </c:pt>
                <c:pt idx="19">
                  <c:v>0.29189999999999999</c:v>
                </c:pt>
                <c:pt idx="20">
                  <c:v>0.27560000000000001</c:v>
                </c:pt>
                <c:pt idx="21">
                  <c:v>0.27179999999999999</c:v>
                </c:pt>
                <c:pt idx="22">
                  <c:v>0.26669999999999999</c:v>
                </c:pt>
                <c:pt idx="23">
                  <c:v>0.26190000000000002</c:v>
                </c:pt>
                <c:pt idx="24">
                  <c:v>0.2571</c:v>
                </c:pt>
                <c:pt idx="25">
                  <c:v>0.25319999999999998</c:v>
                </c:pt>
              </c:numCache>
            </c:numRef>
          </c:val>
          <c:smooth val="0"/>
          <c:extLst xmlns:c16r2="http://schemas.microsoft.com/office/drawing/2015/06/chart">
            <c:ext xmlns:c16="http://schemas.microsoft.com/office/drawing/2014/chart" uri="{C3380CC4-5D6E-409C-BE32-E72D297353CC}">
              <c16:uniqueId val="{00000000-3335-427E-AC17-DB8EB657B487}"/>
            </c:ext>
          </c:extLst>
        </c:ser>
        <c:dLbls>
          <c:showLegendKey val="0"/>
          <c:showVal val="0"/>
          <c:showCatName val="0"/>
          <c:showSerName val="0"/>
          <c:showPercent val="0"/>
          <c:showBubbleSize val="0"/>
        </c:dLbls>
        <c:marker val="1"/>
        <c:smooth val="0"/>
        <c:axId val="195319680"/>
        <c:axId val="195325952"/>
      </c:lineChart>
      <c:catAx>
        <c:axId val="195319680"/>
        <c:scaling>
          <c:orientation val="minMax"/>
        </c:scaling>
        <c:delete val="0"/>
        <c:axPos val="b"/>
        <c:numFmt formatCode="General" sourceLinked="1"/>
        <c:majorTickMark val="out"/>
        <c:minorTickMark val="none"/>
        <c:tickLblPos val="nextTo"/>
        <c:spPr>
          <a:ln w="286">
            <a:solidFill>
              <a:srgbClr val="000000"/>
            </a:solidFill>
            <a:prstDash val="solid"/>
          </a:ln>
        </c:spPr>
        <c:txPr>
          <a:bodyPr rot="-2700000" vert="horz"/>
          <a:lstStyle/>
          <a:p>
            <a:pPr>
              <a:defRPr baseline="0"/>
            </a:pPr>
            <a:endParaRPr lang="en-US"/>
          </a:p>
        </c:txPr>
        <c:crossAx val="195325952"/>
        <c:crosses val="autoZero"/>
        <c:auto val="1"/>
        <c:lblAlgn val="ctr"/>
        <c:lblOffset val="100"/>
        <c:tickLblSkip val="3"/>
        <c:tickMarkSkip val="1"/>
        <c:noMultiLvlLbl val="0"/>
      </c:catAx>
      <c:valAx>
        <c:axId val="195325952"/>
        <c:scaling>
          <c:orientation val="minMax"/>
        </c:scaling>
        <c:delete val="0"/>
        <c:axPos val="l"/>
        <c:majorGridlines>
          <c:spPr>
            <a:ln w="286">
              <a:solidFill>
                <a:srgbClr val="000000"/>
              </a:solidFill>
              <a:prstDash val="solid"/>
            </a:ln>
          </c:spPr>
        </c:majorGridlines>
        <c:title>
          <c:tx>
            <c:rich>
              <a:bodyPr/>
              <a:lstStyle/>
              <a:p>
                <a:pPr>
                  <a:defRPr baseline="0"/>
                </a:pPr>
                <a:r>
                  <a:rPr lang="en-US" baseline="0" dirty="0"/>
                  <a:t>Employment (millions)</a:t>
                </a:r>
              </a:p>
            </c:rich>
          </c:tx>
          <c:layout>
            <c:manualLayout>
              <c:xMode val="edge"/>
              <c:yMode val="edge"/>
              <c:x val="1.0453518141209607E-2"/>
              <c:y val="0.13586614053605611"/>
            </c:manualLayout>
          </c:layout>
          <c:overlay val="0"/>
          <c:spPr>
            <a:noFill/>
            <a:ln w="571">
              <a:noFill/>
            </a:ln>
          </c:spPr>
        </c:title>
        <c:numFmt formatCode="General" sourceLinked="1"/>
        <c:majorTickMark val="out"/>
        <c:minorTickMark val="none"/>
        <c:tickLblPos val="nextTo"/>
        <c:spPr>
          <a:ln w="286">
            <a:solidFill>
              <a:srgbClr val="000000"/>
            </a:solidFill>
            <a:prstDash val="solid"/>
          </a:ln>
        </c:spPr>
        <c:txPr>
          <a:bodyPr rot="0" vert="horz"/>
          <a:lstStyle/>
          <a:p>
            <a:pPr>
              <a:defRPr/>
            </a:pPr>
            <a:endParaRPr lang="en-US"/>
          </a:p>
        </c:txPr>
        <c:crossAx val="195319680"/>
        <c:crosses val="autoZero"/>
        <c:crossBetween val="between"/>
      </c:valAx>
      <c:spPr>
        <a:noFill/>
        <a:ln w="286">
          <a:solidFill>
            <a:srgbClr val="000000"/>
          </a:solidFill>
          <a:prstDash val="solid"/>
        </a:ln>
      </c:spPr>
    </c:plotArea>
    <c:plotVisOnly val="1"/>
    <c:dispBlanksAs val="gap"/>
    <c:showDLblsOverMax val="0"/>
  </c:chart>
  <c:spPr>
    <a:noFill/>
    <a:ln>
      <a:noFill/>
    </a:ln>
  </c:spPr>
  <c:txPr>
    <a:bodyPr/>
    <a:lstStyle/>
    <a:p>
      <a:pPr>
        <a:defRPr sz="1600" b="1"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hdr" sz="quarter"/>
          </p:nvPr>
        </p:nvSpPr>
        <p:spPr bwMode="auto">
          <a:xfrm>
            <a:off x="0" y="0"/>
            <a:ext cx="3165475" cy="477838"/>
          </a:xfrm>
          <a:prstGeom prst="rect">
            <a:avLst/>
          </a:prstGeom>
          <a:noFill/>
          <a:ln w="9525">
            <a:noFill/>
            <a:miter lim="800000"/>
            <a:headEnd/>
            <a:tailEnd/>
          </a:ln>
        </p:spPr>
        <p:txBody>
          <a:bodyPr vert="horz" wrap="square" lIns="96505" tIns="48252" rIns="96505" bIns="48252" numCol="1" anchor="t" anchorCtr="0" compatLnSpc="1">
            <a:prstTxWarp prst="textNoShape">
              <a:avLst/>
            </a:prstTxWarp>
          </a:bodyPr>
          <a:lstStyle>
            <a:lvl1pPr defTabSz="966788">
              <a:defRPr kumimoji="0" sz="1300"/>
            </a:lvl1pPr>
          </a:lstStyle>
          <a:p>
            <a:pPr>
              <a:defRPr/>
            </a:pPr>
            <a:r>
              <a:rPr lang="en-US"/>
              <a:t>David Macpherson</a:t>
            </a:r>
          </a:p>
        </p:txBody>
      </p:sp>
      <p:sp>
        <p:nvSpPr>
          <p:cNvPr id="14339" name="Rectangle 1027"/>
          <p:cNvSpPr>
            <a:spLocks noGrp="1" noChangeArrowheads="1"/>
          </p:cNvSpPr>
          <p:nvPr>
            <p:ph type="dt" sz="quarter" idx="1"/>
          </p:nvPr>
        </p:nvSpPr>
        <p:spPr bwMode="auto">
          <a:xfrm>
            <a:off x="4137025" y="0"/>
            <a:ext cx="3165475" cy="477838"/>
          </a:xfrm>
          <a:prstGeom prst="rect">
            <a:avLst/>
          </a:prstGeom>
          <a:noFill/>
          <a:ln w="9525">
            <a:noFill/>
            <a:miter lim="800000"/>
            <a:headEnd/>
            <a:tailEnd/>
          </a:ln>
        </p:spPr>
        <p:txBody>
          <a:bodyPr vert="horz" wrap="square" lIns="96505" tIns="48252" rIns="96505" bIns="48252" numCol="1" anchor="t" anchorCtr="0" compatLnSpc="1">
            <a:prstTxWarp prst="textNoShape">
              <a:avLst/>
            </a:prstTxWarp>
          </a:bodyPr>
          <a:lstStyle>
            <a:lvl1pPr algn="r" defTabSz="966788">
              <a:defRPr kumimoji="0" sz="1300"/>
            </a:lvl1pPr>
          </a:lstStyle>
          <a:p>
            <a:pPr>
              <a:defRPr/>
            </a:pPr>
            <a:fld id="{B6F88626-A666-4075-864E-8579D77099B8}" type="datetime1">
              <a:rPr lang="en-US"/>
              <a:pPr>
                <a:defRPr/>
              </a:pPr>
              <a:t>8/22/2016</a:t>
            </a:fld>
            <a:endParaRPr lang="en-US"/>
          </a:p>
        </p:txBody>
      </p:sp>
      <p:sp>
        <p:nvSpPr>
          <p:cNvPr id="14340" name="Rectangle 1028"/>
          <p:cNvSpPr>
            <a:spLocks noGrp="1" noChangeArrowheads="1"/>
          </p:cNvSpPr>
          <p:nvPr>
            <p:ph type="ftr" sz="quarter" idx="2"/>
          </p:nvPr>
        </p:nvSpPr>
        <p:spPr bwMode="auto">
          <a:xfrm>
            <a:off x="0" y="9110663"/>
            <a:ext cx="3165475" cy="477837"/>
          </a:xfrm>
          <a:prstGeom prst="rect">
            <a:avLst/>
          </a:prstGeom>
          <a:noFill/>
          <a:ln w="9525">
            <a:noFill/>
            <a:miter lim="800000"/>
            <a:headEnd/>
            <a:tailEnd/>
          </a:ln>
        </p:spPr>
        <p:txBody>
          <a:bodyPr vert="horz" wrap="square" lIns="96505" tIns="48252" rIns="96505" bIns="48252" numCol="1" anchor="b" anchorCtr="0" compatLnSpc="1">
            <a:prstTxWarp prst="textNoShape">
              <a:avLst/>
            </a:prstTxWarp>
          </a:bodyPr>
          <a:lstStyle>
            <a:lvl1pPr defTabSz="966788">
              <a:defRPr kumimoji="0" sz="1300"/>
            </a:lvl1pPr>
          </a:lstStyle>
          <a:p>
            <a:pPr>
              <a:defRPr/>
            </a:pPr>
            <a:r>
              <a:rPr lang="en-US"/>
              <a:t>Chapter 5</a:t>
            </a:r>
          </a:p>
          <a:p>
            <a:pPr>
              <a:defRPr/>
            </a:pPr>
            <a:endParaRPr lang="en-US"/>
          </a:p>
        </p:txBody>
      </p:sp>
      <p:sp>
        <p:nvSpPr>
          <p:cNvPr id="14341" name="Rectangle 1029"/>
          <p:cNvSpPr>
            <a:spLocks noGrp="1" noChangeArrowheads="1"/>
          </p:cNvSpPr>
          <p:nvPr>
            <p:ph type="sldNum" sz="quarter" idx="3"/>
          </p:nvPr>
        </p:nvSpPr>
        <p:spPr bwMode="auto">
          <a:xfrm>
            <a:off x="4137025" y="9110663"/>
            <a:ext cx="3165475" cy="477837"/>
          </a:xfrm>
          <a:prstGeom prst="rect">
            <a:avLst/>
          </a:prstGeom>
          <a:noFill/>
          <a:ln w="9525">
            <a:noFill/>
            <a:miter lim="800000"/>
            <a:headEnd/>
            <a:tailEnd/>
          </a:ln>
        </p:spPr>
        <p:txBody>
          <a:bodyPr vert="horz" wrap="square" lIns="96505" tIns="48252" rIns="96505" bIns="48252" numCol="1" anchor="b" anchorCtr="0" compatLnSpc="1">
            <a:prstTxWarp prst="textNoShape">
              <a:avLst/>
            </a:prstTxWarp>
          </a:bodyPr>
          <a:lstStyle>
            <a:lvl1pPr algn="r" defTabSz="966788">
              <a:defRPr kumimoji="0" sz="1300" smtClean="0"/>
            </a:lvl1pPr>
          </a:lstStyle>
          <a:p>
            <a:pPr>
              <a:defRPr/>
            </a:pPr>
            <a:fld id="{504DBF2F-BEFC-4E52-8836-A71A5F6E29A4}" type="slidenum">
              <a:rPr lang="en-US" altLang="en-US"/>
              <a:pPr>
                <a:defRPr/>
              </a:pPr>
              <a:t>‹#›</a:t>
            </a:fld>
            <a:endParaRPr lang="en-US" altLang="en-US"/>
          </a:p>
        </p:txBody>
      </p:sp>
    </p:spTree>
    <p:extLst>
      <p:ext uri="{BB962C8B-B14F-4D97-AF65-F5344CB8AC3E}">
        <p14:creationId xmlns:p14="http://schemas.microsoft.com/office/powerpoint/2010/main" val="3464549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165475" cy="477838"/>
          </a:xfrm>
          <a:prstGeom prst="rect">
            <a:avLst/>
          </a:prstGeom>
          <a:noFill/>
          <a:ln w="9525">
            <a:noFill/>
            <a:miter lim="800000"/>
            <a:headEnd/>
            <a:tailEnd/>
          </a:ln>
        </p:spPr>
        <p:txBody>
          <a:bodyPr vert="horz" wrap="square" lIns="96505" tIns="48252" rIns="96505" bIns="48252" numCol="1" anchor="t" anchorCtr="0" compatLnSpc="1">
            <a:prstTxWarp prst="textNoShape">
              <a:avLst/>
            </a:prstTxWarp>
          </a:bodyPr>
          <a:lstStyle>
            <a:lvl1pPr defTabSz="966788">
              <a:defRPr kumimoji="0" sz="1300"/>
            </a:lvl1pPr>
          </a:lstStyle>
          <a:p>
            <a:pPr>
              <a:defRPr/>
            </a:pPr>
            <a:endParaRPr lang="en-US"/>
          </a:p>
        </p:txBody>
      </p:sp>
      <p:sp>
        <p:nvSpPr>
          <p:cNvPr id="4099" name="Rectangle 9"/>
          <p:cNvSpPr>
            <a:spLocks noGrp="1" noRot="1" noChangeAspect="1" noChangeArrowheads="1"/>
          </p:cNvSpPr>
          <p:nvPr>
            <p:ph type="sldImg" idx="2"/>
          </p:nvPr>
        </p:nvSpPr>
        <p:spPr bwMode="auto">
          <a:xfrm>
            <a:off x="1252538" y="719138"/>
            <a:ext cx="4794250"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974725" y="4552950"/>
            <a:ext cx="5353050" cy="4316413"/>
          </a:xfrm>
          <a:prstGeom prst="rect">
            <a:avLst/>
          </a:prstGeom>
          <a:noFill/>
          <a:ln w="9525">
            <a:noFill/>
            <a:miter lim="800000"/>
            <a:headEnd/>
            <a:tailEnd/>
          </a:ln>
        </p:spPr>
        <p:txBody>
          <a:bodyPr vert="horz" wrap="square" lIns="96505" tIns="48252" rIns="96505" bIns="48252"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9" name="Rectangle 11"/>
          <p:cNvSpPr>
            <a:spLocks noGrp="1" noChangeArrowheads="1"/>
          </p:cNvSpPr>
          <p:nvPr>
            <p:ph type="dt" idx="1"/>
          </p:nvPr>
        </p:nvSpPr>
        <p:spPr bwMode="auto">
          <a:xfrm>
            <a:off x="4137025" y="0"/>
            <a:ext cx="3165475" cy="477838"/>
          </a:xfrm>
          <a:prstGeom prst="rect">
            <a:avLst/>
          </a:prstGeom>
          <a:noFill/>
          <a:ln w="9525">
            <a:noFill/>
            <a:miter lim="800000"/>
            <a:headEnd/>
            <a:tailEnd/>
          </a:ln>
        </p:spPr>
        <p:txBody>
          <a:bodyPr vert="horz" wrap="square" lIns="96505" tIns="48252" rIns="96505" bIns="48252" numCol="1" anchor="t" anchorCtr="0" compatLnSpc="1">
            <a:prstTxWarp prst="textNoShape">
              <a:avLst/>
            </a:prstTxWarp>
          </a:bodyPr>
          <a:lstStyle>
            <a:lvl1pPr algn="r" defTabSz="966788">
              <a:defRPr kumimoji="0" sz="1300"/>
            </a:lvl1pPr>
          </a:lstStyle>
          <a:p>
            <a:pPr>
              <a:defRPr/>
            </a:pPr>
            <a:fld id="{D427C84D-2386-4210-9AA8-0985C3F2246A}" type="datetime1">
              <a:rPr lang="en-US"/>
              <a:pPr>
                <a:defRPr/>
              </a:pPr>
              <a:t>8/22/2016</a:t>
            </a:fld>
            <a:endParaRPr lang="en-US"/>
          </a:p>
        </p:txBody>
      </p:sp>
      <p:sp>
        <p:nvSpPr>
          <p:cNvPr id="2060" name="Rectangle 12"/>
          <p:cNvSpPr>
            <a:spLocks noGrp="1" noChangeArrowheads="1"/>
          </p:cNvSpPr>
          <p:nvPr>
            <p:ph type="ftr" sz="quarter" idx="4"/>
          </p:nvPr>
        </p:nvSpPr>
        <p:spPr bwMode="auto">
          <a:xfrm>
            <a:off x="0" y="9110663"/>
            <a:ext cx="3165475" cy="477837"/>
          </a:xfrm>
          <a:prstGeom prst="rect">
            <a:avLst/>
          </a:prstGeom>
          <a:noFill/>
          <a:ln w="9525">
            <a:noFill/>
            <a:miter lim="800000"/>
            <a:headEnd/>
            <a:tailEnd/>
          </a:ln>
        </p:spPr>
        <p:txBody>
          <a:bodyPr vert="horz" wrap="square" lIns="96505" tIns="48252" rIns="96505" bIns="48252" numCol="1" anchor="b" anchorCtr="0" compatLnSpc="1">
            <a:prstTxWarp prst="textNoShape">
              <a:avLst/>
            </a:prstTxWarp>
          </a:bodyPr>
          <a:lstStyle>
            <a:lvl1pPr defTabSz="966788">
              <a:defRPr kumimoji="0" sz="1300"/>
            </a:lvl1pPr>
          </a:lstStyle>
          <a:p>
            <a:pPr>
              <a:defRPr/>
            </a:pPr>
            <a:endParaRPr lang="en-US"/>
          </a:p>
        </p:txBody>
      </p:sp>
      <p:sp>
        <p:nvSpPr>
          <p:cNvPr id="2061" name="Rectangle 13"/>
          <p:cNvSpPr>
            <a:spLocks noGrp="1" noChangeArrowheads="1"/>
          </p:cNvSpPr>
          <p:nvPr>
            <p:ph type="sldNum" sz="quarter" idx="5"/>
          </p:nvPr>
        </p:nvSpPr>
        <p:spPr bwMode="auto">
          <a:xfrm>
            <a:off x="4137025" y="9110663"/>
            <a:ext cx="3165475" cy="477837"/>
          </a:xfrm>
          <a:prstGeom prst="rect">
            <a:avLst/>
          </a:prstGeom>
          <a:noFill/>
          <a:ln w="9525">
            <a:noFill/>
            <a:miter lim="800000"/>
            <a:headEnd/>
            <a:tailEnd/>
          </a:ln>
        </p:spPr>
        <p:txBody>
          <a:bodyPr vert="horz" wrap="square" lIns="96505" tIns="48252" rIns="96505" bIns="48252" numCol="1" anchor="b" anchorCtr="0" compatLnSpc="1">
            <a:prstTxWarp prst="textNoShape">
              <a:avLst/>
            </a:prstTxWarp>
          </a:bodyPr>
          <a:lstStyle>
            <a:lvl1pPr algn="r" defTabSz="966788">
              <a:defRPr kumimoji="0" sz="1300" smtClean="0"/>
            </a:lvl1pPr>
          </a:lstStyle>
          <a:p>
            <a:pPr>
              <a:defRPr/>
            </a:pPr>
            <a:fld id="{0EDE21B7-2082-4E1B-9A1F-183EDB57216F}" type="slidenum">
              <a:rPr lang="en-US" altLang="en-US"/>
              <a:pPr>
                <a:defRPr/>
              </a:pPr>
              <a:t>‹#›</a:t>
            </a:fld>
            <a:endParaRPr lang="en-US" altLang="en-US"/>
          </a:p>
        </p:txBody>
      </p:sp>
    </p:spTree>
    <p:extLst>
      <p:ext uri="{BB962C8B-B14F-4D97-AF65-F5344CB8AC3E}">
        <p14:creationId xmlns:p14="http://schemas.microsoft.com/office/powerpoint/2010/main" val="105050890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F33CDE3-9D3C-4803-A0EA-FD71E59F71CF}" type="slidenum">
              <a:rPr kumimoji="0" lang="en-US" altLang="en-US" sz="1300"/>
              <a:pPr>
                <a:spcBef>
                  <a:spcPct val="0"/>
                </a:spcBef>
              </a:pPr>
              <a:t>1</a:t>
            </a:fld>
            <a:endParaRPr kumimoji="0"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23B124-2C16-4BDA-94C8-19620C2D0319}" type="datetime1">
              <a:rPr kumimoji="0" lang="en-US" altLang="en-US" sz="1300" smtClean="0"/>
              <a:pPr>
                <a:spcBef>
                  <a:spcPct val="0"/>
                </a:spcBef>
              </a:pPr>
              <a:t>8/22/2016</a:t>
            </a:fld>
            <a:endParaRPr kumimoji="0" lang="en-US" altLang="en-US" sz="1300"/>
          </a:p>
        </p:txBody>
      </p:sp>
      <p:sp>
        <p:nvSpPr>
          <p:cNvPr id="2662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AB5CBC8-B4C7-4E8C-BB54-B2484ECE1A75}" type="slidenum">
              <a:rPr kumimoji="0" lang="en-US" altLang="en-US" sz="1300"/>
              <a:pPr>
                <a:spcBef>
                  <a:spcPct val="0"/>
                </a:spcBef>
              </a:pPr>
              <a:t>12</a:t>
            </a:fld>
            <a:endParaRPr kumimoji="0" lang="en-US" altLang="en-US" sz="1300"/>
          </a:p>
        </p:txBody>
      </p:sp>
      <p:sp>
        <p:nvSpPr>
          <p:cNvPr id="26628"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26629"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CBD5EDB-08B2-4EC1-B615-62BD8AB2D990}" type="datetime1">
              <a:rPr kumimoji="0" lang="en-US" altLang="en-US" sz="1300" smtClean="0"/>
              <a:pPr>
                <a:spcBef>
                  <a:spcPct val="0"/>
                </a:spcBef>
              </a:pPr>
              <a:t>8/22/2016</a:t>
            </a:fld>
            <a:endParaRPr kumimoji="0" lang="en-US" altLang="en-US" sz="1300"/>
          </a:p>
        </p:txBody>
      </p:sp>
      <p:sp>
        <p:nvSpPr>
          <p:cNvPr id="2867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BB70382-6AA8-4381-947E-51AF9F6D1715}" type="slidenum">
              <a:rPr kumimoji="0" lang="en-US" altLang="en-US" sz="1300"/>
              <a:pPr>
                <a:spcBef>
                  <a:spcPct val="0"/>
                </a:spcBef>
              </a:pPr>
              <a:t>13</a:t>
            </a:fld>
            <a:endParaRPr kumimoji="0" lang="en-US" altLang="en-US" sz="1300"/>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A4404A9-FAAD-44B9-9FDA-290AC454870A}" type="datetime1">
              <a:rPr kumimoji="0" lang="en-US" altLang="en-US" sz="1300" smtClean="0"/>
              <a:pPr>
                <a:spcBef>
                  <a:spcPct val="0"/>
                </a:spcBef>
              </a:pPr>
              <a:t>8/22/2016</a:t>
            </a:fld>
            <a:endParaRPr kumimoji="0" lang="en-US" altLang="en-US" sz="1300"/>
          </a:p>
        </p:txBody>
      </p:sp>
      <p:sp>
        <p:nvSpPr>
          <p:cNvPr id="3072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D41A8A5-2AB1-49DB-9EE1-0D5B74978F1D}" type="slidenum">
              <a:rPr kumimoji="0" lang="en-US" altLang="en-US" sz="1300"/>
              <a:pPr>
                <a:spcBef>
                  <a:spcPct val="0"/>
                </a:spcBef>
              </a:pPr>
              <a:t>14</a:t>
            </a:fld>
            <a:endParaRPr kumimoji="0" lang="en-US" altLang="en-US" sz="1300"/>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8B9DAA9-81D2-4A82-BE2F-D51161B75A4B}" type="datetime1">
              <a:rPr kumimoji="0" lang="en-US" altLang="en-US" sz="1300" smtClean="0"/>
              <a:pPr>
                <a:spcBef>
                  <a:spcPct val="0"/>
                </a:spcBef>
              </a:pPr>
              <a:t>8/22/2016</a:t>
            </a:fld>
            <a:endParaRPr kumimoji="0" lang="en-US" altLang="en-US" sz="1300"/>
          </a:p>
        </p:txBody>
      </p:sp>
      <p:sp>
        <p:nvSpPr>
          <p:cNvPr id="327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A8F44E7-E289-4B4A-887E-42C10CCE4E05}" type="slidenum">
              <a:rPr kumimoji="0" lang="en-US" altLang="en-US" sz="1300"/>
              <a:pPr>
                <a:spcBef>
                  <a:spcPct val="0"/>
                </a:spcBef>
              </a:pPr>
              <a:t>15</a:t>
            </a:fld>
            <a:endParaRPr kumimoji="0" lang="en-US" altLang="en-US" sz="130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D2E5940-EDA2-4F81-B30A-40E40FCB4691}" type="datetime1">
              <a:rPr kumimoji="0" lang="en-US" altLang="en-US" sz="1300" smtClean="0"/>
              <a:pPr>
                <a:spcBef>
                  <a:spcPct val="0"/>
                </a:spcBef>
              </a:pPr>
              <a:t>8/22/2016</a:t>
            </a:fld>
            <a:endParaRPr kumimoji="0" lang="en-US" altLang="en-US" sz="1300"/>
          </a:p>
        </p:txBody>
      </p:sp>
      <p:sp>
        <p:nvSpPr>
          <p:cNvPr id="3481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6BD84BF-76AF-4A12-8530-A8FB0B75833A}" type="slidenum">
              <a:rPr kumimoji="0" lang="en-US" altLang="en-US" sz="1300"/>
              <a:pPr>
                <a:spcBef>
                  <a:spcPct val="0"/>
                </a:spcBef>
              </a:pPr>
              <a:t>16</a:t>
            </a:fld>
            <a:endParaRPr kumimoji="0" lang="en-US" altLang="en-US" sz="1300"/>
          </a:p>
        </p:txBody>
      </p:sp>
      <p:sp>
        <p:nvSpPr>
          <p:cNvPr id="34820"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34821"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059736D-5BA7-448C-B967-84649F09ABE8}" type="datetime1">
              <a:rPr kumimoji="0" lang="en-US" altLang="en-US" sz="1300" smtClean="0"/>
              <a:pPr>
                <a:spcBef>
                  <a:spcPct val="0"/>
                </a:spcBef>
              </a:pPr>
              <a:t>8/22/2016</a:t>
            </a:fld>
            <a:endParaRPr kumimoji="0" lang="en-US" altLang="en-US" sz="1300"/>
          </a:p>
        </p:txBody>
      </p:sp>
      <p:sp>
        <p:nvSpPr>
          <p:cNvPr id="3686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2C1E847-4421-49FF-8DD8-1D214D23339A}" type="slidenum">
              <a:rPr kumimoji="0" lang="en-US" altLang="en-US" sz="1300"/>
              <a:pPr>
                <a:spcBef>
                  <a:spcPct val="0"/>
                </a:spcBef>
              </a:pPr>
              <a:t>17</a:t>
            </a:fld>
            <a:endParaRPr kumimoji="0" lang="en-US" altLang="en-US" sz="1300"/>
          </a:p>
        </p:txBody>
      </p:sp>
      <p:sp>
        <p:nvSpPr>
          <p:cNvPr id="36868"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36869" name="Rectangle 3"/>
          <p:cNvSpPr>
            <a:spLocks noGrp="1" noChangeArrowheads="1"/>
          </p:cNvSpPr>
          <p:nvPr>
            <p:ph type="body" idx="1"/>
          </p:nvPr>
        </p:nvSpPr>
        <p:spPr>
          <a:xfrm>
            <a:off x="973138" y="4552950"/>
            <a:ext cx="5356225" cy="4316413"/>
          </a:xfrm>
          <a:solidFill>
            <a:srgbClr val="FFFFFF"/>
          </a:solidFill>
          <a:ln>
            <a:solidFill>
              <a:srgbClr val="000000"/>
            </a:solidFill>
          </a:ln>
        </p:spPr>
        <p:txBody>
          <a:bodyPr lIns="91433" tIns="45717" rIns="91433" bIns="45717"/>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4AA9AC8-2551-4231-A116-47FE425515A6}" type="datetime1">
              <a:rPr kumimoji="0" lang="en-US" altLang="en-US" sz="1300" smtClean="0"/>
              <a:pPr>
                <a:spcBef>
                  <a:spcPct val="0"/>
                </a:spcBef>
              </a:pPr>
              <a:t>8/22/2016</a:t>
            </a:fld>
            <a:endParaRPr kumimoji="0" lang="en-US" altLang="en-US" sz="1300"/>
          </a:p>
        </p:txBody>
      </p:sp>
      <p:sp>
        <p:nvSpPr>
          <p:cNvPr id="3891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E169884-3A5F-4E45-A32D-F63535B6B562}" type="slidenum">
              <a:rPr kumimoji="0" lang="en-US" altLang="en-US" sz="1300"/>
              <a:pPr>
                <a:spcBef>
                  <a:spcPct val="0"/>
                </a:spcBef>
              </a:pPr>
              <a:t>18</a:t>
            </a:fld>
            <a:endParaRPr kumimoji="0" lang="en-US" altLang="en-US" sz="1300"/>
          </a:p>
        </p:txBody>
      </p:sp>
      <p:sp>
        <p:nvSpPr>
          <p:cNvPr id="38916"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38917"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56D3A6E-44B9-4E32-9668-A4AC160D52BE}" type="datetime1">
              <a:rPr kumimoji="0" lang="en-US" altLang="en-US" sz="1300" smtClean="0"/>
              <a:pPr>
                <a:spcBef>
                  <a:spcPct val="0"/>
                </a:spcBef>
              </a:pPr>
              <a:t>8/22/2016</a:t>
            </a:fld>
            <a:endParaRPr kumimoji="0" lang="en-US" altLang="en-US" sz="1300"/>
          </a:p>
        </p:txBody>
      </p:sp>
      <p:sp>
        <p:nvSpPr>
          <p:cNvPr id="4096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0557D6-4D10-4981-BD11-3B809B6D884D}" type="slidenum">
              <a:rPr kumimoji="0" lang="en-US" altLang="en-US" sz="1300"/>
              <a:pPr>
                <a:spcBef>
                  <a:spcPct val="0"/>
                </a:spcBef>
              </a:pPr>
              <a:t>19</a:t>
            </a:fld>
            <a:endParaRPr kumimoji="0" lang="en-US" altLang="en-US" sz="130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19FCAA9-DD45-4030-8BCE-366ACCD1CC1C}" type="datetime1">
              <a:rPr kumimoji="0" lang="en-US" altLang="en-US" sz="1300" smtClean="0"/>
              <a:pPr>
                <a:spcBef>
                  <a:spcPct val="0"/>
                </a:spcBef>
              </a:pPr>
              <a:t>8/22/2016</a:t>
            </a:fld>
            <a:endParaRPr kumimoji="0" lang="en-US" altLang="en-US" sz="1300"/>
          </a:p>
        </p:txBody>
      </p:sp>
      <p:sp>
        <p:nvSpPr>
          <p:cNvPr id="4301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4781A5E-CCC1-42B3-AC35-A4D5E8E792A5}" type="slidenum">
              <a:rPr kumimoji="0" lang="en-US" altLang="en-US" sz="1300"/>
              <a:pPr>
                <a:spcBef>
                  <a:spcPct val="0"/>
                </a:spcBef>
              </a:pPr>
              <a:t>20</a:t>
            </a:fld>
            <a:endParaRPr kumimoji="0" lang="en-US" altLang="en-US" sz="13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A4460C0-D173-4EB3-B39A-003F1599818A}" type="datetime1">
              <a:rPr kumimoji="0" lang="en-US" altLang="en-US" sz="1300" smtClean="0"/>
              <a:pPr>
                <a:spcBef>
                  <a:spcPct val="0"/>
                </a:spcBef>
              </a:pPr>
              <a:t>8/22/2016</a:t>
            </a:fld>
            <a:endParaRPr kumimoji="0" lang="en-US" altLang="en-US" sz="1300"/>
          </a:p>
        </p:txBody>
      </p:sp>
      <p:sp>
        <p:nvSpPr>
          <p:cNvPr id="4505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B3C3648-5863-496B-806B-F8076B5349BF}" type="slidenum">
              <a:rPr kumimoji="0" lang="en-US" altLang="en-US" sz="1300"/>
              <a:pPr>
                <a:spcBef>
                  <a:spcPct val="0"/>
                </a:spcBef>
              </a:pPr>
              <a:t>21</a:t>
            </a:fld>
            <a:endParaRPr kumimoji="0" lang="en-US" altLang="en-US" sz="1300"/>
          </a:p>
        </p:txBody>
      </p:sp>
      <p:sp>
        <p:nvSpPr>
          <p:cNvPr id="45060"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45061"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14D8612-0EF4-4B45-90FA-8C17BFFAFC45}" type="datetime1">
              <a:rPr kumimoji="0" lang="en-US" altLang="en-US" sz="1300" smtClean="0"/>
              <a:pPr>
                <a:spcBef>
                  <a:spcPct val="0"/>
                </a:spcBef>
              </a:pPr>
              <a:t>8/22/2016</a:t>
            </a:fld>
            <a:endParaRPr kumimoji="0" lang="en-US" altLang="en-US" sz="1300"/>
          </a:p>
        </p:txBody>
      </p:sp>
      <p:sp>
        <p:nvSpPr>
          <p:cNvPr id="921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C5ADD43-66DB-436A-B863-AD52853D781D}" type="slidenum">
              <a:rPr kumimoji="0" lang="en-US" altLang="en-US" sz="1300"/>
              <a:pPr>
                <a:spcBef>
                  <a:spcPct val="0"/>
                </a:spcBef>
              </a:pPr>
              <a:t>3</a:t>
            </a:fld>
            <a:endParaRPr kumimoji="0" lang="en-US" altLang="en-US" sz="1300"/>
          </a:p>
        </p:txBody>
      </p:sp>
      <p:sp>
        <p:nvSpPr>
          <p:cNvPr id="9220" name="Rectangle 2"/>
          <p:cNvSpPr>
            <a:spLocks noGrp="1" noRot="1" noChangeAspect="1" noChangeArrowheads="1" noTextEdit="1"/>
          </p:cNvSpPr>
          <p:nvPr>
            <p:ph type="sldImg"/>
          </p:nvPr>
        </p:nvSpPr>
        <p:spPr>
          <a:xfrm>
            <a:off x="1254125" y="719138"/>
            <a:ext cx="4794250" cy="3595687"/>
          </a:xfrm>
          <a:ln/>
        </p:spPr>
      </p:sp>
      <p:sp>
        <p:nvSpPr>
          <p:cNvPr id="92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8B2A6DD-0D4C-4CC6-925B-8CB4CFE898AF}" type="datetime1">
              <a:rPr kumimoji="0" lang="en-US" altLang="en-US" sz="1300" smtClean="0"/>
              <a:pPr>
                <a:spcBef>
                  <a:spcPct val="0"/>
                </a:spcBef>
              </a:pPr>
              <a:t>8/22/2016</a:t>
            </a:fld>
            <a:endParaRPr kumimoji="0" lang="en-US" altLang="en-US" sz="1300"/>
          </a:p>
        </p:txBody>
      </p:sp>
      <p:sp>
        <p:nvSpPr>
          <p:cNvPr id="4710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45DC1E3-759C-431C-80D9-3DB60DC25C74}" type="slidenum">
              <a:rPr kumimoji="0" lang="en-US" altLang="en-US" sz="1300"/>
              <a:pPr>
                <a:spcBef>
                  <a:spcPct val="0"/>
                </a:spcBef>
              </a:pPr>
              <a:t>22</a:t>
            </a:fld>
            <a:endParaRPr kumimoji="0" lang="en-US" altLang="en-US" sz="1300"/>
          </a:p>
        </p:txBody>
      </p:sp>
      <p:sp>
        <p:nvSpPr>
          <p:cNvPr id="47108"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47109"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DED098F-6DDD-4186-9F40-9A4F23B18B0C}" type="datetime1">
              <a:rPr kumimoji="0" lang="en-US" altLang="en-US" sz="1300" smtClean="0"/>
              <a:pPr>
                <a:spcBef>
                  <a:spcPct val="0"/>
                </a:spcBef>
              </a:pPr>
              <a:t>8/22/2016</a:t>
            </a:fld>
            <a:endParaRPr kumimoji="0" lang="en-US" altLang="en-US" sz="1300"/>
          </a:p>
        </p:txBody>
      </p:sp>
      <p:sp>
        <p:nvSpPr>
          <p:cNvPr id="4915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45B2BEB-B972-449E-AE99-B25437C101DE}" type="slidenum">
              <a:rPr kumimoji="0" lang="en-US" altLang="en-US" sz="1300"/>
              <a:pPr>
                <a:spcBef>
                  <a:spcPct val="0"/>
                </a:spcBef>
              </a:pPr>
              <a:t>23</a:t>
            </a:fld>
            <a:endParaRPr kumimoji="0" lang="en-US" altLang="en-US" sz="130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8FCF995-0CD5-45DB-8367-992A12506EC2}" type="datetime1">
              <a:rPr kumimoji="0" lang="en-US" altLang="en-US" sz="1300" smtClean="0"/>
              <a:pPr>
                <a:spcBef>
                  <a:spcPct val="0"/>
                </a:spcBef>
              </a:pPr>
              <a:t>8/22/2016</a:t>
            </a:fld>
            <a:endParaRPr kumimoji="0" lang="en-US" altLang="en-US" sz="1300"/>
          </a:p>
        </p:txBody>
      </p:sp>
      <p:sp>
        <p:nvSpPr>
          <p:cNvPr id="5120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DE25047-03EB-470A-922B-F3B0FD5200B1}" type="slidenum">
              <a:rPr kumimoji="0" lang="en-US" altLang="en-US" sz="1300"/>
              <a:pPr>
                <a:spcBef>
                  <a:spcPct val="0"/>
                </a:spcBef>
              </a:pPr>
              <a:t>24</a:t>
            </a:fld>
            <a:endParaRPr kumimoji="0" lang="en-US" altLang="en-US" sz="1300"/>
          </a:p>
        </p:txBody>
      </p:sp>
      <p:sp>
        <p:nvSpPr>
          <p:cNvPr id="51204"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51205"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C6ADB07-2D31-4F3A-A73B-DDB8DFAE8BEA}" type="datetime1">
              <a:rPr kumimoji="0" lang="en-US" altLang="en-US" sz="1300" smtClean="0"/>
              <a:pPr>
                <a:spcBef>
                  <a:spcPct val="0"/>
                </a:spcBef>
              </a:pPr>
              <a:t>8/22/2016</a:t>
            </a:fld>
            <a:endParaRPr kumimoji="0" lang="en-US" altLang="en-US" sz="1300"/>
          </a:p>
        </p:txBody>
      </p:sp>
      <p:sp>
        <p:nvSpPr>
          <p:cNvPr id="5325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02BE368-A4A9-4BBA-937E-012150A454AD}" type="slidenum">
              <a:rPr kumimoji="0" lang="en-US" altLang="en-US" sz="1300"/>
              <a:pPr>
                <a:spcBef>
                  <a:spcPct val="0"/>
                </a:spcBef>
              </a:pPr>
              <a:t>25</a:t>
            </a:fld>
            <a:endParaRPr kumimoji="0" lang="en-US" altLang="en-US" sz="13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DF3E751-A591-4081-B5B8-A0DECB597740}" type="datetime1">
              <a:rPr kumimoji="0" lang="en-US" altLang="en-US" sz="1300" smtClean="0"/>
              <a:pPr>
                <a:spcBef>
                  <a:spcPct val="0"/>
                </a:spcBef>
              </a:pPr>
              <a:t>8/22/2016</a:t>
            </a:fld>
            <a:endParaRPr kumimoji="0" lang="en-US" altLang="en-US" sz="1300"/>
          </a:p>
        </p:txBody>
      </p:sp>
      <p:sp>
        <p:nvSpPr>
          <p:cNvPr id="5529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2636889-CFF2-4B3F-8029-007E69561339}" type="slidenum">
              <a:rPr kumimoji="0" lang="en-US" altLang="en-US" sz="1300"/>
              <a:pPr>
                <a:spcBef>
                  <a:spcPct val="0"/>
                </a:spcBef>
              </a:pPr>
              <a:t>26</a:t>
            </a:fld>
            <a:endParaRPr kumimoji="0" lang="en-US" altLang="en-US" sz="1300"/>
          </a:p>
        </p:txBody>
      </p:sp>
      <p:sp>
        <p:nvSpPr>
          <p:cNvPr id="55300"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55301"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05FCF4A-4412-456D-B2B3-C45A16305D00}" type="datetime1">
              <a:rPr kumimoji="0" lang="en-US" altLang="en-US" sz="1300" smtClean="0"/>
              <a:pPr>
                <a:spcBef>
                  <a:spcPct val="0"/>
                </a:spcBef>
              </a:pPr>
              <a:t>8/22/2016</a:t>
            </a:fld>
            <a:endParaRPr kumimoji="0" lang="en-US" altLang="en-US" sz="1300"/>
          </a:p>
        </p:txBody>
      </p:sp>
      <p:sp>
        <p:nvSpPr>
          <p:cNvPr id="5734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869DDD5-935B-429A-B5AA-45CFF07B8CED}" type="slidenum">
              <a:rPr kumimoji="0" lang="en-US" altLang="en-US" sz="1300"/>
              <a:pPr>
                <a:spcBef>
                  <a:spcPct val="0"/>
                </a:spcBef>
              </a:pPr>
              <a:t>27</a:t>
            </a:fld>
            <a:endParaRPr kumimoji="0" lang="en-US" altLang="en-US" sz="1300"/>
          </a:p>
        </p:txBody>
      </p:sp>
      <p:sp>
        <p:nvSpPr>
          <p:cNvPr id="57348"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57349"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B4326A0-2DBF-4AD5-8A4B-3C2507AA705A}" type="datetime1">
              <a:rPr kumimoji="0" lang="en-US" altLang="en-US" sz="1300" smtClean="0"/>
              <a:pPr>
                <a:spcBef>
                  <a:spcPct val="0"/>
                </a:spcBef>
              </a:pPr>
              <a:t>8/22/2016</a:t>
            </a:fld>
            <a:endParaRPr kumimoji="0" lang="en-US" altLang="en-US" sz="1300"/>
          </a:p>
        </p:txBody>
      </p:sp>
      <p:sp>
        <p:nvSpPr>
          <p:cNvPr id="5939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72369B5-5FA9-4DBE-8948-ECCCE1BC1096}" type="slidenum">
              <a:rPr kumimoji="0" lang="en-US" altLang="en-US" sz="1300"/>
              <a:pPr>
                <a:spcBef>
                  <a:spcPct val="0"/>
                </a:spcBef>
              </a:pPr>
              <a:t>28</a:t>
            </a:fld>
            <a:endParaRPr kumimoji="0" lang="en-US" altLang="en-US" sz="1300"/>
          </a:p>
        </p:txBody>
      </p:sp>
      <p:sp>
        <p:nvSpPr>
          <p:cNvPr id="59396"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59397" name="Rectangle 3"/>
          <p:cNvSpPr>
            <a:spLocks noGrp="1" noChangeArrowheads="1"/>
          </p:cNvSpPr>
          <p:nvPr>
            <p:ph type="body" idx="1"/>
          </p:nvPr>
        </p:nvSpPr>
        <p:spPr>
          <a:xfrm>
            <a:off x="973138" y="4552950"/>
            <a:ext cx="5356225" cy="4316413"/>
          </a:xfrm>
          <a:solidFill>
            <a:srgbClr val="FFFFFF"/>
          </a:solidFill>
          <a:ln>
            <a:solidFill>
              <a:srgbClr val="000000"/>
            </a:solidFill>
          </a:ln>
        </p:spPr>
        <p:txBody>
          <a:bodyPr lIns="91433" tIns="45717" rIns="91433" bIns="45717"/>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981D333-EC46-4650-B651-2CEC363F5C0E}" type="datetime1">
              <a:rPr kumimoji="0" lang="en-US" altLang="en-US" sz="1300" smtClean="0"/>
              <a:pPr>
                <a:spcBef>
                  <a:spcPct val="0"/>
                </a:spcBef>
              </a:pPr>
              <a:t>8/22/2016</a:t>
            </a:fld>
            <a:endParaRPr kumimoji="0" lang="en-US" altLang="en-US" sz="1300"/>
          </a:p>
        </p:txBody>
      </p:sp>
      <p:sp>
        <p:nvSpPr>
          <p:cNvPr id="614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628881F-8842-4D97-B25E-5B805BBBC9EF}" type="slidenum">
              <a:rPr kumimoji="0" lang="en-US" altLang="en-US" sz="1300"/>
              <a:pPr>
                <a:spcBef>
                  <a:spcPct val="0"/>
                </a:spcBef>
              </a:pPr>
              <a:t>29</a:t>
            </a:fld>
            <a:endParaRPr kumimoji="0" lang="en-US" altLang="en-US" sz="1300"/>
          </a:p>
        </p:txBody>
      </p:sp>
      <p:sp>
        <p:nvSpPr>
          <p:cNvPr id="61444"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61445"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EB42A8D-9714-451E-BDE3-0E42058C7D17}" type="datetime1">
              <a:rPr kumimoji="0" lang="en-US" altLang="en-US" sz="1300" smtClean="0"/>
              <a:pPr>
                <a:spcBef>
                  <a:spcPct val="0"/>
                </a:spcBef>
              </a:pPr>
              <a:t>8/22/2016</a:t>
            </a:fld>
            <a:endParaRPr kumimoji="0" lang="en-US" altLang="en-US" sz="1300"/>
          </a:p>
        </p:txBody>
      </p:sp>
      <p:sp>
        <p:nvSpPr>
          <p:cNvPr id="6349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5049D5B-54A7-40CA-8E48-857B68E1BE33}" type="slidenum">
              <a:rPr kumimoji="0" lang="en-US" altLang="en-US" sz="1300"/>
              <a:pPr>
                <a:spcBef>
                  <a:spcPct val="0"/>
                </a:spcBef>
              </a:pPr>
              <a:t>30</a:t>
            </a:fld>
            <a:endParaRPr kumimoji="0" lang="en-US" altLang="en-US" sz="1300"/>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F5FE8D5-A695-4B21-A4FC-CF6EE96099D1}" type="datetime1">
              <a:rPr kumimoji="0" lang="en-US" altLang="en-US" sz="1300" smtClean="0"/>
              <a:pPr>
                <a:spcBef>
                  <a:spcPct val="0"/>
                </a:spcBef>
              </a:pPr>
              <a:t>8/22/2016</a:t>
            </a:fld>
            <a:endParaRPr kumimoji="0" lang="en-US" altLang="en-US" sz="1300"/>
          </a:p>
        </p:txBody>
      </p:sp>
      <p:sp>
        <p:nvSpPr>
          <p:cNvPr id="6553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27AD9E0-FA25-4284-8D22-AC1A9EAFCA84}" type="slidenum">
              <a:rPr kumimoji="0" lang="en-US" altLang="en-US" sz="1300"/>
              <a:pPr>
                <a:spcBef>
                  <a:spcPct val="0"/>
                </a:spcBef>
              </a:pPr>
              <a:t>31</a:t>
            </a:fld>
            <a:endParaRPr kumimoji="0" lang="en-US" altLang="en-US" sz="1300"/>
          </a:p>
        </p:txBody>
      </p:sp>
      <p:sp>
        <p:nvSpPr>
          <p:cNvPr id="65540"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65541"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7CC2776-4D2B-44B6-8974-2976BFDFA784}" type="datetime1">
              <a:rPr kumimoji="0" lang="en-US" altLang="en-US" sz="1300" smtClean="0"/>
              <a:pPr>
                <a:spcBef>
                  <a:spcPct val="0"/>
                </a:spcBef>
              </a:pPr>
              <a:t>8/22/2016</a:t>
            </a:fld>
            <a:endParaRPr kumimoji="0" lang="en-US" altLang="en-US" sz="1300"/>
          </a:p>
        </p:txBody>
      </p:sp>
      <p:sp>
        <p:nvSpPr>
          <p:cNvPr id="1126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B6D8CE6-F653-4C7A-A90E-C5D53D0F9C29}" type="slidenum">
              <a:rPr kumimoji="0" lang="en-US" altLang="en-US" sz="1300"/>
              <a:pPr>
                <a:spcBef>
                  <a:spcPct val="0"/>
                </a:spcBef>
              </a:pPr>
              <a:t>4</a:t>
            </a:fld>
            <a:endParaRPr kumimoji="0" lang="en-US" altLang="en-US" sz="1300"/>
          </a:p>
        </p:txBody>
      </p:sp>
      <p:sp>
        <p:nvSpPr>
          <p:cNvPr id="11268"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11269"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67DDE27-FDB6-4A8B-A2AB-EAAA7B39D4C7}" type="datetime1">
              <a:rPr kumimoji="0" lang="en-US" altLang="en-US" sz="1300" smtClean="0"/>
              <a:pPr>
                <a:spcBef>
                  <a:spcPct val="0"/>
                </a:spcBef>
              </a:pPr>
              <a:t>8/22/2016</a:t>
            </a:fld>
            <a:endParaRPr kumimoji="0" lang="en-US" altLang="en-US" sz="1300"/>
          </a:p>
        </p:txBody>
      </p:sp>
      <p:sp>
        <p:nvSpPr>
          <p:cNvPr id="6758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3AA500F-8183-4380-A192-FADC537FBFF8}" type="slidenum">
              <a:rPr kumimoji="0" lang="en-US" altLang="en-US" sz="1300"/>
              <a:pPr>
                <a:spcBef>
                  <a:spcPct val="0"/>
                </a:spcBef>
              </a:pPr>
              <a:t>32</a:t>
            </a:fld>
            <a:endParaRPr kumimoji="0" lang="en-US" altLang="en-US" sz="130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781BCA2-641B-4D0F-8073-786C9CD79CD8}" type="datetime1">
              <a:rPr kumimoji="0" lang="en-US" altLang="en-US" sz="1300" smtClean="0"/>
              <a:pPr>
                <a:spcBef>
                  <a:spcPct val="0"/>
                </a:spcBef>
              </a:pPr>
              <a:t>8/22/2016</a:t>
            </a:fld>
            <a:endParaRPr kumimoji="0" lang="en-US" altLang="en-US" sz="1300"/>
          </a:p>
        </p:txBody>
      </p:sp>
      <p:sp>
        <p:nvSpPr>
          <p:cNvPr id="6963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6F6B324-0206-4F71-A8B7-B0DA4137C9C5}" type="slidenum">
              <a:rPr kumimoji="0" lang="en-US" altLang="en-US" sz="1300"/>
              <a:pPr>
                <a:spcBef>
                  <a:spcPct val="0"/>
                </a:spcBef>
              </a:pPr>
              <a:t>33</a:t>
            </a:fld>
            <a:endParaRPr kumimoji="0" lang="en-US" altLang="en-US" sz="1300"/>
          </a:p>
        </p:txBody>
      </p:sp>
      <p:sp>
        <p:nvSpPr>
          <p:cNvPr id="69636"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69637"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2D467BF-A9C1-4D5F-9BD3-FF56E3DE0D81}" type="datetime1">
              <a:rPr kumimoji="0" lang="en-US" altLang="en-US" sz="1300" smtClean="0"/>
              <a:pPr>
                <a:spcBef>
                  <a:spcPct val="0"/>
                </a:spcBef>
              </a:pPr>
              <a:t>8/22/2016</a:t>
            </a:fld>
            <a:endParaRPr kumimoji="0" lang="en-US" altLang="en-US" sz="1300"/>
          </a:p>
        </p:txBody>
      </p:sp>
      <p:sp>
        <p:nvSpPr>
          <p:cNvPr id="7168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65390E7-D204-4016-A05C-3EC85913665E}" type="slidenum">
              <a:rPr kumimoji="0" lang="en-US" altLang="en-US" sz="1300"/>
              <a:pPr>
                <a:spcBef>
                  <a:spcPct val="0"/>
                </a:spcBef>
              </a:pPr>
              <a:t>34</a:t>
            </a:fld>
            <a:endParaRPr kumimoji="0" lang="en-US" altLang="en-US" sz="1300"/>
          </a:p>
        </p:txBody>
      </p:sp>
      <p:sp>
        <p:nvSpPr>
          <p:cNvPr id="71684"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71685"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DA6BD90-74BF-40CB-BAEB-633832407B5B}" type="datetime1">
              <a:rPr kumimoji="0" lang="en-US" altLang="en-US" sz="1300" smtClean="0"/>
              <a:pPr>
                <a:spcBef>
                  <a:spcPct val="0"/>
                </a:spcBef>
              </a:pPr>
              <a:t>8/22/2016</a:t>
            </a:fld>
            <a:endParaRPr kumimoji="0" lang="en-US" altLang="en-US" sz="1300"/>
          </a:p>
        </p:txBody>
      </p:sp>
      <p:sp>
        <p:nvSpPr>
          <p:cNvPr id="7373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3DC84A9-6264-4B79-8430-B78225725BA0}" type="slidenum">
              <a:rPr kumimoji="0" lang="en-US" altLang="en-US" sz="1300"/>
              <a:pPr>
                <a:spcBef>
                  <a:spcPct val="0"/>
                </a:spcBef>
              </a:pPr>
              <a:t>35</a:t>
            </a:fld>
            <a:endParaRPr kumimoji="0" lang="en-US" altLang="en-US" sz="1300"/>
          </a:p>
        </p:txBody>
      </p:sp>
      <p:sp>
        <p:nvSpPr>
          <p:cNvPr id="73732"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73733"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34544BC-A168-49E5-B191-38D30073DCC7}" type="datetime1">
              <a:rPr kumimoji="0" lang="en-US" altLang="en-US" sz="1300" smtClean="0"/>
              <a:pPr>
                <a:spcBef>
                  <a:spcPct val="0"/>
                </a:spcBef>
              </a:pPr>
              <a:t>8/22/2016</a:t>
            </a:fld>
            <a:endParaRPr kumimoji="0" lang="en-US" altLang="en-US" sz="1300"/>
          </a:p>
        </p:txBody>
      </p:sp>
      <p:sp>
        <p:nvSpPr>
          <p:cNvPr id="7577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68CFDED-624D-4A43-9D42-CE90E83117CD}" type="slidenum">
              <a:rPr kumimoji="0" lang="en-US" altLang="en-US" sz="1300"/>
              <a:pPr>
                <a:spcBef>
                  <a:spcPct val="0"/>
                </a:spcBef>
              </a:pPr>
              <a:t>36</a:t>
            </a:fld>
            <a:endParaRPr kumimoji="0" lang="en-US" altLang="en-US" sz="1300"/>
          </a:p>
        </p:txBody>
      </p:sp>
      <p:sp>
        <p:nvSpPr>
          <p:cNvPr id="75780"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75781"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A85C627-BE0C-4C8B-AC3B-AFFCA8A6F974}" type="datetime1">
              <a:rPr kumimoji="0" lang="en-US" altLang="en-US" sz="1300" smtClean="0"/>
              <a:pPr>
                <a:spcBef>
                  <a:spcPct val="0"/>
                </a:spcBef>
              </a:pPr>
              <a:t>8/22/2016</a:t>
            </a:fld>
            <a:endParaRPr kumimoji="0" lang="en-US" altLang="en-US" sz="1300"/>
          </a:p>
        </p:txBody>
      </p:sp>
      <p:sp>
        <p:nvSpPr>
          <p:cNvPr id="7782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AD21BDA-FAF8-4556-938D-6C6B7E8A1C83}" type="slidenum">
              <a:rPr kumimoji="0" lang="en-US" altLang="en-US" sz="1300"/>
              <a:pPr>
                <a:spcBef>
                  <a:spcPct val="0"/>
                </a:spcBef>
              </a:pPr>
              <a:t>37</a:t>
            </a:fld>
            <a:endParaRPr kumimoji="0" lang="en-US" altLang="en-US" sz="1300"/>
          </a:p>
        </p:txBody>
      </p:sp>
      <p:sp>
        <p:nvSpPr>
          <p:cNvPr id="77828"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77829"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D2AE335-9D18-416B-9886-DB7F57677198}" type="datetime1">
              <a:rPr kumimoji="0" lang="en-US" altLang="en-US" sz="1300" smtClean="0"/>
              <a:pPr>
                <a:spcBef>
                  <a:spcPct val="0"/>
                </a:spcBef>
              </a:pPr>
              <a:t>8/22/2016</a:t>
            </a:fld>
            <a:endParaRPr kumimoji="0" lang="en-US" altLang="en-US" sz="1300"/>
          </a:p>
        </p:txBody>
      </p:sp>
      <p:sp>
        <p:nvSpPr>
          <p:cNvPr id="7987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8BE3526-F308-4314-8725-6382C66CC8EC}" type="slidenum">
              <a:rPr kumimoji="0" lang="en-US" altLang="en-US" sz="1300"/>
              <a:pPr>
                <a:spcBef>
                  <a:spcPct val="0"/>
                </a:spcBef>
              </a:pPr>
              <a:t>38</a:t>
            </a:fld>
            <a:endParaRPr kumimoji="0" lang="en-US" altLang="en-US" sz="1300"/>
          </a:p>
        </p:txBody>
      </p:sp>
      <p:sp>
        <p:nvSpPr>
          <p:cNvPr id="79876"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79877"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DDAB6B2-C888-45A2-9376-CD49DA231DEA}" type="datetime1">
              <a:rPr kumimoji="0" lang="en-US" altLang="en-US" sz="1300" smtClean="0"/>
              <a:pPr>
                <a:spcBef>
                  <a:spcPct val="0"/>
                </a:spcBef>
              </a:pPr>
              <a:t>8/22/2016</a:t>
            </a:fld>
            <a:endParaRPr kumimoji="0" lang="en-US" altLang="en-US" sz="1300"/>
          </a:p>
        </p:txBody>
      </p:sp>
      <p:sp>
        <p:nvSpPr>
          <p:cNvPr id="8192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CB8F8EC-4026-46E6-86F0-158D492D34AA}" type="slidenum">
              <a:rPr kumimoji="0" lang="en-US" altLang="en-US" sz="1300"/>
              <a:pPr>
                <a:spcBef>
                  <a:spcPct val="0"/>
                </a:spcBef>
              </a:pPr>
              <a:t>39</a:t>
            </a:fld>
            <a:endParaRPr kumimoji="0" lang="en-US" altLang="en-US" sz="1300"/>
          </a:p>
        </p:txBody>
      </p:sp>
      <p:sp>
        <p:nvSpPr>
          <p:cNvPr id="81924"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81925"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8C20321-8BD2-492D-9CD7-5BDC8EFB57BF}" type="datetime1">
              <a:rPr kumimoji="0" lang="en-US" altLang="en-US" sz="1300" smtClean="0"/>
              <a:pPr>
                <a:spcBef>
                  <a:spcPct val="0"/>
                </a:spcBef>
              </a:pPr>
              <a:t>8/22/2016</a:t>
            </a:fld>
            <a:endParaRPr kumimoji="0" lang="en-US" altLang="en-US" sz="1300"/>
          </a:p>
        </p:txBody>
      </p:sp>
      <p:sp>
        <p:nvSpPr>
          <p:cNvPr id="839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A310B24-FC64-4904-9B0A-12BAA7312954}" type="slidenum">
              <a:rPr kumimoji="0" lang="en-US" altLang="en-US" sz="1300"/>
              <a:pPr>
                <a:spcBef>
                  <a:spcPct val="0"/>
                </a:spcBef>
              </a:pPr>
              <a:t>40</a:t>
            </a:fld>
            <a:endParaRPr kumimoji="0" lang="en-US" altLang="en-US" sz="1300"/>
          </a:p>
        </p:txBody>
      </p:sp>
      <p:sp>
        <p:nvSpPr>
          <p:cNvPr id="83972"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83973"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A8B821A-8597-4F5E-9A4B-5C3C5160AB26}" type="datetime1">
              <a:rPr kumimoji="0" lang="en-US" altLang="en-US" sz="1300" smtClean="0"/>
              <a:pPr>
                <a:spcBef>
                  <a:spcPct val="0"/>
                </a:spcBef>
              </a:pPr>
              <a:t>8/22/2016</a:t>
            </a:fld>
            <a:endParaRPr kumimoji="0" lang="en-US" altLang="en-US" sz="1300"/>
          </a:p>
        </p:txBody>
      </p:sp>
      <p:sp>
        <p:nvSpPr>
          <p:cNvPr id="8601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2472EF6-88A8-480C-B45F-FC1607546A93}" type="slidenum">
              <a:rPr kumimoji="0" lang="en-US" altLang="en-US" sz="1300"/>
              <a:pPr>
                <a:spcBef>
                  <a:spcPct val="0"/>
                </a:spcBef>
              </a:pPr>
              <a:t>41</a:t>
            </a:fld>
            <a:endParaRPr kumimoji="0" lang="en-US" altLang="en-US" sz="1300"/>
          </a:p>
        </p:txBody>
      </p:sp>
      <p:sp>
        <p:nvSpPr>
          <p:cNvPr id="86020"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86021"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514E729-28DB-4699-ABEF-965EE6109066}" type="datetime1">
              <a:rPr kumimoji="0" lang="en-US" altLang="en-US" sz="1300" smtClean="0"/>
              <a:pPr>
                <a:spcBef>
                  <a:spcPct val="0"/>
                </a:spcBef>
              </a:pPr>
              <a:t>8/22/2016</a:t>
            </a:fld>
            <a:endParaRPr kumimoji="0" lang="en-US" altLang="en-US" sz="1300"/>
          </a:p>
        </p:txBody>
      </p:sp>
      <p:sp>
        <p:nvSpPr>
          <p:cNvPr id="1331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B94E198-6FCA-4E00-A589-F625C1ECD347}" type="slidenum">
              <a:rPr kumimoji="0" lang="en-US" altLang="en-US" sz="1300"/>
              <a:pPr>
                <a:spcBef>
                  <a:spcPct val="0"/>
                </a:spcBef>
              </a:pPr>
              <a:t>5</a:t>
            </a:fld>
            <a:endParaRPr kumimoji="0" lang="en-US" altLang="en-US" sz="1300"/>
          </a:p>
        </p:txBody>
      </p:sp>
      <p:sp>
        <p:nvSpPr>
          <p:cNvPr id="13316"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13317"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4639F9B-CBF2-46C3-AD0C-52121C347B7E}" type="datetime1">
              <a:rPr kumimoji="0" lang="en-US" altLang="en-US" sz="1300" smtClean="0"/>
              <a:pPr>
                <a:spcBef>
                  <a:spcPct val="0"/>
                </a:spcBef>
              </a:pPr>
              <a:t>8/22/2016</a:t>
            </a:fld>
            <a:endParaRPr kumimoji="0" lang="en-US" altLang="en-US" sz="1300"/>
          </a:p>
        </p:txBody>
      </p:sp>
      <p:sp>
        <p:nvSpPr>
          <p:cNvPr id="8806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10F590B-C850-4381-AA08-39D52E061FE3}" type="slidenum">
              <a:rPr kumimoji="0" lang="en-US" altLang="en-US" sz="1300"/>
              <a:pPr>
                <a:spcBef>
                  <a:spcPct val="0"/>
                </a:spcBef>
              </a:pPr>
              <a:t>42</a:t>
            </a:fld>
            <a:endParaRPr kumimoji="0" lang="en-US" altLang="en-US" sz="1300"/>
          </a:p>
        </p:txBody>
      </p:sp>
      <p:sp>
        <p:nvSpPr>
          <p:cNvPr id="88068" name="Rectangle 1026"/>
          <p:cNvSpPr>
            <a:spLocks noGrp="1" noRot="1" noChangeAspect="1" noChangeArrowheads="1" noTextEdit="1"/>
          </p:cNvSpPr>
          <p:nvPr>
            <p:ph type="sldImg"/>
          </p:nvPr>
        </p:nvSpPr>
        <p:spPr>
          <a:xfrm>
            <a:off x="1254125" y="719138"/>
            <a:ext cx="4794250" cy="3595687"/>
          </a:xfrm>
          <a:solidFill>
            <a:srgbClr val="FFFFFF"/>
          </a:solidFill>
          <a:ln/>
        </p:spPr>
      </p:sp>
      <p:sp>
        <p:nvSpPr>
          <p:cNvPr id="88069" name="Rectangle 1027"/>
          <p:cNvSpPr>
            <a:spLocks noGrp="1" noChangeArrowheads="1"/>
          </p:cNvSpPr>
          <p:nvPr>
            <p:ph type="body" idx="1"/>
          </p:nvPr>
        </p:nvSpPr>
        <p:spPr>
          <a:xfrm>
            <a:off x="973138" y="4552950"/>
            <a:ext cx="5356225" cy="4316413"/>
          </a:xfrm>
          <a:solidFill>
            <a:srgbClr val="FFFFFF"/>
          </a:solidFill>
          <a:ln>
            <a:solidFill>
              <a:srgbClr val="000000"/>
            </a:solidFill>
          </a:ln>
        </p:spPr>
        <p:txBody>
          <a:bodyPr lIns="91433" tIns="45717" rIns="91433" bIns="45717"/>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7DF2F5C-BA36-4379-AEBC-544EEB4AF351}" type="datetime1">
              <a:rPr kumimoji="0" lang="en-US" altLang="en-US" sz="1300" smtClean="0"/>
              <a:pPr>
                <a:spcBef>
                  <a:spcPct val="0"/>
                </a:spcBef>
              </a:pPr>
              <a:t>8/22/2016</a:t>
            </a:fld>
            <a:endParaRPr kumimoji="0" lang="en-US" altLang="en-US" sz="1300"/>
          </a:p>
        </p:txBody>
      </p:sp>
      <p:sp>
        <p:nvSpPr>
          <p:cNvPr id="9011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F0C2DEA-3FD4-4F9A-9B65-2E29CCABC4F2}" type="slidenum">
              <a:rPr kumimoji="0" lang="en-US" altLang="en-US" sz="1300"/>
              <a:pPr>
                <a:spcBef>
                  <a:spcPct val="0"/>
                </a:spcBef>
              </a:pPr>
              <a:t>43</a:t>
            </a:fld>
            <a:endParaRPr kumimoji="0" lang="en-US" altLang="en-US" sz="1300"/>
          </a:p>
        </p:txBody>
      </p:sp>
      <p:sp>
        <p:nvSpPr>
          <p:cNvPr id="90116"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90117"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985A2CE-7534-4E9A-871A-E1BC6CA113DF}" type="datetime1">
              <a:rPr kumimoji="0" lang="en-US" altLang="en-US" sz="1300" smtClean="0"/>
              <a:pPr>
                <a:spcBef>
                  <a:spcPct val="0"/>
                </a:spcBef>
              </a:pPr>
              <a:t>8/22/2016</a:t>
            </a:fld>
            <a:endParaRPr kumimoji="0" lang="en-US" altLang="en-US" sz="1300"/>
          </a:p>
        </p:txBody>
      </p:sp>
      <p:sp>
        <p:nvSpPr>
          <p:cNvPr id="9216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C04A04A-6C51-4EE6-872B-47251510AD28}" type="slidenum">
              <a:rPr kumimoji="0" lang="en-US" altLang="en-US" sz="1300"/>
              <a:pPr>
                <a:spcBef>
                  <a:spcPct val="0"/>
                </a:spcBef>
              </a:pPr>
              <a:t>44</a:t>
            </a:fld>
            <a:endParaRPr kumimoji="0" lang="en-US" altLang="en-US" sz="1300"/>
          </a:p>
        </p:txBody>
      </p:sp>
      <p:sp>
        <p:nvSpPr>
          <p:cNvPr id="92164"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92165" name="Rectangle 3"/>
          <p:cNvSpPr>
            <a:spLocks noGrp="1" noChangeArrowheads="1"/>
          </p:cNvSpPr>
          <p:nvPr>
            <p:ph type="body" idx="1"/>
          </p:nvPr>
        </p:nvSpPr>
        <p:spPr>
          <a:solidFill>
            <a:srgbClr val="FFFFFF"/>
          </a:solidFill>
          <a:ln>
            <a:solidFill>
              <a:srgbClr val="000000"/>
            </a:solidFill>
          </a:ln>
        </p:spPr>
        <p:txBody>
          <a:bodyPr lIns="94938" tIns="47469" rIns="94938" bIns="47469"/>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7D632D5-FFB7-4F71-9522-B95449382819}" type="datetime1">
              <a:rPr kumimoji="0" lang="en-US" altLang="en-US" sz="1300" smtClean="0"/>
              <a:pPr>
                <a:spcBef>
                  <a:spcPct val="0"/>
                </a:spcBef>
              </a:pPr>
              <a:t>8/22/2016</a:t>
            </a:fld>
            <a:endParaRPr kumimoji="0" lang="en-US" altLang="en-US" sz="1300"/>
          </a:p>
        </p:txBody>
      </p:sp>
      <p:sp>
        <p:nvSpPr>
          <p:cNvPr id="1536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0F45D75-CFCE-49D5-B965-46867DDDA2CC}" type="slidenum">
              <a:rPr kumimoji="0" lang="en-US" altLang="en-US" sz="1300"/>
              <a:pPr>
                <a:spcBef>
                  <a:spcPct val="0"/>
                </a:spcBef>
              </a:pPr>
              <a:t>6</a:t>
            </a:fld>
            <a:endParaRPr kumimoji="0" lang="en-US" altLang="en-US" sz="1300"/>
          </a:p>
        </p:txBody>
      </p:sp>
      <p:sp>
        <p:nvSpPr>
          <p:cNvPr id="15364"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15365"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9670F22-1D63-462A-B38C-85E8D2F62BAB}" type="datetime1">
              <a:rPr kumimoji="0" lang="en-US" altLang="en-US" sz="1300" smtClean="0"/>
              <a:pPr>
                <a:spcBef>
                  <a:spcPct val="0"/>
                </a:spcBef>
              </a:pPr>
              <a:t>8/22/2016</a:t>
            </a:fld>
            <a:endParaRPr kumimoji="0" lang="en-US" altLang="en-US" sz="1300"/>
          </a:p>
        </p:txBody>
      </p:sp>
      <p:sp>
        <p:nvSpPr>
          <p:cNvPr id="1741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13AFF0C-8606-4A50-A173-E1A8BD53155C}" type="slidenum">
              <a:rPr kumimoji="0" lang="en-US" altLang="en-US" sz="1300"/>
              <a:pPr>
                <a:spcBef>
                  <a:spcPct val="0"/>
                </a:spcBef>
              </a:pPr>
              <a:t>7</a:t>
            </a:fld>
            <a:endParaRPr kumimoji="0" lang="en-US" altLang="en-US" sz="1300"/>
          </a:p>
        </p:txBody>
      </p:sp>
      <p:sp>
        <p:nvSpPr>
          <p:cNvPr id="17412" name="Rectangle 2"/>
          <p:cNvSpPr>
            <a:spLocks noGrp="1" noRot="1" noChangeAspect="1" noChangeArrowheads="1" noTextEdit="1"/>
          </p:cNvSpPr>
          <p:nvPr>
            <p:ph type="sldImg"/>
          </p:nvPr>
        </p:nvSpPr>
        <p:spPr>
          <a:xfrm>
            <a:off x="1254125" y="719138"/>
            <a:ext cx="4794250" cy="3595687"/>
          </a:xfrm>
          <a:solidFill>
            <a:srgbClr val="FFFFFF"/>
          </a:solidFill>
          <a:ln/>
        </p:spPr>
      </p:sp>
      <p:sp>
        <p:nvSpPr>
          <p:cNvPr id="17413" name="Rectangle 3"/>
          <p:cNvSpPr>
            <a:spLocks noGrp="1" noChangeArrowheads="1"/>
          </p:cNvSpPr>
          <p:nvPr>
            <p:ph type="body" idx="1"/>
          </p:nvPr>
        </p:nvSpPr>
        <p:spPr>
          <a:solidFill>
            <a:srgbClr val="FFFFFF"/>
          </a:solidFill>
          <a:ln>
            <a:solidFill>
              <a:srgbClr val="000000"/>
            </a:solidFill>
          </a:ln>
        </p:spPr>
        <p:txBody>
          <a:bodyPr lIns="96286" tIns="48143" rIns="96286" bIns="48143"/>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6AD3752-0673-43B0-A01E-8888F6F7B796}" type="datetime1">
              <a:rPr kumimoji="0" lang="en-US" altLang="en-US" sz="1300" smtClean="0"/>
              <a:pPr>
                <a:spcBef>
                  <a:spcPct val="0"/>
                </a:spcBef>
              </a:pPr>
              <a:t>8/22/2016</a:t>
            </a:fld>
            <a:endParaRPr kumimoji="0" lang="en-US" altLang="en-US" sz="1300"/>
          </a:p>
        </p:txBody>
      </p:sp>
      <p:sp>
        <p:nvSpPr>
          <p:cNvPr id="1945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3B65A0A-2A0D-4906-963D-6D23C83A505B}" type="slidenum">
              <a:rPr kumimoji="0" lang="en-US" altLang="en-US" sz="1300"/>
              <a:pPr>
                <a:spcBef>
                  <a:spcPct val="0"/>
                </a:spcBef>
              </a:pPr>
              <a:t>8</a:t>
            </a:fld>
            <a:endParaRPr kumimoji="0" lang="en-US" altLang="en-US" sz="1300"/>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0696AD6-4BB6-4F1B-AA7E-35E4A5CE280F}" type="datetime1">
              <a:rPr kumimoji="0" lang="en-US" altLang="en-US" sz="1300" smtClean="0"/>
              <a:pPr>
                <a:spcBef>
                  <a:spcPct val="0"/>
                </a:spcBef>
              </a:pPr>
              <a:t>8/22/2016</a:t>
            </a:fld>
            <a:endParaRPr kumimoji="0" lang="en-US" altLang="en-US" sz="1300"/>
          </a:p>
        </p:txBody>
      </p:sp>
      <p:sp>
        <p:nvSpPr>
          <p:cNvPr id="2150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37B8C72-22F3-4A40-B629-CDE43892B040}" type="slidenum">
              <a:rPr kumimoji="0" lang="en-US" altLang="en-US" sz="1300"/>
              <a:pPr>
                <a:spcBef>
                  <a:spcPct val="0"/>
                </a:spcBef>
              </a:pPr>
              <a:t>9</a:t>
            </a:fld>
            <a:endParaRPr kumimoji="0" lang="en-US" altLang="en-US" sz="1300"/>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219A5BD-62CF-4B7F-9DED-3D8E5E85F393}" type="datetime1">
              <a:rPr kumimoji="0" lang="en-US" altLang="en-US" sz="1300" smtClean="0"/>
              <a:pPr>
                <a:spcBef>
                  <a:spcPct val="0"/>
                </a:spcBef>
              </a:pPr>
              <a:t>8/22/2016</a:t>
            </a:fld>
            <a:endParaRPr kumimoji="0" lang="en-US" altLang="en-US" sz="1300"/>
          </a:p>
        </p:txBody>
      </p:sp>
      <p:sp>
        <p:nvSpPr>
          <p:cNvPr id="2457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defRPr>
            </a:lvl1pPr>
            <a:lvl2pPr marL="742950" indent="-285750" defTabSz="966788">
              <a:spcBef>
                <a:spcPct val="30000"/>
              </a:spcBef>
              <a:defRPr kumimoji="1" sz="1200">
                <a:solidFill>
                  <a:schemeClr val="tx1"/>
                </a:solidFill>
                <a:latin typeface="Times New Roman" panose="02020603050405020304" pitchFamily="18" charset="0"/>
              </a:defRPr>
            </a:lvl2pPr>
            <a:lvl3pPr marL="1143000" indent="-228600" defTabSz="966788">
              <a:spcBef>
                <a:spcPct val="30000"/>
              </a:spcBef>
              <a:defRPr kumimoji="1" sz="1200">
                <a:solidFill>
                  <a:schemeClr val="tx1"/>
                </a:solidFill>
                <a:latin typeface="Times New Roman" panose="02020603050405020304" pitchFamily="18" charset="0"/>
              </a:defRPr>
            </a:lvl3pPr>
            <a:lvl4pPr marL="1600200" indent="-228600" defTabSz="966788">
              <a:spcBef>
                <a:spcPct val="30000"/>
              </a:spcBef>
              <a:defRPr kumimoji="1" sz="1200">
                <a:solidFill>
                  <a:schemeClr val="tx1"/>
                </a:solidFill>
                <a:latin typeface="Times New Roman" panose="02020603050405020304" pitchFamily="18" charset="0"/>
              </a:defRPr>
            </a:lvl4pPr>
            <a:lvl5pPr marL="2057400" indent="-228600" defTabSz="966788">
              <a:spcBef>
                <a:spcPct val="30000"/>
              </a:spcBef>
              <a:defRPr kumimoji="1"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26E2714-0EC1-4186-A7AE-FCCCBEC82EA3}" type="slidenum">
              <a:rPr kumimoji="0" lang="en-US" altLang="en-US" sz="1300"/>
              <a:pPr>
                <a:spcBef>
                  <a:spcPct val="0"/>
                </a:spcBef>
              </a:pPr>
              <a:t>11</a:t>
            </a:fld>
            <a:endParaRPr kumimoji="0" lang="en-US" altLang="en-US" sz="1300"/>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30600"/>
        </a:solidFill>
        <a:effectLst/>
      </p:bgPr>
    </p:bg>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 y="-1905000"/>
            <a:ext cx="9144000" cy="613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solidFill>
                  <a:schemeClr val="tx1"/>
                </a:solidFill>
                <a:prstDash val="sysDot"/>
                <a:miter lim="800000"/>
                <a:headEnd type="none" w="med" len="med"/>
                <a:tailEnd type="none" w="lg" len="lg"/>
              </a14:hiddenLine>
            </a:ext>
          </a:extLst>
        </p:spPr>
      </p:pic>
      <p:sp>
        <p:nvSpPr>
          <p:cNvPr id="3074" name="Rectangle 2"/>
          <p:cNvSpPr>
            <a:spLocks noGrp="1" noChangeArrowheads="1"/>
          </p:cNvSpPr>
          <p:nvPr>
            <p:ph type="ctrTitle" hasCustomPrompt="1"/>
          </p:nvPr>
        </p:nvSpPr>
        <p:spPr>
          <a:xfrm>
            <a:off x="2362200" y="3492058"/>
            <a:ext cx="6019800" cy="1470025"/>
          </a:xfrm>
        </p:spPr>
        <p:txBody>
          <a:bodyPr/>
          <a:lstStyle>
            <a:lvl1pPr algn="r">
              <a:defRPr baseline="0">
                <a:solidFill>
                  <a:schemeClr val="bg1"/>
                </a:solidFill>
                <a:latin typeface="Baskerville Old Face" panose="02020602080505020303" pitchFamily="18" charset="0"/>
              </a:defRPr>
            </a:lvl1pPr>
          </a:lstStyle>
          <a:p>
            <a:r>
              <a:rPr lang="en-US" dirty="0" smtClean="0"/>
              <a:t>Chapter 1</a:t>
            </a:r>
            <a:endParaRPr lang="en-US" dirty="0"/>
          </a:p>
        </p:txBody>
      </p:sp>
      <p:sp>
        <p:nvSpPr>
          <p:cNvPr id="3075" name="Rectangle 3"/>
          <p:cNvSpPr>
            <a:spLocks noGrp="1" noChangeArrowheads="1"/>
          </p:cNvSpPr>
          <p:nvPr>
            <p:ph type="subTitle" idx="1" hasCustomPrompt="1"/>
          </p:nvPr>
        </p:nvSpPr>
        <p:spPr>
          <a:xfrm>
            <a:off x="2667000" y="4495800"/>
            <a:ext cx="5715000" cy="1752600"/>
          </a:xfrm>
        </p:spPr>
        <p:txBody>
          <a:bodyPr/>
          <a:lstStyle>
            <a:lvl1pPr marL="0" indent="0" algn="r">
              <a:buFontTx/>
              <a:buNone/>
              <a:defRPr sz="4000" baseline="0">
                <a:solidFill>
                  <a:srgbClr val="F7941D"/>
                </a:solidFill>
                <a:latin typeface="Baskerville Old Face" panose="02020602080505020303" pitchFamily="18" charset="0"/>
              </a:defRPr>
            </a:lvl1pPr>
          </a:lstStyle>
          <a:p>
            <a:r>
              <a:rPr lang="en-US" dirty="0" smtClean="0"/>
              <a:t>Labor Economics: Introduction and Overview</a:t>
            </a:r>
            <a:endParaRPr lang="en-US" dirty="0"/>
          </a:p>
        </p:txBody>
      </p:sp>
      <p:sp>
        <p:nvSpPr>
          <p:cNvPr id="10" name="Text Box 13"/>
          <p:cNvSpPr txBox="1">
            <a:spLocks noChangeArrowheads="1"/>
          </p:cNvSpPr>
          <p:nvPr/>
        </p:nvSpPr>
        <p:spPr bwMode="auto">
          <a:xfrm>
            <a:off x="457200" y="6400800"/>
            <a:ext cx="853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en-US" sz="900" i="1" dirty="0" smtClean="0">
                <a:solidFill>
                  <a:schemeClr val="bg1">
                    <a:lumMod val="95000"/>
                  </a:schemeClr>
                </a:solidFill>
                <a:latin typeface="Arial" panose="020B0604020202020204" pitchFamily="34" charset="0"/>
                <a:cs typeface="Arial" panose="020B0604020202020204" pitchFamily="34" charset="0"/>
              </a:rPr>
              <a:t>© 2017 McGraw-Hill Education. All rights reserved. Authorized only for instructor use in the classroom. No reproduction or distribution without the prior written consent of McGraw-Hill Education.</a:t>
            </a:r>
            <a:endParaRPr lang="en-US" sz="900" i="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04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12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777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65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0" y="1524000"/>
            <a:ext cx="9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0"/>
            <a:ext cx="9144000" cy="1447800"/>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30600"/>
                </a:solidFill>
              </a:ln>
              <a:solidFill>
                <a:srgbClr val="230600"/>
              </a:solidFill>
            </a:endParaRPr>
          </a:p>
        </p:txBody>
      </p:sp>
    </p:spTree>
    <p:extLst>
      <p:ext uri="{BB962C8B-B14F-4D97-AF65-F5344CB8AC3E}">
        <p14:creationId xmlns:p14="http://schemas.microsoft.com/office/powerpoint/2010/main" val="358600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095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128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768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457200" y="1676400"/>
            <a:ext cx="8229600" cy="4525963"/>
          </a:xfrm>
        </p:spPr>
        <p:txBody>
          <a:bodyPr/>
          <a:lstStyle/>
          <a:p>
            <a:pPr marL="533400" lvl="0" indent="-533400" eaLnBrk="1" hangingPunct="1">
              <a:lnSpc>
                <a:spcPct val="80000"/>
              </a:lnSpc>
              <a:buFont typeface="Wingdings" pitchFamily="2" charset="2"/>
              <a:buNone/>
            </a:pPr>
            <a:r>
              <a:rPr lang="en-US" altLang="en-US" sz="5400" b="1" smtClean="0">
                <a:solidFill>
                  <a:srgbClr val="EF8E21"/>
                </a:solidFill>
                <a:latin typeface="+mj-lt"/>
              </a:rPr>
              <a:t>Click to edit Master text styles</a:t>
            </a:r>
          </a:p>
        </p:txBody>
      </p:sp>
      <p:cxnSp>
        <p:nvCxnSpPr>
          <p:cNvPr id="4" name="Straight Connector 3"/>
          <p:cNvCxnSpPr/>
          <p:nvPr/>
        </p:nvCxnSpPr>
        <p:spPr>
          <a:xfrm>
            <a:off x="457200" y="3124200"/>
            <a:ext cx="822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38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3"/>
          <p:cNvSpPr/>
          <p:nvPr/>
        </p:nvSpPr>
        <p:spPr>
          <a:xfrm>
            <a:off x="0" y="1066800"/>
            <a:ext cx="9144000" cy="5791200"/>
          </a:xfrm>
          <a:prstGeom prst="rect">
            <a:avLst/>
          </a:prstGeom>
          <a:blipFill dpi="0" rotWithShape="1">
            <a:blip r:embed="rId2">
              <a:alphaModFix amt="11000"/>
              <a:biLevel thresh="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p:cNvSpPr>
            <a:spLocks noGrp="1" noChangeArrowheads="1"/>
          </p:cNvSpPr>
          <p:nvPr>
            <p:ph idx="1"/>
          </p:nvPr>
        </p:nvSpPr>
        <p:spPr>
          <a:xfrm>
            <a:off x="457200" y="1676400"/>
            <a:ext cx="8229600" cy="4525963"/>
          </a:xfrm>
        </p:spPr>
        <p:txBody>
          <a:bodyPr/>
          <a:lstStyle/>
          <a:p>
            <a:pPr marL="533400" lvl="0" indent="-533400" eaLnBrk="1" hangingPunct="1">
              <a:lnSpc>
                <a:spcPct val="80000"/>
              </a:lnSpc>
              <a:buFont typeface="Wingdings" pitchFamily="2" charset="2"/>
              <a:buNone/>
            </a:pPr>
            <a:r>
              <a:rPr lang="en-US" altLang="en-US" sz="5400" b="1" smtClean="0">
                <a:solidFill>
                  <a:srgbClr val="EF8E21"/>
                </a:solidFill>
                <a:latin typeface="+mj-lt"/>
              </a:rPr>
              <a:t>Click to edit Master text styles</a:t>
            </a:r>
          </a:p>
        </p:txBody>
      </p:sp>
      <p:cxnSp>
        <p:nvCxnSpPr>
          <p:cNvPr id="3" name="Straight Connector 2"/>
          <p:cNvCxnSpPr/>
          <p:nvPr/>
        </p:nvCxnSpPr>
        <p:spPr>
          <a:xfrm>
            <a:off x="0" y="1058694"/>
            <a:ext cx="9220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0"/>
            <a:ext cx="9144000" cy="1058694"/>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30600"/>
                </a:solidFill>
              </a:ln>
              <a:solidFill>
                <a:srgbClr val="230600"/>
              </a:solidFill>
            </a:endParaRPr>
          </a:p>
        </p:txBody>
      </p:sp>
    </p:spTree>
    <p:extLst>
      <p:ext uri="{BB962C8B-B14F-4D97-AF65-F5344CB8AC3E}">
        <p14:creationId xmlns:p14="http://schemas.microsoft.com/office/powerpoint/2010/main" val="319105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29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15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bwMode="auto">
          <a:xfrm>
            <a:off x="457200" y="29345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Chapter 1</a:t>
            </a:r>
          </a:p>
        </p:txBody>
      </p:sp>
      <p:sp>
        <p:nvSpPr>
          <p:cNvPr id="1034" name="Rectangle 3"/>
          <p:cNvSpPr>
            <a:spLocks noGrp="1" noChangeArrowheads="1"/>
          </p:cNvSpPr>
          <p:nvPr>
            <p:ph type="body" idx="1"/>
          </p:nvPr>
        </p:nvSpPr>
        <p:spPr bwMode="auto">
          <a:xfrm>
            <a:off x="457200" y="1676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5" name="Text Box 13"/>
          <p:cNvSpPr txBox="1">
            <a:spLocks noChangeArrowheads="1"/>
          </p:cNvSpPr>
          <p:nvPr/>
        </p:nvSpPr>
        <p:spPr bwMode="auto">
          <a:xfrm>
            <a:off x="457200" y="6400800"/>
            <a:ext cx="784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en-US" sz="800" i="1" dirty="0" smtClean="0">
                <a:solidFill>
                  <a:schemeClr val="tx1">
                    <a:lumMod val="75000"/>
                    <a:lumOff val="25000"/>
                  </a:schemeClr>
                </a:solidFill>
                <a:latin typeface="Arial" panose="020B0604020202020204" pitchFamily="34" charset="0"/>
                <a:cs typeface="Arial" panose="020B0604020202020204" pitchFamily="34" charset="0"/>
              </a:rPr>
              <a:t>© 2017 McGraw-Hill Education. All rights reserved. Authorized only for instructor use in the classroom. No reproduction or distribution without the prior written consent of McGraw-Hill Education.</a:t>
            </a:r>
            <a:endParaRPr lang="en-US" sz="800" i="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39" name="Text Box 16"/>
          <p:cNvSpPr txBox="1">
            <a:spLocks noChangeArrowheads="1"/>
          </p:cNvSpPr>
          <p:nvPr/>
        </p:nvSpPr>
        <p:spPr bwMode="auto">
          <a:xfrm>
            <a:off x="8229600" y="64008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solidFill>
                  <a:schemeClr val="tx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spcBef>
                <a:spcPct val="50000"/>
              </a:spcBef>
            </a:pPr>
            <a:r>
              <a:rPr lang="en-US" altLang="en-US" sz="1200" dirty="0">
                <a:solidFill>
                  <a:srgbClr val="EF8E21"/>
                </a:solidFill>
                <a:latin typeface="+mn-lt"/>
              </a:rPr>
              <a:t>1-</a:t>
            </a:r>
            <a:fld id="{91F8B2B5-FBD2-49AA-91D6-C53D186A640A}" type="slidenum">
              <a:rPr lang="en-US" altLang="en-US" sz="1200">
                <a:solidFill>
                  <a:srgbClr val="EF8E21"/>
                </a:solidFill>
                <a:latin typeface="+mn-lt"/>
              </a:rPr>
              <a:pPr>
                <a:spcBef>
                  <a:spcPct val="50000"/>
                </a:spcBef>
              </a:pPr>
              <a:t>‹#›</a:t>
            </a:fld>
            <a:endParaRPr lang="en-US" altLang="en-US" sz="1200" dirty="0">
              <a:solidFill>
                <a:srgbClr val="EF8E21"/>
              </a:solidFill>
              <a:latin typeface="+mn-lt"/>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rtl="0" eaLnBrk="1" fontAlgn="base" hangingPunct="1">
        <a:spcBef>
          <a:spcPct val="0"/>
        </a:spcBef>
        <a:spcAft>
          <a:spcPct val="0"/>
        </a:spcAft>
        <a:defRPr sz="4400" b="1" baseline="0">
          <a:solidFill>
            <a:srgbClr val="EF8E2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o"/>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en-US"/>
              <a:t>Chapter 5</a:t>
            </a:r>
          </a:p>
        </p:txBody>
      </p:sp>
      <p:sp>
        <p:nvSpPr>
          <p:cNvPr id="6147" name="Rectangle 3"/>
          <p:cNvSpPr>
            <a:spLocks noGrp="1" noChangeArrowheads="1"/>
          </p:cNvSpPr>
          <p:nvPr>
            <p:ph type="subTitle" idx="1"/>
          </p:nvPr>
        </p:nvSpPr>
        <p:spPr/>
        <p:txBody>
          <a:bodyPr/>
          <a:lstStyle/>
          <a:p>
            <a:pPr eaLnBrk="1" hangingPunct="1"/>
            <a:r>
              <a:rPr lang="en-US" altLang="en-US"/>
              <a:t>The Demand for Labor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09938" y="2609850"/>
            <a:ext cx="3733800" cy="1371600"/>
            <a:chOff x="3360" y="1584"/>
            <a:chExt cx="2352" cy="864"/>
          </a:xfrm>
        </p:grpSpPr>
        <p:sp>
          <p:nvSpPr>
            <p:cNvPr id="22576" name="Freeform 3"/>
            <p:cNvSpPr>
              <a:spLocks/>
            </p:cNvSpPr>
            <p:nvPr/>
          </p:nvSpPr>
          <p:spPr bwMode="auto">
            <a:xfrm>
              <a:off x="3360" y="1656"/>
              <a:ext cx="2208" cy="792"/>
            </a:xfrm>
            <a:custGeom>
              <a:avLst/>
              <a:gdLst>
                <a:gd name="T0" fmla="*/ 0 w 2208"/>
                <a:gd name="T1" fmla="*/ 648 h 792"/>
                <a:gd name="T2" fmla="*/ 240 w 2208"/>
                <a:gd name="T3" fmla="*/ 264 h 792"/>
                <a:gd name="T4" fmla="*/ 480 w 2208"/>
                <a:gd name="T5" fmla="*/ 72 h 792"/>
                <a:gd name="T6" fmla="*/ 720 w 2208"/>
                <a:gd name="T7" fmla="*/ 24 h 792"/>
                <a:gd name="T8" fmla="*/ 864 w 2208"/>
                <a:gd name="T9" fmla="*/ 24 h 792"/>
                <a:gd name="T10" fmla="*/ 1056 w 2208"/>
                <a:gd name="T11" fmla="*/ 72 h 792"/>
                <a:gd name="T12" fmla="*/ 1872 w 2208"/>
                <a:gd name="T13" fmla="*/ 456 h 792"/>
                <a:gd name="T14" fmla="*/ 2208 w 2208"/>
                <a:gd name="T15" fmla="*/ 792 h 792"/>
                <a:gd name="T16" fmla="*/ 0 60000 65536"/>
                <a:gd name="T17" fmla="*/ 0 60000 65536"/>
                <a:gd name="T18" fmla="*/ 0 60000 65536"/>
                <a:gd name="T19" fmla="*/ 0 60000 65536"/>
                <a:gd name="T20" fmla="*/ 0 60000 65536"/>
                <a:gd name="T21" fmla="*/ 0 60000 65536"/>
                <a:gd name="T22" fmla="*/ 0 60000 65536"/>
                <a:gd name="T23" fmla="*/ 0 60000 65536"/>
                <a:gd name="T24" fmla="*/ 0 w 2208"/>
                <a:gd name="T25" fmla="*/ 0 h 792"/>
                <a:gd name="T26" fmla="*/ 2208 w 2208"/>
                <a:gd name="T27" fmla="*/ 792 h 7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8" h="792">
                  <a:moveTo>
                    <a:pt x="0" y="648"/>
                  </a:moveTo>
                  <a:cubicBezTo>
                    <a:pt x="80" y="504"/>
                    <a:pt x="160" y="360"/>
                    <a:pt x="240" y="264"/>
                  </a:cubicBezTo>
                  <a:cubicBezTo>
                    <a:pt x="320" y="168"/>
                    <a:pt x="400" y="112"/>
                    <a:pt x="480" y="72"/>
                  </a:cubicBezTo>
                  <a:cubicBezTo>
                    <a:pt x="560" y="32"/>
                    <a:pt x="656" y="32"/>
                    <a:pt x="720" y="24"/>
                  </a:cubicBezTo>
                  <a:cubicBezTo>
                    <a:pt x="784" y="16"/>
                    <a:pt x="808" y="16"/>
                    <a:pt x="864" y="24"/>
                  </a:cubicBezTo>
                  <a:cubicBezTo>
                    <a:pt x="920" y="32"/>
                    <a:pt x="888" y="0"/>
                    <a:pt x="1056" y="72"/>
                  </a:cubicBezTo>
                  <a:cubicBezTo>
                    <a:pt x="1224" y="144"/>
                    <a:pt x="1680" y="336"/>
                    <a:pt x="1872" y="456"/>
                  </a:cubicBezTo>
                  <a:cubicBezTo>
                    <a:pt x="2064" y="576"/>
                    <a:pt x="2136" y="684"/>
                    <a:pt x="2208" y="792"/>
                  </a:cubicBezTo>
                </a:path>
              </a:pathLst>
            </a:custGeom>
            <a:noFill/>
            <a:ln w="76200">
              <a:solidFill>
                <a:srgbClr val="FFC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j-lt"/>
              </a:endParaRPr>
            </a:p>
          </p:txBody>
        </p:sp>
        <p:sp>
          <p:nvSpPr>
            <p:cNvPr id="22577" name="Text Box 4"/>
            <p:cNvSpPr txBox="1">
              <a:spLocks noChangeArrowheads="1"/>
            </p:cNvSpPr>
            <p:nvPr/>
          </p:nvSpPr>
          <p:spPr bwMode="auto">
            <a:xfrm>
              <a:off x="4903" y="1584"/>
              <a:ext cx="809" cy="368"/>
            </a:xfrm>
            <a:prstGeom prst="rect">
              <a:avLst/>
            </a:prstGeom>
            <a:noFill/>
            <a:ln w="9525">
              <a:noFill/>
              <a:miter lim="800000"/>
              <a:headEnd/>
              <a:tailEnd/>
            </a:ln>
            <a:extLst/>
          </p:spPr>
          <p:txBody>
            <a:bodyPr wrap="squar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80000"/>
                </a:lnSpc>
                <a:spcBef>
                  <a:spcPct val="50000"/>
                </a:spcBef>
                <a:buFontTx/>
                <a:buNone/>
              </a:pPr>
              <a:r>
                <a:rPr kumimoji="0" lang="en-US" altLang="en-US" sz="2000" b="1" i="1" dirty="0">
                  <a:solidFill>
                    <a:srgbClr val="FE9A36"/>
                  </a:solidFill>
                  <a:latin typeface="+mj-lt"/>
                </a:rPr>
                <a:t>Average Product</a:t>
              </a:r>
            </a:p>
          </p:txBody>
        </p:sp>
      </p:grpSp>
      <p:grpSp>
        <p:nvGrpSpPr>
          <p:cNvPr id="3" name="Group 5"/>
          <p:cNvGrpSpPr>
            <a:grpSpLocks/>
          </p:cNvGrpSpPr>
          <p:nvPr/>
        </p:nvGrpSpPr>
        <p:grpSpPr bwMode="auto">
          <a:xfrm>
            <a:off x="3309938" y="1692275"/>
            <a:ext cx="3517900" cy="4683125"/>
            <a:chOff x="3360" y="1006"/>
            <a:chExt cx="2256" cy="3074"/>
          </a:xfrm>
        </p:grpSpPr>
        <p:sp>
          <p:nvSpPr>
            <p:cNvPr id="22574" name="Freeform 6"/>
            <p:cNvSpPr>
              <a:spLocks/>
            </p:cNvSpPr>
            <p:nvPr/>
          </p:nvSpPr>
          <p:spPr bwMode="auto">
            <a:xfrm>
              <a:off x="3360" y="1104"/>
              <a:ext cx="2256" cy="2976"/>
            </a:xfrm>
            <a:custGeom>
              <a:avLst/>
              <a:gdLst>
                <a:gd name="T0" fmla="*/ 0 w 2256"/>
                <a:gd name="T1" fmla="*/ 1200 h 2976"/>
                <a:gd name="T2" fmla="*/ 240 w 2256"/>
                <a:gd name="T3" fmla="*/ 384 h 2976"/>
                <a:gd name="T4" fmla="*/ 384 w 2256"/>
                <a:gd name="T5" fmla="*/ 96 h 2976"/>
                <a:gd name="T6" fmla="*/ 480 w 2256"/>
                <a:gd name="T7" fmla="*/ 0 h 2976"/>
                <a:gd name="T8" fmla="*/ 624 w 2256"/>
                <a:gd name="T9" fmla="*/ 96 h 2976"/>
                <a:gd name="T10" fmla="*/ 768 w 2256"/>
                <a:gd name="T11" fmla="*/ 384 h 2976"/>
                <a:gd name="T12" fmla="*/ 1008 w 2256"/>
                <a:gd name="T13" fmla="*/ 816 h 2976"/>
                <a:gd name="T14" fmla="*/ 1296 w 2256"/>
                <a:gd name="T15" fmla="*/ 1248 h 2976"/>
                <a:gd name="T16" fmla="*/ 1536 w 2256"/>
                <a:gd name="T17" fmla="*/ 1632 h 2976"/>
                <a:gd name="T18" fmla="*/ 1824 w 2256"/>
                <a:gd name="T19" fmla="*/ 2112 h 2976"/>
                <a:gd name="T20" fmla="*/ 2016 w 2256"/>
                <a:gd name="T21" fmla="*/ 2448 h 2976"/>
                <a:gd name="T22" fmla="*/ 2256 w 2256"/>
                <a:gd name="T23" fmla="*/ 2976 h 29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56"/>
                <a:gd name="T37" fmla="*/ 0 h 2976"/>
                <a:gd name="T38" fmla="*/ 2256 w 2256"/>
                <a:gd name="T39" fmla="*/ 2976 h 29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56" h="2976">
                  <a:moveTo>
                    <a:pt x="0" y="1200"/>
                  </a:moveTo>
                  <a:cubicBezTo>
                    <a:pt x="88" y="884"/>
                    <a:pt x="176" y="568"/>
                    <a:pt x="240" y="384"/>
                  </a:cubicBezTo>
                  <a:cubicBezTo>
                    <a:pt x="304" y="200"/>
                    <a:pt x="344" y="160"/>
                    <a:pt x="384" y="96"/>
                  </a:cubicBezTo>
                  <a:cubicBezTo>
                    <a:pt x="424" y="32"/>
                    <a:pt x="440" y="0"/>
                    <a:pt x="480" y="0"/>
                  </a:cubicBezTo>
                  <a:cubicBezTo>
                    <a:pt x="520" y="0"/>
                    <a:pt x="576" y="32"/>
                    <a:pt x="624" y="96"/>
                  </a:cubicBezTo>
                  <a:cubicBezTo>
                    <a:pt x="672" y="160"/>
                    <a:pt x="704" y="264"/>
                    <a:pt x="768" y="384"/>
                  </a:cubicBezTo>
                  <a:cubicBezTo>
                    <a:pt x="832" y="504"/>
                    <a:pt x="920" y="672"/>
                    <a:pt x="1008" y="816"/>
                  </a:cubicBezTo>
                  <a:cubicBezTo>
                    <a:pt x="1096" y="960"/>
                    <a:pt x="1208" y="1112"/>
                    <a:pt x="1296" y="1248"/>
                  </a:cubicBezTo>
                  <a:cubicBezTo>
                    <a:pt x="1384" y="1384"/>
                    <a:pt x="1448" y="1488"/>
                    <a:pt x="1536" y="1632"/>
                  </a:cubicBezTo>
                  <a:cubicBezTo>
                    <a:pt x="1624" y="1776"/>
                    <a:pt x="1744" y="1976"/>
                    <a:pt x="1824" y="2112"/>
                  </a:cubicBezTo>
                  <a:cubicBezTo>
                    <a:pt x="1904" y="2248"/>
                    <a:pt x="1944" y="2304"/>
                    <a:pt x="2016" y="2448"/>
                  </a:cubicBezTo>
                  <a:cubicBezTo>
                    <a:pt x="2088" y="2592"/>
                    <a:pt x="2172" y="2784"/>
                    <a:pt x="2256" y="2976"/>
                  </a:cubicBezTo>
                </a:path>
              </a:pathLst>
            </a:custGeom>
            <a:noFill/>
            <a:ln w="76200">
              <a:solidFill>
                <a:srgbClr val="F44D02"/>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75" name="Text Box 7"/>
            <p:cNvSpPr txBox="1">
              <a:spLocks noChangeArrowheads="1"/>
            </p:cNvSpPr>
            <p:nvPr/>
          </p:nvSpPr>
          <p:spPr bwMode="auto">
            <a:xfrm>
              <a:off x="4191" y="1006"/>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80000"/>
                </a:lnSpc>
                <a:spcBef>
                  <a:spcPct val="50000"/>
                </a:spcBef>
                <a:buFontTx/>
                <a:buNone/>
              </a:pPr>
              <a:r>
                <a:rPr kumimoji="0" lang="en-US" altLang="en-US" sz="2000" b="1" i="1" dirty="0">
                  <a:solidFill>
                    <a:srgbClr val="F44D02"/>
                  </a:solidFill>
                  <a:latin typeface="+mj-lt"/>
                </a:rPr>
                <a:t>Marginal Product</a:t>
              </a:r>
            </a:p>
          </p:txBody>
        </p:sp>
      </p:grpSp>
      <p:sp>
        <p:nvSpPr>
          <p:cNvPr id="22532" name="Line 11"/>
          <p:cNvSpPr>
            <a:spLocks noChangeShapeType="1"/>
          </p:cNvSpPr>
          <p:nvPr/>
        </p:nvSpPr>
        <p:spPr bwMode="auto">
          <a:xfrm>
            <a:off x="2954338" y="1585912"/>
            <a:ext cx="0" cy="4148138"/>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3" name="Text Box 12"/>
          <p:cNvSpPr txBox="1">
            <a:spLocks noChangeArrowheads="1"/>
          </p:cNvSpPr>
          <p:nvPr/>
        </p:nvSpPr>
        <p:spPr bwMode="auto">
          <a:xfrm>
            <a:off x="2624138" y="581025"/>
            <a:ext cx="2057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80000"/>
              </a:lnSpc>
              <a:spcBef>
                <a:spcPct val="50000"/>
              </a:spcBef>
              <a:buFontTx/>
              <a:buNone/>
            </a:pPr>
            <a:r>
              <a:rPr kumimoji="0" lang="en-US" altLang="en-US" sz="2000" i="1">
                <a:latin typeface="Times New Roman" panose="02020603050405020304" pitchFamily="18" charset="0"/>
              </a:rPr>
              <a:t>Average</a:t>
            </a:r>
            <a:r>
              <a:rPr kumimoji="0" lang="en-US" altLang="en-US" sz="2000">
                <a:latin typeface="Times New Roman" panose="02020603050405020304" pitchFamily="18" charset="0"/>
              </a:rPr>
              <a:t> and/or </a:t>
            </a:r>
            <a:r>
              <a:rPr kumimoji="0" lang="en-US" altLang="en-US" sz="2000" i="1">
                <a:latin typeface="Times New Roman" panose="02020603050405020304" pitchFamily="18" charset="0"/>
              </a:rPr>
              <a:t>Marginal</a:t>
            </a:r>
            <a:r>
              <a:rPr kumimoji="0" lang="en-US" altLang="en-US" sz="2000">
                <a:latin typeface="Times New Roman" panose="02020603050405020304" pitchFamily="18" charset="0"/>
              </a:rPr>
              <a:t> Product</a:t>
            </a:r>
            <a:endParaRPr kumimoji="0" lang="en-US" altLang="en-US" sz="1800" i="1">
              <a:latin typeface="Times New Roman" panose="02020603050405020304" pitchFamily="18" charset="0"/>
            </a:endParaRPr>
          </a:p>
        </p:txBody>
      </p:sp>
      <p:sp>
        <p:nvSpPr>
          <p:cNvPr id="22534" name="Text Box 13"/>
          <p:cNvSpPr txBox="1">
            <a:spLocks noChangeArrowheads="1"/>
          </p:cNvSpPr>
          <p:nvPr/>
        </p:nvSpPr>
        <p:spPr bwMode="auto">
          <a:xfrm>
            <a:off x="4719638" y="5875763"/>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5</a:t>
            </a:r>
            <a:endParaRPr kumimoji="0" lang="en-US" altLang="en-US" sz="2400">
              <a:latin typeface="+mj-lt"/>
            </a:endParaRPr>
          </a:p>
        </p:txBody>
      </p:sp>
      <p:sp>
        <p:nvSpPr>
          <p:cNvPr id="22535" name="Text Box 14"/>
          <p:cNvSpPr txBox="1">
            <a:spLocks noChangeArrowheads="1"/>
          </p:cNvSpPr>
          <p:nvPr/>
        </p:nvSpPr>
        <p:spPr bwMode="auto">
          <a:xfrm>
            <a:off x="4338638" y="587576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4</a:t>
            </a:r>
            <a:endParaRPr kumimoji="0" lang="en-US" altLang="en-US" sz="2400">
              <a:latin typeface="+mj-lt"/>
            </a:endParaRPr>
          </a:p>
        </p:txBody>
      </p:sp>
      <p:sp>
        <p:nvSpPr>
          <p:cNvPr id="22536" name="Text Box 15"/>
          <p:cNvSpPr txBox="1">
            <a:spLocks noChangeArrowheads="1"/>
          </p:cNvSpPr>
          <p:nvPr/>
        </p:nvSpPr>
        <p:spPr bwMode="auto">
          <a:xfrm>
            <a:off x="3932238" y="587735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3</a:t>
            </a:r>
            <a:endParaRPr kumimoji="0" lang="en-US" altLang="en-US" sz="2400">
              <a:latin typeface="+mj-lt"/>
            </a:endParaRPr>
          </a:p>
        </p:txBody>
      </p:sp>
      <p:sp>
        <p:nvSpPr>
          <p:cNvPr id="22537" name="Text Box 16"/>
          <p:cNvSpPr txBox="1">
            <a:spLocks noChangeArrowheads="1"/>
          </p:cNvSpPr>
          <p:nvPr/>
        </p:nvSpPr>
        <p:spPr bwMode="auto">
          <a:xfrm>
            <a:off x="3513138" y="5869413"/>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2</a:t>
            </a:r>
            <a:endParaRPr kumimoji="0" lang="en-US" altLang="en-US" sz="2400">
              <a:latin typeface="+mj-lt"/>
            </a:endParaRPr>
          </a:p>
        </p:txBody>
      </p:sp>
      <p:sp>
        <p:nvSpPr>
          <p:cNvPr id="22538" name="Text Box 17"/>
          <p:cNvSpPr txBox="1">
            <a:spLocks noChangeArrowheads="1"/>
          </p:cNvSpPr>
          <p:nvPr/>
        </p:nvSpPr>
        <p:spPr bwMode="auto">
          <a:xfrm>
            <a:off x="3157538" y="58694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1</a:t>
            </a:r>
            <a:endParaRPr kumimoji="0" lang="en-US" altLang="en-US" sz="2400">
              <a:latin typeface="+mj-lt"/>
            </a:endParaRPr>
          </a:p>
        </p:txBody>
      </p:sp>
      <p:sp>
        <p:nvSpPr>
          <p:cNvPr id="22539" name="Text Box 19"/>
          <p:cNvSpPr txBox="1">
            <a:spLocks noChangeArrowheads="1"/>
          </p:cNvSpPr>
          <p:nvPr/>
        </p:nvSpPr>
        <p:spPr bwMode="auto">
          <a:xfrm>
            <a:off x="2268538" y="47434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j-lt"/>
              </a:rPr>
              <a:t>4</a:t>
            </a:r>
          </a:p>
        </p:txBody>
      </p:sp>
      <p:sp>
        <p:nvSpPr>
          <p:cNvPr id="22540" name="Text Box 20"/>
          <p:cNvSpPr txBox="1">
            <a:spLocks noChangeArrowheads="1"/>
          </p:cNvSpPr>
          <p:nvPr/>
        </p:nvSpPr>
        <p:spPr bwMode="auto">
          <a:xfrm>
            <a:off x="2268538" y="35242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j-lt"/>
              </a:rPr>
              <a:t>8</a:t>
            </a:r>
          </a:p>
        </p:txBody>
      </p:sp>
      <p:sp>
        <p:nvSpPr>
          <p:cNvPr id="22541" name="Text Box 21"/>
          <p:cNvSpPr txBox="1">
            <a:spLocks noChangeArrowheads="1"/>
          </p:cNvSpPr>
          <p:nvPr/>
        </p:nvSpPr>
        <p:spPr bwMode="auto">
          <a:xfrm>
            <a:off x="2268538" y="23050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j-lt"/>
              </a:rPr>
              <a:t>12</a:t>
            </a:r>
          </a:p>
        </p:txBody>
      </p:sp>
      <p:sp>
        <p:nvSpPr>
          <p:cNvPr id="22542" name="Text Box 22"/>
          <p:cNvSpPr txBox="1">
            <a:spLocks noChangeArrowheads="1"/>
          </p:cNvSpPr>
          <p:nvPr/>
        </p:nvSpPr>
        <p:spPr bwMode="auto">
          <a:xfrm>
            <a:off x="2268538" y="108585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Times New Roman" panose="02020603050405020304" pitchFamily="18" charset="0"/>
              </a:rPr>
              <a:t>16</a:t>
            </a:r>
          </a:p>
        </p:txBody>
      </p:sp>
      <p:sp>
        <p:nvSpPr>
          <p:cNvPr id="22543" name="Line 23"/>
          <p:cNvSpPr>
            <a:spLocks noChangeShapeType="1"/>
          </p:cNvSpPr>
          <p:nvPr/>
        </p:nvSpPr>
        <p:spPr bwMode="auto">
          <a:xfrm>
            <a:off x="2954338" y="5740624"/>
            <a:ext cx="411480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551960" name="Oval 24"/>
          <p:cNvSpPr>
            <a:spLocks noChangeArrowheads="1"/>
          </p:cNvSpPr>
          <p:nvPr/>
        </p:nvSpPr>
        <p:spPr bwMode="auto">
          <a:xfrm flipH="1">
            <a:off x="4452938" y="27114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1961" name="Oval 25"/>
          <p:cNvSpPr>
            <a:spLocks noChangeArrowheads="1"/>
          </p:cNvSpPr>
          <p:nvPr/>
        </p:nvSpPr>
        <p:spPr bwMode="auto">
          <a:xfrm flipH="1">
            <a:off x="3271838" y="36766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latin typeface="+mj-lt"/>
            </a:endParaRPr>
          </a:p>
        </p:txBody>
      </p:sp>
      <p:sp>
        <p:nvSpPr>
          <p:cNvPr id="551962" name="Oval 26"/>
          <p:cNvSpPr>
            <a:spLocks noChangeArrowheads="1"/>
          </p:cNvSpPr>
          <p:nvPr/>
        </p:nvSpPr>
        <p:spPr bwMode="auto">
          <a:xfrm flipH="1">
            <a:off x="4046538" y="18097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51963" name="Oval 27"/>
          <p:cNvSpPr>
            <a:spLocks noChangeArrowheads="1"/>
          </p:cNvSpPr>
          <p:nvPr/>
        </p:nvSpPr>
        <p:spPr bwMode="auto">
          <a:xfrm flipH="1">
            <a:off x="4046538" y="27749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j-lt"/>
            </a:endParaRPr>
          </a:p>
        </p:txBody>
      </p:sp>
      <p:sp>
        <p:nvSpPr>
          <p:cNvPr id="22548" name="Text Box 28"/>
          <p:cNvSpPr txBox="1">
            <a:spLocks noChangeArrowheads="1"/>
          </p:cNvSpPr>
          <p:nvPr/>
        </p:nvSpPr>
        <p:spPr bwMode="auto">
          <a:xfrm>
            <a:off x="5122863" y="5869412"/>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6</a:t>
            </a:r>
            <a:endParaRPr kumimoji="0" lang="en-US" altLang="en-US" sz="2400">
              <a:latin typeface="+mj-lt"/>
            </a:endParaRPr>
          </a:p>
        </p:txBody>
      </p:sp>
      <p:sp>
        <p:nvSpPr>
          <p:cNvPr id="22549" name="Text Box 29"/>
          <p:cNvSpPr txBox="1">
            <a:spLocks noChangeArrowheads="1"/>
          </p:cNvSpPr>
          <p:nvPr/>
        </p:nvSpPr>
        <p:spPr bwMode="auto">
          <a:xfrm>
            <a:off x="5503863" y="5882113"/>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dirty="0">
                <a:latin typeface="+mj-lt"/>
              </a:rPr>
              <a:t>7</a:t>
            </a:r>
            <a:endParaRPr kumimoji="0" lang="en-US" altLang="en-US" sz="2400" dirty="0">
              <a:latin typeface="+mj-lt"/>
            </a:endParaRPr>
          </a:p>
        </p:txBody>
      </p:sp>
      <p:sp>
        <p:nvSpPr>
          <p:cNvPr id="22550" name="Text Box 30"/>
          <p:cNvSpPr txBox="1">
            <a:spLocks noChangeArrowheads="1"/>
          </p:cNvSpPr>
          <p:nvPr/>
        </p:nvSpPr>
        <p:spPr bwMode="auto">
          <a:xfrm>
            <a:off x="5910263" y="5878938"/>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8</a:t>
            </a:r>
            <a:endParaRPr kumimoji="0" lang="en-US" altLang="en-US" sz="2400">
              <a:latin typeface="+mj-lt"/>
            </a:endParaRPr>
          </a:p>
        </p:txBody>
      </p:sp>
      <p:sp>
        <p:nvSpPr>
          <p:cNvPr id="551969" name="Oval 33"/>
          <p:cNvSpPr>
            <a:spLocks noChangeArrowheads="1"/>
          </p:cNvSpPr>
          <p:nvPr/>
        </p:nvSpPr>
        <p:spPr bwMode="auto">
          <a:xfrm flipH="1">
            <a:off x="3675063" y="30924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latin typeface="+mj-lt"/>
            </a:endParaRPr>
          </a:p>
        </p:txBody>
      </p:sp>
      <p:sp>
        <p:nvSpPr>
          <p:cNvPr id="551970" name="Oval 34"/>
          <p:cNvSpPr>
            <a:spLocks noChangeArrowheads="1"/>
          </p:cNvSpPr>
          <p:nvPr/>
        </p:nvSpPr>
        <p:spPr bwMode="auto">
          <a:xfrm flipH="1">
            <a:off x="3640138" y="24574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j-lt"/>
            </a:endParaRPr>
          </a:p>
        </p:txBody>
      </p:sp>
      <p:sp>
        <p:nvSpPr>
          <p:cNvPr id="551971" name="Oval 35"/>
          <p:cNvSpPr>
            <a:spLocks noChangeArrowheads="1"/>
          </p:cNvSpPr>
          <p:nvPr/>
        </p:nvSpPr>
        <p:spPr bwMode="auto">
          <a:xfrm flipH="1">
            <a:off x="6434138" y="3541713"/>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1972" name="Oval 36"/>
          <p:cNvSpPr>
            <a:spLocks noChangeArrowheads="1"/>
          </p:cNvSpPr>
          <p:nvPr/>
        </p:nvSpPr>
        <p:spPr bwMode="auto">
          <a:xfrm flipH="1">
            <a:off x="4833938" y="30670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j-lt"/>
            </a:endParaRPr>
          </a:p>
        </p:txBody>
      </p:sp>
      <p:sp>
        <p:nvSpPr>
          <p:cNvPr id="551973" name="Oval 37"/>
          <p:cNvSpPr>
            <a:spLocks noChangeArrowheads="1"/>
          </p:cNvSpPr>
          <p:nvPr/>
        </p:nvSpPr>
        <p:spPr bwMode="auto">
          <a:xfrm flipH="1">
            <a:off x="5227638" y="36639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j-lt"/>
            </a:endParaRPr>
          </a:p>
        </p:txBody>
      </p:sp>
      <p:sp>
        <p:nvSpPr>
          <p:cNvPr id="551974" name="Oval 38"/>
          <p:cNvSpPr>
            <a:spLocks noChangeArrowheads="1"/>
          </p:cNvSpPr>
          <p:nvPr/>
        </p:nvSpPr>
        <p:spPr bwMode="auto">
          <a:xfrm flipH="1">
            <a:off x="4452938" y="23685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j-lt"/>
            </a:endParaRPr>
          </a:p>
        </p:txBody>
      </p:sp>
      <p:sp>
        <p:nvSpPr>
          <p:cNvPr id="22557" name="Text Box 39"/>
          <p:cNvSpPr txBox="1">
            <a:spLocks noChangeArrowheads="1"/>
          </p:cNvSpPr>
          <p:nvPr/>
        </p:nvSpPr>
        <p:spPr bwMode="auto">
          <a:xfrm>
            <a:off x="6316663" y="5885288"/>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a:latin typeface="+mj-lt"/>
              </a:rPr>
              <a:t>9</a:t>
            </a:r>
            <a:endParaRPr kumimoji="0" lang="en-US" altLang="en-US" sz="2400">
              <a:latin typeface="+mj-lt"/>
            </a:endParaRPr>
          </a:p>
        </p:txBody>
      </p:sp>
      <p:sp>
        <p:nvSpPr>
          <p:cNvPr id="22558" name="Text Box 40"/>
          <p:cNvSpPr txBox="1">
            <a:spLocks noChangeArrowheads="1"/>
          </p:cNvSpPr>
          <p:nvPr/>
        </p:nvSpPr>
        <p:spPr bwMode="auto">
          <a:xfrm>
            <a:off x="6672263" y="5882113"/>
            <a:ext cx="51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kumimoji="0" lang="en-US" altLang="en-US" sz="2000" dirty="0">
                <a:latin typeface="+mj-lt"/>
              </a:rPr>
              <a:t>10</a:t>
            </a:r>
            <a:endParaRPr kumimoji="0" lang="en-US" altLang="en-US" sz="2400" dirty="0">
              <a:latin typeface="+mj-lt"/>
            </a:endParaRPr>
          </a:p>
        </p:txBody>
      </p:sp>
      <p:sp>
        <p:nvSpPr>
          <p:cNvPr id="552054" name="Oval 118"/>
          <p:cNvSpPr>
            <a:spLocks noChangeArrowheads="1"/>
          </p:cNvSpPr>
          <p:nvPr/>
        </p:nvSpPr>
        <p:spPr bwMode="auto">
          <a:xfrm flipH="1">
            <a:off x="4833938" y="27749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j-lt"/>
            </a:endParaRPr>
          </a:p>
        </p:txBody>
      </p:sp>
      <p:sp>
        <p:nvSpPr>
          <p:cNvPr id="552055" name="Oval 119"/>
          <p:cNvSpPr>
            <a:spLocks noChangeArrowheads="1"/>
          </p:cNvSpPr>
          <p:nvPr/>
        </p:nvSpPr>
        <p:spPr bwMode="auto">
          <a:xfrm flipH="1">
            <a:off x="5227638" y="29273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2056" name="Oval 120"/>
          <p:cNvSpPr>
            <a:spLocks noChangeArrowheads="1"/>
          </p:cNvSpPr>
          <p:nvPr/>
        </p:nvSpPr>
        <p:spPr bwMode="auto">
          <a:xfrm flipH="1">
            <a:off x="5659438" y="43243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2057" name="Oval 121"/>
          <p:cNvSpPr>
            <a:spLocks noChangeArrowheads="1"/>
          </p:cNvSpPr>
          <p:nvPr/>
        </p:nvSpPr>
        <p:spPr bwMode="auto">
          <a:xfrm flipH="1">
            <a:off x="5621338" y="3097213"/>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2058" name="Oval 122"/>
          <p:cNvSpPr>
            <a:spLocks noChangeArrowheads="1"/>
          </p:cNvSpPr>
          <p:nvPr/>
        </p:nvSpPr>
        <p:spPr bwMode="auto">
          <a:xfrm flipH="1">
            <a:off x="6002338" y="48958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2059" name="Oval 123"/>
          <p:cNvSpPr>
            <a:spLocks noChangeArrowheads="1"/>
          </p:cNvSpPr>
          <p:nvPr/>
        </p:nvSpPr>
        <p:spPr bwMode="auto">
          <a:xfrm flipH="1">
            <a:off x="6027738" y="32702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2060" name="Oval 124"/>
          <p:cNvSpPr>
            <a:spLocks noChangeArrowheads="1"/>
          </p:cNvSpPr>
          <p:nvPr/>
        </p:nvSpPr>
        <p:spPr bwMode="auto">
          <a:xfrm flipH="1">
            <a:off x="6434138" y="56578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Times New Roman" panose="02020603050405020304" pitchFamily="18" charset="0"/>
            </a:endParaRPr>
          </a:p>
        </p:txBody>
      </p:sp>
      <p:sp>
        <p:nvSpPr>
          <p:cNvPr id="552061" name="Oval 125"/>
          <p:cNvSpPr>
            <a:spLocks noChangeArrowheads="1"/>
          </p:cNvSpPr>
          <p:nvPr/>
        </p:nvSpPr>
        <p:spPr bwMode="auto">
          <a:xfrm flipH="1">
            <a:off x="6784975" y="3892550"/>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2062" name="Oval 126"/>
          <p:cNvSpPr>
            <a:spLocks noChangeArrowheads="1"/>
          </p:cNvSpPr>
          <p:nvPr/>
        </p:nvSpPr>
        <p:spPr bwMode="auto">
          <a:xfrm flipH="1">
            <a:off x="6697037" y="6172626"/>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800">
              <a:solidFill>
                <a:srgbClr val="FF0000"/>
              </a:solidFill>
              <a:latin typeface="+mj-lt"/>
            </a:endParaRPr>
          </a:p>
        </p:txBody>
      </p:sp>
      <p:sp>
        <p:nvSpPr>
          <p:cNvPr id="552063" name="Oval 127"/>
          <p:cNvSpPr>
            <a:spLocks noChangeArrowheads="1"/>
          </p:cNvSpPr>
          <p:nvPr/>
        </p:nvSpPr>
        <p:spPr bwMode="auto">
          <a:xfrm flipH="1">
            <a:off x="3275013" y="3665538"/>
            <a:ext cx="76200" cy="76200"/>
          </a:xfrm>
          <a:prstGeom prst="ellipse">
            <a:avLst/>
          </a:prstGeom>
          <a:solidFill>
            <a:schemeClr val="bg2"/>
          </a:solidFill>
          <a:ln w="9525">
            <a:solidFill>
              <a:schemeClr val="bg2"/>
            </a:solidFill>
            <a:round/>
            <a:headEnd/>
            <a:tailEnd/>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latin typeface="+mj-lt"/>
            </a:endParaRPr>
          </a:p>
        </p:txBody>
      </p:sp>
      <p:grpSp>
        <p:nvGrpSpPr>
          <p:cNvPr id="14" name="Group 128"/>
          <p:cNvGrpSpPr>
            <a:grpSpLocks/>
          </p:cNvGrpSpPr>
          <p:nvPr/>
        </p:nvGrpSpPr>
        <p:grpSpPr bwMode="auto">
          <a:xfrm>
            <a:off x="3105150" y="2855913"/>
            <a:ext cx="2514600" cy="2514600"/>
            <a:chOff x="3264" y="1728"/>
            <a:chExt cx="1584" cy="1584"/>
          </a:xfrm>
        </p:grpSpPr>
        <p:sp>
          <p:nvSpPr>
            <p:cNvPr id="22572" name="Rectangle 129" descr="Parchment"/>
            <p:cNvSpPr>
              <a:spLocks noChangeArrowheads="1"/>
            </p:cNvSpPr>
            <p:nvPr/>
          </p:nvSpPr>
          <p:spPr bwMode="auto">
            <a:xfrm>
              <a:off x="3264" y="2736"/>
              <a:ext cx="1584" cy="576"/>
            </a:xfrm>
            <a:prstGeom prst="rect">
              <a:avLst/>
            </a:prstGeom>
            <a:blipFill dpi="0" rotWithShape="0">
              <a:blip r:embed="rId2"/>
              <a:srcRect/>
              <a:tile tx="0" ty="0" sx="100000" sy="100000" flip="none" algn="tl"/>
            </a:blipFill>
            <a:ln w="9525">
              <a:solidFill>
                <a:schemeClr val="bg2"/>
              </a:solidFill>
              <a:miter lim="800000"/>
              <a:headEnd/>
              <a:tailEnd type="none" w="lg" len="lg"/>
            </a:ln>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90000"/>
                </a:lnSpc>
                <a:spcBef>
                  <a:spcPct val="0"/>
                </a:spcBef>
                <a:buFontTx/>
                <a:buNone/>
              </a:pPr>
              <a:r>
                <a:rPr kumimoji="0" lang="en-US" altLang="en-US" sz="1800" b="1" i="1" dirty="0">
                  <a:solidFill>
                    <a:srgbClr val="FE8002"/>
                  </a:solidFill>
                  <a:latin typeface="+mj-lt"/>
                </a:rPr>
                <a:t>Important Note </a:t>
              </a:r>
              <a:r>
                <a:rPr kumimoji="0" lang="en-US" altLang="en-US" sz="1800" b="1" dirty="0">
                  <a:solidFill>
                    <a:schemeClr val="bg2"/>
                  </a:solidFill>
                  <a:latin typeface="+mj-lt"/>
                </a:rPr>
                <a:t>:</a:t>
              </a:r>
              <a:r>
                <a:rPr kumimoji="0" lang="en-US" altLang="en-US" sz="1800" dirty="0">
                  <a:solidFill>
                    <a:schemeClr val="bg2"/>
                  </a:solidFill>
                  <a:latin typeface="+mj-lt"/>
                </a:rPr>
                <a:t>  </a:t>
              </a:r>
              <a:br>
                <a:rPr kumimoji="0" lang="en-US" altLang="en-US" sz="1800" dirty="0">
                  <a:solidFill>
                    <a:schemeClr val="bg2"/>
                  </a:solidFill>
                  <a:latin typeface="+mj-lt"/>
                </a:rPr>
              </a:br>
              <a:r>
                <a:rPr kumimoji="0" lang="en-US" altLang="en-US" sz="1800" b="1" i="1" dirty="0">
                  <a:solidFill>
                    <a:srgbClr val="F44D02"/>
                  </a:solidFill>
                  <a:latin typeface="+mj-lt"/>
                </a:rPr>
                <a:t>MP</a:t>
              </a:r>
              <a:r>
                <a:rPr kumimoji="0" lang="en-US" altLang="en-US" sz="1800" dirty="0">
                  <a:solidFill>
                    <a:schemeClr val="accent2">
                      <a:lumMod val="75000"/>
                    </a:schemeClr>
                  </a:solidFill>
                  <a:latin typeface="+mj-lt"/>
                </a:rPr>
                <a:t> </a:t>
              </a:r>
              <a:r>
                <a:rPr kumimoji="0" lang="en-US" altLang="en-US" sz="1800" dirty="0">
                  <a:latin typeface="+mj-lt"/>
                </a:rPr>
                <a:t>always crosses</a:t>
              </a:r>
              <a:r>
                <a:rPr kumimoji="0" lang="en-US" altLang="en-US" sz="1800" dirty="0">
                  <a:solidFill>
                    <a:schemeClr val="bg2"/>
                  </a:solidFill>
                  <a:latin typeface="+mj-lt"/>
                </a:rPr>
                <a:t> </a:t>
              </a:r>
              <a:r>
                <a:rPr kumimoji="0" lang="en-US" altLang="en-US" sz="1800" b="1" i="1" dirty="0">
                  <a:solidFill>
                    <a:srgbClr val="EF8E21"/>
                  </a:solidFill>
                  <a:latin typeface="+mj-lt"/>
                </a:rPr>
                <a:t>AP</a:t>
              </a:r>
              <a:r>
                <a:rPr kumimoji="0" lang="en-US" altLang="en-US" sz="1800" dirty="0">
                  <a:solidFill>
                    <a:srgbClr val="EF8E21"/>
                  </a:solidFill>
                  <a:latin typeface="+mj-lt"/>
                </a:rPr>
                <a:t> </a:t>
              </a:r>
              <a:r>
                <a:rPr kumimoji="0" lang="en-US" altLang="en-US" sz="1800" dirty="0">
                  <a:solidFill>
                    <a:schemeClr val="bg2"/>
                  </a:solidFill>
                  <a:latin typeface="+mj-lt"/>
                </a:rPr>
                <a:t/>
              </a:r>
              <a:br>
                <a:rPr kumimoji="0" lang="en-US" altLang="en-US" sz="1800" dirty="0">
                  <a:solidFill>
                    <a:schemeClr val="bg2"/>
                  </a:solidFill>
                  <a:latin typeface="+mj-lt"/>
                </a:rPr>
              </a:br>
              <a:r>
                <a:rPr kumimoji="0" lang="en-US" altLang="en-US" sz="1800" dirty="0">
                  <a:latin typeface="+mj-lt"/>
                </a:rPr>
                <a:t>at its maximum point.</a:t>
              </a:r>
              <a:endParaRPr kumimoji="0" lang="en-US" altLang="en-US" sz="2400" dirty="0">
                <a:latin typeface="+mj-lt"/>
              </a:endParaRPr>
            </a:p>
          </p:txBody>
        </p:sp>
        <p:sp>
          <p:nvSpPr>
            <p:cNvPr id="22573" name="Line 130"/>
            <p:cNvSpPr>
              <a:spLocks noChangeShapeType="1"/>
            </p:cNvSpPr>
            <p:nvPr/>
          </p:nvSpPr>
          <p:spPr bwMode="auto">
            <a:xfrm flipV="1">
              <a:off x="3984" y="1728"/>
              <a:ext cx="240" cy="1008"/>
            </a:xfrm>
            <a:prstGeom prst="line">
              <a:avLst/>
            </a:prstGeom>
            <a:noFill/>
            <a:ln w="190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2570" name="Text Box 131"/>
          <p:cNvSpPr txBox="1">
            <a:spLocks noChangeArrowheads="1"/>
          </p:cNvSpPr>
          <p:nvPr/>
        </p:nvSpPr>
        <p:spPr bwMode="auto">
          <a:xfrm>
            <a:off x="522288" y="5869412"/>
            <a:ext cx="256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lnSpc>
                <a:spcPct val="80000"/>
              </a:lnSpc>
              <a:spcBef>
                <a:spcPct val="50000"/>
              </a:spcBef>
              <a:buFontTx/>
              <a:buNone/>
            </a:pPr>
            <a:r>
              <a:rPr kumimoji="0" lang="en-US" altLang="en-US" sz="2000" dirty="0">
                <a:latin typeface="+mj-lt"/>
              </a:rPr>
              <a:t>Quantity of Labor</a:t>
            </a:r>
            <a:endParaRPr kumimoji="0" lang="en-US" altLang="en-US" sz="1600" i="1" dirty="0">
              <a:latin typeface="+mj-lt"/>
            </a:endParaRPr>
          </a:p>
        </p:txBody>
      </p:sp>
      <p:sp>
        <p:nvSpPr>
          <p:cNvPr id="4" name="Title 3"/>
          <p:cNvSpPr>
            <a:spLocks noGrp="1"/>
          </p:cNvSpPr>
          <p:nvPr>
            <p:ph type="title"/>
          </p:nvPr>
        </p:nvSpPr>
        <p:spPr/>
        <p:txBody>
          <a:bodyPr/>
          <a:lstStyle/>
          <a:p>
            <a:r>
              <a:rPr lang="en-US" altLang="en-US" dirty="0"/>
              <a:t>Law of Diminishing Returns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51961"/>
                                        </p:tgtEl>
                                        <p:attrNameLst>
                                          <p:attrName>style.visibility</p:attrName>
                                        </p:attrNameLst>
                                      </p:cBhvr>
                                      <p:to>
                                        <p:strVal val="visible"/>
                                      </p:to>
                                    </p:set>
                                    <p:anim calcmode="lin" valueType="num">
                                      <p:cBhvr additive="base">
                                        <p:cTn id="7" dur="500" fill="hold"/>
                                        <p:tgtEl>
                                          <p:spTgt spid="551961"/>
                                        </p:tgtEl>
                                        <p:attrNameLst>
                                          <p:attrName>ppt_x</p:attrName>
                                        </p:attrNameLst>
                                      </p:cBhvr>
                                      <p:tavLst>
                                        <p:tav tm="0">
                                          <p:val>
                                            <p:strVal val="#ppt_x"/>
                                          </p:val>
                                        </p:tav>
                                        <p:tav tm="100000">
                                          <p:val>
                                            <p:strVal val="#ppt_x"/>
                                          </p:val>
                                        </p:tav>
                                      </p:tavLst>
                                    </p:anim>
                                    <p:anim calcmode="lin" valueType="num">
                                      <p:cBhvr additive="base">
                                        <p:cTn id="8" dur="500" fill="hold"/>
                                        <p:tgtEl>
                                          <p:spTgt spid="55196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51970"/>
                                        </p:tgtEl>
                                        <p:attrNameLst>
                                          <p:attrName>style.visibility</p:attrName>
                                        </p:attrNameLst>
                                      </p:cBhvr>
                                      <p:to>
                                        <p:strVal val="visible"/>
                                      </p:to>
                                    </p:set>
                                    <p:anim calcmode="lin" valueType="num">
                                      <p:cBhvr additive="base">
                                        <p:cTn id="12" dur="500" fill="hold"/>
                                        <p:tgtEl>
                                          <p:spTgt spid="551970"/>
                                        </p:tgtEl>
                                        <p:attrNameLst>
                                          <p:attrName>ppt_x</p:attrName>
                                        </p:attrNameLst>
                                      </p:cBhvr>
                                      <p:tavLst>
                                        <p:tav tm="0">
                                          <p:val>
                                            <p:strVal val="#ppt_x"/>
                                          </p:val>
                                        </p:tav>
                                        <p:tav tm="100000">
                                          <p:val>
                                            <p:strVal val="#ppt_x"/>
                                          </p:val>
                                        </p:tav>
                                      </p:tavLst>
                                    </p:anim>
                                    <p:anim calcmode="lin" valueType="num">
                                      <p:cBhvr additive="base">
                                        <p:cTn id="13" dur="500" fill="hold"/>
                                        <p:tgtEl>
                                          <p:spTgt spid="55197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51962"/>
                                        </p:tgtEl>
                                        <p:attrNameLst>
                                          <p:attrName>style.visibility</p:attrName>
                                        </p:attrNameLst>
                                      </p:cBhvr>
                                      <p:to>
                                        <p:strVal val="visible"/>
                                      </p:to>
                                    </p:set>
                                    <p:anim calcmode="lin" valueType="num">
                                      <p:cBhvr additive="base">
                                        <p:cTn id="17" dur="500" fill="hold"/>
                                        <p:tgtEl>
                                          <p:spTgt spid="551962"/>
                                        </p:tgtEl>
                                        <p:attrNameLst>
                                          <p:attrName>ppt_x</p:attrName>
                                        </p:attrNameLst>
                                      </p:cBhvr>
                                      <p:tavLst>
                                        <p:tav tm="0">
                                          <p:val>
                                            <p:strVal val="#ppt_x"/>
                                          </p:val>
                                        </p:tav>
                                        <p:tav tm="100000">
                                          <p:val>
                                            <p:strVal val="#ppt_x"/>
                                          </p:val>
                                        </p:tav>
                                      </p:tavLst>
                                    </p:anim>
                                    <p:anim calcmode="lin" valueType="num">
                                      <p:cBhvr additive="base">
                                        <p:cTn id="18" dur="500" fill="hold"/>
                                        <p:tgtEl>
                                          <p:spTgt spid="55196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551974"/>
                                        </p:tgtEl>
                                        <p:attrNameLst>
                                          <p:attrName>style.visibility</p:attrName>
                                        </p:attrNameLst>
                                      </p:cBhvr>
                                      <p:to>
                                        <p:strVal val="visible"/>
                                      </p:to>
                                    </p:set>
                                    <p:anim calcmode="lin" valueType="num">
                                      <p:cBhvr additive="base">
                                        <p:cTn id="22" dur="500" fill="hold"/>
                                        <p:tgtEl>
                                          <p:spTgt spid="551974"/>
                                        </p:tgtEl>
                                        <p:attrNameLst>
                                          <p:attrName>ppt_x</p:attrName>
                                        </p:attrNameLst>
                                      </p:cBhvr>
                                      <p:tavLst>
                                        <p:tav tm="0">
                                          <p:val>
                                            <p:strVal val="#ppt_x"/>
                                          </p:val>
                                        </p:tav>
                                        <p:tav tm="100000">
                                          <p:val>
                                            <p:strVal val="#ppt_x"/>
                                          </p:val>
                                        </p:tav>
                                      </p:tavLst>
                                    </p:anim>
                                    <p:anim calcmode="lin" valueType="num">
                                      <p:cBhvr additive="base">
                                        <p:cTn id="23" dur="500" fill="hold"/>
                                        <p:tgtEl>
                                          <p:spTgt spid="551974"/>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551972"/>
                                        </p:tgtEl>
                                        <p:attrNameLst>
                                          <p:attrName>style.visibility</p:attrName>
                                        </p:attrNameLst>
                                      </p:cBhvr>
                                      <p:to>
                                        <p:strVal val="visible"/>
                                      </p:to>
                                    </p:set>
                                    <p:anim calcmode="lin" valueType="num">
                                      <p:cBhvr additive="base">
                                        <p:cTn id="27" dur="500" fill="hold"/>
                                        <p:tgtEl>
                                          <p:spTgt spid="551972"/>
                                        </p:tgtEl>
                                        <p:attrNameLst>
                                          <p:attrName>ppt_x</p:attrName>
                                        </p:attrNameLst>
                                      </p:cBhvr>
                                      <p:tavLst>
                                        <p:tav tm="0">
                                          <p:val>
                                            <p:strVal val="#ppt_x"/>
                                          </p:val>
                                        </p:tav>
                                        <p:tav tm="100000">
                                          <p:val>
                                            <p:strVal val="#ppt_x"/>
                                          </p:val>
                                        </p:tav>
                                      </p:tavLst>
                                    </p:anim>
                                    <p:anim calcmode="lin" valueType="num">
                                      <p:cBhvr additive="base">
                                        <p:cTn id="28" dur="500" fill="hold"/>
                                        <p:tgtEl>
                                          <p:spTgt spid="551972"/>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551973"/>
                                        </p:tgtEl>
                                        <p:attrNameLst>
                                          <p:attrName>style.visibility</p:attrName>
                                        </p:attrNameLst>
                                      </p:cBhvr>
                                      <p:to>
                                        <p:strVal val="visible"/>
                                      </p:to>
                                    </p:set>
                                    <p:anim calcmode="lin" valueType="num">
                                      <p:cBhvr additive="base">
                                        <p:cTn id="32" dur="500" fill="hold"/>
                                        <p:tgtEl>
                                          <p:spTgt spid="551973"/>
                                        </p:tgtEl>
                                        <p:attrNameLst>
                                          <p:attrName>ppt_x</p:attrName>
                                        </p:attrNameLst>
                                      </p:cBhvr>
                                      <p:tavLst>
                                        <p:tav tm="0">
                                          <p:val>
                                            <p:strVal val="#ppt_x"/>
                                          </p:val>
                                        </p:tav>
                                        <p:tav tm="100000">
                                          <p:val>
                                            <p:strVal val="#ppt_x"/>
                                          </p:val>
                                        </p:tav>
                                      </p:tavLst>
                                    </p:anim>
                                    <p:anim calcmode="lin" valueType="num">
                                      <p:cBhvr additive="base">
                                        <p:cTn id="33" dur="500" fill="hold"/>
                                        <p:tgtEl>
                                          <p:spTgt spid="551973"/>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552056"/>
                                        </p:tgtEl>
                                        <p:attrNameLst>
                                          <p:attrName>style.visibility</p:attrName>
                                        </p:attrNameLst>
                                      </p:cBhvr>
                                      <p:to>
                                        <p:strVal val="visible"/>
                                      </p:to>
                                    </p:set>
                                    <p:anim calcmode="lin" valueType="num">
                                      <p:cBhvr additive="base">
                                        <p:cTn id="37" dur="500" fill="hold"/>
                                        <p:tgtEl>
                                          <p:spTgt spid="552056"/>
                                        </p:tgtEl>
                                        <p:attrNameLst>
                                          <p:attrName>ppt_x</p:attrName>
                                        </p:attrNameLst>
                                      </p:cBhvr>
                                      <p:tavLst>
                                        <p:tav tm="0">
                                          <p:val>
                                            <p:strVal val="#ppt_x"/>
                                          </p:val>
                                        </p:tav>
                                        <p:tav tm="100000">
                                          <p:val>
                                            <p:strVal val="#ppt_x"/>
                                          </p:val>
                                        </p:tav>
                                      </p:tavLst>
                                    </p:anim>
                                    <p:anim calcmode="lin" valueType="num">
                                      <p:cBhvr additive="base">
                                        <p:cTn id="38" dur="500" fill="hold"/>
                                        <p:tgtEl>
                                          <p:spTgt spid="552056"/>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552058"/>
                                        </p:tgtEl>
                                        <p:attrNameLst>
                                          <p:attrName>style.visibility</p:attrName>
                                        </p:attrNameLst>
                                      </p:cBhvr>
                                      <p:to>
                                        <p:strVal val="visible"/>
                                      </p:to>
                                    </p:set>
                                    <p:anim calcmode="lin" valueType="num">
                                      <p:cBhvr additive="base">
                                        <p:cTn id="42" dur="500" fill="hold"/>
                                        <p:tgtEl>
                                          <p:spTgt spid="552058"/>
                                        </p:tgtEl>
                                        <p:attrNameLst>
                                          <p:attrName>ppt_x</p:attrName>
                                        </p:attrNameLst>
                                      </p:cBhvr>
                                      <p:tavLst>
                                        <p:tav tm="0">
                                          <p:val>
                                            <p:strVal val="#ppt_x"/>
                                          </p:val>
                                        </p:tav>
                                        <p:tav tm="100000">
                                          <p:val>
                                            <p:strVal val="#ppt_x"/>
                                          </p:val>
                                        </p:tav>
                                      </p:tavLst>
                                    </p:anim>
                                    <p:anim calcmode="lin" valueType="num">
                                      <p:cBhvr additive="base">
                                        <p:cTn id="43" dur="500" fill="hold"/>
                                        <p:tgtEl>
                                          <p:spTgt spid="552058"/>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1" fill="hold" grpId="0" nodeType="afterEffect">
                                  <p:stCondLst>
                                    <p:cond delay="0"/>
                                  </p:stCondLst>
                                  <p:childTnLst>
                                    <p:set>
                                      <p:cBhvr>
                                        <p:cTn id="46" dur="1" fill="hold">
                                          <p:stCondLst>
                                            <p:cond delay="0"/>
                                          </p:stCondLst>
                                        </p:cTn>
                                        <p:tgtEl>
                                          <p:spTgt spid="552060"/>
                                        </p:tgtEl>
                                        <p:attrNameLst>
                                          <p:attrName>style.visibility</p:attrName>
                                        </p:attrNameLst>
                                      </p:cBhvr>
                                      <p:to>
                                        <p:strVal val="visible"/>
                                      </p:to>
                                    </p:set>
                                    <p:anim calcmode="lin" valueType="num">
                                      <p:cBhvr additive="base">
                                        <p:cTn id="47" dur="500" fill="hold"/>
                                        <p:tgtEl>
                                          <p:spTgt spid="552060"/>
                                        </p:tgtEl>
                                        <p:attrNameLst>
                                          <p:attrName>ppt_x</p:attrName>
                                        </p:attrNameLst>
                                      </p:cBhvr>
                                      <p:tavLst>
                                        <p:tav tm="0">
                                          <p:val>
                                            <p:strVal val="#ppt_x"/>
                                          </p:val>
                                        </p:tav>
                                        <p:tav tm="100000">
                                          <p:val>
                                            <p:strVal val="#ppt_x"/>
                                          </p:val>
                                        </p:tav>
                                      </p:tavLst>
                                    </p:anim>
                                    <p:anim calcmode="lin" valueType="num">
                                      <p:cBhvr additive="base">
                                        <p:cTn id="48" dur="500" fill="hold"/>
                                        <p:tgtEl>
                                          <p:spTgt spid="552060"/>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4500"/>
                            </p:stCondLst>
                            <p:childTnLst>
                              <p:par>
                                <p:cTn id="50" presetID="2" presetClass="entr" presetSubtype="1" fill="hold" grpId="0" nodeType="afterEffect">
                                  <p:stCondLst>
                                    <p:cond delay="0"/>
                                  </p:stCondLst>
                                  <p:childTnLst>
                                    <p:set>
                                      <p:cBhvr>
                                        <p:cTn id="51" dur="1" fill="hold">
                                          <p:stCondLst>
                                            <p:cond delay="0"/>
                                          </p:stCondLst>
                                        </p:cTn>
                                        <p:tgtEl>
                                          <p:spTgt spid="552062"/>
                                        </p:tgtEl>
                                        <p:attrNameLst>
                                          <p:attrName>style.visibility</p:attrName>
                                        </p:attrNameLst>
                                      </p:cBhvr>
                                      <p:to>
                                        <p:strVal val="visible"/>
                                      </p:to>
                                    </p:set>
                                    <p:anim calcmode="lin" valueType="num">
                                      <p:cBhvr additive="base">
                                        <p:cTn id="52" dur="500" fill="hold"/>
                                        <p:tgtEl>
                                          <p:spTgt spid="552062"/>
                                        </p:tgtEl>
                                        <p:attrNameLst>
                                          <p:attrName>ppt_x</p:attrName>
                                        </p:attrNameLst>
                                      </p:cBhvr>
                                      <p:tavLst>
                                        <p:tav tm="0">
                                          <p:val>
                                            <p:strVal val="#ppt_x"/>
                                          </p:val>
                                        </p:tav>
                                        <p:tav tm="100000">
                                          <p:val>
                                            <p:strVal val="#ppt_x"/>
                                          </p:val>
                                        </p:tav>
                                      </p:tavLst>
                                    </p:anim>
                                    <p:anim calcmode="lin" valueType="num">
                                      <p:cBhvr additive="base">
                                        <p:cTn id="53" dur="500" fill="hold"/>
                                        <p:tgtEl>
                                          <p:spTgt spid="552062"/>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000"/>
                            </p:stCondLst>
                            <p:childTnLst>
                              <p:par>
                                <p:cTn id="55" presetID="9"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par>
                          <p:cTn id="58" fill="hold" nodeType="afterGroup">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552063"/>
                                        </p:tgtEl>
                                        <p:attrNameLst>
                                          <p:attrName>style.visibility</p:attrName>
                                        </p:attrNameLst>
                                      </p:cBhvr>
                                      <p:to>
                                        <p:strVal val="visible"/>
                                      </p:to>
                                    </p:set>
                                    <p:anim calcmode="lin" valueType="num">
                                      <p:cBhvr additive="base">
                                        <p:cTn id="61" dur="500" fill="hold"/>
                                        <p:tgtEl>
                                          <p:spTgt spid="552063"/>
                                        </p:tgtEl>
                                        <p:attrNameLst>
                                          <p:attrName>ppt_x</p:attrName>
                                        </p:attrNameLst>
                                      </p:cBhvr>
                                      <p:tavLst>
                                        <p:tav tm="0">
                                          <p:val>
                                            <p:strVal val="#ppt_x"/>
                                          </p:val>
                                        </p:tav>
                                        <p:tav tm="100000">
                                          <p:val>
                                            <p:strVal val="#ppt_x"/>
                                          </p:val>
                                        </p:tav>
                                      </p:tavLst>
                                    </p:anim>
                                    <p:anim calcmode="lin" valueType="num">
                                      <p:cBhvr additive="base">
                                        <p:cTn id="62" dur="500" fill="hold"/>
                                        <p:tgtEl>
                                          <p:spTgt spid="552063"/>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6000"/>
                            </p:stCondLst>
                            <p:childTnLst>
                              <p:par>
                                <p:cTn id="64" presetID="2" presetClass="entr" presetSubtype="4" fill="hold" grpId="0" nodeType="afterEffect">
                                  <p:stCondLst>
                                    <p:cond delay="0"/>
                                  </p:stCondLst>
                                  <p:childTnLst>
                                    <p:set>
                                      <p:cBhvr>
                                        <p:cTn id="65" dur="1" fill="hold">
                                          <p:stCondLst>
                                            <p:cond delay="0"/>
                                          </p:stCondLst>
                                        </p:cTn>
                                        <p:tgtEl>
                                          <p:spTgt spid="551969"/>
                                        </p:tgtEl>
                                        <p:attrNameLst>
                                          <p:attrName>style.visibility</p:attrName>
                                        </p:attrNameLst>
                                      </p:cBhvr>
                                      <p:to>
                                        <p:strVal val="visible"/>
                                      </p:to>
                                    </p:set>
                                    <p:anim calcmode="lin" valueType="num">
                                      <p:cBhvr additive="base">
                                        <p:cTn id="66" dur="500" fill="hold"/>
                                        <p:tgtEl>
                                          <p:spTgt spid="551969"/>
                                        </p:tgtEl>
                                        <p:attrNameLst>
                                          <p:attrName>ppt_x</p:attrName>
                                        </p:attrNameLst>
                                      </p:cBhvr>
                                      <p:tavLst>
                                        <p:tav tm="0">
                                          <p:val>
                                            <p:strVal val="#ppt_x"/>
                                          </p:val>
                                        </p:tav>
                                        <p:tav tm="100000">
                                          <p:val>
                                            <p:strVal val="#ppt_x"/>
                                          </p:val>
                                        </p:tav>
                                      </p:tavLst>
                                    </p:anim>
                                    <p:anim calcmode="lin" valueType="num">
                                      <p:cBhvr additive="base">
                                        <p:cTn id="67" dur="500" fill="hold"/>
                                        <p:tgtEl>
                                          <p:spTgt spid="551969"/>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6500"/>
                            </p:stCondLst>
                            <p:childTnLst>
                              <p:par>
                                <p:cTn id="69" presetID="2" presetClass="entr" presetSubtype="4" fill="hold" grpId="0" nodeType="afterEffect">
                                  <p:stCondLst>
                                    <p:cond delay="0"/>
                                  </p:stCondLst>
                                  <p:childTnLst>
                                    <p:set>
                                      <p:cBhvr>
                                        <p:cTn id="70" dur="1" fill="hold">
                                          <p:stCondLst>
                                            <p:cond delay="0"/>
                                          </p:stCondLst>
                                        </p:cTn>
                                        <p:tgtEl>
                                          <p:spTgt spid="551963"/>
                                        </p:tgtEl>
                                        <p:attrNameLst>
                                          <p:attrName>style.visibility</p:attrName>
                                        </p:attrNameLst>
                                      </p:cBhvr>
                                      <p:to>
                                        <p:strVal val="visible"/>
                                      </p:to>
                                    </p:set>
                                    <p:anim calcmode="lin" valueType="num">
                                      <p:cBhvr additive="base">
                                        <p:cTn id="71" dur="500" fill="hold"/>
                                        <p:tgtEl>
                                          <p:spTgt spid="551963"/>
                                        </p:tgtEl>
                                        <p:attrNameLst>
                                          <p:attrName>ppt_x</p:attrName>
                                        </p:attrNameLst>
                                      </p:cBhvr>
                                      <p:tavLst>
                                        <p:tav tm="0">
                                          <p:val>
                                            <p:strVal val="#ppt_x"/>
                                          </p:val>
                                        </p:tav>
                                        <p:tav tm="100000">
                                          <p:val>
                                            <p:strVal val="#ppt_x"/>
                                          </p:val>
                                        </p:tav>
                                      </p:tavLst>
                                    </p:anim>
                                    <p:anim calcmode="lin" valueType="num">
                                      <p:cBhvr additive="base">
                                        <p:cTn id="72" dur="500" fill="hold"/>
                                        <p:tgtEl>
                                          <p:spTgt spid="55196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7000"/>
                            </p:stCondLst>
                            <p:childTnLst>
                              <p:par>
                                <p:cTn id="74" presetID="2" presetClass="entr" presetSubtype="4" fill="hold" grpId="0" nodeType="afterEffect">
                                  <p:stCondLst>
                                    <p:cond delay="0"/>
                                  </p:stCondLst>
                                  <p:childTnLst>
                                    <p:set>
                                      <p:cBhvr>
                                        <p:cTn id="75" dur="1" fill="hold">
                                          <p:stCondLst>
                                            <p:cond delay="0"/>
                                          </p:stCondLst>
                                        </p:cTn>
                                        <p:tgtEl>
                                          <p:spTgt spid="551960"/>
                                        </p:tgtEl>
                                        <p:attrNameLst>
                                          <p:attrName>style.visibility</p:attrName>
                                        </p:attrNameLst>
                                      </p:cBhvr>
                                      <p:to>
                                        <p:strVal val="visible"/>
                                      </p:to>
                                    </p:set>
                                    <p:anim calcmode="lin" valueType="num">
                                      <p:cBhvr additive="base">
                                        <p:cTn id="76" dur="500" fill="hold"/>
                                        <p:tgtEl>
                                          <p:spTgt spid="551960"/>
                                        </p:tgtEl>
                                        <p:attrNameLst>
                                          <p:attrName>ppt_x</p:attrName>
                                        </p:attrNameLst>
                                      </p:cBhvr>
                                      <p:tavLst>
                                        <p:tav tm="0">
                                          <p:val>
                                            <p:strVal val="#ppt_x"/>
                                          </p:val>
                                        </p:tav>
                                        <p:tav tm="100000">
                                          <p:val>
                                            <p:strVal val="#ppt_x"/>
                                          </p:val>
                                        </p:tav>
                                      </p:tavLst>
                                    </p:anim>
                                    <p:anim calcmode="lin" valueType="num">
                                      <p:cBhvr additive="base">
                                        <p:cTn id="77" dur="500" fill="hold"/>
                                        <p:tgtEl>
                                          <p:spTgt spid="551960"/>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7500"/>
                            </p:stCondLst>
                            <p:childTnLst>
                              <p:par>
                                <p:cTn id="79" presetID="2" presetClass="entr" presetSubtype="1" fill="hold" grpId="0" nodeType="afterEffect">
                                  <p:stCondLst>
                                    <p:cond delay="0"/>
                                  </p:stCondLst>
                                  <p:childTnLst>
                                    <p:set>
                                      <p:cBhvr>
                                        <p:cTn id="80" dur="1" fill="hold">
                                          <p:stCondLst>
                                            <p:cond delay="0"/>
                                          </p:stCondLst>
                                        </p:cTn>
                                        <p:tgtEl>
                                          <p:spTgt spid="552054"/>
                                        </p:tgtEl>
                                        <p:attrNameLst>
                                          <p:attrName>style.visibility</p:attrName>
                                        </p:attrNameLst>
                                      </p:cBhvr>
                                      <p:to>
                                        <p:strVal val="visible"/>
                                      </p:to>
                                    </p:set>
                                    <p:anim calcmode="lin" valueType="num">
                                      <p:cBhvr additive="base">
                                        <p:cTn id="81" dur="500" fill="hold"/>
                                        <p:tgtEl>
                                          <p:spTgt spid="552054"/>
                                        </p:tgtEl>
                                        <p:attrNameLst>
                                          <p:attrName>ppt_x</p:attrName>
                                        </p:attrNameLst>
                                      </p:cBhvr>
                                      <p:tavLst>
                                        <p:tav tm="0">
                                          <p:val>
                                            <p:strVal val="#ppt_x"/>
                                          </p:val>
                                        </p:tav>
                                        <p:tav tm="100000">
                                          <p:val>
                                            <p:strVal val="#ppt_x"/>
                                          </p:val>
                                        </p:tav>
                                      </p:tavLst>
                                    </p:anim>
                                    <p:anim calcmode="lin" valueType="num">
                                      <p:cBhvr additive="base">
                                        <p:cTn id="82" dur="500" fill="hold"/>
                                        <p:tgtEl>
                                          <p:spTgt spid="552054"/>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8000"/>
                            </p:stCondLst>
                            <p:childTnLst>
                              <p:par>
                                <p:cTn id="84" presetID="2" presetClass="entr" presetSubtype="1" fill="hold" grpId="0" nodeType="afterEffect">
                                  <p:stCondLst>
                                    <p:cond delay="0"/>
                                  </p:stCondLst>
                                  <p:childTnLst>
                                    <p:set>
                                      <p:cBhvr>
                                        <p:cTn id="85" dur="1" fill="hold">
                                          <p:stCondLst>
                                            <p:cond delay="0"/>
                                          </p:stCondLst>
                                        </p:cTn>
                                        <p:tgtEl>
                                          <p:spTgt spid="552055"/>
                                        </p:tgtEl>
                                        <p:attrNameLst>
                                          <p:attrName>style.visibility</p:attrName>
                                        </p:attrNameLst>
                                      </p:cBhvr>
                                      <p:to>
                                        <p:strVal val="visible"/>
                                      </p:to>
                                    </p:set>
                                    <p:anim calcmode="lin" valueType="num">
                                      <p:cBhvr additive="base">
                                        <p:cTn id="86" dur="500" fill="hold"/>
                                        <p:tgtEl>
                                          <p:spTgt spid="552055"/>
                                        </p:tgtEl>
                                        <p:attrNameLst>
                                          <p:attrName>ppt_x</p:attrName>
                                        </p:attrNameLst>
                                      </p:cBhvr>
                                      <p:tavLst>
                                        <p:tav tm="0">
                                          <p:val>
                                            <p:strVal val="#ppt_x"/>
                                          </p:val>
                                        </p:tav>
                                        <p:tav tm="100000">
                                          <p:val>
                                            <p:strVal val="#ppt_x"/>
                                          </p:val>
                                        </p:tav>
                                      </p:tavLst>
                                    </p:anim>
                                    <p:anim calcmode="lin" valueType="num">
                                      <p:cBhvr additive="base">
                                        <p:cTn id="87" dur="500" fill="hold"/>
                                        <p:tgtEl>
                                          <p:spTgt spid="552055"/>
                                        </p:tgtEl>
                                        <p:attrNameLst>
                                          <p:attrName>ppt_y</p:attrName>
                                        </p:attrNameLst>
                                      </p:cBhvr>
                                      <p:tavLst>
                                        <p:tav tm="0">
                                          <p:val>
                                            <p:strVal val="0-#ppt_h/2"/>
                                          </p:val>
                                        </p:tav>
                                        <p:tav tm="100000">
                                          <p:val>
                                            <p:strVal val="#ppt_y"/>
                                          </p:val>
                                        </p:tav>
                                      </p:tavLst>
                                    </p:anim>
                                  </p:childTnLst>
                                </p:cTn>
                              </p:par>
                            </p:childTnLst>
                          </p:cTn>
                        </p:par>
                        <p:par>
                          <p:cTn id="88" fill="hold" nodeType="afterGroup">
                            <p:stCondLst>
                              <p:cond delay="8500"/>
                            </p:stCondLst>
                            <p:childTnLst>
                              <p:par>
                                <p:cTn id="89" presetID="2" presetClass="entr" presetSubtype="1" fill="hold" grpId="0" nodeType="afterEffect">
                                  <p:stCondLst>
                                    <p:cond delay="0"/>
                                  </p:stCondLst>
                                  <p:childTnLst>
                                    <p:set>
                                      <p:cBhvr>
                                        <p:cTn id="90" dur="1" fill="hold">
                                          <p:stCondLst>
                                            <p:cond delay="0"/>
                                          </p:stCondLst>
                                        </p:cTn>
                                        <p:tgtEl>
                                          <p:spTgt spid="552057"/>
                                        </p:tgtEl>
                                        <p:attrNameLst>
                                          <p:attrName>style.visibility</p:attrName>
                                        </p:attrNameLst>
                                      </p:cBhvr>
                                      <p:to>
                                        <p:strVal val="visible"/>
                                      </p:to>
                                    </p:set>
                                    <p:anim calcmode="lin" valueType="num">
                                      <p:cBhvr additive="base">
                                        <p:cTn id="91" dur="500" fill="hold"/>
                                        <p:tgtEl>
                                          <p:spTgt spid="552057"/>
                                        </p:tgtEl>
                                        <p:attrNameLst>
                                          <p:attrName>ppt_x</p:attrName>
                                        </p:attrNameLst>
                                      </p:cBhvr>
                                      <p:tavLst>
                                        <p:tav tm="0">
                                          <p:val>
                                            <p:strVal val="#ppt_x"/>
                                          </p:val>
                                        </p:tav>
                                        <p:tav tm="100000">
                                          <p:val>
                                            <p:strVal val="#ppt_x"/>
                                          </p:val>
                                        </p:tav>
                                      </p:tavLst>
                                    </p:anim>
                                    <p:anim calcmode="lin" valueType="num">
                                      <p:cBhvr additive="base">
                                        <p:cTn id="92" dur="500" fill="hold"/>
                                        <p:tgtEl>
                                          <p:spTgt spid="552057"/>
                                        </p:tgtEl>
                                        <p:attrNameLst>
                                          <p:attrName>ppt_y</p:attrName>
                                        </p:attrNameLst>
                                      </p:cBhvr>
                                      <p:tavLst>
                                        <p:tav tm="0">
                                          <p:val>
                                            <p:strVal val="0-#ppt_h/2"/>
                                          </p:val>
                                        </p:tav>
                                        <p:tav tm="100000">
                                          <p:val>
                                            <p:strVal val="#ppt_y"/>
                                          </p:val>
                                        </p:tav>
                                      </p:tavLst>
                                    </p:anim>
                                  </p:childTnLst>
                                </p:cTn>
                              </p:par>
                            </p:childTnLst>
                          </p:cTn>
                        </p:par>
                        <p:par>
                          <p:cTn id="93" fill="hold" nodeType="afterGroup">
                            <p:stCondLst>
                              <p:cond delay="9000"/>
                            </p:stCondLst>
                            <p:childTnLst>
                              <p:par>
                                <p:cTn id="94" presetID="2" presetClass="entr" presetSubtype="1" fill="hold" grpId="0" nodeType="afterEffect">
                                  <p:stCondLst>
                                    <p:cond delay="0"/>
                                  </p:stCondLst>
                                  <p:childTnLst>
                                    <p:set>
                                      <p:cBhvr>
                                        <p:cTn id="95" dur="1" fill="hold">
                                          <p:stCondLst>
                                            <p:cond delay="0"/>
                                          </p:stCondLst>
                                        </p:cTn>
                                        <p:tgtEl>
                                          <p:spTgt spid="552059"/>
                                        </p:tgtEl>
                                        <p:attrNameLst>
                                          <p:attrName>style.visibility</p:attrName>
                                        </p:attrNameLst>
                                      </p:cBhvr>
                                      <p:to>
                                        <p:strVal val="visible"/>
                                      </p:to>
                                    </p:set>
                                    <p:anim calcmode="lin" valueType="num">
                                      <p:cBhvr additive="base">
                                        <p:cTn id="96" dur="500" fill="hold"/>
                                        <p:tgtEl>
                                          <p:spTgt spid="552059"/>
                                        </p:tgtEl>
                                        <p:attrNameLst>
                                          <p:attrName>ppt_x</p:attrName>
                                        </p:attrNameLst>
                                      </p:cBhvr>
                                      <p:tavLst>
                                        <p:tav tm="0">
                                          <p:val>
                                            <p:strVal val="#ppt_x"/>
                                          </p:val>
                                        </p:tav>
                                        <p:tav tm="100000">
                                          <p:val>
                                            <p:strVal val="#ppt_x"/>
                                          </p:val>
                                        </p:tav>
                                      </p:tavLst>
                                    </p:anim>
                                    <p:anim calcmode="lin" valueType="num">
                                      <p:cBhvr additive="base">
                                        <p:cTn id="97" dur="500" fill="hold"/>
                                        <p:tgtEl>
                                          <p:spTgt spid="552059"/>
                                        </p:tgtEl>
                                        <p:attrNameLst>
                                          <p:attrName>ppt_y</p:attrName>
                                        </p:attrNameLst>
                                      </p:cBhvr>
                                      <p:tavLst>
                                        <p:tav tm="0">
                                          <p:val>
                                            <p:strVal val="0-#ppt_h/2"/>
                                          </p:val>
                                        </p:tav>
                                        <p:tav tm="100000">
                                          <p:val>
                                            <p:strVal val="#ppt_y"/>
                                          </p:val>
                                        </p:tav>
                                      </p:tavLst>
                                    </p:anim>
                                  </p:childTnLst>
                                </p:cTn>
                              </p:par>
                            </p:childTnLst>
                          </p:cTn>
                        </p:par>
                        <p:par>
                          <p:cTn id="98" fill="hold" nodeType="afterGroup">
                            <p:stCondLst>
                              <p:cond delay="9500"/>
                            </p:stCondLst>
                            <p:childTnLst>
                              <p:par>
                                <p:cTn id="99" presetID="2" presetClass="entr" presetSubtype="1" fill="hold" grpId="0" nodeType="afterEffect">
                                  <p:stCondLst>
                                    <p:cond delay="0"/>
                                  </p:stCondLst>
                                  <p:childTnLst>
                                    <p:set>
                                      <p:cBhvr>
                                        <p:cTn id="100" dur="1" fill="hold">
                                          <p:stCondLst>
                                            <p:cond delay="0"/>
                                          </p:stCondLst>
                                        </p:cTn>
                                        <p:tgtEl>
                                          <p:spTgt spid="551971"/>
                                        </p:tgtEl>
                                        <p:attrNameLst>
                                          <p:attrName>style.visibility</p:attrName>
                                        </p:attrNameLst>
                                      </p:cBhvr>
                                      <p:to>
                                        <p:strVal val="visible"/>
                                      </p:to>
                                    </p:set>
                                    <p:anim calcmode="lin" valueType="num">
                                      <p:cBhvr additive="base">
                                        <p:cTn id="101" dur="500" fill="hold"/>
                                        <p:tgtEl>
                                          <p:spTgt spid="551971"/>
                                        </p:tgtEl>
                                        <p:attrNameLst>
                                          <p:attrName>ppt_x</p:attrName>
                                        </p:attrNameLst>
                                      </p:cBhvr>
                                      <p:tavLst>
                                        <p:tav tm="0">
                                          <p:val>
                                            <p:strVal val="#ppt_x"/>
                                          </p:val>
                                        </p:tav>
                                        <p:tav tm="100000">
                                          <p:val>
                                            <p:strVal val="#ppt_x"/>
                                          </p:val>
                                        </p:tav>
                                      </p:tavLst>
                                    </p:anim>
                                    <p:anim calcmode="lin" valueType="num">
                                      <p:cBhvr additive="base">
                                        <p:cTn id="102" dur="500" fill="hold"/>
                                        <p:tgtEl>
                                          <p:spTgt spid="551971"/>
                                        </p:tgtEl>
                                        <p:attrNameLst>
                                          <p:attrName>ppt_y</p:attrName>
                                        </p:attrNameLst>
                                      </p:cBhvr>
                                      <p:tavLst>
                                        <p:tav tm="0">
                                          <p:val>
                                            <p:strVal val="0-#ppt_h/2"/>
                                          </p:val>
                                        </p:tav>
                                        <p:tav tm="100000">
                                          <p:val>
                                            <p:strVal val="#ppt_y"/>
                                          </p:val>
                                        </p:tav>
                                      </p:tavLst>
                                    </p:anim>
                                  </p:childTnLst>
                                </p:cTn>
                              </p:par>
                            </p:childTnLst>
                          </p:cTn>
                        </p:par>
                        <p:par>
                          <p:cTn id="103" fill="hold" nodeType="afterGroup">
                            <p:stCondLst>
                              <p:cond delay="10000"/>
                            </p:stCondLst>
                            <p:childTnLst>
                              <p:par>
                                <p:cTn id="104" presetID="2" presetClass="entr" presetSubtype="1" fill="hold" grpId="0" nodeType="afterEffect">
                                  <p:stCondLst>
                                    <p:cond delay="0"/>
                                  </p:stCondLst>
                                  <p:childTnLst>
                                    <p:set>
                                      <p:cBhvr>
                                        <p:cTn id="105" dur="1" fill="hold">
                                          <p:stCondLst>
                                            <p:cond delay="0"/>
                                          </p:stCondLst>
                                        </p:cTn>
                                        <p:tgtEl>
                                          <p:spTgt spid="552061"/>
                                        </p:tgtEl>
                                        <p:attrNameLst>
                                          <p:attrName>style.visibility</p:attrName>
                                        </p:attrNameLst>
                                      </p:cBhvr>
                                      <p:to>
                                        <p:strVal val="visible"/>
                                      </p:to>
                                    </p:set>
                                    <p:anim calcmode="lin" valueType="num">
                                      <p:cBhvr additive="base">
                                        <p:cTn id="106" dur="500" fill="hold"/>
                                        <p:tgtEl>
                                          <p:spTgt spid="552061"/>
                                        </p:tgtEl>
                                        <p:attrNameLst>
                                          <p:attrName>ppt_x</p:attrName>
                                        </p:attrNameLst>
                                      </p:cBhvr>
                                      <p:tavLst>
                                        <p:tav tm="0">
                                          <p:val>
                                            <p:strVal val="#ppt_x"/>
                                          </p:val>
                                        </p:tav>
                                        <p:tav tm="100000">
                                          <p:val>
                                            <p:strVal val="#ppt_x"/>
                                          </p:val>
                                        </p:tav>
                                      </p:tavLst>
                                    </p:anim>
                                    <p:anim calcmode="lin" valueType="num">
                                      <p:cBhvr additive="base">
                                        <p:cTn id="107" dur="500" fill="hold"/>
                                        <p:tgtEl>
                                          <p:spTgt spid="552061"/>
                                        </p:tgtEl>
                                        <p:attrNameLst>
                                          <p:attrName>ppt_y</p:attrName>
                                        </p:attrNameLst>
                                      </p:cBhvr>
                                      <p:tavLst>
                                        <p:tav tm="0">
                                          <p:val>
                                            <p:strVal val="0-#ppt_h/2"/>
                                          </p:val>
                                        </p:tav>
                                        <p:tav tm="100000">
                                          <p:val>
                                            <p:strVal val="#ppt_y"/>
                                          </p:val>
                                        </p:tav>
                                      </p:tavLst>
                                    </p:anim>
                                  </p:childTnLst>
                                </p:cTn>
                              </p:par>
                            </p:childTnLst>
                          </p:cTn>
                        </p:par>
                        <p:par>
                          <p:cTn id="108" fill="hold" nodeType="afterGroup">
                            <p:stCondLst>
                              <p:cond delay="10500"/>
                            </p:stCondLst>
                            <p:childTnLst>
                              <p:par>
                                <p:cTn id="109" presetID="9" presetClass="entr" presetSubtype="0" fill="hold" nodeType="after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dissolve">
                                      <p:cBhvr>
                                        <p:cTn id="111" dur="500"/>
                                        <p:tgtEl>
                                          <p:spTgt spid="2"/>
                                        </p:tgtEl>
                                      </p:cBhvr>
                                    </p:animEffect>
                                  </p:childTnLst>
                                </p:cTn>
                              </p:par>
                            </p:childTnLst>
                          </p:cTn>
                        </p:par>
                        <p:par>
                          <p:cTn id="112" fill="hold" nodeType="afterGroup">
                            <p:stCondLst>
                              <p:cond delay="11000"/>
                            </p:stCondLst>
                            <p:childTnLst>
                              <p:par>
                                <p:cTn id="113" presetID="17" presetClass="entr" presetSubtype="1" fill="hold" nodeType="after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p:cTn id="115" dur="500" fill="hold"/>
                                        <p:tgtEl>
                                          <p:spTgt spid="14"/>
                                        </p:tgtEl>
                                        <p:attrNameLst>
                                          <p:attrName>ppt_x</p:attrName>
                                        </p:attrNameLst>
                                      </p:cBhvr>
                                      <p:tavLst>
                                        <p:tav tm="0">
                                          <p:val>
                                            <p:strVal val="#ppt_x"/>
                                          </p:val>
                                        </p:tav>
                                        <p:tav tm="100000">
                                          <p:val>
                                            <p:strVal val="#ppt_x"/>
                                          </p:val>
                                        </p:tav>
                                      </p:tavLst>
                                    </p:anim>
                                    <p:anim calcmode="lin" valueType="num">
                                      <p:cBhvr>
                                        <p:cTn id="116" dur="500" fill="hold"/>
                                        <p:tgtEl>
                                          <p:spTgt spid="14"/>
                                        </p:tgtEl>
                                        <p:attrNameLst>
                                          <p:attrName>ppt_y</p:attrName>
                                        </p:attrNameLst>
                                      </p:cBhvr>
                                      <p:tavLst>
                                        <p:tav tm="0">
                                          <p:val>
                                            <p:strVal val="#ppt_y-#ppt_h/2"/>
                                          </p:val>
                                        </p:tav>
                                        <p:tav tm="100000">
                                          <p:val>
                                            <p:strVal val="#ppt_y"/>
                                          </p:val>
                                        </p:tav>
                                      </p:tavLst>
                                    </p:anim>
                                    <p:anim calcmode="lin" valueType="num">
                                      <p:cBhvr>
                                        <p:cTn id="117" dur="500" fill="hold"/>
                                        <p:tgtEl>
                                          <p:spTgt spid="14"/>
                                        </p:tgtEl>
                                        <p:attrNameLst>
                                          <p:attrName>ppt_w</p:attrName>
                                        </p:attrNameLst>
                                      </p:cBhvr>
                                      <p:tavLst>
                                        <p:tav tm="0">
                                          <p:val>
                                            <p:strVal val="#ppt_w"/>
                                          </p:val>
                                        </p:tav>
                                        <p:tav tm="100000">
                                          <p:val>
                                            <p:strVal val="#ppt_w"/>
                                          </p:val>
                                        </p:tav>
                                      </p:tavLst>
                                    </p:anim>
                                    <p:anim calcmode="lin" valueType="num">
                                      <p:cBhvr>
                                        <p:cTn id="118"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0" grpId="0" animBg="1" autoUpdateAnimBg="0"/>
      <p:bldP spid="551961" grpId="0" animBg="1" autoUpdateAnimBg="0"/>
      <p:bldP spid="551962" grpId="0" animBg="1" autoUpdateAnimBg="0"/>
      <p:bldP spid="551963" grpId="0" animBg="1" autoUpdateAnimBg="0"/>
      <p:bldP spid="551969" grpId="0" animBg="1" autoUpdateAnimBg="0"/>
      <p:bldP spid="551970" grpId="0" animBg="1" autoUpdateAnimBg="0"/>
      <p:bldP spid="551971" grpId="0" animBg="1" autoUpdateAnimBg="0"/>
      <p:bldP spid="551972" grpId="0" animBg="1" autoUpdateAnimBg="0"/>
      <p:bldP spid="551973" grpId="0" animBg="1" autoUpdateAnimBg="0"/>
      <p:bldP spid="551974" grpId="0" animBg="1" autoUpdateAnimBg="0"/>
      <p:bldP spid="552054" grpId="0" animBg="1" autoUpdateAnimBg="0"/>
      <p:bldP spid="552055" grpId="0" animBg="1" autoUpdateAnimBg="0"/>
      <p:bldP spid="552056" grpId="0" animBg="1" autoUpdateAnimBg="0"/>
      <p:bldP spid="552057" grpId="0" animBg="1" autoUpdateAnimBg="0"/>
      <p:bldP spid="552058" grpId="0" animBg="1" autoUpdateAnimBg="0"/>
      <p:bldP spid="552059" grpId="0" animBg="1" autoUpdateAnimBg="0"/>
      <p:bldP spid="552060" grpId="0" animBg="1" autoUpdateAnimBg="0"/>
      <p:bldP spid="552061" grpId="0" animBg="1" autoUpdateAnimBg="0"/>
      <p:bldP spid="552062" grpId="0" animBg="1" autoUpdateAnimBg="0"/>
      <p:bldP spid="55206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538112" y="2108146"/>
            <a:ext cx="7939088" cy="4424362"/>
            <a:chOff x="192" y="672"/>
            <a:chExt cx="5232" cy="3360"/>
          </a:xfrm>
        </p:grpSpPr>
        <p:sp>
          <p:nvSpPr>
            <p:cNvPr id="23557" name="Rectangle 3" descr="Parchment"/>
            <p:cNvSpPr>
              <a:spLocks noChangeArrowheads="1"/>
            </p:cNvSpPr>
            <p:nvPr/>
          </p:nvSpPr>
          <p:spPr bwMode="auto">
            <a:xfrm>
              <a:off x="192" y="672"/>
              <a:ext cx="5232" cy="3360"/>
            </a:xfrm>
            <a:prstGeom prst="rect">
              <a:avLst/>
            </a:prstGeom>
            <a:solidFill>
              <a:schemeClr val="bg1">
                <a:alpha val="0"/>
              </a:schemeClr>
            </a:solidFill>
            <a:ln w="19050">
              <a:noFill/>
              <a:miter lim="800000"/>
              <a:headEnd/>
              <a:tailEnd type="none" w="lg" len="lg"/>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grpSp>
          <p:nvGrpSpPr>
            <p:cNvPr id="23558" name="Group 4"/>
            <p:cNvGrpSpPr>
              <a:grpSpLocks noChangeAspect="1"/>
            </p:cNvGrpSpPr>
            <p:nvPr/>
          </p:nvGrpSpPr>
          <p:grpSpPr bwMode="auto">
            <a:xfrm>
              <a:off x="3421" y="1716"/>
              <a:ext cx="1881" cy="691"/>
              <a:chOff x="3360" y="1584"/>
              <a:chExt cx="2352" cy="864"/>
            </a:xfrm>
          </p:grpSpPr>
          <p:sp>
            <p:nvSpPr>
              <p:cNvPr id="23635" name="Freeform 5"/>
              <p:cNvSpPr>
                <a:spLocks noChangeAspect="1"/>
              </p:cNvSpPr>
              <p:nvPr/>
            </p:nvSpPr>
            <p:spPr bwMode="auto">
              <a:xfrm>
                <a:off x="3360" y="1656"/>
                <a:ext cx="2208" cy="792"/>
              </a:xfrm>
              <a:custGeom>
                <a:avLst/>
                <a:gdLst>
                  <a:gd name="T0" fmla="*/ 0 w 2208"/>
                  <a:gd name="T1" fmla="*/ 648 h 792"/>
                  <a:gd name="T2" fmla="*/ 240 w 2208"/>
                  <a:gd name="T3" fmla="*/ 264 h 792"/>
                  <a:gd name="T4" fmla="*/ 480 w 2208"/>
                  <a:gd name="T5" fmla="*/ 72 h 792"/>
                  <a:gd name="T6" fmla="*/ 720 w 2208"/>
                  <a:gd name="T7" fmla="*/ 24 h 792"/>
                  <a:gd name="T8" fmla="*/ 864 w 2208"/>
                  <a:gd name="T9" fmla="*/ 24 h 792"/>
                  <a:gd name="T10" fmla="*/ 1056 w 2208"/>
                  <a:gd name="T11" fmla="*/ 72 h 792"/>
                  <a:gd name="T12" fmla="*/ 1872 w 2208"/>
                  <a:gd name="T13" fmla="*/ 456 h 792"/>
                  <a:gd name="T14" fmla="*/ 2208 w 2208"/>
                  <a:gd name="T15" fmla="*/ 792 h 792"/>
                  <a:gd name="T16" fmla="*/ 0 60000 65536"/>
                  <a:gd name="T17" fmla="*/ 0 60000 65536"/>
                  <a:gd name="T18" fmla="*/ 0 60000 65536"/>
                  <a:gd name="T19" fmla="*/ 0 60000 65536"/>
                  <a:gd name="T20" fmla="*/ 0 60000 65536"/>
                  <a:gd name="T21" fmla="*/ 0 60000 65536"/>
                  <a:gd name="T22" fmla="*/ 0 60000 65536"/>
                  <a:gd name="T23" fmla="*/ 0 60000 65536"/>
                  <a:gd name="T24" fmla="*/ 0 w 2208"/>
                  <a:gd name="T25" fmla="*/ 0 h 792"/>
                  <a:gd name="T26" fmla="*/ 2208 w 2208"/>
                  <a:gd name="T27" fmla="*/ 792 h 7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8" h="792">
                    <a:moveTo>
                      <a:pt x="0" y="648"/>
                    </a:moveTo>
                    <a:cubicBezTo>
                      <a:pt x="80" y="504"/>
                      <a:pt x="160" y="360"/>
                      <a:pt x="240" y="264"/>
                    </a:cubicBezTo>
                    <a:cubicBezTo>
                      <a:pt x="320" y="168"/>
                      <a:pt x="400" y="112"/>
                      <a:pt x="480" y="72"/>
                    </a:cubicBezTo>
                    <a:cubicBezTo>
                      <a:pt x="560" y="32"/>
                      <a:pt x="656" y="32"/>
                      <a:pt x="720" y="24"/>
                    </a:cubicBezTo>
                    <a:cubicBezTo>
                      <a:pt x="784" y="16"/>
                      <a:pt x="808" y="16"/>
                      <a:pt x="864" y="24"/>
                    </a:cubicBezTo>
                    <a:cubicBezTo>
                      <a:pt x="920" y="32"/>
                      <a:pt x="888" y="0"/>
                      <a:pt x="1056" y="72"/>
                    </a:cubicBezTo>
                    <a:cubicBezTo>
                      <a:pt x="1224" y="144"/>
                      <a:pt x="1680" y="336"/>
                      <a:pt x="1872" y="456"/>
                    </a:cubicBezTo>
                    <a:cubicBezTo>
                      <a:pt x="2064" y="576"/>
                      <a:pt x="2136" y="684"/>
                      <a:pt x="2208" y="792"/>
                    </a:cubicBezTo>
                  </a:path>
                </a:pathLst>
              </a:custGeom>
              <a:solidFill>
                <a:schemeClr val="bg1">
                  <a:alpha val="0"/>
                </a:schemeClr>
              </a:solidFill>
              <a:ln w="76200">
                <a:solidFill>
                  <a:schemeClr val="accent2"/>
                </a:solidFill>
                <a:round/>
                <a:headEnd/>
                <a:tailEnd type="none" w="lg" len="lg"/>
              </a:ln>
            </p:spPr>
            <p:txBody>
              <a:bodyPr wrap="none" anchor="ctr"/>
              <a:lstStyle/>
              <a:p>
                <a:endParaRPr lang="en-US" sz="2000">
                  <a:latin typeface="+mj-lt"/>
                </a:endParaRPr>
              </a:p>
            </p:txBody>
          </p:sp>
          <p:sp>
            <p:nvSpPr>
              <p:cNvPr id="23636" name="Text Box 6"/>
              <p:cNvSpPr txBox="1">
                <a:spLocks noChangeAspect="1" noChangeArrowheads="1"/>
              </p:cNvSpPr>
              <p:nvPr/>
            </p:nvSpPr>
            <p:spPr bwMode="auto">
              <a:xfrm>
                <a:off x="4895" y="1584"/>
                <a:ext cx="817" cy="462"/>
              </a:xfrm>
              <a:prstGeom prst="rect">
                <a:avLst/>
              </a:prstGeom>
              <a:solidFill>
                <a:schemeClr val="bg1">
                  <a:alpha val="0"/>
                </a:schemeClr>
              </a:solidFill>
              <a:ln w="9525">
                <a:noFill/>
                <a:miter lim="800000"/>
                <a:headEnd/>
                <a:tailEnd/>
              </a:ln>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kumimoji="0" lang="en-US" altLang="en-US" sz="1600" b="1" i="1" dirty="0">
                    <a:solidFill>
                      <a:schemeClr val="accent2"/>
                    </a:solidFill>
                    <a:latin typeface="+mj-lt"/>
                  </a:rPr>
                  <a:t>Average Product</a:t>
                </a:r>
                <a:endParaRPr kumimoji="0" lang="en-US" altLang="en-US" sz="2000" b="1" i="1" dirty="0">
                  <a:solidFill>
                    <a:schemeClr val="accent2"/>
                  </a:solidFill>
                  <a:latin typeface="+mj-lt"/>
                </a:endParaRPr>
              </a:p>
            </p:txBody>
          </p:sp>
        </p:grpSp>
        <p:grpSp>
          <p:nvGrpSpPr>
            <p:cNvPr id="23559" name="Group 7"/>
            <p:cNvGrpSpPr>
              <a:grpSpLocks noChangeAspect="1"/>
            </p:cNvGrpSpPr>
            <p:nvPr/>
          </p:nvGrpSpPr>
          <p:grpSpPr bwMode="auto">
            <a:xfrm>
              <a:off x="3421" y="1030"/>
              <a:ext cx="1804" cy="2682"/>
              <a:chOff x="3360" y="726"/>
              <a:chExt cx="2256" cy="3354"/>
            </a:xfrm>
          </p:grpSpPr>
          <p:sp>
            <p:nvSpPr>
              <p:cNvPr id="23633" name="Freeform 8"/>
              <p:cNvSpPr>
                <a:spLocks noChangeAspect="1"/>
              </p:cNvSpPr>
              <p:nvPr/>
            </p:nvSpPr>
            <p:spPr bwMode="auto">
              <a:xfrm>
                <a:off x="3360" y="1104"/>
                <a:ext cx="2256" cy="2976"/>
              </a:xfrm>
              <a:custGeom>
                <a:avLst/>
                <a:gdLst>
                  <a:gd name="T0" fmla="*/ 0 w 2256"/>
                  <a:gd name="T1" fmla="*/ 1200 h 2976"/>
                  <a:gd name="T2" fmla="*/ 240 w 2256"/>
                  <a:gd name="T3" fmla="*/ 384 h 2976"/>
                  <a:gd name="T4" fmla="*/ 384 w 2256"/>
                  <a:gd name="T5" fmla="*/ 96 h 2976"/>
                  <a:gd name="T6" fmla="*/ 480 w 2256"/>
                  <a:gd name="T7" fmla="*/ 0 h 2976"/>
                  <a:gd name="T8" fmla="*/ 624 w 2256"/>
                  <a:gd name="T9" fmla="*/ 96 h 2976"/>
                  <a:gd name="T10" fmla="*/ 768 w 2256"/>
                  <a:gd name="T11" fmla="*/ 384 h 2976"/>
                  <a:gd name="T12" fmla="*/ 1008 w 2256"/>
                  <a:gd name="T13" fmla="*/ 816 h 2976"/>
                  <a:gd name="T14" fmla="*/ 1296 w 2256"/>
                  <a:gd name="T15" fmla="*/ 1248 h 2976"/>
                  <a:gd name="T16" fmla="*/ 1536 w 2256"/>
                  <a:gd name="T17" fmla="*/ 1632 h 2976"/>
                  <a:gd name="T18" fmla="*/ 1824 w 2256"/>
                  <a:gd name="T19" fmla="*/ 2112 h 2976"/>
                  <a:gd name="T20" fmla="*/ 2016 w 2256"/>
                  <a:gd name="T21" fmla="*/ 2448 h 2976"/>
                  <a:gd name="T22" fmla="*/ 2256 w 2256"/>
                  <a:gd name="T23" fmla="*/ 2976 h 29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56"/>
                  <a:gd name="T37" fmla="*/ 0 h 2976"/>
                  <a:gd name="T38" fmla="*/ 2256 w 2256"/>
                  <a:gd name="T39" fmla="*/ 2976 h 29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56" h="2976">
                    <a:moveTo>
                      <a:pt x="0" y="1200"/>
                    </a:moveTo>
                    <a:cubicBezTo>
                      <a:pt x="88" y="884"/>
                      <a:pt x="176" y="568"/>
                      <a:pt x="240" y="384"/>
                    </a:cubicBezTo>
                    <a:cubicBezTo>
                      <a:pt x="304" y="200"/>
                      <a:pt x="344" y="160"/>
                      <a:pt x="384" y="96"/>
                    </a:cubicBezTo>
                    <a:cubicBezTo>
                      <a:pt x="424" y="32"/>
                      <a:pt x="440" y="0"/>
                      <a:pt x="480" y="0"/>
                    </a:cubicBezTo>
                    <a:cubicBezTo>
                      <a:pt x="520" y="0"/>
                      <a:pt x="576" y="32"/>
                      <a:pt x="624" y="96"/>
                    </a:cubicBezTo>
                    <a:cubicBezTo>
                      <a:pt x="672" y="160"/>
                      <a:pt x="704" y="264"/>
                      <a:pt x="768" y="384"/>
                    </a:cubicBezTo>
                    <a:cubicBezTo>
                      <a:pt x="832" y="504"/>
                      <a:pt x="920" y="672"/>
                      <a:pt x="1008" y="816"/>
                    </a:cubicBezTo>
                    <a:cubicBezTo>
                      <a:pt x="1096" y="960"/>
                      <a:pt x="1208" y="1112"/>
                      <a:pt x="1296" y="1248"/>
                    </a:cubicBezTo>
                    <a:cubicBezTo>
                      <a:pt x="1384" y="1384"/>
                      <a:pt x="1448" y="1488"/>
                      <a:pt x="1536" y="1632"/>
                    </a:cubicBezTo>
                    <a:cubicBezTo>
                      <a:pt x="1624" y="1776"/>
                      <a:pt x="1744" y="1976"/>
                      <a:pt x="1824" y="2112"/>
                    </a:cubicBezTo>
                    <a:cubicBezTo>
                      <a:pt x="1904" y="2248"/>
                      <a:pt x="1944" y="2304"/>
                      <a:pt x="2016" y="2448"/>
                    </a:cubicBezTo>
                    <a:cubicBezTo>
                      <a:pt x="2088" y="2592"/>
                      <a:pt x="2172" y="2784"/>
                      <a:pt x="2256" y="2976"/>
                    </a:cubicBezTo>
                  </a:path>
                </a:pathLst>
              </a:custGeom>
              <a:solidFill>
                <a:schemeClr val="bg1">
                  <a:alpha val="0"/>
                </a:schemeClr>
              </a:solidFill>
              <a:ln w="76200">
                <a:solidFill>
                  <a:srgbClr val="F44D02"/>
                </a:solidFill>
                <a:round/>
                <a:headEnd/>
                <a:tailEnd type="none" w="lg" len="lg"/>
              </a:ln>
            </p:spPr>
            <p:txBody>
              <a:bodyPr wrap="none" anchor="ctr"/>
              <a:lstStyle/>
              <a:p>
                <a:endParaRPr lang="en-US" sz="2000">
                  <a:latin typeface="+mj-lt"/>
                </a:endParaRPr>
              </a:p>
            </p:txBody>
          </p:sp>
          <p:sp>
            <p:nvSpPr>
              <p:cNvPr id="23634" name="Text Box 9"/>
              <p:cNvSpPr txBox="1">
                <a:spLocks noChangeAspect="1" noChangeArrowheads="1"/>
              </p:cNvSpPr>
              <p:nvPr/>
            </p:nvSpPr>
            <p:spPr bwMode="auto">
              <a:xfrm>
                <a:off x="3791" y="726"/>
                <a:ext cx="915" cy="46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kumimoji="0" lang="en-US" altLang="en-US" sz="1600" b="1" i="1" dirty="0">
                    <a:solidFill>
                      <a:srgbClr val="F44D02"/>
                    </a:solidFill>
                    <a:latin typeface="+mj-lt"/>
                  </a:rPr>
                  <a:t>Marginal Product</a:t>
                </a:r>
                <a:endParaRPr kumimoji="0" lang="en-US" altLang="en-US" sz="2000" b="1" i="1" dirty="0">
                  <a:solidFill>
                    <a:srgbClr val="F44D02"/>
                  </a:solidFill>
                  <a:latin typeface="+mj-lt"/>
                </a:endParaRPr>
              </a:p>
            </p:txBody>
          </p:sp>
        </p:grpSp>
        <p:sp>
          <p:nvSpPr>
            <p:cNvPr id="23560" name="Line 10"/>
            <p:cNvSpPr>
              <a:spLocks noChangeAspect="1" noChangeShapeType="1"/>
            </p:cNvSpPr>
            <p:nvPr/>
          </p:nvSpPr>
          <p:spPr bwMode="auto">
            <a:xfrm>
              <a:off x="3241" y="1025"/>
              <a:ext cx="0" cy="238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j-lt"/>
              </a:endParaRPr>
            </a:p>
          </p:txBody>
        </p:sp>
        <p:sp>
          <p:nvSpPr>
            <p:cNvPr id="23561" name="Text Box 11"/>
            <p:cNvSpPr txBox="1">
              <a:spLocks noChangeAspect="1" noChangeArrowheads="1"/>
            </p:cNvSpPr>
            <p:nvPr/>
          </p:nvSpPr>
          <p:spPr bwMode="auto">
            <a:xfrm>
              <a:off x="2784" y="753"/>
              <a:ext cx="1008"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kumimoji="0" lang="en-US" altLang="en-US" sz="2000" b="1" i="1" dirty="0">
                  <a:solidFill>
                    <a:schemeClr val="accent2"/>
                  </a:solidFill>
                  <a:latin typeface="+mj-lt"/>
                </a:rPr>
                <a:t>AP </a:t>
              </a:r>
              <a:r>
                <a:rPr kumimoji="0" lang="en-US" altLang="en-US" sz="2000" b="1" i="1" dirty="0">
                  <a:solidFill>
                    <a:schemeClr val="bg2"/>
                  </a:solidFill>
                  <a:latin typeface="+mj-lt"/>
                </a:rPr>
                <a:t>&amp; </a:t>
              </a:r>
              <a:r>
                <a:rPr kumimoji="0" lang="en-US" altLang="en-US" sz="2000" b="1" i="1" dirty="0">
                  <a:solidFill>
                    <a:srgbClr val="F44D02"/>
                  </a:solidFill>
                  <a:latin typeface="+mj-lt"/>
                </a:rPr>
                <a:t>MP</a:t>
              </a:r>
            </a:p>
          </p:txBody>
        </p:sp>
        <p:sp>
          <p:nvSpPr>
            <p:cNvPr id="23562" name="Text Box 12"/>
            <p:cNvSpPr txBox="1">
              <a:spLocks noChangeAspect="1" noChangeArrowheads="1"/>
            </p:cNvSpPr>
            <p:nvPr/>
          </p:nvSpPr>
          <p:spPr bwMode="auto">
            <a:xfrm>
              <a:off x="4457" y="3592"/>
              <a:ext cx="717" cy="40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50000"/>
                </a:spcBef>
                <a:buFontTx/>
                <a:buNone/>
              </a:pPr>
              <a:r>
                <a:rPr kumimoji="0" lang="en-US" altLang="en-US" sz="1800" dirty="0">
                  <a:latin typeface="+mj-lt"/>
                </a:rPr>
                <a:t>Quantity of Labor</a:t>
              </a:r>
              <a:endParaRPr kumimoji="0" lang="en-US" altLang="en-US" sz="1400" i="1" dirty="0">
                <a:latin typeface="+mj-lt"/>
              </a:endParaRPr>
            </a:p>
          </p:txBody>
        </p:sp>
        <p:sp>
          <p:nvSpPr>
            <p:cNvPr id="23563" name="Text Box 13"/>
            <p:cNvSpPr txBox="1">
              <a:spLocks noChangeAspect="1" noChangeArrowheads="1"/>
            </p:cNvSpPr>
            <p:nvPr/>
          </p:nvSpPr>
          <p:spPr bwMode="auto">
            <a:xfrm>
              <a:off x="4131" y="3409"/>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5</a:t>
              </a:r>
              <a:endParaRPr kumimoji="0" lang="en-US" altLang="en-US" sz="2000">
                <a:latin typeface="+mj-lt"/>
              </a:endParaRPr>
            </a:p>
          </p:txBody>
        </p:sp>
        <p:sp>
          <p:nvSpPr>
            <p:cNvPr id="23564" name="Text Box 14"/>
            <p:cNvSpPr txBox="1">
              <a:spLocks noChangeAspect="1" noChangeArrowheads="1"/>
            </p:cNvSpPr>
            <p:nvPr/>
          </p:nvSpPr>
          <p:spPr bwMode="auto">
            <a:xfrm>
              <a:off x="3939" y="3409"/>
              <a:ext cx="230"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4</a:t>
              </a:r>
              <a:endParaRPr kumimoji="0" lang="en-US" altLang="en-US" sz="2000">
                <a:latin typeface="+mj-lt"/>
              </a:endParaRPr>
            </a:p>
          </p:txBody>
        </p:sp>
        <p:sp>
          <p:nvSpPr>
            <p:cNvPr id="23565" name="Text Box 15"/>
            <p:cNvSpPr txBox="1">
              <a:spLocks noChangeAspect="1" noChangeArrowheads="1"/>
            </p:cNvSpPr>
            <p:nvPr/>
          </p:nvSpPr>
          <p:spPr bwMode="auto">
            <a:xfrm>
              <a:off x="3734" y="3409"/>
              <a:ext cx="230"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3</a:t>
              </a:r>
              <a:endParaRPr kumimoji="0" lang="en-US" altLang="en-US" sz="2000">
                <a:latin typeface="+mj-lt"/>
              </a:endParaRPr>
            </a:p>
          </p:txBody>
        </p:sp>
        <p:sp>
          <p:nvSpPr>
            <p:cNvPr id="23566" name="Text Box 16"/>
            <p:cNvSpPr txBox="1">
              <a:spLocks noChangeAspect="1" noChangeArrowheads="1"/>
            </p:cNvSpPr>
            <p:nvPr/>
          </p:nvSpPr>
          <p:spPr bwMode="auto">
            <a:xfrm>
              <a:off x="3523" y="3405"/>
              <a:ext cx="269"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2</a:t>
              </a:r>
              <a:endParaRPr kumimoji="0" lang="en-US" altLang="en-US" sz="2000">
                <a:latin typeface="+mj-lt"/>
              </a:endParaRPr>
            </a:p>
          </p:txBody>
        </p:sp>
        <p:sp>
          <p:nvSpPr>
            <p:cNvPr id="23567" name="Text Box 17"/>
            <p:cNvSpPr txBox="1">
              <a:spLocks noChangeAspect="1" noChangeArrowheads="1"/>
            </p:cNvSpPr>
            <p:nvPr/>
          </p:nvSpPr>
          <p:spPr bwMode="auto">
            <a:xfrm>
              <a:off x="3344" y="3405"/>
              <a:ext cx="230"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1</a:t>
              </a:r>
              <a:endParaRPr kumimoji="0" lang="en-US" altLang="en-US" sz="2000">
                <a:latin typeface="+mj-lt"/>
              </a:endParaRPr>
            </a:p>
          </p:txBody>
        </p:sp>
        <p:sp>
          <p:nvSpPr>
            <p:cNvPr id="23568" name="Text Box 18"/>
            <p:cNvSpPr txBox="1">
              <a:spLocks noChangeAspect="1" noChangeArrowheads="1"/>
            </p:cNvSpPr>
            <p:nvPr/>
          </p:nvSpPr>
          <p:spPr bwMode="auto">
            <a:xfrm>
              <a:off x="2896" y="2791"/>
              <a:ext cx="345"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4</a:t>
              </a:r>
            </a:p>
          </p:txBody>
        </p:sp>
        <p:sp>
          <p:nvSpPr>
            <p:cNvPr id="23569" name="Text Box 19"/>
            <p:cNvSpPr txBox="1">
              <a:spLocks noChangeAspect="1" noChangeArrowheads="1"/>
            </p:cNvSpPr>
            <p:nvPr/>
          </p:nvSpPr>
          <p:spPr bwMode="auto">
            <a:xfrm>
              <a:off x="2896" y="2177"/>
              <a:ext cx="345"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8</a:t>
              </a:r>
            </a:p>
          </p:txBody>
        </p:sp>
        <p:sp>
          <p:nvSpPr>
            <p:cNvPr id="23570" name="Text Box 20"/>
            <p:cNvSpPr txBox="1">
              <a:spLocks noChangeAspect="1" noChangeArrowheads="1"/>
            </p:cNvSpPr>
            <p:nvPr/>
          </p:nvSpPr>
          <p:spPr bwMode="auto">
            <a:xfrm>
              <a:off x="2896" y="1563"/>
              <a:ext cx="345"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12</a:t>
              </a:r>
            </a:p>
          </p:txBody>
        </p:sp>
        <p:sp>
          <p:nvSpPr>
            <p:cNvPr id="23571" name="Text Box 21"/>
            <p:cNvSpPr txBox="1">
              <a:spLocks noChangeAspect="1" noChangeArrowheads="1"/>
            </p:cNvSpPr>
            <p:nvPr/>
          </p:nvSpPr>
          <p:spPr bwMode="auto">
            <a:xfrm>
              <a:off x="2896" y="948"/>
              <a:ext cx="345"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16</a:t>
              </a:r>
            </a:p>
          </p:txBody>
        </p:sp>
        <p:sp>
          <p:nvSpPr>
            <p:cNvPr id="23572" name="Line 22"/>
            <p:cNvSpPr>
              <a:spLocks noChangeAspect="1" noChangeShapeType="1"/>
            </p:cNvSpPr>
            <p:nvPr/>
          </p:nvSpPr>
          <p:spPr bwMode="auto">
            <a:xfrm>
              <a:off x="3241" y="3405"/>
              <a:ext cx="2073"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j-lt"/>
              </a:endParaRPr>
            </a:p>
          </p:txBody>
        </p:sp>
        <p:sp>
          <p:nvSpPr>
            <p:cNvPr id="23573" name="Oval 23"/>
            <p:cNvSpPr>
              <a:spLocks noChangeAspect="1" noChangeArrowheads="1"/>
            </p:cNvSpPr>
            <p:nvPr/>
          </p:nvSpPr>
          <p:spPr bwMode="auto">
            <a:xfrm flipH="1">
              <a:off x="3996" y="1767"/>
              <a:ext cx="39"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74" name="Oval 24"/>
            <p:cNvSpPr>
              <a:spLocks noChangeAspect="1" noChangeArrowheads="1"/>
            </p:cNvSpPr>
            <p:nvPr/>
          </p:nvSpPr>
          <p:spPr bwMode="auto">
            <a:xfrm flipH="1">
              <a:off x="3401" y="2254"/>
              <a:ext cx="39"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000">
                <a:latin typeface="+mj-lt"/>
              </a:endParaRPr>
            </a:p>
          </p:txBody>
        </p:sp>
        <p:sp>
          <p:nvSpPr>
            <p:cNvPr id="23575" name="Oval 25"/>
            <p:cNvSpPr>
              <a:spLocks noChangeAspect="1" noChangeArrowheads="1"/>
            </p:cNvSpPr>
            <p:nvPr/>
          </p:nvSpPr>
          <p:spPr bwMode="auto">
            <a:xfrm flipH="1">
              <a:off x="3792" y="1313"/>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576" name="Oval 26"/>
            <p:cNvSpPr>
              <a:spLocks noChangeAspect="1" noChangeArrowheads="1"/>
            </p:cNvSpPr>
            <p:nvPr/>
          </p:nvSpPr>
          <p:spPr bwMode="auto">
            <a:xfrm flipH="1">
              <a:off x="3792" y="1799"/>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577" name="Text Box 27"/>
            <p:cNvSpPr txBox="1">
              <a:spLocks noChangeAspect="1" noChangeArrowheads="1"/>
            </p:cNvSpPr>
            <p:nvPr/>
          </p:nvSpPr>
          <p:spPr bwMode="auto">
            <a:xfrm>
              <a:off x="4334" y="3413"/>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6</a:t>
              </a:r>
              <a:endParaRPr kumimoji="0" lang="en-US" altLang="en-US" sz="2000">
                <a:latin typeface="+mj-lt"/>
              </a:endParaRPr>
            </a:p>
          </p:txBody>
        </p:sp>
        <p:sp>
          <p:nvSpPr>
            <p:cNvPr id="23578" name="Text Box 28"/>
            <p:cNvSpPr txBox="1">
              <a:spLocks noChangeAspect="1" noChangeArrowheads="1"/>
            </p:cNvSpPr>
            <p:nvPr/>
          </p:nvSpPr>
          <p:spPr bwMode="auto">
            <a:xfrm>
              <a:off x="4526" y="3413"/>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7</a:t>
              </a:r>
              <a:endParaRPr kumimoji="0" lang="en-US" altLang="en-US" sz="2000">
                <a:latin typeface="+mj-lt"/>
              </a:endParaRPr>
            </a:p>
          </p:txBody>
        </p:sp>
        <p:sp>
          <p:nvSpPr>
            <p:cNvPr id="23579" name="Text Box 29"/>
            <p:cNvSpPr txBox="1">
              <a:spLocks noChangeAspect="1" noChangeArrowheads="1"/>
            </p:cNvSpPr>
            <p:nvPr/>
          </p:nvSpPr>
          <p:spPr bwMode="auto">
            <a:xfrm>
              <a:off x="4731" y="3410"/>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8</a:t>
              </a:r>
              <a:endParaRPr kumimoji="0" lang="en-US" altLang="en-US" sz="2000">
                <a:latin typeface="+mj-lt"/>
              </a:endParaRPr>
            </a:p>
          </p:txBody>
        </p:sp>
        <p:sp>
          <p:nvSpPr>
            <p:cNvPr id="23580" name="Oval 30"/>
            <p:cNvSpPr>
              <a:spLocks noChangeAspect="1" noChangeArrowheads="1"/>
            </p:cNvSpPr>
            <p:nvPr/>
          </p:nvSpPr>
          <p:spPr bwMode="auto">
            <a:xfrm flipH="1">
              <a:off x="3605" y="1959"/>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000">
                <a:latin typeface="+mj-lt"/>
              </a:endParaRPr>
            </a:p>
          </p:txBody>
        </p:sp>
        <p:sp>
          <p:nvSpPr>
            <p:cNvPr id="23581" name="Oval 31"/>
            <p:cNvSpPr>
              <a:spLocks noChangeAspect="1" noChangeArrowheads="1"/>
            </p:cNvSpPr>
            <p:nvPr/>
          </p:nvSpPr>
          <p:spPr bwMode="auto">
            <a:xfrm flipH="1">
              <a:off x="3587" y="1639"/>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582" name="Oval 32"/>
            <p:cNvSpPr>
              <a:spLocks noChangeAspect="1" noChangeArrowheads="1"/>
            </p:cNvSpPr>
            <p:nvPr/>
          </p:nvSpPr>
          <p:spPr bwMode="auto">
            <a:xfrm flipH="1">
              <a:off x="4995" y="2186"/>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83" name="Oval 33"/>
            <p:cNvSpPr>
              <a:spLocks noChangeAspect="1" noChangeArrowheads="1"/>
            </p:cNvSpPr>
            <p:nvPr/>
          </p:nvSpPr>
          <p:spPr bwMode="auto">
            <a:xfrm flipH="1">
              <a:off x="4188" y="1946"/>
              <a:ext cx="39"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584" name="Oval 34"/>
            <p:cNvSpPr>
              <a:spLocks noChangeAspect="1" noChangeArrowheads="1"/>
            </p:cNvSpPr>
            <p:nvPr/>
          </p:nvSpPr>
          <p:spPr bwMode="auto">
            <a:xfrm flipH="1">
              <a:off x="4387" y="2247"/>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585" name="Oval 35"/>
            <p:cNvSpPr>
              <a:spLocks noChangeAspect="1" noChangeArrowheads="1"/>
            </p:cNvSpPr>
            <p:nvPr/>
          </p:nvSpPr>
          <p:spPr bwMode="auto">
            <a:xfrm flipH="1">
              <a:off x="3996" y="1595"/>
              <a:ext cx="39"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586" name="Text Box 36"/>
            <p:cNvSpPr txBox="1">
              <a:spLocks noChangeAspect="1" noChangeArrowheads="1"/>
            </p:cNvSpPr>
            <p:nvPr/>
          </p:nvSpPr>
          <p:spPr bwMode="auto">
            <a:xfrm>
              <a:off x="4935" y="3413"/>
              <a:ext cx="258"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9</a:t>
              </a:r>
              <a:endParaRPr kumimoji="0" lang="en-US" altLang="en-US" sz="2000">
                <a:latin typeface="+mj-lt"/>
              </a:endParaRPr>
            </a:p>
          </p:txBody>
        </p:sp>
        <p:sp>
          <p:nvSpPr>
            <p:cNvPr id="23587" name="Text Box 37"/>
            <p:cNvSpPr txBox="1">
              <a:spLocks noChangeAspect="1" noChangeArrowheads="1"/>
            </p:cNvSpPr>
            <p:nvPr/>
          </p:nvSpPr>
          <p:spPr bwMode="auto">
            <a:xfrm>
              <a:off x="5114" y="3413"/>
              <a:ext cx="310"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10</a:t>
              </a:r>
              <a:endParaRPr kumimoji="0" lang="en-US" altLang="en-US" sz="2000">
                <a:latin typeface="+mj-lt"/>
              </a:endParaRPr>
            </a:p>
          </p:txBody>
        </p:sp>
        <p:sp>
          <p:nvSpPr>
            <p:cNvPr id="23588" name="Oval 38"/>
            <p:cNvSpPr>
              <a:spLocks noChangeAspect="1" noChangeArrowheads="1"/>
            </p:cNvSpPr>
            <p:nvPr/>
          </p:nvSpPr>
          <p:spPr bwMode="auto">
            <a:xfrm flipH="1">
              <a:off x="4188" y="1799"/>
              <a:ext cx="39"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589" name="Oval 39"/>
            <p:cNvSpPr>
              <a:spLocks noChangeAspect="1" noChangeArrowheads="1"/>
            </p:cNvSpPr>
            <p:nvPr/>
          </p:nvSpPr>
          <p:spPr bwMode="auto">
            <a:xfrm flipH="1">
              <a:off x="4387" y="1876"/>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0" name="Oval 40"/>
            <p:cNvSpPr>
              <a:spLocks noChangeAspect="1" noChangeArrowheads="1"/>
            </p:cNvSpPr>
            <p:nvPr/>
          </p:nvSpPr>
          <p:spPr bwMode="auto">
            <a:xfrm flipH="1">
              <a:off x="4604" y="2580"/>
              <a:ext cx="39"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1" name="Oval 41"/>
            <p:cNvSpPr>
              <a:spLocks noChangeAspect="1" noChangeArrowheads="1"/>
            </p:cNvSpPr>
            <p:nvPr/>
          </p:nvSpPr>
          <p:spPr bwMode="auto">
            <a:xfrm flipH="1">
              <a:off x="4585" y="1962"/>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2" name="Oval 42"/>
            <p:cNvSpPr>
              <a:spLocks noChangeAspect="1" noChangeArrowheads="1"/>
            </p:cNvSpPr>
            <p:nvPr/>
          </p:nvSpPr>
          <p:spPr bwMode="auto">
            <a:xfrm flipH="1">
              <a:off x="4777" y="2868"/>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3" name="Oval 43"/>
            <p:cNvSpPr>
              <a:spLocks noChangeAspect="1" noChangeArrowheads="1"/>
            </p:cNvSpPr>
            <p:nvPr/>
          </p:nvSpPr>
          <p:spPr bwMode="auto">
            <a:xfrm flipH="1">
              <a:off x="4790" y="2049"/>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4" name="Oval 44"/>
            <p:cNvSpPr>
              <a:spLocks noChangeAspect="1" noChangeArrowheads="1"/>
            </p:cNvSpPr>
            <p:nvPr/>
          </p:nvSpPr>
          <p:spPr bwMode="auto">
            <a:xfrm flipH="1">
              <a:off x="4995" y="3252"/>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5" name="Oval 45"/>
            <p:cNvSpPr>
              <a:spLocks noChangeAspect="1" noChangeArrowheads="1"/>
            </p:cNvSpPr>
            <p:nvPr/>
          </p:nvSpPr>
          <p:spPr bwMode="auto">
            <a:xfrm flipH="1">
              <a:off x="5171" y="2362"/>
              <a:ext cx="39"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6" name="Oval 46"/>
            <p:cNvSpPr>
              <a:spLocks noChangeAspect="1" noChangeArrowheads="1"/>
            </p:cNvSpPr>
            <p:nvPr/>
          </p:nvSpPr>
          <p:spPr bwMode="auto">
            <a:xfrm flipH="1">
              <a:off x="5206" y="3687"/>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400">
                <a:solidFill>
                  <a:srgbClr val="FF0000"/>
                </a:solidFill>
                <a:latin typeface="+mj-lt"/>
              </a:endParaRPr>
            </a:p>
          </p:txBody>
        </p:sp>
        <p:sp>
          <p:nvSpPr>
            <p:cNvPr id="23597" name="Oval 47"/>
            <p:cNvSpPr>
              <a:spLocks noChangeAspect="1" noChangeArrowheads="1"/>
            </p:cNvSpPr>
            <p:nvPr/>
          </p:nvSpPr>
          <p:spPr bwMode="auto">
            <a:xfrm flipH="1">
              <a:off x="3403" y="2248"/>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000">
                <a:latin typeface="+mj-lt"/>
              </a:endParaRPr>
            </a:p>
          </p:txBody>
        </p:sp>
        <p:grpSp>
          <p:nvGrpSpPr>
            <p:cNvPr id="23598" name="Group 48"/>
            <p:cNvGrpSpPr>
              <a:grpSpLocks noChangeAspect="1"/>
            </p:cNvGrpSpPr>
            <p:nvPr/>
          </p:nvGrpSpPr>
          <p:grpSpPr bwMode="auto">
            <a:xfrm>
              <a:off x="550" y="818"/>
              <a:ext cx="2135" cy="2596"/>
              <a:chOff x="3136" y="432"/>
              <a:chExt cx="2672" cy="3248"/>
            </a:xfrm>
          </p:grpSpPr>
          <p:sp>
            <p:nvSpPr>
              <p:cNvPr id="23631" name="Freeform 49"/>
              <p:cNvSpPr>
                <a:spLocks noChangeAspect="1"/>
              </p:cNvSpPr>
              <p:nvPr/>
            </p:nvSpPr>
            <p:spPr bwMode="auto">
              <a:xfrm>
                <a:off x="3136" y="888"/>
                <a:ext cx="2496" cy="2792"/>
              </a:xfrm>
              <a:custGeom>
                <a:avLst/>
                <a:gdLst>
                  <a:gd name="T0" fmla="*/ 0 w 2496"/>
                  <a:gd name="T1" fmla="*/ 2792 h 2792"/>
                  <a:gd name="T2" fmla="*/ 96 w 2496"/>
                  <a:gd name="T3" fmla="*/ 2744 h 2792"/>
                  <a:gd name="T4" fmla="*/ 240 w 2496"/>
                  <a:gd name="T5" fmla="*/ 2600 h 2792"/>
                  <a:gd name="T6" fmla="*/ 384 w 2496"/>
                  <a:gd name="T7" fmla="*/ 2312 h 2792"/>
                  <a:gd name="T8" fmla="*/ 720 w 2496"/>
                  <a:gd name="T9" fmla="*/ 1592 h 2792"/>
                  <a:gd name="T10" fmla="*/ 1008 w 2496"/>
                  <a:gd name="T11" fmla="*/ 1112 h 2792"/>
                  <a:gd name="T12" fmla="*/ 1248 w 2496"/>
                  <a:gd name="T13" fmla="*/ 728 h 2792"/>
                  <a:gd name="T14" fmla="*/ 1536 w 2496"/>
                  <a:gd name="T15" fmla="*/ 392 h 2792"/>
                  <a:gd name="T16" fmla="*/ 1824 w 2496"/>
                  <a:gd name="T17" fmla="*/ 152 h 2792"/>
                  <a:gd name="T18" fmla="*/ 1968 w 2496"/>
                  <a:gd name="T19" fmla="*/ 56 h 2792"/>
                  <a:gd name="T20" fmla="*/ 2160 w 2496"/>
                  <a:gd name="T21" fmla="*/ 8 h 2792"/>
                  <a:gd name="T22" fmla="*/ 2256 w 2496"/>
                  <a:gd name="T23" fmla="*/ 8 h 2792"/>
                  <a:gd name="T24" fmla="*/ 2400 w 2496"/>
                  <a:gd name="T25" fmla="*/ 56 h 2792"/>
                  <a:gd name="T26" fmla="*/ 2496 w 2496"/>
                  <a:gd name="T27" fmla="*/ 104 h 27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6"/>
                  <a:gd name="T43" fmla="*/ 0 h 2792"/>
                  <a:gd name="T44" fmla="*/ 2496 w 2496"/>
                  <a:gd name="T45" fmla="*/ 2792 h 27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6" h="2792">
                    <a:moveTo>
                      <a:pt x="0" y="2792"/>
                    </a:moveTo>
                    <a:cubicBezTo>
                      <a:pt x="28" y="2784"/>
                      <a:pt x="56" y="2776"/>
                      <a:pt x="96" y="2744"/>
                    </a:cubicBezTo>
                    <a:cubicBezTo>
                      <a:pt x="136" y="2712"/>
                      <a:pt x="192" y="2672"/>
                      <a:pt x="240" y="2600"/>
                    </a:cubicBezTo>
                    <a:cubicBezTo>
                      <a:pt x="288" y="2528"/>
                      <a:pt x="304" y="2480"/>
                      <a:pt x="384" y="2312"/>
                    </a:cubicBezTo>
                    <a:cubicBezTo>
                      <a:pt x="464" y="2144"/>
                      <a:pt x="616" y="1792"/>
                      <a:pt x="720" y="1592"/>
                    </a:cubicBezTo>
                    <a:cubicBezTo>
                      <a:pt x="824" y="1392"/>
                      <a:pt x="920" y="1256"/>
                      <a:pt x="1008" y="1112"/>
                    </a:cubicBezTo>
                    <a:cubicBezTo>
                      <a:pt x="1096" y="968"/>
                      <a:pt x="1160" y="848"/>
                      <a:pt x="1248" y="728"/>
                    </a:cubicBezTo>
                    <a:cubicBezTo>
                      <a:pt x="1336" y="608"/>
                      <a:pt x="1440" y="488"/>
                      <a:pt x="1536" y="392"/>
                    </a:cubicBezTo>
                    <a:cubicBezTo>
                      <a:pt x="1632" y="296"/>
                      <a:pt x="1752" y="208"/>
                      <a:pt x="1824" y="152"/>
                    </a:cubicBezTo>
                    <a:cubicBezTo>
                      <a:pt x="1896" y="96"/>
                      <a:pt x="1912" y="80"/>
                      <a:pt x="1968" y="56"/>
                    </a:cubicBezTo>
                    <a:cubicBezTo>
                      <a:pt x="2024" y="32"/>
                      <a:pt x="2112" y="16"/>
                      <a:pt x="2160" y="8"/>
                    </a:cubicBezTo>
                    <a:cubicBezTo>
                      <a:pt x="2208" y="0"/>
                      <a:pt x="2216" y="0"/>
                      <a:pt x="2256" y="8"/>
                    </a:cubicBezTo>
                    <a:cubicBezTo>
                      <a:pt x="2296" y="16"/>
                      <a:pt x="2360" y="40"/>
                      <a:pt x="2400" y="56"/>
                    </a:cubicBezTo>
                    <a:cubicBezTo>
                      <a:pt x="2440" y="72"/>
                      <a:pt x="2468" y="88"/>
                      <a:pt x="2496" y="104"/>
                    </a:cubicBezTo>
                  </a:path>
                </a:pathLst>
              </a:custGeom>
              <a:solidFill>
                <a:schemeClr val="bg1">
                  <a:alpha val="0"/>
                </a:schemeClr>
              </a:solidFill>
              <a:ln w="76200">
                <a:solidFill>
                  <a:srgbClr val="00B050"/>
                </a:solidFill>
                <a:round/>
                <a:headEnd/>
                <a:tailEnd type="none" w="lg" len="lg"/>
              </a:ln>
            </p:spPr>
            <p:txBody>
              <a:bodyPr wrap="none" anchor="ctr"/>
              <a:lstStyle/>
              <a:p>
                <a:endParaRPr lang="en-US" sz="2000">
                  <a:latin typeface="+mj-lt"/>
                </a:endParaRPr>
              </a:p>
            </p:txBody>
          </p:sp>
          <p:sp>
            <p:nvSpPr>
              <p:cNvPr id="23632" name="Text Box 50"/>
              <p:cNvSpPr txBox="1">
                <a:spLocks noChangeAspect="1" noChangeArrowheads="1"/>
              </p:cNvSpPr>
              <p:nvPr/>
            </p:nvSpPr>
            <p:spPr bwMode="auto">
              <a:xfrm>
                <a:off x="4896" y="432"/>
                <a:ext cx="912" cy="46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kumimoji="0" lang="en-US" altLang="en-US" sz="1600" i="1" dirty="0">
                    <a:solidFill>
                      <a:srgbClr val="00B050"/>
                    </a:solidFill>
                    <a:latin typeface="+mj-lt"/>
                  </a:rPr>
                  <a:t>Total Product</a:t>
                </a:r>
              </a:p>
            </p:txBody>
          </p:sp>
        </p:grpSp>
        <p:sp>
          <p:nvSpPr>
            <p:cNvPr id="23599" name="Line 51"/>
            <p:cNvSpPr>
              <a:spLocks noChangeAspect="1" noChangeShapeType="1"/>
            </p:cNvSpPr>
            <p:nvPr/>
          </p:nvSpPr>
          <p:spPr bwMode="auto">
            <a:xfrm>
              <a:off x="537" y="1053"/>
              <a:ext cx="0" cy="2379"/>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j-lt"/>
              </a:endParaRPr>
            </a:p>
          </p:txBody>
        </p:sp>
        <p:sp>
          <p:nvSpPr>
            <p:cNvPr id="23600" name="Text Box 52"/>
            <p:cNvSpPr txBox="1">
              <a:spLocks noChangeAspect="1" noChangeArrowheads="1"/>
            </p:cNvSpPr>
            <p:nvPr/>
          </p:nvSpPr>
          <p:spPr bwMode="auto">
            <a:xfrm>
              <a:off x="288" y="757"/>
              <a:ext cx="768" cy="257"/>
            </a:xfrm>
            <a:prstGeom prst="rect">
              <a:avLst/>
            </a:prstGeom>
            <a:solidFill>
              <a:schemeClr val="bg1">
                <a:alpha val="0"/>
              </a:schemeClr>
            </a:solidFill>
            <a:ln w="9525">
              <a:noFill/>
              <a:miter lim="800000"/>
              <a:headEnd/>
              <a:tailEnd/>
            </a:ln>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kumimoji="0" lang="en-US" altLang="en-US" sz="2000" b="1" i="1" dirty="0">
                  <a:solidFill>
                    <a:srgbClr val="00B050"/>
                  </a:solidFill>
                  <a:latin typeface="+mj-lt"/>
                </a:rPr>
                <a:t>TP</a:t>
              </a:r>
              <a:endParaRPr kumimoji="0" lang="en-US" altLang="en-US" sz="1800" b="1" i="1" dirty="0">
                <a:solidFill>
                  <a:srgbClr val="00B050"/>
                </a:solidFill>
                <a:latin typeface="+mj-lt"/>
              </a:endParaRPr>
            </a:p>
          </p:txBody>
        </p:sp>
        <p:sp>
          <p:nvSpPr>
            <p:cNvPr id="23601" name="Text Box 53"/>
            <p:cNvSpPr txBox="1">
              <a:spLocks noChangeAspect="1" noChangeArrowheads="1"/>
            </p:cNvSpPr>
            <p:nvPr/>
          </p:nvSpPr>
          <p:spPr bwMode="auto">
            <a:xfrm>
              <a:off x="1426" y="3435"/>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5</a:t>
              </a:r>
              <a:endParaRPr kumimoji="0" lang="en-US" altLang="en-US" sz="2000">
                <a:latin typeface="+mj-lt"/>
              </a:endParaRPr>
            </a:p>
          </p:txBody>
        </p:sp>
        <p:sp>
          <p:nvSpPr>
            <p:cNvPr id="23602" name="Text Box 54"/>
            <p:cNvSpPr txBox="1">
              <a:spLocks noChangeAspect="1" noChangeArrowheads="1"/>
            </p:cNvSpPr>
            <p:nvPr/>
          </p:nvSpPr>
          <p:spPr bwMode="auto">
            <a:xfrm>
              <a:off x="1234" y="3435"/>
              <a:ext cx="230"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4</a:t>
              </a:r>
              <a:endParaRPr kumimoji="0" lang="en-US" altLang="en-US" sz="2000">
                <a:latin typeface="+mj-lt"/>
              </a:endParaRPr>
            </a:p>
          </p:txBody>
        </p:sp>
        <p:sp>
          <p:nvSpPr>
            <p:cNvPr id="23603" name="Text Box 55"/>
            <p:cNvSpPr txBox="1">
              <a:spLocks noChangeAspect="1" noChangeArrowheads="1"/>
            </p:cNvSpPr>
            <p:nvPr/>
          </p:nvSpPr>
          <p:spPr bwMode="auto">
            <a:xfrm>
              <a:off x="1029" y="3435"/>
              <a:ext cx="231"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3</a:t>
              </a:r>
              <a:endParaRPr kumimoji="0" lang="en-US" altLang="en-US" sz="2000">
                <a:latin typeface="+mj-lt"/>
              </a:endParaRPr>
            </a:p>
          </p:txBody>
        </p:sp>
        <p:sp>
          <p:nvSpPr>
            <p:cNvPr id="23604" name="Text Box 56"/>
            <p:cNvSpPr txBox="1">
              <a:spLocks noChangeAspect="1" noChangeArrowheads="1"/>
            </p:cNvSpPr>
            <p:nvPr/>
          </p:nvSpPr>
          <p:spPr bwMode="auto">
            <a:xfrm>
              <a:off x="818" y="3431"/>
              <a:ext cx="269"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2</a:t>
              </a:r>
              <a:endParaRPr kumimoji="0" lang="en-US" altLang="en-US" sz="2000">
                <a:latin typeface="+mj-lt"/>
              </a:endParaRPr>
            </a:p>
          </p:txBody>
        </p:sp>
        <p:sp>
          <p:nvSpPr>
            <p:cNvPr id="23605" name="Text Box 57"/>
            <p:cNvSpPr txBox="1">
              <a:spLocks noChangeAspect="1" noChangeArrowheads="1"/>
            </p:cNvSpPr>
            <p:nvPr/>
          </p:nvSpPr>
          <p:spPr bwMode="auto">
            <a:xfrm>
              <a:off x="639" y="3431"/>
              <a:ext cx="231"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1</a:t>
              </a:r>
              <a:endParaRPr kumimoji="0" lang="en-US" altLang="en-US" sz="2000">
                <a:latin typeface="+mj-lt"/>
              </a:endParaRPr>
            </a:p>
          </p:txBody>
        </p:sp>
        <p:sp>
          <p:nvSpPr>
            <p:cNvPr id="23606" name="Text Box 58"/>
            <p:cNvSpPr txBox="1">
              <a:spLocks noChangeAspect="1" noChangeArrowheads="1"/>
            </p:cNvSpPr>
            <p:nvPr/>
          </p:nvSpPr>
          <p:spPr bwMode="auto">
            <a:xfrm>
              <a:off x="192" y="2818"/>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20</a:t>
              </a:r>
              <a:endParaRPr kumimoji="0" lang="en-US" altLang="en-US" sz="1800">
                <a:latin typeface="+mj-lt"/>
              </a:endParaRPr>
            </a:p>
          </p:txBody>
        </p:sp>
        <p:sp>
          <p:nvSpPr>
            <p:cNvPr id="23607" name="Text Box 59"/>
            <p:cNvSpPr txBox="1">
              <a:spLocks noChangeAspect="1" noChangeArrowheads="1"/>
            </p:cNvSpPr>
            <p:nvPr/>
          </p:nvSpPr>
          <p:spPr bwMode="auto">
            <a:xfrm>
              <a:off x="192" y="2511"/>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30</a:t>
              </a:r>
              <a:endParaRPr kumimoji="0" lang="en-US" altLang="en-US" sz="1800">
                <a:latin typeface="+mj-lt"/>
              </a:endParaRPr>
            </a:p>
          </p:txBody>
        </p:sp>
        <p:sp>
          <p:nvSpPr>
            <p:cNvPr id="23608" name="Text Box 60"/>
            <p:cNvSpPr txBox="1">
              <a:spLocks noChangeAspect="1" noChangeArrowheads="1"/>
            </p:cNvSpPr>
            <p:nvPr/>
          </p:nvSpPr>
          <p:spPr bwMode="auto">
            <a:xfrm>
              <a:off x="192" y="2204"/>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40</a:t>
              </a:r>
              <a:endParaRPr kumimoji="0" lang="en-US" altLang="en-US" sz="1800">
                <a:latin typeface="+mj-lt"/>
              </a:endParaRPr>
            </a:p>
          </p:txBody>
        </p:sp>
        <p:sp>
          <p:nvSpPr>
            <p:cNvPr id="23609" name="Text Box 61"/>
            <p:cNvSpPr txBox="1">
              <a:spLocks noChangeAspect="1" noChangeArrowheads="1"/>
            </p:cNvSpPr>
            <p:nvPr/>
          </p:nvSpPr>
          <p:spPr bwMode="auto">
            <a:xfrm>
              <a:off x="192" y="1897"/>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50</a:t>
              </a:r>
              <a:endParaRPr kumimoji="0" lang="en-US" altLang="en-US" sz="1800">
                <a:latin typeface="+mj-lt"/>
              </a:endParaRPr>
            </a:p>
          </p:txBody>
        </p:sp>
        <p:sp>
          <p:nvSpPr>
            <p:cNvPr id="23610" name="Text Box 62"/>
            <p:cNvSpPr txBox="1">
              <a:spLocks noChangeAspect="1" noChangeArrowheads="1"/>
            </p:cNvSpPr>
            <p:nvPr/>
          </p:nvSpPr>
          <p:spPr bwMode="auto">
            <a:xfrm>
              <a:off x="192" y="1590"/>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60</a:t>
              </a:r>
              <a:endParaRPr kumimoji="0" lang="en-US" altLang="en-US" sz="1800">
                <a:latin typeface="+mj-lt"/>
              </a:endParaRPr>
            </a:p>
          </p:txBody>
        </p:sp>
        <p:sp>
          <p:nvSpPr>
            <p:cNvPr id="23611" name="Text Box 63"/>
            <p:cNvSpPr txBox="1">
              <a:spLocks noChangeAspect="1" noChangeArrowheads="1"/>
            </p:cNvSpPr>
            <p:nvPr/>
          </p:nvSpPr>
          <p:spPr bwMode="auto">
            <a:xfrm>
              <a:off x="192" y="1283"/>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70</a:t>
              </a:r>
              <a:endParaRPr kumimoji="0" lang="en-US" altLang="en-US" sz="1800">
                <a:latin typeface="+mj-lt"/>
              </a:endParaRPr>
            </a:p>
          </p:txBody>
        </p:sp>
        <p:sp>
          <p:nvSpPr>
            <p:cNvPr id="23612" name="Text Box 64"/>
            <p:cNvSpPr txBox="1">
              <a:spLocks noChangeAspect="1" noChangeArrowheads="1"/>
            </p:cNvSpPr>
            <p:nvPr/>
          </p:nvSpPr>
          <p:spPr bwMode="auto">
            <a:xfrm>
              <a:off x="192" y="976"/>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80</a:t>
              </a:r>
              <a:endParaRPr kumimoji="0" lang="en-US" altLang="en-US" sz="1800">
                <a:latin typeface="+mj-lt"/>
              </a:endParaRPr>
            </a:p>
          </p:txBody>
        </p:sp>
        <p:sp>
          <p:nvSpPr>
            <p:cNvPr id="23613" name="Line 65"/>
            <p:cNvSpPr>
              <a:spLocks noChangeAspect="1" noChangeShapeType="1"/>
            </p:cNvSpPr>
            <p:nvPr/>
          </p:nvSpPr>
          <p:spPr bwMode="auto">
            <a:xfrm>
              <a:off x="537" y="3432"/>
              <a:ext cx="2071"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j-lt"/>
              </a:endParaRPr>
            </a:p>
          </p:txBody>
        </p:sp>
        <p:sp>
          <p:nvSpPr>
            <p:cNvPr id="23614" name="Oval 66"/>
            <p:cNvSpPr>
              <a:spLocks noChangeAspect="1" noChangeArrowheads="1"/>
            </p:cNvSpPr>
            <p:nvPr/>
          </p:nvSpPr>
          <p:spPr bwMode="auto">
            <a:xfrm flipH="1">
              <a:off x="1886" y="1353"/>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15" name="Oval 67"/>
            <p:cNvSpPr>
              <a:spLocks noChangeAspect="1" noChangeArrowheads="1"/>
            </p:cNvSpPr>
            <p:nvPr/>
          </p:nvSpPr>
          <p:spPr bwMode="auto">
            <a:xfrm flipH="1">
              <a:off x="703" y="3253"/>
              <a:ext cx="39"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000">
                <a:latin typeface="+mj-lt"/>
              </a:endParaRPr>
            </a:p>
          </p:txBody>
        </p:sp>
        <p:sp>
          <p:nvSpPr>
            <p:cNvPr id="23616" name="Oval 68"/>
            <p:cNvSpPr>
              <a:spLocks noChangeAspect="1" noChangeArrowheads="1"/>
            </p:cNvSpPr>
            <p:nvPr/>
          </p:nvSpPr>
          <p:spPr bwMode="auto">
            <a:xfrm flipH="1">
              <a:off x="1298" y="2102"/>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17" name="Oval 69"/>
            <p:cNvSpPr>
              <a:spLocks noChangeAspect="1" noChangeArrowheads="1"/>
            </p:cNvSpPr>
            <p:nvPr/>
          </p:nvSpPr>
          <p:spPr bwMode="auto">
            <a:xfrm flipH="1">
              <a:off x="1483" y="1801"/>
              <a:ext cx="39"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18" name="Text Box 70"/>
            <p:cNvSpPr txBox="1">
              <a:spLocks noChangeAspect="1" noChangeArrowheads="1"/>
            </p:cNvSpPr>
            <p:nvPr/>
          </p:nvSpPr>
          <p:spPr bwMode="auto">
            <a:xfrm>
              <a:off x="192" y="3125"/>
              <a:ext cx="345" cy="25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600">
                  <a:latin typeface="+mj-lt"/>
                </a:rPr>
                <a:t>10</a:t>
              </a:r>
              <a:endParaRPr kumimoji="0" lang="en-US" altLang="en-US" sz="1800">
                <a:latin typeface="+mj-lt"/>
              </a:endParaRPr>
            </a:p>
          </p:txBody>
        </p:sp>
        <p:sp>
          <p:nvSpPr>
            <p:cNvPr id="23619" name="Text Box 71"/>
            <p:cNvSpPr txBox="1">
              <a:spLocks noChangeAspect="1" noChangeArrowheads="1"/>
            </p:cNvSpPr>
            <p:nvPr/>
          </p:nvSpPr>
          <p:spPr bwMode="auto">
            <a:xfrm>
              <a:off x="1629" y="3438"/>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6</a:t>
              </a:r>
              <a:endParaRPr kumimoji="0" lang="en-US" altLang="en-US" sz="2000">
                <a:latin typeface="+mj-lt"/>
              </a:endParaRPr>
            </a:p>
          </p:txBody>
        </p:sp>
        <p:sp>
          <p:nvSpPr>
            <p:cNvPr id="23620" name="Text Box 72"/>
            <p:cNvSpPr txBox="1">
              <a:spLocks noChangeAspect="1" noChangeArrowheads="1"/>
            </p:cNvSpPr>
            <p:nvPr/>
          </p:nvSpPr>
          <p:spPr bwMode="auto">
            <a:xfrm>
              <a:off x="1820" y="3438"/>
              <a:ext cx="258"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7</a:t>
              </a:r>
              <a:endParaRPr kumimoji="0" lang="en-US" altLang="en-US" sz="2000">
                <a:latin typeface="+mj-lt"/>
              </a:endParaRPr>
            </a:p>
          </p:txBody>
        </p:sp>
        <p:sp>
          <p:nvSpPr>
            <p:cNvPr id="23621" name="Text Box 73"/>
            <p:cNvSpPr txBox="1">
              <a:spLocks noChangeAspect="1" noChangeArrowheads="1"/>
            </p:cNvSpPr>
            <p:nvPr/>
          </p:nvSpPr>
          <p:spPr bwMode="auto">
            <a:xfrm>
              <a:off x="2025" y="3436"/>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8</a:t>
              </a:r>
              <a:endParaRPr kumimoji="0" lang="en-US" altLang="en-US" sz="2000">
                <a:latin typeface="+mj-lt"/>
              </a:endParaRPr>
            </a:p>
          </p:txBody>
        </p:sp>
        <p:sp>
          <p:nvSpPr>
            <p:cNvPr id="23622" name="Oval 74"/>
            <p:cNvSpPr>
              <a:spLocks noChangeAspect="1" noChangeArrowheads="1"/>
            </p:cNvSpPr>
            <p:nvPr/>
          </p:nvSpPr>
          <p:spPr bwMode="auto">
            <a:xfrm flipH="1">
              <a:off x="1081" y="2466"/>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2000">
                <a:latin typeface="+mj-lt"/>
              </a:endParaRPr>
            </a:p>
          </p:txBody>
        </p:sp>
        <p:sp>
          <p:nvSpPr>
            <p:cNvPr id="23623" name="Oval 75"/>
            <p:cNvSpPr>
              <a:spLocks noChangeAspect="1" noChangeArrowheads="1"/>
            </p:cNvSpPr>
            <p:nvPr/>
          </p:nvSpPr>
          <p:spPr bwMode="auto">
            <a:xfrm flipH="1">
              <a:off x="876" y="2888"/>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24" name="Oval 76"/>
            <p:cNvSpPr>
              <a:spLocks noChangeAspect="1" noChangeArrowheads="1"/>
            </p:cNvSpPr>
            <p:nvPr/>
          </p:nvSpPr>
          <p:spPr bwMode="auto">
            <a:xfrm flipH="1">
              <a:off x="2480" y="1245"/>
              <a:ext cx="39"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25" name="Oval 77"/>
            <p:cNvSpPr>
              <a:spLocks noChangeAspect="1" noChangeArrowheads="1"/>
            </p:cNvSpPr>
            <p:nvPr/>
          </p:nvSpPr>
          <p:spPr bwMode="auto">
            <a:xfrm flipH="1">
              <a:off x="2078" y="1219"/>
              <a:ext cx="38" cy="39"/>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26" name="Oval 78"/>
            <p:cNvSpPr>
              <a:spLocks noChangeAspect="1" noChangeArrowheads="1"/>
            </p:cNvSpPr>
            <p:nvPr/>
          </p:nvSpPr>
          <p:spPr bwMode="auto">
            <a:xfrm flipH="1">
              <a:off x="2289" y="1168"/>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27" name="Oval 79"/>
            <p:cNvSpPr>
              <a:spLocks noChangeAspect="1" noChangeArrowheads="1"/>
            </p:cNvSpPr>
            <p:nvPr/>
          </p:nvSpPr>
          <p:spPr bwMode="auto">
            <a:xfrm flipH="1">
              <a:off x="1701" y="1533"/>
              <a:ext cx="38" cy="38"/>
            </a:xfrm>
            <a:prstGeom prst="ellipse">
              <a:avLst/>
            </a:prstGeom>
            <a:solidFill>
              <a:schemeClr val="bg1">
                <a:alpha val="0"/>
              </a:schemeClr>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j-lt"/>
              </a:endParaRPr>
            </a:p>
          </p:txBody>
        </p:sp>
        <p:sp>
          <p:nvSpPr>
            <p:cNvPr id="23628" name="Text Box 80"/>
            <p:cNvSpPr txBox="1">
              <a:spLocks noChangeAspect="1" noChangeArrowheads="1"/>
            </p:cNvSpPr>
            <p:nvPr/>
          </p:nvSpPr>
          <p:spPr bwMode="auto">
            <a:xfrm>
              <a:off x="2230" y="3439"/>
              <a:ext cx="25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9</a:t>
              </a:r>
              <a:endParaRPr kumimoji="0" lang="en-US" altLang="en-US" sz="2000">
                <a:latin typeface="+mj-lt"/>
              </a:endParaRPr>
            </a:p>
          </p:txBody>
        </p:sp>
        <p:sp>
          <p:nvSpPr>
            <p:cNvPr id="23629" name="Text Box 81"/>
            <p:cNvSpPr txBox="1">
              <a:spLocks noChangeAspect="1" noChangeArrowheads="1"/>
            </p:cNvSpPr>
            <p:nvPr/>
          </p:nvSpPr>
          <p:spPr bwMode="auto">
            <a:xfrm>
              <a:off x="2409" y="3438"/>
              <a:ext cx="327" cy="28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800">
                  <a:latin typeface="+mj-lt"/>
                </a:rPr>
                <a:t>10</a:t>
              </a:r>
              <a:endParaRPr kumimoji="0" lang="en-US" altLang="en-US" sz="2000">
                <a:latin typeface="+mj-lt"/>
              </a:endParaRPr>
            </a:p>
          </p:txBody>
        </p:sp>
        <p:sp>
          <p:nvSpPr>
            <p:cNvPr id="23630" name="Text Box 82"/>
            <p:cNvSpPr txBox="1">
              <a:spLocks noChangeAspect="1" noChangeArrowheads="1"/>
            </p:cNvSpPr>
            <p:nvPr/>
          </p:nvSpPr>
          <p:spPr bwMode="auto">
            <a:xfrm>
              <a:off x="1752" y="3618"/>
              <a:ext cx="716" cy="407"/>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50000"/>
                </a:spcBef>
                <a:buFontTx/>
                <a:buNone/>
              </a:pPr>
              <a:r>
                <a:rPr kumimoji="0" lang="en-US" altLang="en-US" sz="1800">
                  <a:latin typeface="+mj-lt"/>
                </a:rPr>
                <a:t>Quantity of Labor</a:t>
              </a:r>
              <a:endParaRPr kumimoji="0" lang="en-US" altLang="en-US" sz="1400" i="1">
                <a:latin typeface="+mj-lt"/>
              </a:endParaRPr>
            </a:p>
          </p:txBody>
        </p:sp>
      </p:grpSp>
      <p:sp>
        <p:nvSpPr>
          <p:cNvPr id="23555" name="Rectangle 83" descr="Parchment"/>
          <p:cNvSpPr>
            <a:spLocks noChangeArrowheads="1"/>
          </p:cNvSpPr>
          <p:nvPr/>
        </p:nvSpPr>
        <p:spPr bwMode="auto">
          <a:xfrm>
            <a:off x="0" y="1403809"/>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bg2"/>
                </a:solidFill>
                <a:miter lim="800000"/>
                <a:headEnd/>
                <a:tailEnd type="none" w="lg" len="lg"/>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pPr>
            <a:r>
              <a:rPr kumimoji="0" lang="en-US" altLang="en-US" sz="2000" dirty="0">
                <a:solidFill>
                  <a:schemeClr val="bg2"/>
                </a:solidFill>
              </a:rPr>
              <a:t> </a:t>
            </a:r>
            <a:r>
              <a:rPr kumimoji="0" lang="en-US" altLang="en-US" sz="2000" dirty="0"/>
              <a:t>Graphed together, one can see the </a:t>
            </a:r>
            <a:r>
              <a:rPr kumimoji="0" lang="en-US" altLang="en-US" sz="2000" dirty="0" smtClean="0"/>
              <a:t>relationship </a:t>
            </a:r>
            <a:r>
              <a:rPr kumimoji="0" lang="en-US" altLang="en-US" sz="2000" dirty="0"/>
              <a:t>between the</a:t>
            </a:r>
            <a:r>
              <a:rPr kumimoji="0" lang="en-US" altLang="en-US" sz="2000" dirty="0">
                <a:solidFill>
                  <a:schemeClr val="bg2"/>
                </a:solidFill>
              </a:rPr>
              <a:t> </a:t>
            </a:r>
            <a:r>
              <a:rPr kumimoji="0" lang="en-US" altLang="en-US" sz="2000" b="1" i="1" dirty="0">
                <a:solidFill>
                  <a:srgbClr val="00B050"/>
                </a:solidFill>
              </a:rPr>
              <a:t>TP</a:t>
            </a:r>
            <a:r>
              <a:rPr kumimoji="0" lang="en-US" altLang="en-US" sz="2000" dirty="0">
                <a:solidFill>
                  <a:schemeClr val="bg2"/>
                </a:solidFill>
              </a:rPr>
              <a:t>, </a:t>
            </a:r>
            <a:r>
              <a:rPr kumimoji="0" lang="en-US" altLang="en-US" sz="2000" b="1" i="1" dirty="0" smtClean="0">
                <a:solidFill>
                  <a:srgbClr val="F44D02"/>
                </a:solidFill>
              </a:rPr>
              <a:t>MP</a:t>
            </a:r>
            <a:r>
              <a:rPr kumimoji="0" lang="en-US" altLang="en-US" sz="2000" dirty="0" smtClean="0">
                <a:solidFill>
                  <a:schemeClr val="bg2"/>
                </a:solidFill>
              </a:rPr>
              <a:t>,</a:t>
            </a:r>
            <a:r>
              <a:rPr kumimoji="0" lang="en-US" altLang="en-US" sz="2000" dirty="0">
                <a:solidFill>
                  <a:schemeClr val="bg2"/>
                </a:solidFill>
              </a:rPr>
              <a:t> </a:t>
            </a:r>
            <a:r>
              <a:rPr kumimoji="0" lang="en-US" altLang="en-US" sz="2000" dirty="0" smtClean="0"/>
              <a:t>and</a:t>
            </a:r>
          </a:p>
          <a:p>
            <a:pPr>
              <a:lnSpc>
                <a:spcPct val="90000"/>
              </a:lnSpc>
              <a:spcBef>
                <a:spcPct val="0"/>
              </a:spcBef>
              <a:buNone/>
            </a:pPr>
            <a:r>
              <a:rPr kumimoji="0" lang="en-US" altLang="en-US" sz="2000" dirty="0" smtClean="0">
                <a:solidFill>
                  <a:schemeClr val="bg2"/>
                </a:solidFill>
              </a:rPr>
              <a:t> </a:t>
            </a:r>
            <a:r>
              <a:rPr kumimoji="0" lang="en-US" altLang="en-US" sz="2000" b="1" i="1" dirty="0">
                <a:solidFill>
                  <a:schemeClr val="accent2"/>
                </a:solidFill>
              </a:rPr>
              <a:t>AP</a:t>
            </a:r>
            <a:r>
              <a:rPr kumimoji="0" lang="en-US" altLang="en-US" sz="2000" b="1" i="1" dirty="0">
                <a:solidFill>
                  <a:srgbClr val="FF0066"/>
                </a:solidFill>
              </a:rPr>
              <a:t> </a:t>
            </a:r>
            <a:r>
              <a:rPr kumimoji="0" lang="en-US" altLang="en-US" sz="2000" dirty="0"/>
              <a:t>curves more clearly.</a:t>
            </a:r>
          </a:p>
        </p:txBody>
      </p:sp>
      <p:sp>
        <p:nvSpPr>
          <p:cNvPr id="23556" name="Rectangle 84"/>
          <p:cNvSpPr>
            <a:spLocks noGrp="1" noChangeArrowheads="1"/>
          </p:cNvSpPr>
          <p:nvPr>
            <p:ph type="title"/>
          </p:nvPr>
        </p:nvSpPr>
        <p:spPr>
          <a:noFill/>
        </p:spPr>
        <p:txBody>
          <a:bodyPr/>
          <a:lstStyle/>
          <a:p>
            <a:pPr eaLnBrk="1" hangingPunct="1"/>
            <a:r>
              <a:rPr lang="en-US" altLang="en-US" dirty="0"/>
              <a:t>Law of </a:t>
            </a:r>
            <a:r>
              <a:rPr lang="en-US" altLang="en-US" dirty="0" smtClean="0"/>
              <a:t>Diminishing </a:t>
            </a:r>
            <a:r>
              <a:rPr lang="en-US" altLang="en-US" dirty="0"/>
              <a:t>Returns</a:t>
            </a:r>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4800" dirty="0">
                <a:solidFill>
                  <a:srgbClr val="EF8E21"/>
                </a:solidFill>
              </a:rPr>
              <a:t>3. Short-Run Demand for Labor: The Perfectly Competitive Seller</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noFill/>
        </p:spPr>
        <p:txBody>
          <a:bodyPr/>
          <a:lstStyle/>
          <a:p>
            <a:pPr eaLnBrk="1" hangingPunct="1"/>
            <a:r>
              <a:rPr lang="en-US" altLang="en-US"/>
              <a:t>Hiring Decision</a:t>
            </a:r>
          </a:p>
        </p:txBody>
      </p:sp>
      <p:sp>
        <p:nvSpPr>
          <p:cNvPr id="27651" name="Rectangle 3"/>
          <p:cNvSpPr>
            <a:spLocks noGrp="1" noChangeArrowheads="1"/>
          </p:cNvSpPr>
          <p:nvPr>
            <p:ph idx="1"/>
          </p:nvPr>
        </p:nvSpPr>
        <p:spPr/>
        <p:txBody>
          <a:bodyPr/>
          <a:lstStyle/>
          <a:p>
            <a:pPr eaLnBrk="1" hangingPunct="1"/>
            <a:r>
              <a:rPr lang="en-US" altLang="en-US" sz="2800" dirty="0"/>
              <a:t>Profit-maximizing firms will hire additional workers as long as each worker adds more to revenue than she costs.</a:t>
            </a:r>
          </a:p>
          <a:p>
            <a:pPr lvl="1" eaLnBrk="1" hangingPunct="1"/>
            <a:r>
              <a:rPr kumimoji="1" lang="en-US" altLang="en-US" sz="2400" i="1" dirty="0">
                <a:solidFill>
                  <a:srgbClr val="EF8E21"/>
                </a:solidFill>
              </a:rPr>
              <a:t>Marginal revenue product</a:t>
            </a:r>
            <a:r>
              <a:rPr kumimoji="1" lang="en-US" altLang="en-US" sz="2400" dirty="0">
                <a:solidFill>
                  <a:srgbClr val="EF8E21"/>
                </a:solidFill>
              </a:rPr>
              <a:t> (MRP) is the change in total </a:t>
            </a:r>
            <a:r>
              <a:rPr kumimoji="1" lang="en-US" altLang="en-US" sz="2400" dirty="0"/>
              <a:t>revenue that results from hiring an additional worker.</a:t>
            </a:r>
          </a:p>
          <a:p>
            <a:pPr lvl="2" eaLnBrk="1" hangingPunct="1"/>
            <a:r>
              <a:rPr kumimoji="1" lang="en-US" altLang="en-US" sz="2000" dirty="0"/>
              <a:t>MRP= Marginal Revenue (MR) * MP</a:t>
            </a:r>
          </a:p>
          <a:p>
            <a:pPr lvl="1" eaLnBrk="1" hangingPunct="1"/>
            <a:r>
              <a:rPr kumimoji="1" lang="en-US" altLang="en-US" sz="2400" i="1" dirty="0">
                <a:solidFill>
                  <a:srgbClr val="EF8E21"/>
                </a:solidFill>
              </a:rPr>
              <a:t>Marginal wage cost</a:t>
            </a:r>
            <a:r>
              <a:rPr kumimoji="1" lang="en-US" altLang="en-US" sz="2400" dirty="0">
                <a:solidFill>
                  <a:srgbClr val="EF8E21"/>
                </a:solidFill>
              </a:rPr>
              <a:t> (MWC) </a:t>
            </a:r>
            <a:r>
              <a:rPr kumimoji="1" lang="en-US" altLang="en-US" sz="2400" dirty="0"/>
              <a:t>is the change in total</a:t>
            </a:r>
            <a:r>
              <a:rPr kumimoji="1" lang="en-US" altLang="en-US" sz="2400" dirty="0">
                <a:solidFill>
                  <a:schemeClr val="bg2"/>
                </a:solidFill>
              </a:rPr>
              <a:t> </a:t>
            </a:r>
            <a:r>
              <a:rPr kumimoji="1" lang="en-US" altLang="en-US" sz="2400" dirty="0"/>
              <a:t>wage cost of hiring an additional worker.</a:t>
            </a:r>
          </a:p>
          <a:p>
            <a:pPr eaLnBrk="1" hangingPunct="1"/>
            <a:r>
              <a:rPr kumimoji="1" lang="en-US" altLang="en-US" sz="2800" dirty="0"/>
              <a:t>The Hiring Rule:</a:t>
            </a:r>
          </a:p>
          <a:p>
            <a:pPr lvl="1" eaLnBrk="1" hangingPunct="1"/>
            <a:r>
              <a:rPr kumimoji="1" lang="en-US" altLang="en-US" sz="2400" dirty="0"/>
              <a:t>Hire additional workers until MRP = MWC.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descr="Parchment"/>
          <p:cNvSpPr>
            <a:spLocks noChangeArrowheads="1"/>
          </p:cNvSpPr>
          <p:nvPr/>
        </p:nvSpPr>
        <p:spPr bwMode="auto">
          <a:xfrm>
            <a:off x="844550" y="3241675"/>
            <a:ext cx="7297738" cy="3352800"/>
          </a:xfrm>
          <a:prstGeom prst="rect">
            <a:avLst/>
          </a:prstGeom>
          <a:blipFill dpi="0" rotWithShape="0">
            <a:blip r:embed="rId3"/>
            <a:srcRect/>
            <a:tile tx="0" ty="0" sx="100000" sy="100000" flip="none" algn="tl"/>
          </a:blipFill>
          <a:ln w="3175">
            <a:solidFill>
              <a:schemeClr val="bg2"/>
            </a:solidFill>
            <a:miter lim="800000"/>
            <a:headEnd/>
            <a:tailEnd type="none" w="lg" len="lg"/>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latin typeface="+mn-lt"/>
            </a:endParaRPr>
          </a:p>
        </p:txBody>
      </p:sp>
      <p:grpSp>
        <p:nvGrpSpPr>
          <p:cNvPr id="29699" name="Group 3"/>
          <p:cNvGrpSpPr>
            <a:grpSpLocks/>
          </p:cNvGrpSpPr>
          <p:nvPr/>
        </p:nvGrpSpPr>
        <p:grpSpPr bwMode="auto">
          <a:xfrm>
            <a:off x="996950" y="4276725"/>
            <a:ext cx="6992938" cy="1997075"/>
            <a:chOff x="1056" y="2620"/>
            <a:chExt cx="4501" cy="1258"/>
          </a:xfrm>
        </p:grpSpPr>
        <p:sp>
          <p:nvSpPr>
            <p:cNvPr id="29777" name="Line 4"/>
            <p:cNvSpPr>
              <a:spLocks noChangeShapeType="1"/>
            </p:cNvSpPr>
            <p:nvPr/>
          </p:nvSpPr>
          <p:spPr bwMode="auto">
            <a:xfrm>
              <a:off x="1056" y="2620"/>
              <a:ext cx="447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29778" name="Line 5"/>
            <p:cNvSpPr>
              <a:spLocks noChangeShapeType="1"/>
            </p:cNvSpPr>
            <p:nvPr/>
          </p:nvSpPr>
          <p:spPr bwMode="auto">
            <a:xfrm>
              <a:off x="1061" y="3878"/>
              <a:ext cx="4494"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29779" name="Line 6"/>
            <p:cNvSpPr>
              <a:spLocks noChangeShapeType="1"/>
            </p:cNvSpPr>
            <p:nvPr/>
          </p:nvSpPr>
          <p:spPr bwMode="auto">
            <a:xfrm>
              <a:off x="1063" y="3714"/>
              <a:ext cx="4494"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29780" name="Line 7"/>
            <p:cNvSpPr>
              <a:spLocks noChangeShapeType="1"/>
            </p:cNvSpPr>
            <p:nvPr/>
          </p:nvSpPr>
          <p:spPr bwMode="auto">
            <a:xfrm>
              <a:off x="1066" y="3534"/>
              <a:ext cx="4486"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29781" name="Line 8"/>
            <p:cNvSpPr>
              <a:spLocks noChangeShapeType="1"/>
            </p:cNvSpPr>
            <p:nvPr/>
          </p:nvSpPr>
          <p:spPr bwMode="auto">
            <a:xfrm>
              <a:off x="1056" y="3360"/>
              <a:ext cx="4476"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29782" name="Line 9"/>
            <p:cNvSpPr>
              <a:spLocks noChangeShapeType="1"/>
            </p:cNvSpPr>
            <p:nvPr/>
          </p:nvSpPr>
          <p:spPr bwMode="auto">
            <a:xfrm>
              <a:off x="1069" y="3196"/>
              <a:ext cx="4473"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29783" name="Line 10"/>
            <p:cNvSpPr>
              <a:spLocks noChangeShapeType="1"/>
            </p:cNvSpPr>
            <p:nvPr/>
          </p:nvSpPr>
          <p:spPr bwMode="auto">
            <a:xfrm>
              <a:off x="1069" y="3014"/>
              <a:ext cx="4473"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29784" name="Line 11"/>
            <p:cNvSpPr>
              <a:spLocks noChangeShapeType="1"/>
            </p:cNvSpPr>
            <p:nvPr/>
          </p:nvSpPr>
          <p:spPr bwMode="auto">
            <a:xfrm>
              <a:off x="1069" y="2822"/>
              <a:ext cx="4458"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grpSp>
      <p:grpSp>
        <p:nvGrpSpPr>
          <p:cNvPr id="3" name="Group 12"/>
          <p:cNvGrpSpPr>
            <a:grpSpLocks/>
          </p:cNvGrpSpPr>
          <p:nvPr/>
        </p:nvGrpSpPr>
        <p:grpSpPr bwMode="auto">
          <a:xfrm>
            <a:off x="768350" y="3165475"/>
            <a:ext cx="7391400" cy="3505200"/>
            <a:chOff x="960" y="1920"/>
            <a:chExt cx="4656" cy="2208"/>
          </a:xfrm>
        </p:grpSpPr>
        <p:grpSp>
          <p:nvGrpSpPr>
            <p:cNvPr id="29771" name="Group 13"/>
            <p:cNvGrpSpPr>
              <a:grpSpLocks/>
            </p:cNvGrpSpPr>
            <p:nvPr/>
          </p:nvGrpSpPr>
          <p:grpSpPr bwMode="auto">
            <a:xfrm>
              <a:off x="960" y="1920"/>
              <a:ext cx="733" cy="2208"/>
              <a:chOff x="1056" y="1920"/>
              <a:chExt cx="672" cy="2208"/>
            </a:xfrm>
          </p:grpSpPr>
          <p:sp>
            <p:nvSpPr>
              <p:cNvPr id="29775" name="Rectangle 14" descr="Newsprint"/>
              <p:cNvSpPr>
                <a:spLocks noChangeArrowheads="1"/>
              </p:cNvSpPr>
              <p:nvPr/>
            </p:nvSpPr>
            <p:spPr bwMode="auto">
              <a:xfrm>
                <a:off x="1056" y="1920"/>
                <a:ext cx="672" cy="2208"/>
              </a:xfrm>
              <a:prstGeom prst="rect">
                <a:avLst/>
              </a:prstGeom>
              <a:blipFill dpi="0" rotWithShape="0">
                <a:blip r:embed="rId4"/>
                <a:srcRect/>
                <a:tile tx="0" ty="0" sx="100000" sy="100000" flip="none" algn="tl"/>
              </a:blipFill>
              <a:ln w="3175">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n-lt"/>
                </a:endParaRPr>
              </a:p>
            </p:txBody>
          </p:sp>
          <p:sp>
            <p:nvSpPr>
              <p:cNvPr id="29776" name="Line 15"/>
              <p:cNvSpPr>
                <a:spLocks noChangeShapeType="1"/>
              </p:cNvSpPr>
              <p:nvPr/>
            </p:nvSpPr>
            <p:spPr bwMode="auto">
              <a:xfrm>
                <a:off x="1168" y="2640"/>
                <a:ext cx="462" cy="0"/>
              </a:xfrm>
              <a:prstGeom prst="line">
                <a:avLst/>
              </a:prstGeom>
              <a:noFill/>
              <a:ln w="63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29772" name="Group 16"/>
            <p:cNvGrpSpPr>
              <a:grpSpLocks/>
            </p:cNvGrpSpPr>
            <p:nvPr/>
          </p:nvGrpSpPr>
          <p:grpSpPr bwMode="auto">
            <a:xfrm>
              <a:off x="4944" y="1920"/>
              <a:ext cx="672" cy="2194"/>
              <a:chOff x="4944" y="1920"/>
              <a:chExt cx="672" cy="2194"/>
            </a:xfrm>
          </p:grpSpPr>
          <p:sp>
            <p:nvSpPr>
              <p:cNvPr id="29773" name="Rectangle 17" descr="Newsprint"/>
              <p:cNvSpPr>
                <a:spLocks noChangeArrowheads="1"/>
              </p:cNvSpPr>
              <p:nvPr/>
            </p:nvSpPr>
            <p:spPr bwMode="auto">
              <a:xfrm>
                <a:off x="4944" y="1920"/>
                <a:ext cx="672" cy="2194"/>
              </a:xfrm>
              <a:prstGeom prst="rect">
                <a:avLst/>
              </a:prstGeom>
              <a:blipFill dpi="0" rotWithShape="0">
                <a:blip r:embed="rId4"/>
                <a:srcRect/>
                <a:tile tx="0" ty="0" sx="100000" sy="100000" flip="none" algn="tl"/>
              </a:blipFill>
              <a:ln w="3175">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mn-lt"/>
                </a:endParaRPr>
              </a:p>
            </p:txBody>
          </p:sp>
          <p:sp>
            <p:nvSpPr>
              <p:cNvPr id="29774" name="Line 18"/>
              <p:cNvSpPr>
                <a:spLocks noChangeShapeType="1"/>
              </p:cNvSpPr>
              <p:nvPr/>
            </p:nvSpPr>
            <p:spPr bwMode="auto">
              <a:xfrm>
                <a:off x="4992" y="2626"/>
                <a:ext cx="528" cy="0"/>
              </a:xfrm>
              <a:prstGeom prst="line">
                <a:avLst/>
              </a:prstGeom>
              <a:noFill/>
              <a:ln w="63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sp>
        <p:nvSpPr>
          <p:cNvPr id="29701" name="Text Box 19"/>
          <p:cNvSpPr txBox="1">
            <a:spLocks noChangeArrowheads="1"/>
          </p:cNvSpPr>
          <p:nvPr/>
        </p:nvSpPr>
        <p:spPr bwMode="auto">
          <a:xfrm>
            <a:off x="3708570" y="3235325"/>
            <a:ext cx="588623"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kumimoji="0" lang="en-US" altLang="en-US" sz="1800" i="1">
                <a:solidFill>
                  <a:schemeClr val="hlink"/>
                </a:solidFill>
                <a:latin typeface="+mn-lt"/>
              </a:rPr>
              <a:t>MP</a:t>
            </a:r>
            <a:r>
              <a:rPr kumimoji="0" lang="en-US" altLang="en-US" sz="1600">
                <a:solidFill>
                  <a:schemeClr val="bg2"/>
                </a:solidFill>
                <a:latin typeface="+mn-lt"/>
              </a:rPr>
              <a:t/>
            </a:r>
            <a:br>
              <a:rPr kumimoji="0" lang="en-US" altLang="en-US" sz="1600">
                <a:solidFill>
                  <a:schemeClr val="bg2"/>
                </a:solidFill>
                <a:latin typeface="+mn-lt"/>
              </a:rPr>
            </a:br>
            <a:r>
              <a:rPr kumimoji="0" lang="en-US" altLang="en-US" sz="1600">
                <a:solidFill>
                  <a:schemeClr val="bg2"/>
                </a:solidFill>
                <a:latin typeface="+mn-lt"/>
                <a:sym typeface="Symbol" panose="05050102010706020507" pitchFamily="18" charset="2"/>
              </a:rPr>
              <a:t></a:t>
            </a:r>
            <a:r>
              <a:rPr kumimoji="0" lang="en-US" altLang="en-US" sz="1400" i="1">
                <a:solidFill>
                  <a:schemeClr val="bg2"/>
                </a:solidFill>
                <a:latin typeface="+mn-lt"/>
              </a:rPr>
              <a:t> TP</a:t>
            </a:r>
            <a:br>
              <a:rPr kumimoji="0" lang="en-US" altLang="en-US" sz="1400" i="1">
                <a:solidFill>
                  <a:schemeClr val="bg2"/>
                </a:solidFill>
                <a:latin typeface="+mn-lt"/>
              </a:rPr>
            </a:br>
            <a:r>
              <a:rPr kumimoji="0" lang="en-US" altLang="en-US" sz="1400" i="1">
                <a:solidFill>
                  <a:schemeClr val="bg2"/>
                </a:solidFill>
                <a:latin typeface="+mn-lt"/>
                <a:sym typeface="Symbol" panose="05050102010706020507" pitchFamily="18" charset="2"/>
              </a:rPr>
              <a:t></a:t>
            </a:r>
            <a:r>
              <a:rPr kumimoji="0" lang="en-US" altLang="en-US" sz="1400" i="1">
                <a:solidFill>
                  <a:schemeClr val="bg2"/>
                </a:solidFill>
                <a:latin typeface="+mn-lt"/>
              </a:rPr>
              <a:t> L</a:t>
            </a:r>
            <a:r>
              <a:rPr kumimoji="0" lang="en-US" altLang="en-US" sz="1400" b="1" i="1">
                <a:solidFill>
                  <a:schemeClr val="bg2"/>
                </a:solidFill>
                <a:latin typeface="+mn-lt"/>
              </a:rPr>
              <a:t/>
            </a:r>
            <a:br>
              <a:rPr kumimoji="0" lang="en-US" altLang="en-US" sz="1400" b="1" i="1">
                <a:solidFill>
                  <a:schemeClr val="bg2"/>
                </a:solidFill>
                <a:latin typeface="+mn-lt"/>
              </a:rPr>
            </a:br>
            <a:r>
              <a:rPr kumimoji="0" lang="en-US" altLang="en-US" sz="1600" b="1">
                <a:solidFill>
                  <a:schemeClr val="bg2"/>
                </a:solidFill>
                <a:latin typeface="+mn-lt"/>
              </a:rPr>
              <a:t>(3)</a:t>
            </a:r>
            <a:endParaRPr kumimoji="0" lang="en-US" altLang="en-US" sz="2400">
              <a:solidFill>
                <a:schemeClr val="bg2"/>
              </a:solidFill>
              <a:latin typeface="+mn-lt"/>
            </a:endParaRPr>
          </a:p>
        </p:txBody>
      </p:sp>
      <p:sp>
        <p:nvSpPr>
          <p:cNvPr id="29702" name="Text Box 20"/>
          <p:cNvSpPr txBox="1">
            <a:spLocks noChangeArrowheads="1"/>
          </p:cNvSpPr>
          <p:nvPr/>
        </p:nvSpPr>
        <p:spPr bwMode="auto">
          <a:xfrm>
            <a:off x="1924050" y="3346779"/>
            <a:ext cx="1524000" cy="82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0"/>
              </a:spcBef>
              <a:buFontTx/>
              <a:buNone/>
            </a:pPr>
            <a:r>
              <a:rPr kumimoji="0" lang="en-US" altLang="en-US" sz="1800" i="1" dirty="0">
                <a:solidFill>
                  <a:schemeClr val="hlink"/>
                </a:solidFill>
                <a:latin typeface="+mn-lt"/>
              </a:rPr>
              <a:t>Total</a:t>
            </a:r>
          </a:p>
          <a:p>
            <a:pPr algn="ctr">
              <a:lnSpc>
                <a:spcPct val="70000"/>
              </a:lnSpc>
              <a:spcBef>
                <a:spcPct val="0"/>
              </a:spcBef>
              <a:buFontTx/>
              <a:buNone/>
            </a:pPr>
            <a:r>
              <a:rPr kumimoji="0" lang="en-US" altLang="en-US" sz="1800" i="1" dirty="0">
                <a:solidFill>
                  <a:schemeClr val="hlink"/>
                </a:solidFill>
                <a:latin typeface="+mn-lt"/>
              </a:rPr>
              <a:t>Product (TP)</a:t>
            </a:r>
            <a:r>
              <a:rPr kumimoji="0" lang="en-US" altLang="en-US" sz="1600" dirty="0">
                <a:solidFill>
                  <a:schemeClr val="bg2"/>
                </a:solidFill>
                <a:latin typeface="+mn-lt"/>
              </a:rPr>
              <a:t/>
            </a:r>
            <a:br>
              <a:rPr kumimoji="0" lang="en-US" altLang="en-US" sz="1600" dirty="0">
                <a:solidFill>
                  <a:schemeClr val="bg2"/>
                </a:solidFill>
                <a:latin typeface="+mn-lt"/>
              </a:rPr>
            </a:br>
            <a:r>
              <a:rPr kumimoji="0" lang="en-US" altLang="en-US" sz="1400" i="1" dirty="0">
                <a:solidFill>
                  <a:schemeClr val="bg2"/>
                </a:solidFill>
                <a:latin typeface="+mn-lt"/>
              </a:rPr>
              <a:t>(units per week)</a:t>
            </a:r>
            <a:endParaRPr kumimoji="0" lang="en-US" altLang="en-US" sz="1600" i="1" dirty="0">
              <a:solidFill>
                <a:schemeClr val="bg2"/>
              </a:solidFill>
              <a:latin typeface="+mn-lt"/>
            </a:endParaRPr>
          </a:p>
          <a:p>
            <a:pPr algn="ctr">
              <a:lnSpc>
                <a:spcPct val="70000"/>
              </a:lnSpc>
              <a:spcBef>
                <a:spcPct val="0"/>
              </a:spcBef>
              <a:buFontTx/>
              <a:buNone/>
            </a:pPr>
            <a:r>
              <a:rPr kumimoji="0" lang="en-US" altLang="en-US" sz="1600" b="1" dirty="0">
                <a:solidFill>
                  <a:schemeClr val="bg2"/>
                </a:solidFill>
                <a:latin typeface="+mn-lt"/>
              </a:rPr>
              <a:t>(2)</a:t>
            </a:r>
          </a:p>
        </p:txBody>
      </p:sp>
      <p:sp>
        <p:nvSpPr>
          <p:cNvPr id="29703" name="Text Box 21"/>
          <p:cNvSpPr txBox="1">
            <a:spLocks noChangeArrowheads="1"/>
          </p:cNvSpPr>
          <p:nvPr/>
        </p:nvSpPr>
        <p:spPr bwMode="auto">
          <a:xfrm>
            <a:off x="749300" y="3427413"/>
            <a:ext cx="117792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800" i="1">
                <a:solidFill>
                  <a:schemeClr val="hlink"/>
                </a:solidFill>
                <a:latin typeface="+mn-lt"/>
              </a:rPr>
              <a:t>Units of </a:t>
            </a:r>
            <a:br>
              <a:rPr kumimoji="0" lang="en-US" altLang="en-US" sz="1800" i="1">
                <a:solidFill>
                  <a:schemeClr val="hlink"/>
                </a:solidFill>
                <a:latin typeface="+mn-lt"/>
              </a:rPr>
            </a:br>
            <a:r>
              <a:rPr kumimoji="0" lang="en-US" altLang="en-US" sz="1800" i="1">
                <a:solidFill>
                  <a:schemeClr val="hlink"/>
                </a:solidFill>
                <a:latin typeface="+mn-lt"/>
              </a:rPr>
              <a:t>Labor (L)</a:t>
            </a:r>
            <a:r>
              <a:rPr kumimoji="0" lang="en-US" altLang="en-US" sz="1600">
                <a:solidFill>
                  <a:schemeClr val="bg2"/>
                </a:solidFill>
                <a:latin typeface="+mn-lt"/>
              </a:rPr>
              <a:t/>
            </a:r>
            <a:br>
              <a:rPr kumimoji="0" lang="en-US" altLang="en-US" sz="1600">
                <a:solidFill>
                  <a:schemeClr val="bg2"/>
                </a:solidFill>
                <a:latin typeface="+mn-lt"/>
              </a:rPr>
            </a:br>
            <a:r>
              <a:rPr kumimoji="0" lang="en-US" altLang="en-US" sz="1600" b="1">
                <a:solidFill>
                  <a:schemeClr val="bg2"/>
                </a:solidFill>
                <a:latin typeface="+mn-lt"/>
              </a:rPr>
              <a:t>(1)</a:t>
            </a:r>
            <a:endParaRPr kumimoji="0" lang="en-US" altLang="en-US" sz="2400">
              <a:solidFill>
                <a:schemeClr val="bg2"/>
              </a:solidFill>
              <a:latin typeface="+mn-lt"/>
            </a:endParaRPr>
          </a:p>
        </p:txBody>
      </p:sp>
      <p:sp>
        <p:nvSpPr>
          <p:cNvPr id="29704" name="Text Box 22"/>
          <p:cNvSpPr txBox="1">
            <a:spLocks noChangeArrowheads="1"/>
          </p:cNvSpPr>
          <p:nvPr/>
        </p:nvSpPr>
        <p:spPr bwMode="auto">
          <a:xfrm>
            <a:off x="4644680" y="3302000"/>
            <a:ext cx="135165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600">
                <a:solidFill>
                  <a:schemeClr val="bg2"/>
                </a:solidFill>
                <a:latin typeface="+mn-lt"/>
              </a:rPr>
              <a:t/>
            </a:r>
            <a:br>
              <a:rPr kumimoji="0" lang="en-US" altLang="en-US" sz="1600">
                <a:solidFill>
                  <a:schemeClr val="bg2"/>
                </a:solidFill>
                <a:latin typeface="+mn-lt"/>
              </a:rPr>
            </a:br>
            <a:r>
              <a:rPr kumimoji="0" lang="en-US" altLang="en-US" sz="1800" i="1">
                <a:solidFill>
                  <a:schemeClr val="hlink"/>
                </a:solidFill>
                <a:latin typeface="+mn-lt"/>
              </a:rPr>
              <a:t>Sales Price</a:t>
            </a:r>
            <a:r>
              <a:rPr kumimoji="0" lang="en-US" altLang="en-US" sz="1600">
                <a:solidFill>
                  <a:schemeClr val="bg2"/>
                </a:solidFill>
                <a:latin typeface="+mn-lt"/>
              </a:rPr>
              <a:t/>
            </a:r>
            <a:br>
              <a:rPr kumimoji="0" lang="en-US" altLang="en-US" sz="1600">
                <a:solidFill>
                  <a:schemeClr val="bg2"/>
                </a:solidFill>
                <a:latin typeface="+mn-lt"/>
              </a:rPr>
            </a:br>
            <a:r>
              <a:rPr kumimoji="0" lang="en-US" altLang="en-US" sz="1600">
                <a:solidFill>
                  <a:schemeClr val="bg2"/>
                </a:solidFill>
                <a:latin typeface="+mn-lt"/>
              </a:rPr>
              <a:t> </a:t>
            </a:r>
            <a:r>
              <a:rPr kumimoji="0" lang="en-US" altLang="en-US" sz="1400">
                <a:solidFill>
                  <a:schemeClr val="bg2"/>
                </a:solidFill>
                <a:latin typeface="+mn-lt"/>
              </a:rPr>
              <a:t>(</a:t>
            </a:r>
            <a:r>
              <a:rPr kumimoji="0" lang="en-US" altLang="en-US" sz="1400" i="1">
                <a:solidFill>
                  <a:schemeClr val="bg2"/>
                </a:solidFill>
                <a:latin typeface="+mn-lt"/>
              </a:rPr>
              <a:t>Per Unit)</a:t>
            </a:r>
            <a:r>
              <a:rPr kumimoji="0" lang="en-US" altLang="en-US" sz="1600" b="1">
                <a:solidFill>
                  <a:schemeClr val="bg2"/>
                </a:solidFill>
                <a:latin typeface="+mn-lt"/>
              </a:rPr>
              <a:t> </a:t>
            </a:r>
            <a:br>
              <a:rPr kumimoji="0" lang="en-US" altLang="en-US" sz="1600" b="1">
                <a:solidFill>
                  <a:schemeClr val="bg2"/>
                </a:solidFill>
                <a:latin typeface="+mn-lt"/>
              </a:rPr>
            </a:br>
            <a:r>
              <a:rPr kumimoji="0" lang="en-US" altLang="en-US" sz="1600" b="1">
                <a:solidFill>
                  <a:schemeClr val="bg2"/>
                </a:solidFill>
                <a:latin typeface="+mn-lt"/>
              </a:rPr>
              <a:t>(4)</a:t>
            </a:r>
          </a:p>
        </p:txBody>
      </p:sp>
      <p:sp>
        <p:nvSpPr>
          <p:cNvPr id="29705" name="Text Box 23"/>
          <p:cNvSpPr txBox="1">
            <a:spLocks noChangeArrowheads="1"/>
          </p:cNvSpPr>
          <p:nvPr/>
        </p:nvSpPr>
        <p:spPr bwMode="auto">
          <a:xfrm>
            <a:off x="5981700" y="3495675"/>
            <a:ext cx="1112838"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800" i="1" dirty="0">
                <a:solidFill>
                  <a:schemeClr val="hlink"/>
                </a:solidFill>
                <a:latin typeface="+mn-lt"/>
              </a:rPr>
              <a:t>Total</a:t>
            </a:r>
            <a:br>
              <a:rPr kumimoji="0" lang="en-US" altLang="en-US" sz="1800" i="1" dirty="0">
                <a:solidFill>
                  <a:schemeClr val="hlink"/>
                </a:solidFill>
                <a:latin typeface="+mn-lt"/>
              </a:rPr>
            </a:br>
            <a:r>
              <a:rPr kumimoji="0" lang="en-US" altLang="en-US" sz="1800" i="1" dirty="0">
                <a:solidFill>
                  <a:schemeClr val="hlink"/>
                </a:solidFill>
                <a:latin typeface="+mn-lt"/>
              </a:rPr>
              <a:t>Revenue</a:t>
            </a:r>
            <a:r>
              <a:rPr kumimoji="0" lang="en-US" altLang="en-US" sz="1600" dirty="0">
                <a:solidFill>
                  <a:schemeClr val="bg2"/>
                </a:solidFill>
                <a:latin typeface="+mn-lt"/>
              </a:rPr>
              <a:t/>
            </a:r>
            <a:br>
              <a:rPr kumimoji="0" lang="en-US" altLang="en-US" sz="1600" dirty="0">
                <a:solidFill>
                  <a:schemeClr val="bg2"/>
                </a:solidFill>
                <a:latin typeface="+mn-lt"/>
              </a:rPr>
            </a:br>
            <a:r>
              <a:rPr kumimoji="0" lang="en-US" altLang="en-US" sz="1600" b="1" dirty="0">
                <a:solidFill>
                  <a:schemeClr val="bg2"/>
                </a:solidFill>
                <a:latin typeface="+mn-lt"/>
              </a:rPr>
              <a:t>(5)</a:t>
            </a:r>
            <a:endParaRPr kumimoji="0" lang="en-US" altLang="en-US" sz="2400" dirty="0">
              <a:solidFill>
                <a:schemeClr val="bg2"/>
              </a:solidFill>
              <a:latin typeface="+mn-lt"/>
            </a:endParaRPr>
          </a:p>
        </p:txBody>
      </p:sp>
      <p:grpSp>
        <p:nvGrpSpPr>
          <p:cNvPr id="6" name="Group 25"/>
          <p:cNvGrpSpPr>
            <a:grpSpLocks/>
          </p:cNvGrpSpPr>
          <p:nvPr/>
        </p:nvGrpSpPr>
        <p:grpSpPr bwMode="auto">
          <a:xfrm>
            <a:off x="2224088" y="4273551"/>
            <a:ext cx="1068387" cy="2278063"/>
            <a:chOff x="1877" y="2618"/>
            <a:chExt cx="673" cy="1435"/>
          </a:xfrm>
        </p:grpSpPr>
        <p:sp>
          <p:nvSpPr>
            <p:cNvPr id="29763" name="Text Box 26"/>
            <p:cNvSpPr txBox="1">
              <a:spLocks noChangeArrowheads="1"/>
            </p:cNvSpPr>
            <p:nvPr/>
          </p:nvSpPr>
          <p:spPr bwMode="auto">
            <a:xfrm>
              <a:off x="1913" y="2618"/>
              <a:ext cx="5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0.0</a:t>
              </a:r>
            </a:p>
          </p:txBody>
        </p:sp>
        <p:sp>
          <p:nvSpPr>
            <p:cNvPr id="29764" name="Text Box 27"/>
            <p:cNvSpPr txBox="1">
              <a:spLocks noChangeArrowheads="1"/>
            </p:cNvSpPr>
            <p:nvPr/>
          </p:nvSpPr>
          <p:spPr bwMode="auto">
            <a:xfrm>
              <a:off x="1909" y="2789"/>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5.0</a:t>
              </a:r>
            </a:p>
          </p:txBody>
        </p:sp>
        <p:sp>
          <p:nvSpPr>
            <p:cNvPr id="29765" name="Text Box 28"/>
            <p:cNvSpPr txBox="1">
              <a:spLocks noChangeArrowheads="1"/>
            </p:cNvSpPr>
            <p:nvPr/>
          </p:nvSpPr>
          <p:spPr bwMode="auto">
            <a:xfrm>
              <a:off x="1916" y="2984"/>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9.0</a:t>
              </a:r>
            </a:p>
          </p:txBody>
        </p:sp>
        <p:sp>
          <p:nvSpPr>
            <p:cNvPr id="29766" name="Text Box 29"/>
            <p:cNvSpPr txBox="1">
              <a:spLocks noChangeArrowheads="1"/>
            </p:cNvSpPr>
            <p:nvPr/>
          </p:nvSpPr>
          <p:spPr bwMode="auto">
            <a:xfrm>
              <a:off x="1910" y="3156"/>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12.0</a:t>
              </a:r>
            </a:p>
          </p:txBody>
        </p:sp>
        <p:sp>
          <p:nvSpPr>
            <p:cNvPr id="29767" name="Text Box 30"/>
            <p:cNvSpPr txBox="1">
              <a:spLocks noChangeArrowheads="1"/>
            </p:cNvSpPr>
            <p:nvPr/>
          </p:nvSpPr>
          <p:spPr bwMode="auto">
            <a:xfrm>
              <a:off x="1948" y="3322"/>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14.0</a:t>
              </a:r>
            </a:p>
          </p:txBody>
        </p:sp>
        <p:sp>
          <p:nvSpPr>
            <p:cNvPr id="29768" name="Text Box 31"/>
            <p:cNvSpPr txBox="1">
              <a:spLocks noChangeArrowheads="1"/>
            </p:cNvSpPr>
            <p:nvPr/>
          </p:nvSpPr>
          <p:spPr bwMode="auto">
            <a:xfrm>
              <a:off x="1877" y="3494"/>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15.5</a:t>
              </a:r>
            </a:p>
          </p:txBody>
        </p:sp>
        <p:sp>
          <p:nvSpPr>
            <p:cNvPr id="29769" name="Text Box 32"/>
            <p:cNvSpPr txBox="1">
              <a:spLocks noChangeArrowheads="1"/>
            </p:cNvSpPr>
            <p:nvPr/>
          </p:nvSpPr>
          <p:spPr bwMode="auto">
            <a:xfrm>
              <a:off x="1952" y="3666"/>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16.5</a:t>
              </a:r>
            </a:p>
          </p:txBody>
        </p:sp>
        <p:sp>
          <p:nvSpPr>
            <p:cNvPr id="29770" name="Text Box 33"/>
            <p:cNvSpPr txBox="1">
              <a:spLocks noChangeArrowheads="1"/>
            </p:cNvSpPr>
            <p:nvPr/>
          </p:nvSpPr>
          <p:spPr bwMode="auto">
            <a:xfrm>
              <a:off x="1968" y="3820"/>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17.0</a:t>
              </a:r>
            </a:p>
          </p:txBody>
        </p:sp>
      </p:grpSp>
      <p:grpSp>
        <p:nvGrpSpPr>
          <p:cNvPr id="7" name="Group 34"/>
          <p:cNvGrpSpPr>
            <a:grpSpLocks/>
          </p:cNvGrpSpPr>
          <p:nvPr/>
        </p:nvGrpSpPr>
        <p:grpSpPr bwMode="auto">
          <a:xfrm>
            <a:off x="3716338" y="4537081"/>
            <a:ext cx="3378200" cy="385763"/>
            <a:chOff x="2817" y="2784"/>
            <a:chExt cx="2128" cy="243"/>
          </a:xfrm>
        </p:grpSpPr>
        <p:sp>
          <p:nvSpPr>
            <p:cNvPr id="29761" name="Text Box 35"/>
            <p:cNvSpPr txBox="1">
              <a:spLocks noChangeArrowheads="1"/>
            </p:cNvSpPr>
            <p:nvPr/>
          </p:nvSpPr>
          <p:spPr bwMode="auto">
            <a:xfrm>
              <a:off x="2817" y="2784"/>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5.0</a:t>
              </a:r>
            </a:p>
          </p:txBody>
        </p:sp>
        <p:sp>
          <p:nvSpPr>
            <p:cNvPr id="29762" name="Text Box 36"/>
            <p:cNvSpPr txBox="1">
              <a:spLocks noChangeArrowheads="1"/>
            </p:cNvSpPr>
            <p:nvPr/>
          </p:nvSpPr>
          <p:spPr bwMode="auto">
            <a:xfrm>
              <a:off x="4239" y="2794"/>
              <a:ext cx="7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$1,000</a:t>
              </a:r>
            </a:p>
          </p:txBody>
        </p:sp>
      </p:grpSp>
      <p:grpSp>
        <p:nvGrpSpPr>
          <p:cNvPr id="8" name="Group 37"/>
          <p:cNvGrpSpPr>
            <a:grpSpLocks/>
          </p:cNvGrpSpPr>
          <p:nvPr/>
        </p:nvGrpSpPr>
        <p:grpSpPr bwMode="auto">
          <a:xfrm>
            <a:off x="3727450" y="4846644"/>
            <a:ext cx="3297238" cy="385763"/>
            <a:chOff x="2824" y="2979"/>
            <a:chExt cx="2077" cy="243"/>
          </a:xfrm>
        </p:grpSpPr>
        <p:sp>
          <p:nvSpPr>
            <p:cNvPr id="29759" name="Text Box 38"/>
            <p:cNvSpPr txBox="1">
              <a:spLocks noChangeArrowheads="1"/>
            </p:cNvSpPr>
            <p:nvPr/>
          </p:nvSpPr>
          <p:spPr bwMode="auto">
            <a:xfrm>
              <a:off x="2824" y="2979"/>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4.0</a:t>
              </a:r>
            </a:p>
          </p:txBody>
        </p:sp>
        <p:sp>
          <p:nvSpPr>
            <p:cNvPr id="29760" name="Text Box 39"/>
            <p:cNvSpPr txBox="1">
              <a:spLocks noChangeArrowheads="1"/>
            </p:cNvSpPr>
            <p:nvPr/>
          </p:nvSpPr>
          <p:spPr bwMode="auto">
            <a:xfrm>
              <a:off x="4239" y="2989"/>
              <a:ext cx="6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$1,800</a:t>
              </a:r>
            </a:p>
          </p:txBody>
        </p:sp>
      </p:grpSp>
      <p:grpSp>
        <p:nvGrpSpPr>
          <p:cNvPr id="9" name="Group 40"/>
          <p:cNvGrpSpPr>
            <a:grpSpLocks/>
          </p:cNvGrpSpPr>
          <p:nvPr/>
        </p:nvGrpSpPr>
        <p:grpSpPr bwMode="auto">
          <a:xfrm>
            <a:off x="3729038" y="5119694"/>
            <a:ext cx="3243262" cy="385763"/>
            <a:chOff x="2825" y="3151"/>
            <a:chExt cx="2043" cy="243"/>
          </a:xfrm>
        </p:grpSpPr>
        <p:sp>
          <p:nvSpPr>
            <p:cNvPr id="29757" name="Text Box 41"/>
            <p:cNvSpPr txBox="1">
              <a:spLocks noChangeArrowheads="1"/>
            </p:cNvSpPr>
            <p:nvPr/>
          </p:nvSpPr>
          <p:spPr bwMode="auto">
            <a:xfrm>
              <a:off x="2825" y="3151"/>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3.0</a:t>
              </a:r>
            </a:p>
          </p:txBody>
        </p:sp>
        <p:sp>
          <p:nvSpPr>
            <p:cNvPr id="29758" name="Text Box 42"/>
            <p:cNvSpPr txBox="1">
              <a:spLocks noChangeArrowheads="1"/>
            </p:cNvSpPr>
            <p:nvPr/>
          </p:nvSpPr>
          <p:spPr bwMode="auto">
            <a:xfrm>
              <a:off x="4286" y="3161"/>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$2,400</a:t>
              </a:r>
            </a:p>
          </p:txBody>
        </p:sp>
      </p:grpSp>
      <p:grpSp>
        <p:nvGrpSpPr>
          <p:cNvPr id="10" name="Group 43"/>
          <p:cNvGrpSpPr>
            <a:grpSpLocks/>
          </p:cNvGrpSpPr>
          <p:nvPr/>
        </p:nvGrpSpPr>
        <p:grpSpPr bwMode="auto">
          <a:xfrm>
            <a:off x="3717925" y="5383220"/>
            <a:ext cx="3265488" cy="385763"/>
            <a:chOff x="2818" y="3317"/>
            <a:chExt cx="2057" cy="243"/>
          </a:xfrm>
        </p:grpSpPr>
        <p:sp>
          <p:nvSpPr>
            <p:cNvPr id="29755" name="Text Box 44"/>
            <p:cNvSpPr txBox="1">
              <a:spLocks noChangeArrowheads="1"/>
            </p:cNvSpPr>
            <p:nvPr/>
          </p:nvSpPr>
          <p:spPr bwMode="auto">
            <a:xfrm>
              <a:off x="2818" y="3317"/>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a:t>
              </a:r>
            </a:p>
          </p:txBody>
        </p:sp>
        <p:sp>
          <p:nvSpPr>
            <p:cNvPr id="29756" name="Text Box 45"/>
            <p:cNvSpPr txBox="1">
              <a:spLocks noChangeArrowheads="1"/>
            </p:cNvSpPr>
            <p:nvPr/>
          </p:nvSpPr>
          <p:spPr bwMode="auto">
            <a:xfrm>
              <a:off x="4293" y="3327"/>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$2,800</a:t>
              </a:r>
            </a:p>
          </p:txBody>
        </p:sp>
      </p:grpSp>
      <p:grpSp>
        <p:nvGrpSpPr>
          <p:cNvPr id="11" name="Group 46"/>
          <p:cNvGrpSpPr>
            <a:grpSpLocks/>
          </p:cNvGrpSpPr>
          <p:nvPr/>
        </p:nvGrpSpPr>
        <p:grpSpPr bwMode="auto">
          <a:xfrm>
            <a:off x="3738563" y="5656270"/>
            <a:ext cx="3246437" cy="385763"/>
            <a:chOff x="2831" y="3489"/>
            <a:chExt cx="2045" cy="243"/>
          </a:xfrm>
        </p:grpSpPr>
        <p:sp>
          <p:nvSpPr>
            <p:cNvPr id="29753" name="Text Box 47"/>
            <p:cNvSpPr txBox="1">
              <a:spLocks noChangeArrowheads="1"/>
            </p:cNvSpPr>
            <p:nvPr/>
          </p:nvSpPr>
          <p:spPr bwMode="auto">
            <a:xfrm>
              <a:off x="2831" y="3489"/>
              <a:ext cx="6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1.5</a:t>
              </a:r>
            </a:p>
          </p:txBody>
        </p:sp>
        <p:sp>
          <p:nvSpPr>
            <p:cNvPr id="29754" name="Text Box 48"/>
            <p:cNvSpPr txBox="1">
              <a:spLocks noChangeArrowheads="1"/>
            </p:cNvSpPr>
            <p:nvPr/>
          </p:nvSpPr>
          <p:spPr bwMode="auto">
            <a:xfrm>
              <a:off x="4294" y="3499"/>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$3,100</a:t>
              </a:r>
            </a:p>
          </p:txBody>
        </p:sp>
      </p:grpSp>
      <p:grpSp>
        <p:nvGrpSpPr>
          <p:cNvPr id="12" name="Group 49"/>
          <p:cNvGrpSpPr>
            <a:grpSpLocks/>
          </p:cNvGrpSpPr>
          <p:nvPr/>
        </p:nvGrpSpPr>
        <p:grpSpPr bwMode="auto">
          <a:xfrm>
            <a:off x="3741738" y="5929321"/>
            <a:ext cx="3241675" cy="385763"/>
            <a:chOff x="2833" y="3661"/>
            <a:chExt cx="2042" cy="243"/>
          </a:xfrm>
        </p:grpSpPr>
        <p:sp>
          <p:nvSpPr>
            <p:cNvPr id="29751" name="Text Box 50"/>
            <p:cNvSpPr txBox="1">
              <a:spLocks noChangeArrowheads="1"/>
            </p:cNvSpPr>
            <p:nvPr/>
          </p:nvSpPr>
          <p:spPr bwMode="auto">
            <a:xfrm>
              <a:off x="2833" y="3661"/>
              <a:ext cx="6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1.0</a:t>
              </a:r>
            </a:p>
          </p:txBody>
        </p:sp>
        <p:sp>
          <p:nvSpPr>
            <p:cNvPr id="29752" name="Text Box 51"/>
            <p:cNvSpPr txBox="1">
              <a:spLocks noChangeArrowheads="1"/>
            </p:cNvSpPr>
            <p:nvPr/>
          </p:nvSpPr>
          <p:spPr bwMode="auto">
            <a:xfrm>
              <a:off x="4293" y="3671"/>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$3,300</a:t>
              </a:r>
            </a:p>
          </p:txBody>
        </p:sp>
      </p:grpSp>
      <p:grpSp>
        <p:nvGrpSpPr>
          <p:cNvPr id="13" name="Group 52"/>
          <p:cNvGrpSpPr>
            <a:grpSpLocks/>
          </p:cNvGrpSpPr>
          <p:nvPr/>
        </p:nvGrpSpPr>
        <p:grpSpPr bwMode="auto">
          <a:xfrm>
            <a:off x="3744913" y="6173796"/>
            <a:ext cx="3246437" cy="385763"/>
            <a:chOff x="2835" y="3815"/>
            <a:chExt cx="2045" cy="243"/>
          </a:xfrm>
        </p:grpSpPr>
        <p:sp>
          <p:nvSpPr>
            <p:cNvPr id="29749" name="Text Box 53"/>
            <p:cNvSpPr txBox="1">
              <a:spLocks noChangeArrowheads="1"/>
            </p:cNvSpPr>
            <p:nvPr/>
          </p:nvSpPr>
          <p:spPr bwMode="auto">
            <a:xfrm>
              <a:off x="2835" y="3815"/>
              <a:ext cx="7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0.5</a:t>
              </a:r>
            </a:p>
          </p:txBody>
        </p:sp>
        <p:sp>
          <p:nvSpPr>
            <p:cNvPr id="29750" name="Text Box 54"/>
            <p:cNvSpPr txBox="1">
              <a:spLocks noChangeArrowheads="1"/>
            </p:cNvSpPr>
            <p:nvPr/>
          </p:nvSpPr>
          <p:spPr bwMode="auto">
            <a:xfrm>
              <a:off x="4298" y="3825"/>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$3,400</a:t>
              </a:r>
            </a:p>
          </p:txBody>
        </p:sp>
      </p:grpSp>
      <p:grpSp>
        <p:nvGrpSpPr>
          <p:cNvPr id="14" name="Group 55"/>
          <p:cNvGrpSpPr>
            <a:grpSpLocks/>
          </p:cNvGrpSpPr>
          <p:nvPr/>
        </p:nvGrpSpPr>
        <p:grpSpPr bwMode="auto">
          <a:xfrm>
            <a:off x="3713163" y="4232270"/>
            <a:ext cx="3365500" cy="419100"/>
            <a:chOff x="2815" y="2592"/>
            <a:chExt cx="2120" cy="264"/>
          </a:xfrm>
        </p:grpSpPr>
        <p:sp>
          <p:nvSpPr>
            <p:cNvPr id="29747" name="Text Box 56"/>
            <p:cNvSpPr txBox="1">
              <a:spLocks noChangeArrowheads="1"/>
            </p:cNvSpPr>
            <p:nvPr/>
          </p:nvSpPr>
          <p:spPr bwMode="auto">
            <a:xfrm>
              <a:off x="2815" y="2623"/>
              <a:ext cx="4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a:t>
              </a:r>
            </a:p>
          </p:txBody>
        </p:sp>
        <p:sp>
          <p:nvSpPr>
            <p:cNvPr id="29748" name="Text Box 57"/>
            <p:cNvSpPr txBox="1">
              <a:spLocks noChangeArrowheads="1"/>
            </p:cNvSpPr>
            <p:nvPr/>
          </p:nvSpPr>
          <p:spPr bwMode="auto">
            <a:xfrm>
              <a:off x="4239" y="2592"/>
              <a:ext cx="6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       0</a:t>
              </a:r>
            </a:p>
          </p:txBody>
        </p:sp>
      </p:grpSp>
      <p:sp>
        <p:nvSpPr>
          <p:cNvPr id="555066" name="Text Box 58"/>
          <p:cNvSpPr txBox="1">
            <a:spLocks noChangeArrowheads="1"/>
          </p:cNvSpPr>
          <p:nvPr/>
        </p:nvSpPr>
        <p:spPr bwMode="auto">
          <a:xfrm>
            <a:off x="7092950" y="4552950"/>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1000</a:t>
            </a:r>
          </a:p>
        </p:txBody>
      </p:sp>
      <p:sp>
        <p:nvSpPr>
          <p:cNvPr id="555067" name="Text Box 59"/>
          <p:cNvSpPr txBox="1">
            <a:spLocks noChangeArrowheads="1"/>
          </p:cNvSpPr>
          <p:nvPr/>
        </p:nvSpPr>
        <p:spPr bwMode="auto">
          <a:xfrm>
            <a:off x="7219950" y="4862513"/>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800</a:t>
            </a:r>
          </a:p>
        </p:txBody>
      </p:sp>
      <p:sp>
        <p:nvSpPr>
          <p:cNvPr id="555068" name="Text Box 60"/>
          <p:cNvSpPr txBox="1">
            <a:spLocks noChangeArrowheads="1"/>
          </p:cNvSpPr>
          <p:nvPr/>
        </p:nvSpPr>
        <p:spPr bwMode="auto">
          <a:xfrm>
            <a:off x="7223125" y="5135563"/>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600</a:t>
            </a:r>
          </a:p>
        </p:txBody>
      </p:sp>
      <p:sp>
        <p:nvSpPr>
          <p:cNvPr id="555069" name="Text Box 61"/>
          <p:cNvSpPr txBox="1">
            <a:spLocks noChangeArrowheads="1"/>
          </p:cNvSpPr>
          <p:nvPr/>
        </p:nvSpPr>
        <p:spPr bwMode="auto">
          <a:xfrm>
            <a:off x="7232650" y="5399088"/>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400</a:t>
            </a:r>
          </a:p>
        </p:txBody>
      </p:sp>
      <p:sp>
        <p:nvSpPr>
          <p:cNvPr id="555070" name="Text Box 62"/>
          <p:cNvSpPr txBox="1">
            <a:spLocks noChangeArrowheads="1"/>
          </p:cNvSpPr>
          <p:nvPr/>
        </p:nvSpPr>
        <p:spPr bwMode="auto">
          <a:xfrm>
            <a:off x="7240588" y="5672138"/>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300</a:t>
            </a:r>
          </a:p>
        </p:txBody>
      </p:sp>
      <p:sp>
        <p:nvSpPr>
          <p:cNvPr id="555071" name="Text Box 63"/>
          <p:cNvSpPr txBox="1">
            <a:spLocks noChangeArrowheads="1"/>
          </p:cNvSpPr>
          <p:nvPr/>
        </p:nvSpPr>
        <p:spPr bwMode="auto">
          <a:xfrm>
            <a:off x="7229475" y="5945188"/>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200</a:t>
            </a:r>
          </a:p>
        </p:txBody>
      </p:sp>
      <p:sp>
        <p:nvSpPr>
          <p:cNvPr id="555072" name="Text Box 64"/>
          <p:cNvSpPr txBox="1">
            <a:spLocks noChangeArrowheads="1"/>
          </p:cNvSpPr>
          <p:nvPr/>
        </p:nvSpPr>
        <p:spPr bwMode="auto">
          <a:xfrm>
            <a:off x="7239000" y="6189663"/>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100</a:t>
            </a:r>
          </a:p>
        </p:txBody>
      </p:sp>
      <p:sp>
        <p:nvSpPr>
          <p:cNvPr id="555073" name="Text Box 65"/>
          <p:cNvSpPr txBox="1">
            <a:spLocks noChangeArrowheads="1"/>
          </p:cNvSpPr>
          <p:nvPr/>
        </p:nvSpPr>
        <p:spPr bwMode="auto">
          <a:xfrm>
            <a:off x="7307263" y="4260850"/>
            <a:ext cx="603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a:t>
            </a:r>
          </a:p>
        </p:txBody>
      </p:sp>
      <p:sp>
        <p:nvSpPr>
          <p:cNvPr id="555074" name="Text Box 66"/>
          <p:cNvSpPr txBox="1">
            <a:spLocks noChangeArrowheads="1"/>
          </p:cNvSpPr>
          <p:nvPr/>
        </p:nvSpPr>
        <p:spPr bwMode="auto">
          <a:xfrm>
            <a:off x="0" y="1521948"/>
            <a:ext cx="9144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pPr>
            <a:r>
              <a:rPr kumimoji="0" lang="en-US" altLang="en-US" sz="1600" dirty="0"/>
              <a:t> In the numerical example below, a computer company uses both technology and data-entry operators to provide services in a perfectly competitive market.  For each unit processed the firm receives $200 </a:t>
            </a:r>
            <a:r>
              <a:rPr kumimoji="0" lang="en-US" altLang="en-US" sz="1600" b="1" dirty="0"/>
              <a:t>(4)</a:t>
            </a:r>
            <a:r>
              <a:rPr kumimoji="0" lang="en-US" altLang="en-US" sz="1600" dirty="0"/>
              <a:t>.</a:t>
            </a:r>
          </a:p>
          <a:p>
            <a:pPr>
              <a:lnSpc>
                <a:spcPct val="90000"/>
              </a:lnSpc>
              <a:spcBef>
                <a:spcPct val="0"/>
              </a:spcBef>
            </a:pPr>
            <a:r>
              <a:rPr kumimoji="0" lang="en-US" altLang="en-US" sz="1600" dirty="0"/>
              <a:t> Column </a:t>
            </a:r>
            <a:r>
              <a:rPr kumimoji="0" lang="en-US" altLang="en-US" sz="1600" b="1" dirty="0"/>
              <a:t>(2)</a:t>
            </a:r>
            <a:r>
              <a:rPr kumimoji="0" lang="en-US" altLang="en-US" sz="1600" dirty="0"/>
              <a:t> shows how total output changes as additional data-entry operators are hired (given a fixed capital level).</a:t>
            </a:r>
          </a:p>
          <a:p>
            <a:pPr>
              <a:lnSpc>
                <a:spcPct val="90000"/>
              </a:lnSpc>
              <a:spcBef>
                <a:spcPct val="0"/>
              </a:spcBef>
            </a:pPr>
            <a:r>
              <a:rPr kumimoji="0" lang="en-US" altLang="en-US" sz="1600" dirty="0"/>
              <a:t> The </a:t>
            </a:r>
            <a:r>
              <a:rPr kumimoji="0" lang="en-US" altLang="en-US" sz="1600" b="1" i="1" dirty="0"/>
              <a:t>M</a:t>
            </a:r>
            <a:r>
              <a:rPr kumimoji="0" lang="en-US" altLang="en-US" sz="1600" i="1" dirty="0"/>
              <a:t>arginal </a:t>
            </a:r>
            <a:r>
              <a:rPr kumimoji="0" lang="en-US" altLang="en-US" sz="1600" b="1" i="1" dirty="0"/>
              <a:t>R</a:t>
            </a:r>
            <a:r>
              <a:rPr kumimoji="0" lang="en-US" altLang="en-US" sz="1600" i="1" dirty="0"/>
              <a:t>evenue </a:t>
            </a:r>
            <a:r>
              <a:rPr kumimoji="0" lang="en-US" altLang="en-US" sz="1600" b="1" i="1" dirty="0"/>
              <a:t>P</a:t>
            </a:r>
            <a:r>
              <a:rPr kumimoji="0" lang="en-US" altLang="en-US" sz="1600" i="1" dirty="0"/>
              <a:t>roduct </a:t>
            </a:r>
            <a:r>
              <a:rPr kumimoji="0" lang="en-US" altLang="en-US" sz="1600" dirty="0"/>
              <a:t>schedule </a:t>
            </a:r>
            <a:r>
              <a:rPr kumimoji="0" lang="en-US" altLang="en-US" sz="1600" b="1" dirty="0"/>
              <a:t>(6)</a:t>
            </a:r>
            <a:r>
              <a:rPr kumimoji="0" lang="en-US" altLang="en-US" sz="1600" dirty="0"/>
              <a:t> indicates how hiring an additional operator affects the total revenue of the firm.</a:t>
            </a:r>
          </a:p>
        </p:txBody>
      </p:sp>
      <p:sp>
        <p:nvSpPr>
          <p:cNvPr id="29724" name="Rectangle 67"/>
          <p:cNvSpPr>
            <a:spLocks noGrp="1" noChangeArrowheads="1"/>
          </p:cNvSpPr>
          <p:nvPr>
            <p:ph type="title"/>
          </p:nvPr>
        </p:nvSpPr>
        <p:spPr>
          <a:noFill/>
        </p:spPr>
        <p:txBody>
          <a:bodyPr/>
          <a:lstStyle/>
          <a:p>
            <a:pPr eaLnBrk="1" hangingPunct="1">
              <a:lnSpc>
                <a:spcPct val="60000"/>
              </a:lnSpc>
            </a:pPr>
            <a:r>
              <a:rPr lang="en-US" altLang="en-US" sz="4000" dirty="0"/>
              <a:t>Short-Run Demand for Perfectly Competitive Firm</a:t>
            </a:r>
          </a:p>
        </p:txBody>
      </p:sp>
      <p:sp>
        <p:nvSpPr>
          <p:cNvPr id="29725" name="Line 68"/>
          <p:cNvSpPr>
            <a:spLocks noChangeShapeType="1"/>
          </p:cNvSpPr>
          <p:nvPr/>
        </p:nvSpPr>
        <p:spPr bwMode="auto">
          <a:xfrm>
            <a:off x="3687762" y="3760788"/>
            <a:ext cx="630238" cy="1588"/>
          </a:xfrm>
          <a:prstGeom prst="line">
            <a:avLst/>
          </a:prstGeom>
          <a:noFill/>
          <a:ln w="1270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grpSp>
        <p:nvGrpSpPr>
          <p:cNvPr id="15" name="Group 71"/>
          <p:cNvGrpSpPr>
            <a:grpSpLocks/>
          </p:cNvGrpSpPr>
          <p:nvPr/>
        </p:nvGrpSpPr>
        <p:grpSpPr bwMode="auto">
          <a:xfrm>
            <a:off x="1073150" y="4249739"/>
            <a:ext cx="5105400" cy="2319338"/>
            <a:chOff x="1271" y="2603"/>
            <a:chExt cx="3083" cy="1461"/>
          </a:xfrm>
        </p:grpSpPr>
        <p:grpSp>
          <p:nvGrpSpPr>
            <p:cNvPr id="29729" name="Group 72"/>
            <p:cNvGrpSpPr>
              <a:grpSpLocks/>
            </p:cNvGrpSpPr>
            <p:nvPr/>
          </p:nvGrpSpPr>
          <p:grpSpPr bwMode="auto">
            <a:xfrm>
              <a:off x="1271" y="2606"/>
              <a:ext cx="270" cy="1456"/>
              <a:chOff x="1271" y="2606"/>
              <a:chExt cx="270" cy="1456"/>
            </a:xfrm>
          </p:grpSpPr>
          <p:sp>
            <p:nvSpPr>
              <p:cNvPr id="29739" name="Text Box 73"/>
              <p:cNvSpPr txBox="1">
                <a:spLocks noChangeArrowheads="1"/>
              </p:cNvSpPr>
              <p:nvPr/>
            </p:nvSpPr>
            <p:spPr bwMode="auto">
              <a:xfrm>
                <a:off x="1271" y="2606"/>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0</a:t>
                </a:r>
              </a:p>
            </p:txBody>
          </p:sp>
          <p:sp>
            <p:nvSpPr>
              <p:cNvPr id="29740" name="Text Box 74"/>
              <p:cNvSpPr txBox="1">
                <a:spLocks noChangeArrowheads="1"/>
              </p:cNvSpPr>
              <p:nvPr/>
            </p:nvSpPr>
            <p:spPr bwMode="auto">
              <a:xfrm>
                <a:off x="1271" y="2797"/>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1</a:t>
                </a:r>
              </a:p>
            </p:txBody>
          </p:sp>
          <p:sp>
            <p:nvSpPr>
              <p:cNvPr id="29741" name="Text Box 75"/>
              <p:cNvSpPr txBox="1">
                <a:spLocks noChangeArrowheads="1"/>
              </p:cNvSpPr>
              <p:nvPr/>
            </p:nvSpPr>
            <p:spPr bwMode="auto">
              <a:xfrm>
                <a:off x="1275" y="2973"/>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2</a:t>
                </a:r>
              </a:p>
            </p:txBody>
          </p:sp>
          <p:sp>
            <p:nvSpPr>
              <p:cNvPr id="29742" name="Text Box 76"/>
              <p:cNvSpPr txBox="1">
                <a:spLocks noChangeArrowheads="1"/>
              </p:cNvSpPr>
              <p:nvPr/>
            </p:nvSpPr>
            <p:spPr bwMode="auto">
              <a:xfrm>
                <a:off x="1275" y="3141"/>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3</a:t>
                </a:r>
              </a:p>
            </p:txBody>
          </p:sp>
          <p:sp>
            <p:nvSpPr>
              <p:cNvPr id="29743" name="Text Box 77"/>
              <p:cNvSpPr txBox="1">
                <a:spLocks noChangeArrowheads="1"/>
              </p:cNvSpPr>
              <p:nvPr/>
            </p:nvSpPr>
            <p:spPr bwMode="auto">
              <a:xfrm>
                <a:off x="1271" y="3325"/>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4</a:t>
                </a:r>
              </a:p>
            </p:txBody>
          </p:sp>
          <p:sp>
            <p:nvSpPr>
              <p:cNvPr id="29744" name="Text Box 78"/>
              <p:cNvSpPr txBox="1">
                <a:spLocks noChangeArrowheads="1"/>
              </p:cNvSpPr>
              <p:nvPr/>
            </p:nvSpPr>
            <p:spPr bwMode="auto">
              <a:xfrm>
                <a:off x="1275" y="3493"/>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5</a:t>
                </a:r>
              </a:p>
            </p:txBody>
          </p:sp>
          <p:sp>
            <p:nvSpPr>
              <p:cNvPr id="29745" name="Text Box 79"/>
              <p:cNvSpPr txBox="1">
                <a:spLocks noChangeArrowheads="1"/>
              </p:cNvSpPr>
              <p:nvPr/>
            </p:nvSpPr>
            <p:spPr bwMode="auto">
              <a:xfrm>
                <a:off x="1275" y="3673"/>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6</a:t>
                </a:r>
              </a:p>
            </p:txBody>
          </p:sp>
          <p:sp>
            <p:nvSpPr>
              <p:cNvPr id="29746" name="Text Box 80"/>
              <p:cNvSpPr txBox="1">
                <a:spLocks noChangeArrowheads="1"/>
              </p:cNvSpPr>
              <p:nvPr/>
            </p:nvSpPr>
            <p:spPr bwMode="auto">
              <a:xfrm>
                <a:off x="1275" y="3829"/>
                <a:ext cx="2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  7</a:t>
                </a:r>
              </a:p>
            </p:txBody>
          </p:sp>
        </p:grpSp>
        <p:grpSp>
          <p:nvGrpSpPr>
            <p:cNvPr id="29730" name="Group 81"/>
            <p:cNvGrpSpPr>
              <a:grpSpLocks/>
            </p:cNvGrpSpPr>
            <p:nvPr/>
          </p:nvGrpSpPr>
          <p:grpSpPr bwMode="auto">
            <a:xfrm>
              <a:off x="3602" y="2603"/>
              <a:ext cx="752" cy="1461"/>
              <a:chOff x="3602" y="2603"/>
              <a:chExt cx="752" cy="1461"/>
            </a:xfrm>
          </p:grpSpPr>
          <p:sp>
            <p:nvSpPr>
              <p:cNvPr id="29731" name="Text Box 82"/>
              <p:cNvSpPr txBox="1">
                <a:spLocks noChangeArrowheads="1"/>
              </p:cNvSpPr>
              <p:nvPr/>
            </p:nvSpPr>
            <p:spPr bwMode="auto">
              <a:xfrm>
                <a:off x="3602" y="2603"/>
                <a:ext cx="6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sp>
            <p:nvSpPr>
              <p:cNvPr id="29732" name="Text Box 83"/>
              <p:cNvSpPr txBox="1">
                <a:spLocks noChangeArrowheads="1"/>
              </p:cNvSpPr>
              <p:nvPr/>
            </p:nvSpPr>
            <p:spPr bwMode="auto">
              <a:xfrm>
                <a:off x="3618" y="2779"/>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sp>
            <p:nvSpPr>
              <p:cNvPr id="29733" name="Text Box 84"/>
              <p:cNvSpPr txBox="1">
                <a:spLocks noChangeArrowheads="1"/>
              </p:cNvSpPr>
              <p:nvPr/>
            </p:nvSpPr>
            <p:spPr bwMode="auto">
              <a:xfrm>
                <a:off x="3618" y="2974"/>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sp>
            <p:nvSpPr>
              <p:cNvPr id="29734" name="Text Box 85"/>
              <p:cNvSpPr txBox="1">
                <a:spLocks noChangeArrowheads="1"/>
              </p:cNvSpPr>
              <p:nvPr/>
            </p:nvSpPr>
            <p:spPr bwMode="auto">
              <a:xfrm>
                <a:off x="3612" y="3146"/>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sp>
            <p:nvSpPr>
              <p:cNvPr id="29735" name="Text Box 86"/>
              <p:cNvSpPr txBox="1">
                <a:spLocks noChangeArrowheads="1"/>
              </p:cNvSpPr>
              <p:nvPr/>
            </p:nvSpPr>
            <p:spPr bwMode="auto">
              <a:xfrm>
                <a:off x="3608" y="3312"/>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sp>
            <p:nvSpPr>
              <p:cNvPr id="29736" name="Text Box 87"/>
              <p:cNvSpPr txBox="1">
                <a:spLocks noChangeArrowheads="1"/>
              </p:cNvSpPr>
              <p:nvPr/>
            </p:nvSpPr>
            <p:spPr bwMode="auto">
              <a:xfrm>
                <a:off x="3608" y="3484"/>
                <a:ext cx="6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sp>
            <p:nvSpPr>
              <p:cNvPr id="29737" name="Text Box 88"/>
              <p:cNvSpPr txBox="1">
                <a:spLocks noChangeArrowheads="1"/>
              </p:cNvSpPr>
              <p:nvPr/>
            </p:nvSpPr>
            <p:spPr bwMode="auto">
              <a:xfrm>
                <a:off x="3606" y="3670"/>
                <a:ext cx="6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sp>
            <p:nvSpPr>
              <p:cNvPr id="29738" name="Text Box 89"/>
              <p:cNvSpPr txBox="1">
                <a:spLocks noChangeArrowheads="1"/>
              </p:cNvSpPr>
              <p:nvPr/>
            </p:nvSpPr>
            <p:spPr bwMode="auto">
              <a:xfrm>
                <a:off x="3610" y="3831"/>
                <a:ext cx="7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mn-lt"/>
                  </a:rPr>
                  <a:t>$200</a:t>
                </a:r>
              </a:p>
            </p:txBody>
          </p:sp>
        </p:grpSp>
      </p:grpSp>
      <p:sp>
        <p:nvSpPr>
          <p:cNvPr id="29727" name="Text Box 90"/>
          <p:cNvSpPr txBox="1">
            <a:spLocks noChangeArrowheads="1"/>
          </p:cNvSpPr>
          <p:nvPr/>
        </p:nvSpPr>
        <p:spPr bwMode="auto">
          <a:xfrm>
            <a:off x="7270750" y="3232150"/>
            <a:ext cx="706438"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kumimoji="0" lang="en-US" altLang="en-US" sz="1800" i="1">
                <a:solidFill>
                  <a:schemeClr val="hlink"/>
                </a:solidFill>
                <a:latin typeface="+mn-lt"/>
              </a:rPr>
              <a:t>MRP</a:t>
            </a:r>
            <a:r>
              <a:rPr kumimoji="0" lang="en-US" altLang="en-US" sz="1600">
                <a:solidFill>
                  <a:schemeClr val="bg2"/>
                </a:solidFill>
                <a:latin typeface="+mn-lt"/>
              </a:rPr>
              <a:t/>
            </a:r>
            <a:br>
              <a:rPr kumimoji="0" lang="en-US" altLang="en-US" sz="1600">
                <a:solidFill>
                  <a:schemeClr val="bg2"/>
                </a:solidFill>
                <a:latin typeface="+mn-lt"/>
              </a:rPr>
            </a:br>
            <a:r>
              <a:rPr kumimoji="0" lang="en-US" altLang="en-US" sz="1600">
                <a:solidFill>
                  <a:schemeClr val="bg2"/>
                </a:solidFill>
                <a:latin typeface="+mn-lt"/>
                <a:sym typeface="Symbol" panose="05050102010706020507" pitchFamily="18" charset="2"/>
              </a:rPr>
              <a:t></a:t>
            </a:r>
            <a:r>
              <a:rPr kumimoji="0" lang="en-US" altLang="en-US" sz="1400" i="1">
                <a:solidFill>
                  <a:schemeClr val="bg2"/>
                </a:solidFill>
                <a:latin typeface="+mn-lt"/>
              </a:rPr>
              <a:t> TR</a:t>
            </a:r>
            <a:br>
              <a:rPr kumimoji="0" lang="en-US" altLang="en-US" sz="1400" i="1">
                <a:solidFill>
                  <a:schemeClr val="bg2"/>
                </a:solidFill>
                <a:latin typeface="+mn-lt"/>
              </a:rPr>
            </a:br>
            <a:r>
              <a:rPr kumimoji="0" lang="en-US" altLang="en-US" sz="1400" i="1">
                <a:solidFill>
                  <a:schemeClr val="bg2"/>
                </a:solidFill>
                <a:latin typeface="+mn-lt"/>
                <a:sym typeface="Symbol" panose="05050102010706020507" pitchFamily="18" charset="2"/>
              </a:rPr>
              <a:t></a:t>
            </a:r>
            <a:r>
              <a:rPr kumimoji="0" lang="en-US" altLang="en-US" sz="1400" i="1">
                <a:solidFill>
                  <a:schemeClr val="bg2"/>
                </a:solidFill>
                <a:latin typeface="+mn-lt"/>
              </a:rPr>
              <a:t> L</a:t>
            </a:r>
            <a:r>
              <a:rPr kumimoji="0" lang="en-US" altLang="en-US" sz="1400" b="1" i="1">
                <a:solidFill>
                  <a:schemeClr val="bg2"/>
                </a:solidFill>
                <a:latin typeface="+mn-lt"/>
              </a:rPr>
              <a:t/>
            </a:r>
            <a:br>
              <a:rPr kumimoji="0" lang="en-US" altLang="en-US" sz="1400" b="1" i="1">
                <a:solidFill>
                  <a:schemeClr val="bg2"/>
                </a:solidFill>
                <a:latin typeface="+mn-lt"/>
              </a:rPr>
            </a:br>
            <a:r>
              <a:rPr kumimoji="0" lang="en-US" altLang="en-US" sz="1600" b="1">
                <a:solidFill>
                  <a:schemeClr val="bg2"/>
                </a:solidFill>
                <a:latin typeface="+mn-lt"/>
              </a:rPr>
              <a:t>(6)</a:t>
            </a:r>
            <a:endParaRPr kumimoji="0" lang="en-US" altLang="en-US" sz="2400">
              <a:solidFill>
                <a:schemeClr val="bg2"/>
              </a:solidFill>
              <a:latin typeface="+mn-lt"/>
            </a:endParaRPr>
          </a:p>
        </p:txBody>
      </p:sp>
      <p:sp>
        <p:nvSpPr>
          <p:cNvPr id="29728" name="Line 91"/>
          <p:cNvSpPr>
            <a:spLocks noChangeShapeType="1"/>
          </p:cNvSpPr>
          <p:nvPr/>
        </p:nvSpPr>
        <p:spPr bwMode="auto">
          <a:xfrm>
            <a:off x="7240588" y="3759200"/>
            <a:ext cx="630237" cy="1588"/>
          </a:xfrm>
          <a:prstGeom prst="line">
            <a:avLst/>
          </a:prstGeom>
          <a:noFill/>
          <a:ln w="1270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5074"/>
                                        </p:tgtEl>
                                        <p:attrNameLst>
                                          <p:attrName>style.visibility</p:attrName>
                                        </p:attrNameLst>
                                      </p:cBhvr>
                                      <p:to>
                                        <p:strVal val="visible"/>
                                      </p:to>
                                    </p:set>
                                    <p:anim calcmode="lin" valueType="num">
                                      <p:cBhvr additive="base">
                                        <p:cTn id="7" dur="500" fill="hold"/>
                                        <p:tgtEl>
                                          <p:spTgt spid="555074"/>
                                        </p:tgtEl>
                                        <p:attrNameLst>
                                          <p:attrName>ppt_x</p:attrName>
                                        </p:attrNameLst>
                                      </p:cBhvr>
                                      <p:tavLst>
                                        <p:tav tm="0">
                                          <p:val>
                                            <p:strVal val="0-#ppt_w/2"/>
                                          </p:val>
                                        </p:tav>
                                        <p:tav tm="100000">
                                          <p:val>
                                            <p:strVal val="#ppt_x"/>
                                          </p:val>
                                        </p:tav>
                                      </p:tavLst>
                                    </p:anim>
                                    <p:anim calcmode="lin" valueType="num">
                                      <p:cBhvr additive="base">
                                        <p:cTn id="8" dur="500" fill="hold"/>
                                        <p:tgtEl>
                                          <p:spTgt spid="5550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par>
                          <p:cTn id="13" fill="hold" nodeType="after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nodeType="afterGroup">
                            <p:stCondLst>
                              <p:cond delay="1500"/>
                            </p:stCondLst>
                            <p:childTnLst>
                              <p:par>
                                <p:cTn id="18" presetID="23" presetClass="entr" presetSubtype="16"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nodeType="afterGroup">
                            <p:stCondLst>
                              <p:cond delay="2000"/>
                            </p:stCondLst>
                            <p:childTnLst>
                              <p:par>
                                <p:cTn id="23" presetID="2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500"/>
                            </p:stCondLst>
                            <p:childTnLst>
                              <p:par>
                                <p:cTn id="28" presetID="23" presetClass="entr" presetSubtype="16"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3000"/>
                            </p:stCondLst>
                            <p:childTnLst>
                              <p:par>
                                <p:cTn id="33" presetID="23"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childTnLst>
                                </p:cTn>
                              </p:par>
                            </p:childTnLst>
                          </p:cTn>
                        </p:par>
                        <p:par>
                          <p:cTn id="37" fill="hold" nodeType="afterGroup">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childTnLst>
                                </p:cTn>
                              </p:par>
                            </p:childTnLst>
                          </p:cTn>
                        </p:par>
                        <p:par>
                          <p:cTn id="42" fill="hold" nodeType="afterGroup">
                            <p:stCondLst>
                              <p:cond delay="4000"/>
                            </p:stCondLst>
                            <p:childTnLst>
                              <p:par>
                                <p:cTn id="43" presetID="23" presetClass="entr" presetSubtype="16"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childTnLst>
                                </p:cTn>
                              </p:par>
                            </p:childTnLst>
                          </p:cTn>
                        </p:par>
                        <p:par>
                          <p:cTn id="47" fill="hold" nodeType="afterGroup">
                            <p:stCondLst>
                              <p:cond delay="4500"/>
                            </p:stCondLst>
                            <p:childTnLst>
                              <p:par>
                                <p:cTn id="48" presetID="23" presetClass="entr" presetSubtype="16"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0"/>
                            </p:stCondLst>
                            <p:childTnLst>
                              <p:par>
                                <p:cTn id="53" presetID="23" presetClass="entr" presetSubtype="16"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500"/>
                            </p:stCondLst>
                            <p:childTnLst>
                              <p:par>
                                <p:cTn id="58" presetID="23" presetClass="entr" presetSubtype="32" fill="hold" grpId="0" nodeType="afterEffect">
                                  <p:stCondLst>
                                    <p:cond delay="0"/>
                                  </p:stCondLst>
                                  <p:childTnLst>
                                    <p:set>
                                      <p:cBhvr>
                                        <p:cTn id="59" dur="1" fill="hold">
                                          <p:stCondLst>
                                            <p:cond delay="0"/>
                                          </p:stCondLst>
                                        </p:cTn>
                                        <p:tgtEl>
                                          <p:spTgt spid="555073"/>
                                        </p:tgtEl>
                                        <p:attrNameLst>
                                          <p:attrName>style.visibility</p:attrName>
                                        </p:attrNameLst>
                                      </p:cBhvr>
                                      <p:to>
                                        <p:strVal val="visible"/>
                                      </p:to>
                                    </p:set>
                                    <p:anim calcmode="lin" valueType="num">
                                      <p:cBhvr>
                                        <p:cTn id="60" dur="500" fill="hold"/>
                                        <p:tgtEl>
                                          <p:spTgt spid="555073"/>
                                        </p:tgtEl>
                                        <p:attrNameLst>
                                          <p:attrName>ppt_w</p:attrName>
                                        </p:attrNameLst>
                                      </p:cBhvr>
                                      <p:tavLst>
                                        <p:tav tm="0">
                                          <p:val>
                                            <p:strVal val="4*#ppt_w"/>
                                          </p:val>
                                        </p:tav>
                                        <p:tav tm="100000">
                                          <p:val>
                                            <p:strVal val="#ppt_w"/>
                                          </p:val>
                                        </p:tav>
                                      </p:tavLst>
                                    </p:anim>
                                    <p:anim calcmode="lin" valueType="num">
                                      <p:cBhvr>
                                        <p:cTn id="61" dur="500" fill="hold"/>
                                        <p:tgtEl>
                                          <p:spTgt spid="555073"/>
                                        </p:tgtEl>
                                        <p:attrNameLst>
                                          <p:attrName>ppt_h</p:attrName>
                                        </p:attrNameLst>
                                      </p:cBhvr>
                                      <p:tavLst>
                                        <p:tav tm="0">
                                          <p:val>
                                            <p:strVal val="4*#ppt_h"/>
                                          </p:val>
                                        </p:tav>
                                        <p:tav tm="100000">
                                          <p:val>
                                            <p:strVal val="#ppt_h"/>
                                          </p:val>
                                        </p:tav>
                                      </p:tavLst>
                                    </p:anim>
                                  </p:childTnLst>
                                </p:cTn>
                              </p:par>
                            </p:childTnLst>
                          </p:cTn>
                        </p:par>
                        <p:par>
                          <p:cTn id="62" fill="hold" nodeType="afterGroup">
                            <p:stCondLst>
                              <p:cond delay="6000"/>
                            </p:stCondLst>
                            <p:childTnLst>
                              <p:par>
                                <p:cTn id="63" presetID="23" presetClass="entr" presetSubtype="32" fill="hold" grpId="0" nodeType="afterEffect">
                                  <p:stCondLst>
                                    <p:cond delay="0"/>
                                  </p:stCondLst>
                                  <p:childTnLst>
                                    <p:set>
                                      <p:cBhvr>
                                        <p:cTn id="64" dur="1" fill="hold">
                                          <p:stCondLst>
                                            <p:cond delay="0"/>
                                          </p:stCondLst>
                                        </p:cTn>
                                        <p:tgtEl>
                                          <p:spTgt spid="555066"/>
                                        </p:tgtEl>
                                        <p:attrNameLst>
                                          <p:attrName>style.visibility</p:attrName>
                                        </p:attrNameLst>
                                      </p:cBhvr>
                                      <p:to>
                                        <p:strVal val="visible"/>
                                      </p:to>
                                    </p:set>
                                    <p:anim calcmode="lin" valueType="num">
                                      <p:cBhvr>
                                        <p:cTn id="65" dur="500" fill="hold"/>
                                        <p:tgtEl>
                                          <p:spTgt spid="555066"/>
                                        </p:tgtEl>
                                        <p:attrNameLst>
                                          <p:attrName>ppt_w</p:attrName>
                                        </p:attrNameLst>
                                      </p:cBhvr>
                                      <p:tavLst>
                                        <p:tav tm="0">
                                          <p:val>
                                            <p:strVal val="4*#ppt_w"/>
                                          </p:val>
                                        </p:tav>
                                        <p:tav tm="100000">
                                          <p:val>
                                            <p:strVal val="#ppt_w"/>
                                          </p:val>
                                        </p:tav>
                                      </p:tavLst>
                                    </p:anim>
                                    <p:anim calcmode="lin" valueType="num">
                                      <p:cBhvr>
                                        <p:cTn id="66" dur="500" fill="hold"/>
                                        <p:tgtEl>
                                          <p:spTgt spid="555066"/>
                                        </p:tgtEl>
                                        <p:attrNameLst>
                                          <p:attrName>ppt_h</p:attrName>
                                        </p:attrNameLst>
                                      </p:cBhvr>
                                      <p:tavLst>
                                        <p:tav tm="0">
                                          <p:val>
                                            <p:strVal val="4*#ppt_h"/>
                                          </p:val>
                                        </p:tav>
                                        <p:tav tm="100000">
                                          <p:val>
                                            <p:strVal val="#ppt_h"/>
                                          </p:val>
                                        </p:tav>
                                      </p:tavLst>
                                    </p:anim>
                                  </p:childTnLst>
                                </p:cTn>
                              </p:par>
                            </p:childTnLst>
                          </p:cTn>
                        </p:par>
                        <p:par>
                          <p:cTn id="67" fill="hold" nodeType="afterGroup">
                            <p:stCondLst>
                              <p:cond delay="6500"/>
                            </p:stCondLst>
                            <p:childTnLst>
                              <p:par>
                                <p:cTn id="68" presetID="23" presetClass="entr" presetSubtype="32" fill="hold" grpId="0" nodeType="afterEffect">
                                  <p:stCondLst>
                                    <p:cond delay="0"/>
                                  </p:stCondLst>
                                  <p:childTnLst>
                                    <p:set>
                                      <p:cBhvr>
                                        <p:cTn id="69" dur="1" fill="hold">
                                          <p:stCondLst>
                                            <p:cond delay="0"/>
                                          </p:stCondLst>
                                        </p:cTn>
                                        <p:tgtEl>
                                          <p:spTgt spid="555067"/>
                                        </p:tgtEl>
                                        <p:attrNameLst>
                                          <p:attrName>style.visibility</p:attrName>
                                        </p:attrNameLst>
                                      </p:cBhvr>
                                      <p:to>
                                        <p:strVal val="visible"/>
                                      </p:to>
                                    </p:set>
                                    <p:anim calcmode="lin" valueType="num">
                                      <p:cBhvr>
                                        <p:cTn id="70" dur="500" fill="hold"/>
                                        <p:tgtEl>
                                          <p:spTgt spid="555067"/>
                                        </p:tgtEl>
                                        <p:attrNameLst>
                                          <p:attrName>ppt_w</p:attrName>
                                        </p:attrNameLst>
                                      </p:cBhvr>
                                      <p:tavLst>
                                        <p:tav tm="0">
                                          <p:val>
                                            <p:strVal val="4*#ppt_w"/>
                                          </p:val>
                                        </p:tav>
                                        <p:tav tm="100000">
                                          <p:val>
                                            <p:strVal val="#ppt_w"/>
                                          </p:val>
                                        </p:tav>
                                      </p:tavLst>
                                    </p:anim>
                                    <p:anim calcmode="lin" valueType="num">
                                      <p:cBhvr>
                                        <p:cTn id="71" dur="500" fill="hold"/>
                                        <p:tgtEl>
                                          <p:spTgt spid="555067"/>
                                        </p:tgtEl>
                                        <p:attrNameLst>
                                          <p:attrName>ppt_h</p:attrName>
                                        </p:attrNameLst>
                                      </p:cBhvr>
                                      <p:tavLst>
                                        <p:tav tm="0">
                                          <p:val>
                                            <p:strVal val="4*#ppt_h"/>
                                          </p:val>
                                        </p:tav>
                                        <p:tav tm="100000">
                                          <p:val>
                                            <p:strVal val="#ppt_h"/>
                                          </p:val>
                                        </p:tav>
                                      </p:tavLst>
                                    </p:anim>
                                  </p:childTnLst>
                                </p:cTn>
                              </p:par>
                            </p:childTnLst>
                          </p:cTn>
                        </p:par>
                        <p:par>
                          <p:cTn id="72" fill="hold" nodeType="afterGroup">
                            <p:stCondLst>
                              <p:cond delay="7000"/>
                            </p:stCondLst>
                            <p:childTnLst>
                              <p:par>
                                <p:cTn id="73" presetID="23" presetClass="entr" presetSubtype="32" fill="hold" grpId="0" nodeType="afterEffect">
                                  <p:stCondLst>
                                    <p:cond delay="0"/>
                                  </p:stCondLst>
                                  <p:childTnLst>
                                    <p:set>
                                      <p:cBhvr>
                                        <p:cTn id="74" dur="1" fill="hold">
                                          <p:stCondLst>
                                            <p:cond delay="0"/>
                                          </p:stCondLst>
                                        </p:cTn>
                                        <p:tgtEl>
                                          <p:spTgt spid="555068"/>
                                        </p:tgtEl>
                                        <p:attrNameLst>
                                          <p:attrName>style.visibility</p:attrName>
                                        </p:attrNameLst>
                                      </p:cBhvr>
                                      <p:to>
                                        <p:strVal val="visible"/>
                                      </p:to>
                                    </p:set>
                                    <p:anim calcmode="lin" valueType="num">
                                      <p:cBhvr>
                                        <p:cTn id="75" dur="500" fill="hold"/>
                                        <p:tgtEl>
                                          <p:spTgt spid="555068"/>
                                        </p:tgtEl>
                                        <p:attrNameLst>
                                          <p:attrName>ppt_w</p:attrName>
                                        </p:attrNameLst>
                                      </p:cBhvr>
                                      <p:tavLst>
                                        <p:tav tm="0">
                                          <p:val>
                                            <p:strVal val="4*#ppt_w"/>
                                          </p:val>
                                        </p:tav>
                                        <p:tav tm="100000">
                                          <p:val>
                                            <p:strVal val="#ppt_w"/>
                                          </p:val>
                                        </p:tav>
                                      </p:tavLst>
                                    </p:anim>
                                    <p:anim calcmode="lin" valueType="num">
                                      <p:cBhvr>
                                        <p:cTn id="76" dur="500" fill="hold"/>
                                        <p:tgtEl>
                                          <p:spTgt spid="555068"/>
                                        </p:tgtEl>
                                        <p:attrNameLst>
                                          <p:attrName>ppt_h</p:attrName>
                                        </p:attrNameLst>
                                      </p:cBhvr>
                                      <p:tavLst>
                                        <p:tav tm="0">
                                          <p:val>
                                            <p:strVal val="4*#ppt_h"/>
                                          </p:val>
                                        </p:tav>
                                        <p:tav tm="100000">
                                          <p:val>
                                            <p:strVal val="#ppt_h"/>
                                          </p:val>
                                        </p:tav>
                                      </p:tavLst>
                                    </p:anim>
                                  </p:childTnLst>
                                </p:cTn>
                              </p:par>
                            </p:childTnLst>
                          </p:cTn>
                        </p:par>
                        <p:par>
                          <p:cTn id="77" fill="hold" nodeType="afterGroup">
                            <p:stCondLst>
                              <p:cond delay="7500"/>
                            </p:stCondLst>
                            <p:childTnLst>
                              <p:par>
                                <p:cTn id="78" presetID="23" presetClass="entr" presetSubtype="32" fill="hold" grpId="0" nodeType="afterEffect">
                                  <p:stCondLst>
                                    <p:cond delay="0"/>
                                  </p:stCondLst>
                                  <p:childTnLst>
                                    <p:set>
                                      <p:cBhvr>
                                        <p:cTn id="79" dur="1" fill="hold">
                                          <p:stCondLst>
                                            <p:cond delay="0"/>
                                          </p:stCondLst>
                                        </p:cTn>
                                        <p:tgtEl>
                                          <p:spTgt spid="555069"/>
                                        </p:tgtEl>
                                        <p:attrNameLst>
                                          <p:attrName>style.visibility</p:attrName>
                                        </p:attrNameLst>
                                      </p:cBhvr>
                                      <p:to>
                                        <p:strVal val="visible"/>
                                      </p:to>
                                    </p:set>
                                    <p:anim calcmode="lin" valueType="num">
                                      <p:cBhvr>
                                        <p:cTn id="80" dur="500" fill="hold"/>
                                        <p:tgtEl>
                                          <p:spTgt spid="555069"/>
                                        </p:tgtEl>
                                        <p:attrNameLst>
                                          <p:attrName>ppt_w</p:attrName>
                                        </p:attrNameLst>
                                      </p:cBhvr>
                                      <p:tavLst>
                                        <p:tav tm="0">
                                          <p:val>
                                            <p:strVal val="4*#ppt_w"/>
                                          </p:val>
                                        </p:tav>
                                        <p:tav tm="100000">
                                          <p:val>
                                            <p:strVal val="#ppt_w"/>
                                          </p:val>
                                        </p:tav>
                                      </p:tavLst>
                                    </p:anim>
                                    <p:anim calcmode="lin" valueType="num">
                                      <p:cBhvr>
                                        <p:cTn id="81" dur="500" fill="hold"/>
                                        <p:tgtEl>
                                          <p:spTgt spid="555069"/>
                                        </p:tgtEl>
                                        <p:attrNameLst>
                                          <p:attrName>ppt_h</p:attrName>
                                        </p:attrNameLst>
                                      </p:cBhvr>
                                      <p:tavLst>
                                        <p:tav tm="0">
                                          <p:val>
                                            <p:strVal val="4*#ppt_h"/>
                                          </p:val>
                                        </p:tav>
                                        <p:tav tm="100000">
                                          <p:val>
                                            <p:strVal val="#ppt_h"/>
                                          </p:val>
                                        </p:tav>
                                      </p:tavLst>
                                    </p:anim>
                                  </p:childTnLst>
                                </p:cTn>
                              </p:par>
                            </p:childTnLst>
                          </p:cTn>
                        </p:par>
                        <p:par>
                          <p:cTn id="82" fill="hold" nodeType="afterGroup">
                            <p:stCondLst>
                              <p:cond delay="8000"/>
                            </p:stCondLst>
                            <p:childTnLst>
                              <p:par>
                                <p:cTn id="83" presetID="23" presetClass="entr" presetSubtype="32" fill="hold" grpId="0" nodeType="afterEffect">
                                  <p:stCondLst>
                                    <p:cond delay="0"/>
                                  </p:stCondLst>
                                  <p:childTnLst>
                                    <p:set>
                                      <p:cBhvr>
                                        <p:cTn id="84" dur="1" fill="hold">
                                          <p:stCondLst>
                                            <p:cond delay="0"/>
                                          </p:stCondLst>
                                        </p:cTn>
                                        <p:tgtEl>
                                          <p:spTgt spid="555070"/>
                                        </p:tgtEl>
                                        <p:attrNameLst>
                                          <p:attrName>style.visibility</p:attrName>
                                        </p:attrNameLst>
                                      </p:cBhvr>
                                      <p:to>
                                        <p:strVal val="visible"/>
                                      </p:to>
                                    </p:set>
                                    <p:anim calcmode="lin" valueType="num">
                                      <p:cBhvr>
                                        <p:cTn id="85" dur="500" fill="hold"/>
                                        <p:tgtEl>
                                          <p:spTgt spid="555070"/>
                                        </p:tgtEl>
                                        <p:attrNameLst>
                                          <p:attrName>ppt_w</p:attrName>
                                        </p:attrNameLst>
                                      </p:cBhvr>
                                      <p:tavLst>
                                        <p:tav tm="0">
                                          <p:val>
                                            <p:strVal val="4*#ppt_w"/>
                                          </p:val>
                                        </p:tav>
                                        <p:tav tm="100000">
                                          <p:val>
                                            <p:strVal val="#ppt_w"/>
                                          </p:val>
                                        </p:tav>
                                      </p:tavLst>
                                    </p:anim>
                                    <p:anim calcmode="lin" valueType="num">
                                      <p:cBhvr>
                                        <p:cTn id="86" dur="500" fill="hold"/>
                                        <p:tgtEl>
                                          <p:spTgt spid="555070"/>
                                        </p:tgtEl>
                                        <p:attrNameLst>
                                          <p:attrName>ppt_h</p:attrName>
                                        </p:attrNameLst>
                                      </p:cBhvr>
                                      <p:tavLst>
                                        <p:tav tm="0">
                                          <p:val>
                                            <p:strVal val="4*#ppt_h"/>
                                          </p:val>
                                        </p:tav>
                                        <p:tav tm="100000">
                                          <p:val>
                                            <p:strVal val="#ppt_h"/>
                                          </p:val>
                                        </p:tav>
                                      </p:tavLst>
                                    </p:anim>
                                  </p:childTnLst>
                                </p:cTn>
                              </p:par>
                            </p:childTnLst>
                          </p:cTn>
                        </p:par>
                        <p:par>
                          <p:cTn id="87" fill="hold" nodeType="afterGroup">
                            <p:stCondLst>
                              <p:cond delay="8500"/>
                            </p:stCondLst>
                            <p:childTnLst>
                              <p:par>
                                <p:cTn id="88" presetID="23" presetClass="entr" presetSubtype="32" fill="hold" grpId="0" nodeType="afterEffect">
                                  <p:stCondLst>
                                    <p:cond delay="0"/>
                                  </p:stCondLst>
                                  <p:childTnLst>
                                    <p:set>
                                      <p:cBhvr>
                                        <p:cTn id="89" dur="1" fill="hold">
                                          <p:stCondLst>
                                            <p:cond delay="0"/>
                                          </p:stCondLst>
                                        </p:cTn>
                                        <p:tgtEl>
                                          <p:spTgt spid="555071"/>
                                        </p:tgtEl>
                                        <p:attrNameLst>
                                          <p:attrName>style.visibility</p:attrName>
                                        </p:attrNameLst>
                                      </p:cBhvr>
                                      <p:to>
                                        <p:strVal val="visible"/>
                                      </p:to>
                                    </p:set>
                                    <p:anim calcmode="lin" valueType="num">
                                      <p:cBhvr>
                                        <p:cTn id="90" dur="500" fill="hold"/>
                                        <p:tgtEl>
                                          <p:spTgt spid="555071"/>
                                        </p:tgtEl>
                                        <p:attrNameLst>
                                          <p:attrName>ppt_w</p:attrName>
                                        </p:attrNameLst>
                                      </p:cBhvr>
                                      <p:tavLst>
                                        <p:tav tm="0">
                                          <p:val>
                                            <p:strVal val="4*#ppt_w"/>
                                          </p:val>
                                        </p:tav>
                                        <p:tav tm="100000">
                                          <p:val>
                                            <p:strVal val="#ppt_w"/>
                                          </p:val>
                                        </p:tav>
                                      </p:tavLst>
                                    </p:anim>
                                    <p:anim calcmode="lin" valueType="num">
                                      <p:cBhvr>
                                        <p:cTn id="91" dur="500" fill="hold"/>
                                        <p:tgtEl>
                                          <p:spTgt spid="555071"/>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9000"/>
                            </p:stCondLst>
                            <p:childTnLst>
                              <p:par>
                                <p:cTn id="93" presetID="23" presetClass="entr" presetSubtype="32" fill="hold" grpId="0" nodeType="afterEffect">
                                  <p:stCondLst>
                                    <p:cond delay="0"/>
                                  </p:stCondLst>
                                  <p:childTnLst>
                                    <p:set>
                                      <p:cBhvr>
                                        <p:cTn id="94" dur="1" fill="hold">
                                          <p:stCondLst>
                                            <p:cond delay="0"/>
                                          </p:stCondLst>
                                        </p:cTn>
                                        <p:tgtEl>
                                          <p:spTgt spid="555072"/>
                                        </p:tgtEl>
                                        <p:attrNameLst>
                                          <p:attrName>style.visibility</p:attrName>
                                        </p:attrNameLst>
                                      </p:cBhvr>
                                      <p:to>
                                        <p:strVal val="visible"/>
                                      </p:to>
                                    </p:set>
                                    <p:anim calcmode="lin" valueType="num">
                                      <p:cBhvr>
                                        <p:cTn id="95" dur="500" fill="hold"/>
                                        <p:tgtEl>
                                          <p:spTgt spid="555072"/>
                                        </p:tgtEl>
                                        <p:attrNameLst>
                                          <p:attrName>ppt_w</p:attrName>
                                        </p:attrNameLst>
                                      </p:cBhvr>
                                      <p:tavLst>
                                        <p:tav tm="0">
                                          <p:val>
                                            <p:strVal val="4*#ppt_w"/>
                                          </p:val>
                                        </p:tav>
                                        <p:tav tm="100000">
                                          <p:val>
                                            <p:strVal val="#ppt_w"/>
                                          </p:val>
                                        </p:tav>
                                      </p:tavLst>
                                    </p:anim>
                                    <p:anim calcmode="lin" valueType="num">
                                      <p:cBhvr>
                                        <p:cTn id="96" dur="500" fill="hold"/>
                                        <p:tgtEl>
                                          <p:spTgt spid="555072"/>
                                        </p:tgtEl>
                                        <p:attrNameLst>
                                          <p:attrName>ppt_h</p:attrName>
                                        </p:attrNameLst>
                                      </p:cBhvr>
                                      <p:tavLst>
                                        <p:tav tm="0">
                                          <p:val>
                                            <p:strVal val="4*#ppt_h"/>
                                          </p:val>
                                        </p:tav>
                                        <p:tav tm="100000">
                                          <p:val>
                                            <p:strVal val="#ppt_h"/>
                                          </p:val>
                                        </p:tav>
                                      </p:tavLst>
                                    </p:anim>
                                  </p:childTnLst>
                                </p:cTn>
                              </p:par>
                            </p:childTnLst>
                          </p:cTn>
                        </p:par>
                        <p:par>
                          <p:cTn id="97" fill="hold" nodeType="afterGroup">
                            <p:stCondLst>
                              <p:cond delay="9500"/>
                            </p:stCondLst>
                            <p:childTnLst>
                              <p:par>
                                <p:cTn id="98" presetID="9" presetClass="entr" presetSubtype="0" fill="hold"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dissolve">
                                      <p:cBhvr>
                                        <p:cTn id="10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66" grpId="0" autoUpdateAnimBg="0"/>
      <p:bldP spid="555067" grpId="0" autoUpdateAnimBg="0"/>
      <p:bldP spid="555068" grpId="0" autoUpdateAnimBg="0"/>
      <p:bldP spid="555069" grpId="0" autoUpdateAnimBg="0"/>
      <p:bldP spid="555070" grpId="0" autoUpdateAnimBg="0"/>
      <p:bldP spid="555071" grpId="0" autoUpdateAnimBg="0"/>
      <p:bldP spid="555072" grpId="0" autoUpdateAnimBg="0"/>
      <p:bldP spid="555073" grpId="0" autoUpdateAnimBg="0"/>
      <p:bldP spid="55507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04775" y="1531938"/>
            <a:ext cx="37465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Since a profit-maximizing firm will only hire an additional worker </a:t>
            </a:r>
            <a:r>
              <a:rPr kumimoji="0" lang="en-US" altLang="en-US" sz="2000" dirty="0" smtClean="0"/>
              <a:t>if </a:t>
            </a:r>
            <a:r>
              <a:rPr kumimoji="0" lang="en-US" altLang="en-US" sz="2000" dirty="0"/>
              <a:t>the worker adds more to revenues than she adds to wage costs, the</a:t>
            </a:r>
            <a:r>
              <a:rPr kumimoji="0" lang="en-US" altLang="en-US" sz="2000" dirty="0">
                <a:solidFill>
                  <a:schemeClr val="bg2"/>
                </a:solidFill>
              </a:rPr>
              <a:t> </a:t>
            </a:r>
            <a:r>
              <a:rPr kumimoji="0" lang="en-US" altLang="en-US" sz="2000" b="1" i="1" dirty="0">
                <a:solidFill>
                  <a:schemeClr val="hlink"/>
                </a:solidFill>
              </a:rPr>
              <a:t>MRP </a:t>
            </a:r>
            <a:r>
              <a:rPr kumimoji="0" lang="en-US" altLang="en-US" sz="2000" dirty="0"/>
              <a:t>curve is the firm’s</a:t>
            </a:r>
            <a:r>
              <a:rPr kumimoji="0" lang="en-US" altLang="en-US" sz="2000" dirty="0">
                <a:solidFill>
                  <a:schemeClr val="bg2"/>
                </a:solidFill>
              </a:rPr>
              <a:t> </a:t>
            </a:r>
            <a:r>
              <a:rPr kumimoji="0" lang="en-US" altLang="en-US" sz="2000" i="1" dirty="0">
                <a:solidFill>
                  <a:schemeClr val="hlink"/>
                </a:solidFill>
              </a:rPr>
              <a:t>short run demand curve </a:t>
            </a:r>
            <a:r>
              <a:rPr kumimoji="0" lang="en-US" altLang="en-US" sz="2000" dirty="0"/>
              <a:t>for labor.</a:t>
            </a:r>
          </a:p>
        </p:txBody>
      </p:sp>
      <p:sp>
        <p:nvSpPr>
          <p:cNvPr id="31747" name="Text Box 4"/>
          <p:cNvSpPr txBox="1">
            <a:spLocks noChangeAspect="1" noChangeArrowheads="1"/>
          </p:cNvSpPr>
          <p:nvPr/>
        </p:nvSpPr>
        <p:spPr bwMode="auto">
          <a:xfrm>
            <a:off x="5191572" y="1639888"/>
            <a:ext cx="1212850" cy="4801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70000"/>
              </a:lnSpc>
              <a:spcBef>
                <a:spcPct val="50000"/>
              </a:spcBef>
              <a:buFontTx/>
              <a:buNone/>
            </a:pPr>
            <a:r>
              <a:rPr kumimoji="0" lang="en-US" altLang="en-US" sz="1800" i="1">
                <a:latin typeface="+mn-lt"/>
              </a:rPr>
              <a:t>Wage Rate</a:t>
            </a:r>
          </a:p>
        </p:txBody>
      </p:sp>
      <p:sp>
        <p:nvSpPr>
          <p:cNvPr id="31748" name="Text Box 5"/>
          <p:cNvSpPr txBox="1">
            <a:spLocks noChangeAspect="1" noChangeArrowheads="1"/>
          </p:cNvSpPr>
          <p:nvPr/>
        </p:nvSpPr>
        <p:spPr bwMode="auto">
          <a:xfrm>
            <a:off x="7694613" y="5540375"/>
            <a:ext cx="13827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lnSpc>
                <a:spcPct val="70000"/>
              </a:lnSpc>
              <a:spcBef>
                <a:spcPct val="50000"/>
              </a:spcBef>
              <a:buFontTx/>
              <a:buNone/>
            </a:pPr>
            <a:r>
              <a:rPr kumimoji="0" lang="en-US" altLang="en-US" sz="1800" b="1" i="1">
                <a:latin typeface="+mn-lt"/>
              </a:rPr>
              <a:t>Quantity of Labor</a:t>
            </a:r>
            <a:endParaRPr kumimoji="0" lang="en-US" altLang="en-US" sz="1600" i="1">
              <a:latin typeface="+mn-lt"/>
            </a:endParaRPr>
          </a:p>
        </p:txBody>
      </p:sp>
      <p:sp>
        <p:nvSpPr>
          <p:cNvPr id="31749" name="Text Box 6"/>
          <p:cNvSpPr txBox="1">
            <a:spLocks noChangeAspect="1" noChangeArrowheads="1"/>
          </p:cNvSpPr>
          <p:nvPr/>
        </p:nvSpPr>
        <p:spPr bwMode="auto">
          <a:xfrm>
            <a:off x="3884613" y="1687513"/>
            <a:ext cx="75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1000</a:t>
            </a:r>
            <a:endParaRPr kumimoji="0" lang="en-US" altLang="en-US" sz="2400" b="1">
              <a:latin typeface="+mn-lt"/>
            </a:endParaRPr>
          </a:p>
        </p:txBody>
      </p:sp>
      <p:sp>
        <p:nvSpPr>
          <p:cNvPr id="31750" name="Line 7"/>
          <p:cNvSpPr>
            <a:spLocks noChangeAspect="1" noChangeShapeType="1"/>
          </p:cNvSpPr>
          <p:nvPr/>
        </p:nvSpPr>
        <p:spPr bwMode="auto">
          <a:xfrm>
            <a:off x="4589463" y="5511800"/>
            <a:ext cx="3703637"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751" name="Line 8"/>
          <p:cNvSpPr>
            <a:spLocks noChangeAspect="1" noChangeShapeType="1"/>
          </p:cNvSpPr>
          <p:nvPr/>
        </p:nvSpPr>
        <p:spPr bwMode="auto">
          <a:xfrm>
            <a:off x="4598988" y="1639888"/>
            <a:ext cx="0" cy="3859212"/>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752" name="Rectangle 9"/>
          <p:cNvSpPr>
            <a:spLocks noGrp="1" noChangeArrowheads="1"/>
          </p:cNvSpPr>
          <p:nvPr>
            <p:ph type="title"/>
          </p:nvPr>
        </p:nvSpPr>
        <p:spPr>
          <a:noFill/>
        </p:spPr>
        <p:txBody>
          <a:bodyPr/>
          <a:lstStyle/>
          <a:p>
            <a:pPr eaLnBrk="1" hangingPunct="1">
              <a:lnSpc>
                <a:spcPct val="60000"/>
              </a:lnSpc>
            </a:pPr>
            <a:r>
              <a:rPr lang="en-US" altLang="en-US"/>
              <a:t>Short-Run Labor Demand</a:t>
            </a:r>
          </a:p>
        </p:txBody>
      </p:sp>
      <p:sp>
        <p:nvSpPr>
          <p:cNvPr id="31753" name="Text Box 32"/>
          <p:cNvSpPr txBox="1">
            <a:spLocks noChangeAspect="1" noChangeArrowheads="1"/>
          </p:cNvSpPr>
          <p:nvPr/>
        </p:nvSpPr>
        <p:spPr bwMode="auto">
          <a:xfrm>
            <a:off x="3884613" y="2357438"/>
            <a:ext cx="75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800</a:t>
            </a:r>
            <a:endParaRPr kumimoji="0" lang="en-US" altLang="en-US" sz="2400" b="1">
              <a:latin typeface="+mn-lt"/>
            </a:endParaRPr>
          </a:p>
        </p:txBody>
      </p:sp>
      <p:sp>
        <p:nvSpPr>
          <p:cNvPr id="31754" name="Text Box 33"/>
          <p:cNvSpPr txBox="1">
            <a:spLocks noChangeAspect="1" noChangeArrowheads="1"/>
          </p:cNvSpPr>
          <p:nvPr/>
        </p:nvSpPr>
        <p:spPr bwMode="auto">
          <a:xfrm>
            <a:off x="3884613" y="3054350"/>
            <a:ext cx="75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600</a:t>
            </a:r>
            <a:endParaRPr kumimoji="0" lang="en-US" altLang="en-US" sz="2400" b="1">
              <a:latin typeface="+mn-lt"/>
            </a:endParaRPr>
          </a:p>
        </p:txBody>
      </p:sp>
      <p:sp>
        <p:nvSpPr>
          <p:cNvPr id="31755" name="Text Box 34"/>
          <p:cNvSpPr txBox="1">
            <a:spLocks noChangeAspect="1" noChangeArrowheads="1"/>
          </p:cNvSpPr>
          <p:nvPr/>
        </p:nvSpPr>
        <p:spPr bwMode="auto">
          <a:xfrm>
            <a:off x="3884613" y="3744913"/>
            <a:ext cx="75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400</a:t>
            </a:r>
            <a:endParaRPr kumimoji="0" lang="en-US" altLang="en-US" sz="2400" b="1">
              <a:latin typeface="+mn-lt"/>
            </a:endParaRPr>
          </a:p>
        </p:txBody>
      </p:sp>
      <p:sp>
        <p:nvSpPr>
          <p:cNvPr id="31756" name="Text Box 35"/>
          <p:cNvSpPr txBox="1">
            <a:spLocks noChangeAspect="1" noChangeArrowheads="1"/>
          </p:cNvSpPr>
          <p:nvPr/>
        </p:nvSpPr>
        <p:spPr bwMode="auto">
          <a:xfrm>
            <a:off x="3884613" y="4491038"/>
            <a:ext cx="75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200</a:t>
            </a:r>
            <a:endParaRPr kumimoji="0" lang="en-US" altLang="en-US" sz="2400" b="1">
              <a:latin typeface="+mn-lt"/>
            </a:endParaRPr>
          </a:p>
        </p:txBody>
      </p:sp>
      <p:sp>
        <p:nvSpPr>
          <p:cNvPr id="31757" name="Text Box 36"/>
          <p:cNvSpPr txBox="1">
            <a:spLocks noChangeAspect="1" noChangeArrowheads="1"/>
          </p:cNvSpPr>
          <p:nvPr/>
        </p:nvSpPr>
        <p:spPr bwMode="auto">
          <a:xfrm>
            <a:off x="4778375" y="54800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1</a:t>
            </a:r>
            <a:endParaRPr kumimoji="0" lang="en-US" altLang="en-US" sz="2400" b="1">
              <a:latin typeface="+mn-lt"/>
            </a:endParaRPr>
          </a:p>
        </p:txBody>
      </p:sp>
      <p:sp>
        <p:nvSpPr>
          <p:cNvPr id="31758" name="Text Box 37"/>
          <p:cNvSpPr txBox="1">
            <a:spLocks noChangeAspect="1" noChangeArrowheads="1"/>
          </p:cNvSpPr>
          <p:nvPr/>
        </p:nvSpPr>
        <p:spPr bwMode="auto">
          <a:xfrm>
            <a:off x="5245100" y="5486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2</a:t>
            </a:r>
            <a:endParaRPr kumimoji="0" lang="en-US" altLang="en-US" sz="2400" b="1">
              <a:latin typeface="+mn-lt"/>
            </a:endParaRPr>
          </a:p>
        </p:txBody>
      </p:sp>
      <p:sp>
        <p:nvSpPr>
          <p:cNvPr id="31759" name="Text Box 38"/>
          <p:cNvSpPr txBox="1">
            <a:spLocks noChangeAspect="1" noChangeArrowheads="1"/>
          </p:cNvSpPr>
          <p:nvPr/>
        </p:nvSpPr>
        <p:spPr bwMode="auto">
          <a:xfrm>
            <a:off x="5710238" y="5486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3</a:t>
            </a:r>
            <a:endParaRPr kumimoji="0" lang="en-US" altLang="en-US" sz="2400" b="1">
              <a:latin typeface="+mn-lt"/>
            </a:endParaRPr>
          </a:p>
        </p:txBody>
      </p:sp>
      <p:sp>
        <p:nvSpPr>
          <p:cNvPr id="31760" name="Text Box 39"/>
          <p:cNvSpPr txBox="1">
            <a:spLocks noChangeAspect="1" noChangeArrowheads="1"/>
          </p:cNvSpPr>
          <p:nvPr/>
        </p:nvSpPr>
        <p:spPr bwMode="auto">
          <a:xfrm>
            <a:off x="6154738" y="5486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4</a:t>
            </a:r>
            <a:endParaRPr kumimoji="0" lang="en-US" altLang="en-US" sz="2400" b="1">
              <a:latin typeface="+mn-lt"/>
            </a:endParaRPr>
          </a:p>
        </p:txBody>
      </p:sp>
      <p:sp>
        <p:nvSpPr>
          <p:cNvPr id="31761" name="Text Box 40"/>
          <p:cNvSpPr txBox="1">
            <a:spLocks noChangeAspect="1" noChangeArrowheads="1"/>
          </p:cNvSpPr>
          <p:nvPr/>
        </p:nvSpPr>
        <p:spPr bwMode="auto">
          <a:xfrm>
            <a:off x="6588125" y="5486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5</a:t>
            </a:r>
            <a:endParaRPr kumimoji="0" lang="en-US" altLang="en-US" sz="2400" b="1">
              <a:latin typeface="+mn-lt"/>
            </a:endParaRPr>
          </a:p>
        </p:txBody>
      </p:sp>
      <p:sp>
        <p:nvSpPr>
          <p:cNvPr id="31762" name="Text Box 41"/>
          <p:cNvSpPr txBox="1">
            <a:spLocks noChangeAspect="1" noChangeArrowheads="1"/>
          </p:cNvSpPr>
          <p:nvPr/>
        </p:nvSpPr>
        <p:spPr bwMode="auto">
          <a:xfrm>
            <a:off x="7038975" y="5486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6</a:t>
            </a:r>
            <a:endParaRPr kumimoji="0" lang="en-US" altLang="en-US" sz="2400" b="1">
              <a:latin typeface="+mn-lt"/>
            </a:endParaRPr>
          </a:p>
        </p:txBody>
      </p:sp>
      <p:sp>
        <p:nvSpPr>
          <p:cNvPr id="31763" name="Text Box 42"/>
          <p:cNvSpPr txBox="1">
            <a:spLocks noChangeAspect="1" noChangeArrowheads="1"/>
          </p:cNvSpPr>
          <p:nvPr/>
        </p:nvSpPr>
        <p:spPr bwMode="auto">
          <a:xfrm>
            <a:off x="7464425" y="5486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2000" b="1">
                <a:latin typeface="+mn-lt"/>
              </a:rPr>
              <a:t>7</a:t>
            </a:r>
            <a:endParaRPr kumimoji="0" lang="en-US" altLang="en-US" sz="2400" b="1">
              <a:latin typeface="+mn-lt"/>
            </a:endParaRPr>
          </a:p>
        </p:txBody>
      </p:sp>
      <p:sp>
        <p:nvSpPr>
          <p:cNvPr id="31764" name="Text Box 53"/>
          <p:cNvSpPr txBox="1">
            <a:spLocks noChangeArrowheads="1"/>
          </p:cNvSpPr>
          <p:nvPr/>
        </p:nvSpPr>
        <p:spPr bwMode="auto">
          <a:xfrm>
            <a:off x="100013" y="3697288"/>
            <a:ext cx="36464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a:t> 	In the short-run, it will slope downward because the marginal product of labor falls as more of it is used with a fixed amount of capital.</a:t>
            </a:r>
          </a:p>
        </p:txBody>
      </p:sp>
      <p:sp>
        <p:nvSpPr>
          <p:cNvPr id="31765" name="Line 61"/>
          <p:cNvSpPr>
            <a:spLocks noChangeShapeType="1"/>
          </p:cNvSpPr>
          <p:nvPr/>
        </p:nvSpPr>
        <p:spPr bwMode="auto">
          <a:xfrm>
            <a:off x="4606925" y="1911350"/>
            <a:ext cx="3683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66" name="Line 66"/>
          <p:cNvSpPr>
            <a:spLocks noChangeShapeType="1"/>
          </p:cNvSpPr>
          <p:nvPr/>
        </p:nvSpPr>
        <p:spPr bwMode="auto">
          <a:xfrm flipV="1">
            <a:off x="6376988" y="3954463"/>
            <a:ext cx="0" cy="15668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pic>
        <p:nvPicPr>
          <p:cNvPr id="31767" name="Picture 67"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1812925"/>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68"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3892550"/>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9" name="Line 69"/>
          <p:cNvSpPr>
            <a:spLocks noChangeShapeType="1"/>
          </p:cNvSpPr>
          <p:nvPr/>
        </p:nvSpPr>
        <p:spPr bwMode="auto">
          <a:xfrm>
            <a:off x="4999038" y="1924050"/>
            <a:ext cx="1390650" cy="20415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pic>
        <p:nvPicPr>
          <p:cNvPr id="31770" name="Picture 70"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763" y="245586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1" name="Picture 71"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650" y="317976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2" name="Line 72"/>
          <p:cNvSpPr>
            <a:spLocks noChangeShapeType="1"/>
          </p:cNvSpPr>
          <p:nvPr/>
        </p:nvSpPr>
        <p:spPr bwMode="auto">
          <a:xfrm flipH="1" flipV="1">
            <a:off x="6365875" y="3954463"/>
            <a:ext cx="1377950" cy="11049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pic>
        <p:nvPicPr>
          <p:cNvPr id="31773" name="Picture 73"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150" y="500856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4" name="Line 74"/>
          <p:cNvSpPr>
            <a:spLocks noChangeShapeType="1"/>
          </p:cNvSpPr>
          <p:nvPr/>
        </p:nvSpPr>
        <p:spPr bwMode="auto">
          <a:xfrm>
            <a:off x="4595813" y="2552700"/>
            <a:ext cx="81915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75" name="Line 75"/>
          <p:cNvSpPr>
            <a:spLocks noChangeShapeType="1"/>
          </p:cNvSpPr>
          <p:nvPr/>
        </p:nvSpPr>
        <p:spPr bwMode="auto">
          <a:xfrm>
            <a:off x="4583113" y="3254375"/>
            <a:ext cx="13065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76" name="Line 76"/>
          <p:cNvSpPr>
            <a:spLocks noChangeShapeType="1"/>
          </p:cNvSpPr>
          <p:nvPr/>
        </p:nvSpPr>
        <p:spPr bwMode="auto">
          <a:xfrm>
            <a:off x="4619625" y="3954463"/>
            <a:ext cx="179228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77" name="Line 77"/>
          <p:cNvSpPr>
            <a:spLocks noChangeShapeType="1"/>
          </p:cNvSpPr>
          <p:nvPr/>
        </p:nvSpPr>
        <p:spPr bwMode="auto">
          <a:xfrm flipH="1" flipV="1">
            <a:off x="4595813" y="4714875"/>
            <a:ext cx="11112" cy="11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2075" tIns="46038" rIns="92075" bIns="46038"/>
          <a:lstStyle/>
          <a:p>
            <a:endParaRPr lang="en-US">
              <a:latin typeface="+mn-lt"/>
            </a:endParaRPr>
          </a:p>
        </p:txBody>
      </p:sp>
      <p:sp>
        <p:nvSpPr>
          <p:cNvPr id="31778" name="Line 78"/>
          <p:cNvSpPr>
            <a:spLocks noChangeShapeType="1"/>
          </p:cNvSpPr>
          <p:nvPr/>
        </p:nvSpPr>
        <p:spPr bwMode="auto">
          <a:xfrm>
            <a:off x="4987925" y="1911350"/>
            <a:ext cx="0" cy="35988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79" name="Line 79"/>
          <p:cNvSpPr>
            <a:spLocks noChangeShapeType="1"/>
          </p:cNvSpPr>
          <p:nvPr/>
        </p:nvSpPr>
        <p:spPr bwMode="auto">
          <a:xfrm>
            <a:off x="5403850" y="2541588"/>
            <a:ext cx="11113" cy="29797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80" name="Line 80"/>
          <p:cNvSpPr>
            <a:spLocks noChangeShapeType="1"/>
          </p:cNvSpPr>
          <p:nvPr/>
        </p:nvSpPr>
        <p:spPr bwMode="auto">
          <a:xfrm>
            <a:off x="5913438" y="3278188"/>
            <a:ext cx="0" cy="22193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pic>
        <p:nvPicPr>
          <p:cNvPr id="31781" name="Picture 81"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863" y="425926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2" name="Picture 82"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225" y="4651375"/>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3" name="Line 83"/>
          <p:cNvSpPr>
            <a:spLocks noChangeShapeType="1"/>
          </p:cNvSpPr>
          <p:nvPr/>
        </p:nvSpPr>
        <p:spPr bwMode="auto">
          <a:xfrm>
            <a:off x="4595813" y="4321175"/>
            <a:ext cx="22082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84" name="Line 84"/>
          <p:cNvSpPr>
            <a:spLocks noChangeShapeType="1"/>
          </p:cNvSpPr>
          <p:nvPr/>
        </p:nvSpPr>
        <p:spPr bwMode="auto">
          <a:xfrm>
            <a:off x="4572000" y="4714875"/>
            <a:ext cx="275431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85" name="Line 85"/>
          <p:cNvSpPr>
            <a:spLocks noChangeShapeType="1"/>
          </p:cNvSpPr>
          <p:nvPr/>
        </p:nvSpPr>
        <p:spPr bwMode="auto">
          <a:xfrm>
            <a:off x="4583113" y="5094288"/>
            <a:ext cx="31829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86" name="Line 86"/>
          <p:cNvSpPr>
            <a:spLocks noChangeShapeType="1"/>
          </p:cNvSpPr>
          <p:nvPr/>
        </p:nvSpPr>
        <p:spPr bwMode="auto">
          <a:xfrm>
            <a:off x="6827838" y="4357688"/>
            <a:ext cx="0" cy="1152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87" name="Line 87"/>
          <p:cNvSpPr>
            <a:spLocks noChangeShapeType="1"/>
          </p:cNvSpPr>
          <p:nvPr/>
        </p:nvSpPr>
        <p:spPr bwMode="auto">
          <a:xfrm>
            <a:off x="7315200" y="4738688"/>
            <a:ext cx="11113" cy="771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88" name="Line 88"/>
          <p:cNvSpPr>
            <a:spLocks noChangeShapeType="1"/>
          </p:cNvSpPr>
          <p:nvPr/>
        </p:nvSpPr>
        <p:spPr bwMode="auto">
          <a:xfrm>
            <a:off x="7731125" y="5106988"/>
            <a:ext cx="0" cy="4032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a:latin typeface="+mn-lt"/>
            </a:endParaRPr>
          </a:p>
        </p:txBody>
      </p:sp>
      <p:sp>
        <p:nvSpPr>
          <p:cNvPr id="31789" name="Text Box 89"/>
          <p:cNvSpPr txBox="1">
            <a:spLocks noChangeArrowheads="1"/>
          </p:cNvSpPr>
          <p:nvPr/>
        </p:nvSpPr>
        <p:spPr bwMode="auto">
          <a:xfrm>
            <a:off x="7840663" y="4803775"/>
            <a:ext cx="118622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2000">
                <a:solidFill>
                  <a:schemeClr val="hlink"/>
                </a:solidFill>
                <a:latin typeface="+mn-lt"/>
              </a:rPr>
              <a:t>MRP=D</a:t>
            </a:r>
            <a:r>
              <a:rPr lang="en-US" altLang="en-US" sz="2000" baseline="-25000">
                <a:solidFill>
                  <a:schemeClr val="hlink"/>
                </a:solidFill>
                <a:latin typeface="+mn-lt"/>
              </a:rPr>
              <a:t>L</a:t>
            </a:r>
            <a:endParaRPr lang="en-US" altLang="en-US" sz="2000">
              <a:solidFill>
                <a:schemeClr val="hlink"/>
              </a:solidFill>
              <a:latin typeface="+mn-lt"/>
            </a:endParaRPr>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noFill/>
        </p:spPr>
        <p:txBody>
          <a:bodyPr/>
          <a:lstStyle/>
          <a:p>
            <a:pPr eaLnBrk="1" hangingPunct="1"/>
            <a:r>
              <a:rPr lang="en-US" altLang="en-US"/>
              <a:t>Value of Marginal Product</a:t>
            </a:r>
          </a:p>
        </p:txBody>
      </p:sp>
      <p:sp>
        <p:nvSpPr>
          <p:cNvPr id="33795" name="Rectangle 2"/>
          <p:cNvSpPr>
            <a:spLocks noGrp="1" noChangeArrowheads="1"/>
          </p:cNvSpPr>
          <p:nvPr>
            <p:ph idx="1"/>
          </p:nvPr>
        </p:nvSpPr>
        <p:spPr/>
        <p:txBody>
          <a:bodyPr/>
          <a:lstStyle/>
          <a:p>
            <a:pPr eaLnBrk="1" hangingPunct="1"/>
            <a:r>
              <a:rPr lang="en-US" altLang="en-US" dirty="0"/>
              <a:t>The </a:t>
            </a:r>
            <a:r>
              <a:rPr lang="en-US" altLang="en-US" i="1" dirty="0">
                <a:solidFill>
                  <a:srgbClr val="EF8E21"/>
                </a:solidFill>
              </a:rPr>
              <a:t>value of marginal product </a:t>
            </a:r>
            <a:r>
              <a:rPr lang="en-US" altLang="en-US" dirty="0"/>
              <a:t>(VMP)</a:t>
            </a:r>
            <a:r>
              <a:rPr lang="en-US" altLang="en-US" i="1" dirty="0"/>
              <a:t> </a:t>
            </a:r>
            <a:r>
              <a:rPr lang="en-US" altLang="en-US" dirty="0"/>
              <a:t>is the extra output in dollar terms that society gains when an extra worker is employed.</a:t>
            </a:r>
          </a:p>
          <a:p>
            <a:pPr lvl="1" eaLnBrk="1" hangingPunct="1"/>
            <a:r>
              <a:rPr lang="en-US" altLang="en-US" dirty="0"/>
              <a:t>VMP=Price * MP</a:t>
            </a:r>
          </a:p>
          <a:p>
            <a:pPr eaLnBrk="1" hangingPunct="1"/>
            <a:r>
              <a:rPr lang="en-US" altLang="en-US" dirty="0"/>
              <a:t>For a perfectly competitive seller, MR=Price.</a:t>
            </a:r>
          </a:p>
          <a:p>
            <a:pPr lvl="1" eaLnBrk="1" hangingPunct="1"/>
            <a:r>
              <a:rPr lang="en-US" altLang="en-US" dirty="0"/>
              <a:t>As a result, VMP = MRP for such firms.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for </a:t>
            </a:r>
            <a:r>
              <a:rPr lang="en-US" altLang="en-US" dirty="0" smtClean="0"/>
              <a:t>Thought</a:t>
            </a:r>
            <a:endParaRPr lang="en-US" dirty="0"/>
          </a:p>
        </p:txBody>
      </p:sp>
      <p:sp>
        <p:nvSpPr>
          <p:cNvPr id="3" name="Content Placeholder 2"/>
          <p:cNvSpPr>
            <a:spLocks noGrp="1"/>
          </p:cNvSpPr>
          <p:nvPr>
            <p:ph idx="1"/>
          </p:nvPr>
        </p:nvSpPr>
        <p:spPr/>
        <p:txBody>
          <a:bodyPr/>
          <a:lstStyle/>
          <a:p>
            <a:r>
              <a:rPr lang="en-US" altLang="en-US" b="0" dirty="0">
                <a:latin typeface="+mj-lt"/>
              </a:rPr>
              <a:t>1. “Only that portion of the MP curve that lies below AP constitutes the basis for a firm’s short-run demand curve for labor.” Explain.</a:t>
            </a:r>
          </a:p>
          <a:p>
            <a:endParaRPr lang="en-US" b="0" dirty="0">
              <a:latin typeface="+mj-lt"/>
            </a:endParaRPr>
          </a:p>
        </p:txBody>
      </p:sp>
      <p:sp>
        <p:nvSpPr>
          <p:cNvPr id="35845" name="Rectangle 5"/>
          <p:cNvSpPr>
            <a:spLocks noChangeArrowheads="1"/>
          </p:cNvSpPr>
          <p:nvPr/>
        </p:nvSpPr>
        <p:spPr bwMode="auto">
          <a:xfrm>
            <a:off x="1905000" y="5038725"/>
            <a:ext cx="662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90000"/>
              </a:lnSpc>
              <a:buClr>
                <a:schemeClr val="bg2"/>
              </a:buClr>
              <a:buFont typeface="Wingdings" panose="05000000000000000000" pitchFamily="2" charset="2"/>
              <a:buNone/>
            </a:pPr>
            <a:endParaRPr kumimoji="0" lang="en-US" altLang="en-US" sz="2800">
              <a:latin typeface="Times New Roman" panose="02020603050405020304" pitchFamily="18" charset="0"/>
            </a:endParaRP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4800" dirty="0">
                <a:solidFill>
                  <a:srgbClr val="EF8E21"/>
                </a:solidFill>
              </a:rPr>
              <a:t>4. Short-Run Demand for Labor: The Imperfectly Competitive Seller</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descr="Parchment"/>
          <p:cNvSpPr>
            <a:spLocks noChangeArrowheads="1"/>
          </p:cNvSpPr>
          <p:nvPr/>
        </p:nvSpPr>
        <p:spPr bwMode="auto">
          <a:xfrm>
            <a:off x="947738" y="3005116"/>
            <a:ext cx="7297737" cy="3352800"/>
          </a:xfrm>
          <a:prstGeom prst="rect">
            <a:avLst/>
          </a:prstGeom>
          <a:blipFill dpi="0" rotWithShape="0">
            <a:blip r:embed="rId3"/>
            <a:srcRect/>
            <a:tile tx="0" ty="0" sx="100000" sy="100000" flip="none" algn="tl"/>
          </a:blipFill>
          <a:ln w="3175">
            <a:solidFill>
              <a:schemeClr val="bg2"/>
            </a:solidFill>
            <a:miter lim="800000"/>
            <a:headEnd/>
            <a:tailEnd type="none" w="lg" len="lg"/>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latin typeface="+mn-lt"/>
            </a:endParaRPr>
          </a:p>
        </p:txBody>
      </p:sp>
      <p:grpSp>
        <p:nvGrpSpPr>
          <p:cNvPr id="39939" name="Group 3"/>
          <p:cNvGrpSpPr>
            <a:grpSpLocks/>
          </p:cNvGrpSpPr>
          <p:nvPr/>
        </p:nvGrpSpPr>
        <p:grpSpPr bwMode="auto">
          <a:xfrm>
            <a:off x="1100138" y="4090964"/>
            <a:ext cx="6992937" cy="1997075"/>
            <a:chOff x="1056" y="2620"/>
            <a:chExt cx="4501" cy="1258"/>
          </a:xfrm>
        </p:grpSpPr>
        <p:sp>
          <p:nvSpPr>
            <p:cNvPr id="40017" name="Line 4"/>
            <p:cNvSpPr>
              <a:spLocks noChangeShapeType="1"/>
            </p:cNvSpPr>
            <p:nvPr/>
          </p:nvSpPr>
          <p:spPr bwMode="auto">
            <a:xfrm>
              <a:off x="1056" y="2620"/>
              <a:ext cx="447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
          <p:nvSpPr>
            <p:cNvPr id="40018" name="Line 5"/>
            <p:cNvSpPr>
              <a:spLocks noChangeShapeType="1"/>
            </p:cNvSpPr>
            <p:nvPr/>
          </p:nvSpPr>
          <p:spPr bwMode="auto">
            <a:xfrm>
              <a:off x="1061" y="3878"/>
              <a:ext cx="4494"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
          <p:nvSpPr>
            <p:cNvPr id="40019" name="Line 6"/>
            <p:cNvSpPr>
              <a:spLocks noChangeShapeType="1"/>
            </p:cNvSpPr>
            <p:nvPr/>
          </p:nvSpPr>
          <p:spPr bwMode="auto">
            <a:xfrm>
              <a:off x="1063" y="3714"/>
              <a:ext cx="4494"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
          <p:nvSpPr>
            <p:cNvPr id="40020" name="Line 7"/>
            <p:cNvSpPr>
              <a:spLocks noChangeShapeType="1"/>
            </p:cNvSpPr>
            <p:nvPr/>
          </p:nvSpPr>
          <p:spPr bwMode="auto">
            <a:xfrm>
              <a:off x="1066" y="3534"/>
              <a:ext cx="4486"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
          <p:nvSpPr>
            <p:cNvPr id="40021" name="Line 8"/>
            <p:cNvSpPr>
              <a:spLocks noChangeShapeType="1"/>
            </p:cNvSpPr>
            <p:nvPr/>
          </p:nvSpPr>
          <p:spPr bwMode="auto">
            <a:xfrm>
              <a:off x="1056" y="3360"/>
              <a:ext cx="4476"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
          <p:nvSpPr>
            <p:cNvPr id="40022" name="Line 9"/>
            <p:cNvSpPr>
              <a:spLocks noChangeShapeType="1"/>
            </p:cNvSpPr>
            <p:nvPr/>
          </p:nvSpPr>
          <p:spPr bwMode="auto">
            <a:xfrm>
              <a:off x="1069" y="3196"/>
              <a:ext cx="4473"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
          <p:nvSpPr>
            <p:cNvPr id="40023" name="Line 10"/>
            <p:cNvSpPr>
              <a:spLocks noChangeShapeType="1"/>
            </p:cNvSpPr>
            <p:nvPr/>
          </p:nvSpPr>
          <p:spPr bwMode="auto">
            <a:xfrm>
              <a:off x="1069" y="3014"/>
              <a:ext cx="4473"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
          <p:nvSpPr>
            <p:cNvPr id="40024" name="Line 11"/>
            <p:cNvSpPr>
              <a:spLocks noChangeShapeType="1"/>
            </p:cNvSpPr>
            <p:nvPr/>
          </p:nvSpPr>
          <p:spPr bwMode="auto">
            <a:xfrm>
              <a:off x="1069" y="2822"/>
              <a:ext cx="4458" cy="0"/>
            </a:xfrm>
            <a:prstGeom prst="line">
              <a:avLst/>
            </a:prstGeom>
            <a:noFill/>
            <a:ln w="3175">
              <a:solidFill>
                <a:srgbClr val="969696"/>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grpSp>
      <p:grpSp>
        <p:nvGrpSpPr>
          <p:cNvPr id="3" name="Group 12"/>
          <p:cNvGrpSpPr>
            <a:grpSpLocks/>
          </p:cNvGrpSpPr>
          <p:nvPr/>
        </p:nvGrpSpPr>
        <p:grpSpPr bwMode="auto">
          <a:xfrm>
            <a:off x="860425" y="2930502"/>
            <a:ext cx="7391400" cy="3505200"/>
            <a:chOff x="960" y="1920"/>
            <a:chExt cx="4656" cy="2208"/>
          </a:xfrm>
        </p:grpSpPr>
        <p:grpSp>
          <p:nvGrpSpPr>
            <p:cNvPr id="40011" name="Group 13"/>
            <p:cNvGrpSpPr>
              <a:grpSpLocks/>
            </p:cNvGrpSpPr>
            <p:nvPr/>
          </p:nvGrpSpPr>
          <p:grpSpPr bwMode="auto">
            <a:xfrm>
              <a:off x="960" y="1920"/>
              <a:ext cx="733" cy="2208"/>
              <a:chOff x="1056" y="1920"/>
              <a:chExt cx="672" cy="2208"/>
            </a:xfrm>
          </p:grpSpPr>
          <p:sp>
            <p:nvSpPr>
              <p:cNvPr id="40015" name="Rectangle 14" descr="Newsprint"/>
              <p:cNvSpPr>
                <a:spLocks noChangeArrowheads="1"/>
              </p:cNvSpPr>
              <p:nvPr/>
            </p:nvSpPr>
            <p:spPr bwMode="auto">
              <a:xfrm>
                <a:off x="1056" y="1920"/>
                <a:ext cx="672" cy="2208"/>
              </a:xfrm>
              <a:prstGeom prst="rect">
                <a:avLst/>
              </a:prstGeom>
              <a:blipFill dpi="0" rotWithShape="0">
                <a:blip r:embed="rId4"/>
                <a:srcRect/>
                <a:tile tx="0" ty="0" sx="100000" sy="100000" flip="none" algn="tl"/>
              </a:blipFill>
              <a:ln w="3175">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latin typeface="+mn-lt"/>
                </a:endParaRPr>
              </a:p>
            </p:txBody>
          </p:sp>
          <p:sp>
            <p:nvSpPr>
              <p:cNvPr id="40016" name="Line 15"/>
              <p:cNvSpPr>
                <a:spLocks noChangeShapeType="1"/>
              </p:cNvSpPr>
              <p:nvPr/>
            </p:nvSpPr>
            <p:spPr bwMode="auto">
              <a:xfrm>
                <a:off x="1168" y="2640"/>
                <a:ext cx="462" cy="0"/>
              </a:xfrm>
              <a:prstGeom prst="line">
                <a:avLst/>
              </a:prstGeom>
              <a:noFill/>
              <a:ln w="63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grpSp>
        <p:grpSp>
          <p:nvGrpSpPr>
            <p:cNvPr id="40012" name="Group 16"/>
            <p:cNvGrpSpPr>
              <a:grpSpLocks/>
            </p:cNvGrpSpPr>
            <p:nvPr/>
          </p:nvGrpSpPr>
          <p:grpSpPr bwMode="auto">
            <a:xfrm>
              <a:off x="4944" y="1920"/>
              <a:ext cx="672" cy="2194"/>
              <a:chOff x="4944" y="1920"/>
              <a:chExt cx="672" cy="2194"/>
            </a:xfrm>
          </p:grpSpPr>
          <p:sp>
            <p:nvSpPr>
              <p:cNvPr id="40013" name="Rectangle 17" descr="Newsprint"/>
              <p:cNvSpPr>
                <a:spLocks noChangeArrowheads="1"/>
              </p:cNvSpPr>
              <p:nvPr/>
            </p:nvSpPr>
            <p:spPr bwMode="auto">
              <a:xfrm>
                <a:off x="4944" y="1920"/>
                <a:ext cx="672" cy="2194"/>
              </a:xfrm>
              <a:prstGeom prst="rect">
                <a:avLst/>
              </a:prstGeom>
              <a:blipFill dpi="0" rotWithShape="0">
                <a:blip r:embed="rId4"/>
                <a:srcRect/>
                <a:tile tx="0" ty="0" sx="100000" sy="100000" flip="none" algn="tl"/>
              </a:blipFill>
              <a:ln w="3175">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latin typeface="+mn-lt"/>
                </a:endParaRPr>
              </a:p>
            </p:txBody>
          </p:sp>
          <p:sp>
            <p:nvSpPr>
              <p:cNvPr id="40014" name="Line 18"/>
              <p:cNvSpPr>
                <a:spLocks noChangeShapeType="1"/>
              </p:cNvSpPr>
              <p:nvPr/>
            </p:nvSpPr>
            <p:spPr bwMode="auto">
              <a:xfrm>
                <a:off x="4992" y="2626"/>
                <a:ext cx="528" cy="0"/>
              </a:xfrm>
              <a:prstGeom prst="line">
                <a:avLst/>
              </a:prstGeom>
              <a:noFill/>
              <a:ln w="63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grpSp>
      </p:grpSp>
      <p:sp>
        <p:nvSpPr>
          <p:cNvPr id="39941" name="Text Box 19"/>
          <p:cNvSpPr txBox="1">
            <a:spLocks noChangeArrowheads="1"/>
          </p:cNvSpPr>
          <p:nvPr/>
        </p:nvSpPr>
        <p:spPr bwMode="auto">
          <a:xfrm>
            <a:off x="3838206" y="3049564"/>
            <a:ext cx="535724"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kumimoji="0" lang="en-US" altLang="en-US" sz="1600" i="1">
                <a:solidFill>
                  <a:schemeClr val="hlink"/>
                </a:solidFill>
                <a:latin typeface="+mn-lt"/>
              </a:rPr>
              <a:t>MP</a:t>
            </a:r>
            <a:r>
              <a:rPr kumimoji="0" lang="en-US" altLang="en-US" sz="1400">
                <a:solidFill>
                  <a:schemeClr val="bg2"/>
                </a:solidFill>
                <a:latin typeface="+mn-lt"/>
              </a:rPr>
              <a:t/>
            </a:r>
            <a:br>
              <a:rPr kumimoji="0" lang="en-US" altLang="en-US" sz="1400">
                <a:solidFill>
                  <a:schemeClr val="bg2"/>
                </a:solidFill>
                <a:latin typeface="+mn-lt"/>
              </a:rPr>
            </a:br>
            <a:r>
              <a:rPr kumimoji="0" lang="en-US" altLang="en-US" sz="1400">
                <a:solidFill>
                  <a:schemeClr val="bg2"/>
                </a:solidFill>
                <a:latin typeface="+mn-lt"/>
                <a:sym typeface="Symbol" panose="05050102010706020507" pitchFamily="18" charset="2"/>
              </a:rPr>
              <a:t></a:t>
            </a:r>
            <a:r>
              <a:rPr kumimoji="0" lang="en-US" altLang="en-US" sz="1200" i="1">
                <a:solidFill>
                  <a:schemeClr val="bg2"/>
                </a:solidFill>
                <a:latin typeface="+mn-lt"/>
              </a:rPr>
              <a:t> TP</a:t>
            </a:r>
            <a:br>
              <a:rPr kumimoji="0" lang="en-US" altLang="en-US" sz="1200" i="1">
                <a:solidFill>
                  <a:schemeClr val="bg2"/>
                </a:solidFill>
                <a:latin typeface="+mn-lt"/>
              </a:rPr>
            </a:br>
            <a:r>
              <a:rPr kumimoji="0" lang="en-US" altLang="en-US" sz="1200" i="1">
                <a:solidFill>
                  <a:schemeClr val="bg2"/>
                </a:solidFill>
                <a:latin typeface="+mn-lt"/>
                <a:sym typeface="Symbol" panose="05050102010706020507" pitchFamily="18" charset="2"/>
              </a:rPr>
              <a:t></a:t>
            </a:r>
            <a:r>
              <a:rPr kumimoji="0" lang="en-US" altLang="en-US" sz="1200" i="1">
                <a:solidFill>
                  <a:schemeClr val="bg2"/>
                </a:solidFill>
                <a:latin typeface="+mn-lt"/>
              </a:rPr>
              <a:t> L</a:t>
            </a:r>
            <a:r>
              <a:rPr kumimoji="0" lang="en-US" altLang="en-US" sz="1200" b="1" i="1">
                <a:solidFill>
                  <a:schemeClr val="bg2"/>
                </a:solidFill>
                <a:latin typeface="+mn-lt"/>
              </a:rPr>
              <a:t/>
            </a:r>
            <a:br>
              <a:rPr kumimoji="0" lang="en-US" altLang="en-US" sz="1200" b="1" i="1">
                <a:solidFill>
                  <a:schemeClr val="bg2"/>
                </a:solidFill>
                <a:latin typeface="+mn-lt"/>
              </a:rPr>
            </a:br>
            <a:r>
              <a:rPr kumimoji="0" lang="en-US" altLang="en-US" sz="1400" b="1">
                <a:solidFill>
                  <a:schemeClr val="bg2"/>
                </a:solidFill>
                <a:latin typeface="+mn-lt"/>
              </a:rPr>
              <a:t>(3)</a:t>
            </a:r>
            <a:endParaRPr kumimoji="0" lang="en-US" altLang="en-US" sz="2000">
              <a:solidFill>
                <a:schemeClr val="bg2"/>
              </a:solidFill>
              <a:latin typeface="+mn-lt"/>
            </a:endParaRPr>
          </a:p>
        </p:txBody>
      </p:sp>
      <p:sp>
        <p:nvSpPr>
          <p:cNvPr id="39942" name="Text Box 20"/>
          <p:cNvSpPr txBox="1">
            <a:spLocks noChangeArrowheads="1"/>
          </p:cNvSpPr>
          <p:nvPr/>
        </p:nvSpPr>
        <p:spPr bwMode="auto">
          <a:xfrm>
            <a:off x="2014538" y="3162454"/>
            <a:ext cx="1524000" cy="71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0"/>
              </a:spcBef>
              <a:buFontTx/>
              <a:buNone/>
            </a:pPr>
            <a:r>
              <a:rPr kumimoji="0" lang="en-US" altLang="en-US" sz="1600" i="1" dirty="0">
                <a:solidFill>
                  <a:schemeClr val="hlink"/>
                </a:solidFill>
                <a:latin typeface="+mn-lt"/>
              </a:rPr>
              <a:t>Total</a:t>
            </a:r>
          </a:p>
          <a:p>
            <a:pPr algn="ctr">
              <a:lnSpc>
                <a:spcPct val="70000"/>
              </a:lnSpc>
              <a:spcBef>
                <a:spcPct val="0"/>
              </a:spcBef>
              <a:buFontTx/>
              <a:buNone/>
            </a:pPr>
            <a:r>
              <a:rPr kumimoji="0" lang="en-US" altLang="en-US" sz="1600" i="1" dirty="0">
                <a:solidFill>
                  <a:schemeClr val="hlink"/>
                </a:solidFill>
                <a:latin typeface="+mn-lt"/>
              </a:rPr>
              <a:t>Product (TP)</a:t>
            </a:r>
            <a:r>
              <a:rPr kumimoji="0" lang="en-US" altLang="en-US" sz="1400" dirty="0">
                <a:solidFill>
                  <a:schemeClr val="bg2"/>
                </a:solidFill>
                <a:latin typeface="+mn-lt"/>
              </a:rPr>
              <a:t/>
            </a:r>
            <a:br>
              <a:rPr kumimoji="0" lang="en-US" altLang="en-US" sz="1400" dirty="0">
                <a:solidFill>
                  <a:schemeClr val="bg2"/>
                </a:solidFill>
                <a:latin typeface="+mn-lt"/>
              </a:rPr>
            </a:br>
            <a:r>
              <a:rPr kumimoji="0" lang="en-US" altLang="en-US" sz="1200" i="1" dirty="0">
                <a:solidFill>
                  <a:schemeClr val="bg2"/>
                </a:solidFill>
                <a:latin typeface="+mn-lt"/>
              </a:rPr>
              <a:t>(units per week)</a:t>
            </a:r>
            <a:endParaRPr kumimoji="0" lang="en-US" altLang="en-US" sz="1400" i="1" dirty="0">
              <a:solidFill>
                <a:schemeClr val="bg2"/>
              </a:solidFill>
              <a:latin typeface="+mn-lt"/>
            </a:endParaRPr>
          </a:p>
          <a:p>
            <a:pPr algn="ctr">
              <a:lnSpc>
                <a:spcPct val="70000"/>
              </a:lnSpc>
              <a:spcBef>
                <a:spcPct val="0"/>
              </a:spcBef>
              <a:buFontTx/>
              <a:buNone/>
            </a:pPr>
            <a:r>
              <a:rPr kumimoji="0" lang="en-US" altLang="en-US" sz="1400" b="1" dirty="0">
                <a:solidFill>
                  <a:schemeClr val="bg2"/>
                </a:solidFill>
                <a:latin typeface="+mn-lt"/>
              </a:rPr>
              <a:t>(2)</a:t>
            </a:r>
          </a:p>
        </p:txBody>
      </p:sp>
      <p:sp>
        <p:nvSpPr>
          <p:cNvPr id="39943" name="Text Box 21"/>
          <p:cNvSpPr txBox="1">
            <a:spLocks noChangeArrowheads="1"/>
          </p:cNvSpPr>
          <p:nvPr/>
        </p:nvSpPr>
        <p:spPr bwMode="auto">
          <a:xfrm>
            <a:off x="852488" y="3241652"/>
            <a:ext cx="117792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600" i="1">
                <a:solidFill>
                  <a:schemeClr val="hlink"/>
                </a:solidFill>
                <a:latin typeface="+mn-lt"/>
              </a:rPr>
              <a:t>Units of </a:t>
            </a:r>
            <a:br>
              <a:rPr kumimoji="0" lang="en-US" altLang="en-US" sz="1600" i="1">
                <a:solidFill>
                  <a:schemeClr val="hlink"/>
                </a:solidFill>
                <a:latin typeface="+mn-lt"/>
              </a:rPr>
            </a:br>
            <a:r>
              <a:rPr kumimoji="0" lang="en-US" altLang="en-US" sz="1600" i="1">
                <a:solidFill>
                  <a:schemeClr val="hlink"/>
                </a:solidFill>
                <a:latin typeface="+mn-lt"/>
              </a:rPr>
              <a:t>Labor (L)</a:t>
            </a:r>
            <a:r>
              <a:rPr kumimoji="0" lang="en-US" altLang="en-US" sz="1400">
                <a:solidFill>
                  <a:schemeClr val="bg2"/>
                </a:solidFill>
                <a:latin typeface="+mn-lt"/>
              </a:rPr>
              <a:t/>
            </a:r>
            <a:br>
              <a:rPr kumimoji="0" lang="en-US" altLang="en-US" sz="1400">
                <a:solidFill>
                  <a:schemeClr val="bg2"/>
                </a:solidFill>
                <a:latin typeface="+mn-lt"/>
              </a:rPr>
            </a:br>
            <a:r>
              <a:rPr kumimoji="0" lang="en-US" altLang="en-US" sz="1400" b="1">
                <a:solidFill>
                  <a:schemeClr val="bg2"/>
                </a:solidFill>
                <a:latin typeface="+mn-lt"/>
              </a:rPr>
              <a:t>(1)</a:t>
            </a:r>
            <a:endParaRPr kumimoji="0" lang="en-US" altLang="en-US" sz="2000">
              <a:solidFill>
                <a:schemeClr val="bg2"/>
              </a:solidFill>
              <a:latin typeface="+mn-lt"/>
            </a:endParaRPr>
          </a:p>
        </p:txBody>
      </p:sp>
      <p:sp>
        <p:nvSpPr>
          <p:cNvPr id="39944" name="Text Box 22"/>
          <p:cNvSpPr txBox="1">
            <a:spLocks noChangeArrowheads="1"/>
          </p:cNvSpPr>
          <p:nvPr/>
        </p:nvSpPr>
        <p:spPr bwMode="auto">
          <a:xfrm>
            <a:off x="4813591" y="3116239"/>
            <a:ext cx="1220206" cy="8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400">
                <a:solidFill>
                  <a:schemeClr val="bg2"/>
                </a:solidFill>
                <a:latin typeface="+mn-lt"/>
              </a:rPr>
              <a:t/>
            </a:r>
            <a:br>
              <a:rPr kumimoji="0" lang="en-US" altLang="en-US" sz="1400">
                <a:solidFill>
                  <a:schemeClr val="bg2"/>
                </a:solidFill>
                <a:latin typeface="+mn-lt"/>
              </a:rPr>
            </a:br>
            <a:r>
              <a:rPr kumimoji="0" lang="en-US" altLang="en-US" sz="1600" i="1">
                <a:solidFill>
                  <a:schemeClr val="hlink"/>
                </a:solidFill>
                <a:latin typeface="+mn-lt"/>
              </a:rPr>
              <a:t>Sales Price</a:t>
            </a:r>
            <a:r>
              <a:rPr kumimoji="0" lang="en-US" altLang="en-US" sz="1400">
                <a:solidFill>
                  <a:schemeClr val="bg2"/>
                </a:solidFill>
                <a:latin typeface="+mn-lt"/>
              </a:rPr>
              <a:t/>
            </a:r>
            <a:br>
              <a:rPr kumimoji="0" lang="en-US" altLang="en-US" sz="1400">
                <a:solidFill>
                  <a:schemeClr val="bg2"/>
                </a:solidFill>
                <a:latin typeface="+mn-lt"/>
              </a:rPr>
            </a:br>
            <a:r>
              <a:rPr kumimoji="0" lang="en-US" altLang="en-US" sz="1400">
                <a:solidFill>
                  <a:schemeClr val="bg2"/>
                </a:solidFill>
                <a:latin typeface="+mn-lt"/>
              </a:rPr>
              <a:t> </a:t>
            </a:r>
            <a:r>
              <a:rPr kumimoji="0" lang="en-US" altLang="en-US" sz="1200">
                <a:solidFill>
                  <a:schemeClr val="bg2"/>
                </a:solidFill>
                <a:latin typeface="+mn-lt"/>
              </a:rPr>
              <a:t>(</a:t>
            </a:r>
            <a:r>
              <a:rPr kumimoji="0" lang="en-US" altLang="en-US" sz="1200" i="1">
                <a:solidFill>
                  <a:schemeClr val="bg2"/>
                </a:solidFill>
                <a:latin typeface="+mn-lt"/>
              </a:rPr>
              <a:t>Per Unit)</a:t>
            </a:r>
            <a:r>
              <a:rPr kumimoji="0" lang="en-US" altLang="en-US" sz="1400" b="1">
                <a:solidFill>
                  <a:schemeClr val="bg2"/>
                </a:solidFill>
                <a:latin typeface="+mn-lt"/>
              </a:rPr>
              <a:t> </a:t>
            </a:r>
            <a:br>
              <a:rPr kumimoji="0" lang="en-US" altLang="en-US" sz="1400" b="1">
                <a:solidFill>
                  <a:schemeClr val="bg2"/>
                </a:solidFill>
                <a:latin typeface="+mn-lt"/>
              </a:rPr>
            </a:br>
            <a:r>
              <a:rPr kumimoji="0" lang="en-US" altLang="en-US" sz="1400" b="1">
                <a:solidFill>
                  <a:schemeClr val="bg2"/>
                </a:solidFill>
                <a:latin typeface="+mn-lt"/>
              </a:rPr>
              <a:t>(4)</a:t>
            </a:r>
          </a:p>
        </p:txBody>
      </p:sp>
      <p:sp>
        <p:nvSpPr>
          <p:cNvPr id="39945" name="Text Box 23"/>
          <p:cNvSpPr txBox="1">
            <a:spLocks noChangeArrowheads="1"/>
          </p:cNvSpPr>
          <p:nvPr/>
        </p:nvSpPr>
        <p:spPr bwMode="auto">
          <a:xfrm>
            <a:off x="6084888" y="3309914"/>
            <a:ext cx="104457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600" i="1">
                <a:solidFill>
                  <a:schemeClr val="hlink"/>
                </a:solidFill>
                <a:latin typeface="+mn-lt"/>
              </a:rPr>
              <a:t>Total</a:t>
            </a:r>
            <a:br>
              <a:rPr kumimoji="0" lang="en-US" altLang="en-US" sz="1600" i="1">
                <a:solidFill>
                  <a:schemeClr val="hlink"/>
                </a:solidFill>
                <a:latin typeface="+mn-lt"/>
              </a:rPr>
            </a:br>
            <a:r>
              <a:rPr kumimoji="0" lang="en-US" altLang="en-US" sz="1600" i="1">
                <a:solidFill>
                  <a:schemeClr val="hlink"/>
                </a:solidFill>
                <a:latin typeface="+mn-lt"/>
              </a:rPr>
              <a:t>Revenue</a:t>
            </a:r>
            <a:r>
              <a:rPr kumimoji="0" lang="en-US" altLang="en-US" sz="1400">
                <a:solidFill>
                  <a:schemeClr val="bg2"/>
                </a:solidFill>
                <a:latin typeface="+mn-lt"/>
              </a:rPr>
              <a:t/>
            </a:r>
            <a:br>
              <a:rPr kumimoji="0" lang="en-US" altLang="en-US" sz="1400">
                <a:solidFill>
                  <a:schemeClr val="bg2"/>
                </a:solidFill>
                <a:latin typeface="+mn-lt"/>
              </a:rPr>
            </a:br>
            <a:r>
              <a:rPr kumimoji="0" lang="en-US" altLang="en-US" sz="1400" b="1">
                <a:solidFill>
                  <a:schemeClr val="bg2"/>
                </a:solidFill>
                <a:latin typeface="+mn-lt"/>
              </a:rPr>
              <a:t>(5)</a:t>
            </a:r>
            <a:endParaRPr kumimoji="0" lang="en-US" altLang="en-US" sz="2000">
              <a:solidFill>
                <a:schemeClr val="bg2"/>
              </a:solidFill>
              <a:latin typeface="+mn-lt"/>
            </a:endParaRPr>
          </a:p>
        </p:txBody>
      </p:sp>
      <p:grpSp>
        <p:nvGrpSpPr>
          <p:cNvPr id="6" name="Group 24"/>
          <p:cNvGrpSpPr>
            <a:grpSpLocks/>
          </p:cNvGrpSpPr>
          <p:nvPr/>
        </p:nvGrpSpPr>
        <p:grpSpPr bwMode="auto">
          <a:xfrm>
            <a:off x="2327276" y="4087790"/>
            <a:ext cx="1076326" cy="2325688"/>
            <a:chOff x="1877" y="2618"/>
            <a:chExt cx="678" cy="1465"/>
          </a:xfrm>
        </p:grpSpPr>
        <p:sp>
          <p:nvSpPr>
            <p:cNvPr id="40003" name="Text Box 25"/>
            <p:cNvSpPr txBox="1">
              <a:spLocks noChangeArrowheads="1"/>
            </p:cNvSpPr>
            <p:nvPr/>
          </p:nvSpPr>
          <p:spPr bwMode="auto">
            <a:xfrm>
              <a:off x="1913" y="2618"/>
              <a:ext cx="5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0.0</a:t>
              </a:r>
            </a:p>
          </p:txBody>
        </p:sp>
        <p:sp>
          <p:nvSpPr>
            <p:cNvPr id="40004" name="Text Box 26"/>
            <p:cNvSpPr txBox="1">
              <a:spLocks noChangeArrowheads="1"/>
            </p:cNvSpPr>
            <p:nvPr/>
          </p:nvSpPr>
          <p:spPr bwMode="auto">
            <a:xfrm>
              <a:off x="1909" y="2805"/>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  5.0</a:t>
              </a:r>
            </a:p>
          </p:txBody>
        </p:sp>
        <p:sp>
          <p:nvSpPr>
            <p:cNvPr id="40005" name="Text Box 27"/>
            <p:cNvSpPr txBox="1">
              <a:spLocks noChangeArrowheads="1"/>
            </p:cNvSpPr>
            <p:nvPr/>
          </p:nvSpPr>
          <p:spPr bwMode="auto">
            <a:xfrm>
              <a:off x="1916" y="3000"/>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  9.0</a:t>
              </a:r>
            </a:p>
          </p:txBody>
        </p:sp>
        <p:sp>
          <p:nvSpPr>
            <p:cNvPr id="40006" name="Text Box 28"/>
            <p:cNvSpPr txBox="1">
              <a:spLocks noChangeArrowheads="1"/>
            </p:cNvSpPr>
            <p:nvPr/>
          </p:nvSpPr>
          <p:spPr bwMode="auto">
            <a:xfrm>
              <a:off x="1910" y="3172"/>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 12.0</a:t>
              </a:r>
            </a:p>
          </p:txBody>
        </p:sp>
        <p:sp>
          <p:nvSpPr>
            <p:cNvPr id="40007" name="Text Box 29"/>
            <p:cNvSpPr txBox="1">
              <a:spLocks noChangeArrowheads="1"/>
            </p:cNvSpPr>
            <p:nvPr/>
          </p:nvSpPr>
          <p:spPr bwMode="auto">
            <a:xfrm>
              <a:off x="1948" y="3338"/>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14.0</a:t>
              </a:r>
            </a:p>
          </p:txBody>
        </p:sp>
        <p:sp>
          <p:nvSpPr>
            <p:cNvPr id="40008" name="Text Box 30"/>
            <p:cNvSpPr txBox="1">
              <a:spLocks noChangeArrowheads="1"/>
            </p:cNvSpPr>
            <p:nvPr/>
          </p:nvSpPr>
          <p:spPr bwMode="auto">
            <a:xfrm>
              <a:off x="1877" y="3510"/>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  15.5</a:t>
              </a:r>
            </a:p>
          </p:txBody>
        </p:sp>
        <p:sp>
          <p:nvSpPr>
            <p:cNvPr id="40009" name="Text Box 31"/>
            <p:cNvSpPr txBox="1">
              <a:spLocks noChangeArrowheads="1"/>
            </p:cNvSpPr>
            <p:nvPr/>
          </p:nvSpPr>
          <p:spPr bwMode="auto">
            <a:xfrm>
              <a:off x="1952" y="3698"/>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16.5</a:t>
              </a:r>
            </a:p>
          </p:txBody>
        </p:sp>
        <p:sp>
          <p:nvSpPr>
            <p:cNvPr id="40010" name="Text Box 32"/>
            <p:cNvSpPr txBox="1">
              <a:spLocks noChangeArrowheads="1"/>
            </p:cNvSpPr>
            <p:nvPr/>
          </p:nvSpPr>
          <p:spPr bwMode="auto">
            <a:xfrm>
              <a:off x="1973" y="3870"/>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17.0</a:t>
              </a:r>
            </a:p>
          </p:txBody>
        </p:sp>
      </p:grpSp>
      <p:grpSp>
        <p:nvGrpSpPr>
          <p:cNvPr id="7" name="Group 33"/>
          <p:cNvGrpSpPr>
            <a:grpSpLocks/>
          </p:cNvGrpSpPr>
          <p:nvPr/>
        </p:nvGrpSpPr>
        <p:grpSpPr bwMode="auto">
          <a:xfrm>
            <a:off x="3819525" y="4392596"/>
            <a:ext cx="3378200" cy="347663"/>
            <a:chOff x="2817" y="2810"/>
            <a:chExt cx="2128" cy="219"/>
          </a:xfrm>
        </p:grpSpPr>
        <p:sp>
          <p:nvSpPr>
            <p:cNvPr id="40001" name="Text Box 34"/>
            <p:cNvSpPr txBox="1">
              <a:spLocks noChangeArrowheads="1"/>
            </p:cNvSpPr>
            <p:nvPr/>
          </p:nvSpPr>
          <p:spPr bwMode="auto">
            <a:xfrm>
              <a:off x="2817" y="2816"/>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5.0</a:t>
              </a:r>
            </a:p>
          </p:txBody>
        </p:sp>
        <p:sp>
          <p:nvSpPr>
            <p:cNvPr id="40002" name="Text Box 35"/>
            <p:cNvSpPr txBox="1">
              <a:spLocks noChangeArrowheads="1"/>
            </p:cNvSpPr>
            <p:nvPr/>
          </p:nvSpPr>
          <p:spPr bwMode="auto">
            <a:xfrm>
              <a:off x="4239" y="2810"/>
              <a:ext cx="70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 $1,000</a:t>
              </a:r>
            </a:p>
          </p:txBody>
        </p:sp>
      </p:grpSp>
      <p:grpSp>
        <p:nvGrpSpPr>
          <p:cNvPr id="8" name="Group 36"/>
          <p:cNvGrpSpPr>
            <a:grpSpLocks/>
          </p:cNvGrpSpPr>
          <p:nvPr/>
        </p:nvGrpSpPr>
        <p:grpSpPr bwMode="auto">
          <a:xfrm>
            <a:off x="3830638" y="4676759"/>
            <a:ext cx="3297237" cy="347663"/>
            <a:chOff x="2824" y="2989"/>
            <a:chExt cx="2077" cy="219"/>
          </a:xfrm>
        </p:grpSpPr>
        <p:sp>
          <p:nvSpPr>
            <p:cNvPr id="39999" name="Text Box 37"/>
            <p:cNvSpPr txBox="1">
              <a:spLocks noChangeArrowheads="1"/>
            </p:cNvSpPr>
            <p:nvPr/>
          </p:nvSpPr>
          <p:spPr bwMode="auto">
            <a:xfrm>
              <a:off x="2824" y="2995"/>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4.0</a:t>
              </a:r>
            </a:p>
          </p:txBody>
        </p:sp>
        <p:sp>
          <p:nvSpPr>
            <p:cNvPr id="40000" name="Text Box 38"/>
            <p:cNvSpPr txBox="1">
              <a:spLocks noChangeArrowheads="1"/>
            </p:cNvSpPr>
            <p:nvPr/>
          </p:nvSpPr>
          <p:spPr bwMode="auto">
            <a:xfrm>
              <a:off x="4239" y="2989"/>
              <a:ext cx="6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 $1,710</a:t>
              </a:r>
            </a:p>
          </p:txBody>
        </p:sp>
      </p:grpSp>
      <p:grpSp>
        <p:nvGrpSpPr>
          <p:cNvPr id="9" name="Group 39"/>
          <p:cNvGrpSpPr>
            <a:grpSpLocks/>
          </p:cNvGrpSpPr>
          <p:nvPr/>
        </p:nvGrpSpPr>
        <p:grpSpPr bwMode="auto">
          <a:xfrm>
            <a:off x="3832225" y="4962688"/>
            <a:ext cx="3243263" cy="347663"/>
            <a:chOff x="2825" y="3161"/>
            <a:chExt cx="2043" cy="219"/>
          </a:xfrm>
        </p:grpSpPr>
        <p:sp>
          <p:nvSpPr>
            <p:cNvPr id="39997" name="Text Box 40"/>
            <p:cNvSpPr txBox="1">
              <a:spLocks noChangeArrowheads="1"/>
            </p:cNvSpPr>
            <p:nvPr/>
          </p:nvSpPr>
          <p:spPr bwMode="auto">
            <a:xfrm>
              <a:off x="2825" y="3167"/>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3.0</a:t>
              </a:r>
            </a:p>
          </p:txBody>
        </p:sp>
        <p:sp>
          <p:nvSpPr>
            <p:cNvPr id="39998" name="Text Box 41"/>
            <p:cNvSpPr txBox="1">
              <a:spLocks noChangeArrowheads="1"/>
            </p:cNvSpPr>
            <p:nvPr/>
          </p:nvSpPr>
          <p:spPr bwMode="auto">
            <a:xfrm>
              <a:off x="4286" y="3161"/>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$2,160</a:t>
              </a:r>
            </a:p>
          </p:txBody>
        </p:sp>
      </p:grpSp>
      <p:grpSp>
        <p:nvGrpSpPr>
          <p:cNvPr id="10" name="Group 42"/>
          <p:cNvGrpSpPr>
            <a:grpSpLocks/>
          </p:cNvGrpSpPr>
          <p:nvPr/>
        </p:nvGrpSpPr>
        <p:grpSpPr bwMode="auto">
          <a:xfrm>
            <a:off x="3821113" y="5223218"/>
            <a:ext cx="3265487" cy="354013"/>
            <a:chOff x="2818" y="3317"/>
            <a:chExt cx="2057" cy="223"/>
          </a:xfrm>
        </p:grpSpPr>
        <p:sp>
          <p:nvSpPr>
            <p:cNvPr id="39995" name="Text Box 43"/>
            <p:cNvSpPr txBox="1">
              <a:spLocks noChangeArrowheads="1"/>
            </p:cNvSpPr>
            <p:nvPr/>
          </p:nvSpPr>
          <p:spPr bwMode="auto">
            <a:xfrm>
              <a:off x="2818" y="3317"/>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2.0</a:t>
              </a:r>
            </a:p>
          </p:txBody>
        </p:sp>
        <p:sp>
          <p:nvSpPr>
            <p:cNvPr id="39996" name="Text Box 44"/>
            <p:cNvSpPr txBox="1">
              <a:spLocks noChangeArrowheads="1"/>
            </p:cNvSpPr>
            <p:nvPr/>
          </p:nvSpPr>
          <p:spPr bwMode="auto">
            <a:xfrm>
              <a:off x="4293" y="3327"/>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$2,380</a:t>
              </a:r>
            </a:p>
          </p:txBody>
        </p:sp>
      </p:grpSp>
      <p:grpSp>
        <p:nvGrpSpPr>
          <p:cNvPr id="11" name="Group 45"/>
          <p:cNvGrpSpPr>
            <a:grpSpLocks/>
          </p:cNvGrpSpPr>
          <p:nvPr/>
        </p:nvGrpSpPr>
        <p:grpSpPr bwMode="auto">
          <a:xfrm>
            <a:off x="3841750" y="5499085"/>
            <a:ext cx="3246438" cy="347663"/>
            <a:chOff x="2831" y="3507"/>
            <a:chExt cx="2045" cy="219"/>
          </a:xfrm>
        </p:grpSpPr>
        <p:sp>
          <p:nvSpPr>
            <p:cNvPr id="39993" name="Text Box 46"/>
            <p:cNvSpPr txBox="1">
              <a:spLocks noChangeArrowheads="1"/>
            </p:cNvSpPr>
            <p:nvPr/>
          </p:nvSpPr>
          <p:spPr bwMode="auto">
            <a:xfrm>
              <a:off x="2831" y="3513"/>
              <a:ext cx="66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1.5</a:t>
              </a:r>
            </a:p>
          </p:txBody>
        </p:sp>
        <p:sp>
          <p:nvSpPr>
            <p:cNvPr id="39994" name="Text Box 47"/>
            <p:cNvSpPr txBox="1">
              <a:spLocks noChangeArrowheads="1"/>
            </p:cNvSpPr>
            <p:nvPr/>
          </p:nvSpPr>
          <p:spPr bwMode="auto">
            <a:xfrm>
              <a:off x="4294" y="3507"/>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$2,480</a:t>
              </a:r>
            </a:p>
          </p:txBody>
        </p:sp>
      </p:grpSp>
      <p:grpSp>
        <p:nvGrpSpPr>
          <p:cNvPr id="12" name="Group 48"/>
          <p:cNvGrpSpPr>
            <a:grpSpLocks/>
          </p:cNvGrpSpPr>
          <p:nvPr/>
        </p:nvGrpSpPr>
        <p:grpSpPr bwMode="auto">
          <a:xfrm>
            <a:off x="3844925" y="5784836"/>
            <a:ext cx="3241675" cy="347663"/>
            <a:chOff x="2833" y="3687"/>
            <a:chExt cx="2042" cy="219"/>
          </a:xfrm>
        </p:grpSpPr>
        <p:sp>
          <p:nvSpPr>
            <p:cNvPr id="39991" name="Text Box 49"/>
            <p:cNvSpPr txBox="1">
              <a:spLocks noChangeArrowheads="1"/>
            </p:cNvSpPr>
            <p:nvPr/>
          </p:nvSpPr>
          <p:spPr bwMode="auto">
            <a:xfrm>
              <a:off x="2833" y="3693"/>
              <a:ext cx="6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1.0</a:t>
              </a:r>
            </a:p>
          </p:txBody>
        </p:sp>
        <p:sp>
          <p:nvSpPr>
            <p:cNvPr id="39992" name="Text Box 50"/>
            <p:cNvSpPr txBox="1">
              <a:spLocks noChangeArrowheads="1"/>
            </p:cNvSpPr>
            <p:nvPr/>
          </p:nvSpPr>
          <p:spPr bwMode="auto">
            <a:xfrm>
              <a:off x="4293" y="3687"/>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$2,475</a:t>
              </a:r>
            </a:p>
          </p:txBody>
        </p:sp>
      </p:grpSp>
      <p:grpSp>
        <p:nvGrpSpPr>
          <p:cNvPr id="13" name="Group 51"/>
          <p:cNvGrpSpPr>
            <a:grpSpLocks/>
          </p:cNvGrpSpPr>
          <p:nvPr/>
        </p:nvGrpSpPr>
        <p:grpSpPr bwMode="auto">
          <a:xfrm>
            <a:off x="3848100" y="6042011"/>
            <a:ext cx="3246438" cy="373063"/>
            <a:chOff x="2835" y="3849"/>
            <a:chExt cx="2045" cy="235"/>
          </a:xfrm>
        </p:grpSpPr>
        <p:sp>
          <p:nvSpPr>
            <p:cNvPr id="39989" name="Text Box 52"/>
            <p:cNvSpPr txBox="1">
              <a:spLocks noChangeArrowheads="1"/>
            </p:cNvSpPr>
            <p:nvPr/>
          </p:nvSpPr>
          <p:spPr bwMode="auto">
            <a:xfrm>
              <a:off x="2835" y="3871"/>
              <a:ext cx="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0.5</a:t>
              </a:r>
            </a:p>
          </p:txBody>
        </p:sp>
        <p:sp>
          <p:nvSpPr>
            <p:cNvPr id="39990" name="Text Box 53"/>
            <p:cNvSpPr txBox="1">
              <a:spLocks noChangeArrowheads="1"/>
            </p:cNvSpPr>
            <p:nvPr/>
          </p:nvSpPr>
          <p:spPr bwMode="auto">
            <a:xfrm>
              <a:off x="4298" y="3849"/>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$2,380</a:t>
              </a:r>
            </a:p>
          </p:txBody>
        </p:sp>
      </p:grpSp>
      <p:grpSp>
        <p:nvGrpSpPr>
          <p:cNvPr id="14" name="Group 54"/>
          <p:cNvGrpSpPr>
            <a:grpSpLocks/>
          </p:cNvGrpSpPr>
          <p:nvPr/>
        </p:nvGrpSpPr>
        <p:grpSpPr bwMode="auto">
          <a:xfrm>
            <a:off x="3816350" y="4046509"/>
            <a:ext cx="3365500" cy="387350"/>
            <a:chOff x="2815" y="2592"/>
            <a:chExt cx="2120" cy="244"/>
          </a:xfrm>
        </p:grpSpPr>
        <p:sp>
          <p:nvSpPr>
            <p:cNvPr id="39987" name="Text Box 55"/>
            <p:cNvSpPr txBox="1">
              <a:spLocks noChangeArrowheads="1"/>
            </p:cNvSpPr>
            <p:nvPr/>
          </p:nvSpPr>
          <p:spPr bwMode="auto">
            <a:xfrm>
              <a:off x="2815" y="2623"/>
              <a:ext cx="4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a:t>
              </a:r>
            </a:p>
          </p:txBody>
        </p:sp>
        <p:sp>
          <p:nvSpPr>
            <p:cNvPr id="39988" name="Text Box 56"/>
            <p:cNvSpPr txBox="1">
              <a:spLocks noChangeArrowheads="1"/>
            </p:cNvSpPr>
            <p:nvPr/>
          </p:nvSpPr>
          <p:spPr bwMode="auto">
            <a:xfrm>
              <a:off x="4239" y="2592"/>
              <a:ext cx="6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       0</a:t>
              </a:r>
            </a:p>
          </p:txBody>
        </p:sp>
      </p:grpSp>
      <p:sp>
        <p:nvSpPr>
          <p:cNvPr id="562233" name="Text Box 57"/>
          <p:cNvSpPr txBox="1">
            <a:spLocks noChangeArrowheads="1"/>
          </p:cNvSpPr>
          <p:nvPr/>
        </p:nvSpPr>
        <p:spPr bwMode="auto">
          <a:xfrm>
            <a:off x="7196138" y="4367189"/>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1000</a:t>
            </a:r>
          </a:p>
        </p:txBody>
      </p:sp>
      <p:sp>
        <p:nvSpPr>
          <p:cNvPr id="562234" name="Text Box 58"/>
          <p:cNvSpPr txBox="1">
            <a:spLocks noChangeArrowheads="1"/>
          </p:cNvSpPr>
          <p:nvPr/>
        </p:nvSpPr>
        <p:spPr bwMode="auto">
          <a:xfrm>
            <a:off x="7323138" y="4676752"/>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710</a:t>
            </a:r>
          </a:p>
        </p:txBody>
      </p:sp>
      <p:sp>
        <p:nvSpPr>
          <p:cNvPr id="562235" name="Text Box 59"/>
          <p:cNvSpPr txBox="1">
            <a:spLocks noChangeArrowheads="1"/>
          </p:cNvSpPr>
          <p:nvPr/>
        </p:nvSpPr>
        <p:spPr bwMode="auto">
          <a:xfrm>
            <a:off x="7326313" y="4949802"/>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450</a:t>
            </a:r>
          </a:p>
        </p:txBody>
      </p:sp>
      <p:sp>
        <p:nvSpPr>
          <p:cNvPr id="562236" name="Text Box 60"/>
          <p:cNvSpPr txBox="1">
            <a:spLocks noChangeArrowheads="1"/>
          </p:cNvSpPr>
          <p:nvPr/>
        </p:nvSpPr>
        <p:spPr bwMode="auto">
          <a:xfrm>
            <a:off x="7335838" y="5213327"/>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220</a:t>
            </a:r>
          </a:p>
        </p:txBody>
      </p:sp>
      <p:sp>
        <p:nvSpPr>
          <p:cNvPr id="562237" name="Text Box 61"/>
          <p:cNvSpPr txBox="1">
            <a:spLocks noChangeArrowheads="1"/>
          </p:cNvSpPr>
          <p:nvPr/>
        </p:nvSpPr>
        <p:spPr bwMode="auto">
          <a:xfrm>
            <a:off x="7343775" y="5486377"/>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100</a:t>
            </a:r>
          </a:p>
        </p:txBody>
      </p:sp>
      <p:sp>
        <p:nvSpPr>
          <p:cNvPr id="562238" name="Text Box 62"/>
          <p:cNvSpPr txBox="1">
            <a:spLocks noChangeArrowheads="1"/>
          </p:cNvSpPr>
          <p:nvPr/>
        </p:nvSpPr>
        <p:spPr bwMode="auto">
          <a:xfrm>
            <a:off x="7332663" y="5759427"/>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-5</a:t>
            </a:r>
          </a:p>
        </p:txBody>
      </p:sp>
      <p:sp>
        <p:nvSpPr>
          <p:cNvPr id="562239" name="Text Box 63"/>
          <p:cNvSpPr txBox="1">
            <a:spLocks noChangeArrowheads="1"/>
          </p:cNvSpPr>
          <p:nvPr/>
        </p:nvSpPr>
        <p:spPr bwMode="auto">
          <a:xfrm>
            <a:off x="7342188" y="6003902"/>
            <a:ext cx="923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-95</a:t>
            </a:r>
          </a:p>
        </p:txBody>
      </p:sp>
      <p:sp>
        <p:nvSpPr>
          <p:cNvPr id="562240" name="Text Box 64"/>
          <p:cNvSpPr txBox="1">
            <a:spLocks noChangeArrowheads="1"/>
          </p:cNvSpPr>
          <p:nvPr/>
        </p:nvSpPr>
        <p:spPr bwMode="auto">
          <a:xfrm>
            <a:off x="7410450" y="4075089"/>
            <a:ext cx="6032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a:t>
            </a:r>
          </a:p>
        </p:txBody>
      </p:sp>
      <p:sp>
        <p:nvSpPr>
          <p:cNvPr id="562241" name="Text Box 65"/>
          <p:cNvSpPr txBox="1">
            <a:spLocks noChangeArrowheads="1"/>
          </p:cNvSpPr>
          <p:nvPr/>
        </p:nvSpPr>
        <p:spPr bwMode="auto">
          <a:xfrm>
            <a:off x="30044" y="1510427"/>
            <a:ext cx="9144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tabLst>
                <a:tab pos="119063" algn="l"/>
              </a:tabLst>
              <a:defRPr sz="3200">
                <a:solidFill>
                  <a:schemeClr val="tx1"/>
                </a:solidFill>
                <a:latin typeface="Arial" panose="020B0604020202020204" pitchFamily="34" charset="0"/>
              </a:defRPr>
            </a:lvl1pPr>
            <a:lvl2pPr marL="742950" indent="-285750">
              <a:spcBef>
                <a:spcPct val="20000"/>
              </a:spcBef>
              <a:buChar char="–"/>
              <a:tabLst>
                <a:tab pos="119063" algn="l"/>
              </a:tabLst>
              <a:defRPr sz="2800">
                <a:solidFill>
                  <a:schemeClr val="tx1"/>
                </a:solidFill>
                <a:latin typeface="Arial" panose="020B0604020202020204" pitchFamily="34" charset="0"/>
              </a:defRPr>
            </a:lvl2pPr>
            <a:lvl3pPr marL="1143000" indent="-228600">
              <a:spcBef>
                <a:spcPct val="20000"/>
              </a:spcBef>
              <a:buChar char="•"/>
              <a:tabLst>
                <a:tab pos="119063" algn="l"/>
              </a:tabLst>
              <a:defRPr sz="2400">
                <a:solidFill>
                  <a:schemeClr val="tx1"/>
                </a:solidFill>
                <a:latin typeface="Arial" panose="020B0604020202020204" pitchFamily="34" charset="0"/>
              </a:defRPr>
            </a:lvl3pPr>
            <a:lvl4pPr marL="1600200" indent="-228600">
              <a:spcBef>
                <a:spcPct val="20000"/>
              </a:spcBef>
              <a:buChar char="–"/>
              <a:tabLst>
                <a:tab pos="119063" algn="l"/>
              </a:tabLst>
              <a:defRPr sz="2000">
                <a:solidFill>
                  <a:schemeClr val="tx1"/>
                </a:solidFill>
                <a:latin typeface="Arial" panose="020B0604020202020204" pitchFamily="34" charset="0"/>
              </a:defRPr>
            </a:lvl4pPr>
            <a:lvl5pPr marL="2057400" indent="-228600">
              <a:spcBef>
                <a:spcPct val="20000"/>
              </a:spcBef>
              <a:buChar char="»"/>
              <a:tabLst>
                <a:tab pos="11906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1906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1906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1906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19063" algn="l"/>
              </a:tabLst>
              <a:defRPr sz="2000">
                <a:solidFill>
                  <a:schemeClr val="tx1"/>
                </a:solidFill>
                <a:latin typeface="Arial" panose="020B0604020202020204" pitchFamily="34" charset="0"/>
              </a:defRPr>
            </a:lvl9pPr>
          </a:lstStyle>
          <a:p>
            <a:pPr>
              <a:lnSpc>
                <a:spcPct val="90000"/>
              </a:lnSpc>
              <a:spcBef>
                <a:spcPct val="0"/>
              </a:spcBef>
            </a:pPr>
            <a:r>
              <a:rPr kumimoji="0" lang="en-US" altLang="en-US" sz="2000" dirty="0"/>
              <a:t> In the numerical example below, the company uses both technology and data-entry operators to provide services in an imperfectly competitive market.  </a:t>
            </a:r>
          </a:p>
          <a:p>
            <a:pPr>
              <a:lnSpc>
                <a:spcPct val="90000"/>
              </a:lnSpc>
              <a:spcBef>
                <a:spcPct val="0"/>
              </a:spcBef>
            </a:pPr>
            <a:r>
              <a:rPr kumimoji="0" lang="en-US" altLang="en-US" sz="2000" dirty="0"/>
              <a:t> Since it is in an imperfectly competitive market, the firm faces a 	downward sloping product demand curve </a:t>
            </a:r>
            <a:r>
              <a:rPr kumimoji="0" lang="en-US" altLang="en-US" sz="2000" b="1" dirty="0"/>
              <a:t>(4)</a:t>
            </a:r>
            <a:r>
              <a:rPr kumimoji="0" lang="en-US" altLang="en-US" sz="2000" dirty="0"/>
              <a:t>. That is, the product price falls as the firm sells more units.</a:t>
            </a:r>
          </a:p>
        </p:txBody>
      </p:sp>
      <p:sp>
        <p:nvSpPr>
          <p:cNvPr id="39964" name="Rectangle 66"/>
          <p:cNvSpPr>
            <a:spLocks noGrp="1" noChangeArrowheads="1"/>
          </p:cNvSpPr>
          <p:nvPr>
            <p:ph type="title"/>
          </p:nvPr>
        </p:nvSpPr>
        <p:spPr>
          <a:noFill/>
        </p:spPr>
        <p:txBody>
          <a:bodyPr/>
          <a:lstStyle/>
          <a:p>
            <a:pPr eaLnBrk="1" hangingPunct="1">
              <a:lnSpc>
                <a:spcPct val="60000"/>
              </a:lnSpc>
            </a:pPr>
            <a:r>
              <a:rPr lang="en-US" altLang="en-US"/>
              <a:t>Short-Run Demand for Imperfectly Competitive Firm</a:t>
            </a:r>
          </a:p>
        </p:txBody>
      </p:sp>
      <p:sp>
        <p:nvSpPr>
          <p:cNvPr id="39965" name="Line 67"/>
          <p:cNvSpPr>
            <a:spLocks noChangeShapeType="1"/>
          </p:cNvSpPr>
          <p:nvPr/>
        </p:nvSpPr>
        <p:spPr bwMode="auto">
          <a:xfrm>
            <a:off x="3737467" y="3519426"/>
            <a:ext cx="630237" cy="1588"/>
          </a:xfrm>
          <a:prstGeom prst="line">
            <a:avLst/>
          </a:prstGeom>
          <a:noFill/>
          <a:ln w="1270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grpSp>
        <p:nvGrpSpPr>
          <p:cNvPr id="15" name="Group 70"/>
          <p:cNvGrpSpPr>
            <a:grpSpLocks/>
          </p:cNvGrpSpPr>
          <p:nvPr/>
        </p:nvGrpSpPr>
        <p:grpSpPr bwMode="auto">
          <a:xfrm>
            <a:off x="1176338" y="4063978"/>
            <a:ext cx="5105400" cy="2338388"/>
            <a:chOff x="1271" y="2603"/>
            <a:chExt cx="3083" cy="1473"/>
          </a:xfrm>
        </p:grpSpPr>
        <p:grpSp>
          <p:nvGrpSpPr>
            <p:cNvPr id="39969" name="Group 71"/>
            <p:cNvGrpSpPr>
              <a:grpSpLocks/>
            </p:cNvGrpSpPr>
            <p:nvPr/>
          </p:nvGrpSpPr>
          <p:grpSpPr bwMode="auto">
            <a:xfrm>
              <a:off x="1271" y="2606"/>
              <a:ext cx="254" cy="1436"/>
              <a:chOff x="1271" y="2606"/>
              <a:chExt cx="254" cy="1436"/>
            </a:xfrm>
          </p:grpSpPr>
          <p:sp>
            <p:nvSpPr>
              <p:cNvPr id="39979" name="Text Box 72"/>
              <p:cNvSpPr txBox="1">
                <a:spLocks noChangeArrowheads="1"/>
              </p:cNvSpPr>
              <p:nvPr/>
            </p:nvSpPr>
            <p:spPr bwMode="auto">
              <a:xfrm>
                <a:off x="1271" y="2606"/>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0</a:t>
                </a:r>
              </a:p>
            </p:txBody>
          </p:sp>
          <p:sp>
            <p:nvSpPr>
              <p:cNvPr id="39980" name="Text Box 73"/>
              <p:cNvSpPr txBox="1">
                <a:spLocks noChangeArrowheads="1"/>
              </p:cNvSpPr>
              <p:nvPr/>
            </p:nvSpPr>
            <p:spPr bwMode="auto">
              <a:xfrm>
                <a:off x="1271" y="2797"/>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1</a:t>
                </a:r>
              </a:p>
            </p:txBody>
          </p:sp>
          <p:sp>
            <p:nvSpPr>
              <p:cNvPr id="39981" name="Text Box 74"/>
              <p:cNvSpPr txBox="1">
                <a:spLocks noChangeArrowheads="1"/>
              </p:cNvSpPr>
              <p:nvPr/>
            </p:nvSpPr>
            <p:spPr bwMode="auto">
              <a:xfrm>
                <a:off x="1275" y="2973"/>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2</a:t>
                </a:r>
              </a:p>
            </p:txBody>
          </p:sp>
          <p:sp>
            <p:nvSpPr>
              <p:cNvPr id="39982" name="Text Box 75"/>
              <p:cNvSpPr txBox="1">
                <a:spLocks noChangeArrowheads="1"/>
              </p:cNvSpPr>
              <p:nvPr/>
            </p:nvSpPr>
            <p:spPr bwMode="auto">
              <a:xfrm>
                <a:off x="1275" y="3141"/>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3</a:t>
                </a:r>
              </a:p>
            </p:txBody>
          </p:sp>
          <p:sp>
            <p:nvSpPr>
              <p:cNvPr id="39983" name="Text Box 76"/>
              <p:cNvSpPr txBox="1">
                <a:spLocks noChangeArrowheads="1"/>
              </p:cNvSpPr>
              <p:nvPr/>
            </p:nvSpPr>
            <p:spPr bwMode="auto">
              <a:xfrm>
                <a:off x="1271" y="3325"/>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4</a:t>
                </a:r>
              </a:p>
            </p:txBody>
          </p:sp>
          <p:sp>
            <p:nvSpPr>
              <p:cNvPr id="39984" name="Text Box 77"/>
              <p:cNvSpPr txBox="1">
                <a:spLocks noChangeArrowheads="1"/>
              </p:cNvSpPr>
              <p:nvPr/>
            </p:nvSpPr>
            <p:spPr bwMode="auto">
              <a:xfrm>
                <a:off x="1275" y="3493"/>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5</a:t>
                </a:r>
              </a:p>
            </p:txBody>
          </p:sp>
          <p:sp>
            <p:nvSpPr>
              <p:cNvPr id="39985" name="Text Box 78"/>
              <p:cNvSpPr txBox="1">
                <a:spLocks noChangeArrowheads="1"/>
              </p:cNvSpPr>
              <p:nvPr/>
            </p:nvSpPr>
            <p:spPr bwMode="auto">
              <a:xfrm>
                <a:off x="1275" y="3673"/>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6</a:t>
                </a:r>
              </a:p>
            </p:txBody>
          </p:sp>
          <p:sp>
            <p:nvSpPr>
              <p:cNvPr id="39986" name="Text Box 79"/>
              <p:cNvSpPr txBox="1">
                <a:spLocks noChangeArrowheads="1"/>
              </p:cNvSpPr>
              <p:nvPr/>
            </p:nvSpPr>
            <p:spPr bwMode="auto">
              <a:xfrm>
                <a:off x="1275" y="3829"/>
                <a:ext cx="2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  7</a:t>
                </a:r>
              </a:p>
            </p:txBody>
          </p:sp>
        </p:grpSp>
        <p:grpSp>
          <p:nvGrpSpPr>
            <p:cNvPr id="39970" name="Group 80"/>
            <p:cNvGrpSpPr>
              <a:grpSpLocks/>
            </p:cNvGrpSpPr>
            <p:nvPr/>
          </p:nvGrpSpPr>
          <p:grpSpPr bwMode="auto">
            <a:xfrm>
              <a:off x="3602" y="2603"/>
              <a:ext cx="752" cy="1473"/>
              <a:chOff x="3602" y="2603"/>
              <a:chExt cx="752" cy="1473"/>
            </a:xfrm>
          </p:grpSpPr>
          <p:sp>
            <p:nvSpPr>
              <p:cNvPr id="39971" name="Text Box 81"/>
              <p:cNvSpPr txBox="1">
                <a:spLocks noChangeArrowheads="1"/>
              </p:cNvSpPr>
              <p:nvPr/>
            </p:nvSpPr>
            <p:spPr bwMode="auto">
              <a:xfrm>
                <a:off x="3602" y="2603"/>
                <a:ext cx="6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$210</a:t>
                </a:r>
              </a:p>
            </p:txBody>
          </p:sp>
          <p:sp>
            <p:nvSpPr>
              <p:cNvPr id="39972" name="Text Box 82"/>
              <p:cNvSpPr txBox="1">
                <a:spLocks noChangeArrowheads="1"/>
              </p:cNvSpPr>
              <p:nvPr/>
            </p:nvSpPr>
            <p:spPr bwMode="auto">
              <a:xfrm>
                <a:off x="3618" y="2811"/>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$200</a:t>
                </a:r>
              </a:p>
            </p:txBody>
          </p:sp>
          <p:sp>
            <p:nvSpPr>
              <p:cNvPr id="39973" name="Text Box 83"/>
              <p:cNvSpPr txBox="1">
                <a:spLocks noChangeArrowheads="1"/>
              </p:cNvSpPr>
              <p:nvPr/>
            </p:nvSpPr>
            <p:spPr bwMode="auto">
              <a:xfrm>
                <a:off x="3618" y="2990"/>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$190</a:t>
                </a:r>
              </a:p>
            </p:txBody>
          </p:sp>
          <p:sp>
            <p:nvSpPr>
              <p:cNvPr id="39974" name="Text Box 84"/>
              <p:cNvSpPr txBox="1">
                <a:spLocks noChangeArrowheads="1"/>
              </p:cNvSpPr>
              <p:nvPr/>
            </p:nvSpPr>
            <p:spPr bwMode="auto">
              <a:xfrm>
                <a:off x="3612" y="3162"/>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$180</a:t>
                </a:r>
              </a:p>
            </p:txBody>
          </p:sp>
          <p:sp>
            <p:nvSpPr>
              <p:cNvPr id="39975" name="Text Box 85"/>
              <p:cNvSpPr txBox="1">
                <a:spLocks noChangeArrowheads="1"/>
              </p:cNvSpPr>
              <p:nvPr/>
            </p:nvSpPr>
            <p:spPr bwMode="auto">
              <a:xfrm>
                <a:off x="3608" y="3320"/>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$170</a:t>
                </a:r>
              </a:p>
            </p:txBody>
          </p:sp>
          <p:sp>
            <p:nvSpPr>
              <p:cNvPr id="39976" name="Text Box 86"/>
              <p:cNvSpPr txBox="1">
                <a:spLocks noChangeArrowheads="1"/>
              </p:cNvSpPr>
              <p:nvPr/>
            </p:nvSpPr>
            <p:spPr bwMode="auto">
              <a:xfrm>
                <a:off x="3608" y="3500"/>
                <a:ext cx="66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$160</a:t>
                </a:r>
              </a:p>
            </p:txBody>
          </p:sp>
          <p:sp>
            <p:nvSpPr>
              <p:cNvPr id="39977" name="Text Box 87"/>
              <p:cNvSpPr txBox="1">
                <a:spLocks noChangeArrowheads="1"/>
              </p:cNvSpPr>
              <p:nvPr/>
            </p:nvSpPr>
            <p:spPr bwMode="auto">
              <a:xfrm>
                <a:off x="3606" y="3686"/>
                <a:ext cx="6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mn-lt"/>
                  </a:rPr>
                  <a:t>$150</a:t>
                </a:r>
              </a:p>
            </p:txBody>
          </p:sp>
          <p:sp>
            <p:nvSpPr>
              <p:cNvPr id="39978" name="Text Box 88"/>
              <p:cNvSpPr txBox="1">
                <a:spLocks noChangeArrowheads="1"/>
              </p:cNvSpPr>
              <p:nvPr/>
            </p:nvSpPr>
            <p:spPr bwMode="auto">
              <a:xfrm>
                <a:off x="3610" y="3863"/>
                <a:ext cx="7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000000"/>
                    </a:solidFill>
                    <a:latin typeface="+mn-lt"/>
                  </a:rPr>
                  <a:t>$140</a:t>
                </a:r>
              </a:p>
            </p:txBody>
          </p:sp>
        </p:grpSp>
      </p:grpSp>
      <p:sp>
        <p:nvSpPr>
          <p:cNvPr id="39967" name="Text Box 89"/>
          <p:cNvSpPr txBox="1">
            <a:spLocks noChangeArrowheads="1"/>
          </p:cNvSpPr>
          <p:nvPr/>
        </p:nvSpPr>
        <p:spPr bwMode="auto">
          <a:xfrm>
            <a:off x="7373938" y="3046389"/>
            <a:ext cx="706437"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FontTx/>
              <a:buNone/>
            </a:pPr>
            <a:r>
              <a:rPr kumimoji="0" lang="en-US" altLang="en-US" sz="1600" i="1">
                <a:solidFill>
                  <a:schemeClr val="hlink"/>
                </a:solidFill>
                <a:latin typeface="+mn-lt"/>
              </a:rPr>
              <a:t>MRP</a:t>
            </a:r>
            <a:r>
              <a:rPr kumimoji="0" lang="en-US" altLang="en-US" sz="1400">
                <a:solidFill>
                  <a:schemeClr val="bg2"/>
                </a:solidFill>
                <a:latin typeface="+mn-lt"/>
              </a:rPr>
              <a:t/>
            </a:r>
            <a:br>
              <a:rPr kumimoji="0" lang="en-US" altLang="en-US" sz="1400">
                <a:solidFill>
                  <a:schemeClr val="bg2"/>
                </a:solidFill>
                <a:latin typeface="+mn-lt"/>
              </a:rPr>
            </a:br>
            <a:r>
              <a:rPr kumimoji="0" lang="en-US" altLang="en-US" sz="1400">
                <a:solidFill>
                  <a:schemeClr val="bg2"/>
                </a:solidFill>
                <a:latin typeface="+mn-lt"/>
                <a:sym typeface="Symbol" panose="05050102010706020507" pitchFamily="18" charset="2"/>
              </a:rPr>
              <a:t></a:t>
            </a:r>
            <a:r>
              <a:rPr kumimoji="0" lang="en-US" altLang="en-US" sz="1200" i="1">
                <a:solidFill>
                  <a:schemeClr val="bg2"/>
                </a:solidFill>
                <a:latin typeface="+mn-lt"/>
              </a:rPr>
              <a:t> TR</a:t>
            </a:r>
            <a:br>
              <a:rPr kumimoji="0" lang="en-US" altLang="en-US" sz="1200" i="1">
                <a:solidFill>
                  <a:schemeClr val="bg2"/>
                </a:solidFill>
                <a:latin typeface="+mn-lt"/>
              </a:rPr>
            </a:br>
            <a:r>
              <a:rPr kumimoji="0" lang="en-US" altLang="en-US" sz="1200" i="1">
                <a:solidFill>
                  <a:schemeClr val="bg2"/>
                </a:solidFill>
                <a:latin typeface="+mn-lt"/>
                <a:sym typeface="Symbol" panose="05050102010706020507" pitchFamily="18" charset="2"/>
              </a:rPr>
              <a:t></a:t>
            </a:r>
            <a:r>
              <a:rPr kumimoji="0" lang="en-US" altLang="en-US" sz="1200" i="1">
                <a:solidFill>
                  <a:schemeClr val="bg2"/>
                </a:solidFill>
                <a:latin typeface="+mn-lt"/>
              </a:rPr>
              <a:t> L</a:t>
            </a:r>
            <a:r>
              <a:rPr kumimoji="0" lang="en-US" altLang="en-US" sz="1200" b="1" i="1">
                <a:solidFill>
                  <a:schemeClr val="bg2"/>
                </a:solidFill>
                <a:latin typeface="+mn-lt"/>
              </a:rPr>
              <a:t/>
            </a:r>
            <a:br>
              <a:rPr kumimoji="0" lang="en-US" altLang="en-US" sz="1200" b="1" i="1">
                <a:solidFill>
                  <a:schemeClr val="bg2"/>
                </a:solidFill>
                <a:latin typeface="+mn-lt"/>
              </a:rPr>
            </a:br>
            <a:r>
              <a:rPr kumimoji="0" lang="en-US" altLang="en-US" sz="1400" b="1">
                <a:solidFill>
                  <a:schemeClr val="bg2"/>
                </a:solidFill>
                <a:latin typeface="+mn-lt"/>
              </a:rPr>
              <a:t>(6)</a:t>
            </a:r>
            <a:endParaRPr kumimoji="0" lang="en-US" altLang="en-US" sz="2000">
              <a:solidFill>
                <a:schemeClr val="bg2"/>
              </a:solidFill>
              <a:latin typeface="+mn-lt"/>
            </a:endParaRPr>
          </a:p>
        </p:txBody>
      </p:sp>
      <p:sp>
        <p:nvSpPr>
          <p:cNvPr id="39968" name="Line 90"/>
          <p:cNvSpPr>
            <a:spLocks noChangeShapeType="1"/>
          </p:cNvSpPr>
          <p:nvPr/>
        </p:nvSpPr>
        <p:spPr bwMode="auto">
          <a:xfrm>
            <a:off x="7343775" y="3486781"/>
            <a:ext cx="630238" cy="1588"/>
          </a:xfrm>
          <a:prstGeom prst="line">
            <a:avLst/>
          </a:prstGeom>
          <a:noFill/>
          <a:ln w="1270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sz="1800">
              <a:latin typeface="+mn-l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62241"/>
                                        </p:tgtEl>
                                        <p:attrNameLst>
                                          <p:attrName>style.visibility</p:attrName>
                                        </p:attrNameLst>
                                      </p:cBhvr>
                                      <p:to>
                                        <p:strVal val="visible"/>
                                      </p:to>
                                    </p:set>
                                    <p:anim calcmode="lin" valueType="num">
                                      <p:cBhvr additive="base">
                                        <p:cTn id="7" dur="500" fill="hold"/>
                                        <p:tgtEl>
                                          <p:spTgt spid="562241"/>
                                        </p:tgtEl>
                                        <p:attrNameLst>
                                          <p:attrName>ppt_x</p:attrName>
                                        </p:attrNameLst>
                                      </p:cBhvr>
                                      <p:tavLst>
                                        <p:tav tm="0">
                                          <p:val>
                                            <p:strVal val="0-#ppt_w/2"/>
                                          </p:val>
                                        </p:tav>
                                        <p:tav tm="100000">
                                          <p:val>
                                            <p:strVal val="#ppt_x"/>
                                          </p:val>
                                        </p:tav>
                                      </p:tavLst>
                                    </p:anim>
                                    <p:anim calcmode="lin" valueType="num">
                                      <p:cBhvr additive="base">
                                        <p:cTn id="8" dur="500" fill="hold"/>
                                        <p:tgtEl>
                                          <p:spTgt spid="5622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par>
                          <p:cTn id="13" fill="hold" nodeType="after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nodeType="afterGroup">
                            <p:stCondLst>
                              <p:cond delay="1500"/>
                            </p:stCondLst>
                            <p:childTnLst>
                              <p:par>
                                <p:cTn id="18" presetID="23" presetClass="entr" presetSubtype="16"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childTnLst>
                                </p:cTn>
                              </p:par>
                            </p:childTnLst>
                          </p:cTn>
                        </p:par>
                        <p:par>
                          <p:cTn id="22" fill="hold" nodeType="afterGroup">
                            <p:stCondLst>
                              <p:cond delay="2000"/>
                            </p:stCondLst>
                            <p:childTnLst>
                              <p:par>
                                <p:cTn id="23" presetID="2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500"/>
                            </p:stCondLst>
                            <p:childTnLst>
                              <p:par>
                                <p:cTn id="28" presetID="23" presetClass="entr" presetSubtype="16"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3000"/>
                            </p:stCondLst>
                            <p:childTnLst>
                              <p:par>
                                <p:cTn id="33" presetID="23"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childTnLst>
                                </p:cTn>
                              </p:par>
                            </p:childTnLst>
                          </p:cTn>
                        </p:par>
                        <p:par>
                          <p:cTn id="37" fill="hold" nodeType="afterGroup">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childTnLst>
                                </p:cTn>
                              </p:par>
                            </p:childTnLst>
                          </p:cTn>
                        </p:par>
                        <p:par>
                          <p:cTn id="42" fill="hold" nodeType="afterGroup">
                            <p:stCondLst>
                              <p:cond delay="4000"/>
                            </p:stCondLst>
                            <p:childTnLst>
                              <p:par>
                                <p:cTn id="43" presetID="23" presetClass="entr" presetSubtype="16"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childTnLst>
                                </p:cTn>
                              </p:par>
                            </p:childTnLst>
                          </p:cTn>
                        </p:par>
                        <p:par>
                          <p:cTn id="47" fill="hold" nodeType="afterGroup">
                            <p:stCondLst>
                              <p:cond delay="4500"/>
                            </p:stCondLst>
                            <p:childTnLst>
                              <p:par>
                                <p:cTn id="48" presetID="23" presetClass="entr" presetSubtype="16"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0"/>
                            </p:stCondLst>
                            <p:childTnLst>
                              <p:par>
                                <p:cTn id="53" presetID="23" presetClass="entr" presetSubtype="16"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500"/>
                            </p:stCondLst>
                            <p:childTnLst>
                              <p:par>
                                <p:cTn id="58" presetID="23" presetClass="entr" presetSubtype="32" fill="hold" grpId="0" nodeType="afterEffect">
                                  <p:stCondLst>
                                    <p:cond delay="0"/>
                                  </p:stCondLst>
                                  <p:childTnLst>
                                    <p:set>
                                      <p:cBhvr>
                                        <p:cTn id="59" dur="1" fill="hold">
                                          <p:stCondLst>
                                            <p:cond delay="0"/>
                                          </p:stCondLst>
                                        </p:cTn>
                                        <p:tgtEl>
                                          <p:spTgt spid="562240"/>
                                        </p:tgtEl>
                                        <p:attrNameLst>
                                          <p:attrName>style.visibility</p:attrName>
                                        </p:attrNameLst>
                                      </p:cBhvr>
                                      <p:to>
                                        <p:strVal val="visible"/>
                                      </p:to>
                                    </p:set>
                                    <p:anim calcmode="lin" valueType="num">
                                      <p:cBhvr>
                                        <p:cTn id="60" dur="500" fill="hold"/>
                                        <p:tgtEl>
                                          <p:spTgt spid="562240"/>
                                        </p:tgtEl>
                                        <p:attrNameLst>
                                          <p:attrName>ppt_w</p:attrName>
                                        </p:attrNameLst>
                                      </p:cBhvr>
                                      <p:tavLst>
                                        <p:tav tm="0">
                                          <p:val>
                                            <p:strVal val="4*#ppt_w"/>
                                          </p:val>
                                        </p:tav>
                                        <p:tav tm="100000">
                                          <p:val>
                                            <p:strVal val="#ppt_w"/>
                                          </p:val>
                                        </p:tav>
                                      </p:tavLst>
                                    </p:anim>
                                    <p:anim calcmode="lin" valueType="num">
                                      <p:cBhvr>
                                        <p:cTn id="61" dur="500" fill="hold"/>
                                        <p:tgtEl>
                                          <p:spTgt spid="562240"/>
                                        </p:tgtEl>
                                        <p:attrNameLst>
                                          <p:attrName>ppt_h</p:attrName>
                                        </p:attrNameLst>
                                      </p:cBhvr>
                                      <p:tavLst>
                                        <p:tav tm="0">
                                          <p:val>
                                            <p:strVal val="4*#ppt_h"/>
                                          </p:val>
                                        </p:tav>
                                        <p:tav tm="100000">
                                          <p:val>
                                            <p:strVal val="#ppt_h"/>
                                          </p:val>
                                        </p:tav>
                                      </p:tavLst>
                                    </p:anim>
                                  </p:childTnLst>
                                </p:cTn>
                              </p:par>
                            </p:childTnLst>
                          </p:cTn>
                        </p:par>
                        <p:par>
                          <p:cTn id="62" fill="hold" nodeType="afterGroup">
                            <p:stCondLst>
                              <p:cond delay="6000"/>
                            </p:stCondLst>
                            <p:childTnLst>
                              <p:par>
                                <p:cTn id="63" presetID="23" presetClass="entr" presetSubtype="32" fill="hold" grpId="0" nodeType="afterEffect">
                                  <p:stCondLst>
                                    <p:cond delay="0"/>
                                  </p:stCondLst>
                                  <p:childTnLst>
                                    <p:set>
                                      <p:cBhvr>
                                        <p:cTn id="64" dur="1" fill="hold">
                                          <p:stCondLst>
                                            <p:cond delay="0"/>
                                          </p:stCondLst>
                                        </p:cTn>
                                        <p:tgtEl>
                                          <p:spTgt spid="562233"/>
                                        </p:tgtEl>
                                        <p:attrNameLst>
                                          <p:attrName>style.visibility</p:attrName>
                                        </p:attrNameLst>
                                      </p:cBhvr>
                                      <p:to>
                                        <p:strVal val="visible"/>
                                      </p:to>
                                    </p:set>
                                    <p:anim calcmode="lin" valueType="num">
                                      <p:cBhvr>
                                        <p:cTn id="65" dur="500" fill="hold"/>
                                        <p:tgtEl>
                                          <p:spTgt spid="562233"/>
                                        </p:tgtEl>
                                        <p:attrNameLst>
                                          <p:attrName>ppt_w</p:attrName>
                                        </p:attrNameLst>
                                      </p:cBhvr>
                                      <p:tavLst>
                                        <p:tav tm="0">
                                          <p:val>
                                            <p:strVal val="4*#ppt_w"/>
                                          </p:val>
                                        </p:tav>
                                        <p:tav tm="100000">
                                          <p:val>
                                            <p:strVal val="#ppt_w"/>
                                          </p:val>
                                        </p:tav>
                                      </p:tavLst>
                                    </p:anim>
                                    <p:anim calcmode="lin" valueType="num">
                                      <p:cBhvr>
                                        <p:cTn id="66" dur="500" fill="hold"/>
                                        <p:tgtEl>
                                          <p:spTgt spid="562233"/>
                                        </p:tgtEl>
                                        <p:attrNameLst>
                                          <p:attrName>ppt_h</p:attrName>
                                        </p:attrNameLst>
                                      </p:cBhvr>
                                      <p:tavLst>
                                        <p:tav tm="0">
                                          <p:val>
                                            <p:strVal val="4*#ppt_h"/>
                                          </p:val>
                                        </p:tav>
                                        <p:tav tm="100000">
                                          <p:val>
                                            <p:strVal val="#ppt_h"/>
                                          </p:val>
                                        </p:tav>
                                      </p:tavLst>
                                    </p:anim>
                                  </p:childTnLst>
                                </p:cTn>
                              </p:par>
                            </p:childTnLst>
                          </p:cTn>
                        </p:par>
                        <p:par>
                          <p:cTn id="67" fill="hold" nodeType="afterGroup">
                            <p:stCondLst>
                              <p:cond delay="6500"/>
                            </p:stCondLst>
                            <p:childTnLst>
                              <p:par>
                                <p:cTn id="68" presetID="23" presetClass="entr" presetSubtype="32" fill="hold" grpId="0" nodeType="afterEffect">
                                  <p:stCondLst>
                                    <p:cond delay="0"/>
                                  </p:stCondLst>
                                  <p:childTnLst>
                                    <p:set>
                                      <p:cBhvr>
                                        <p:cTn id="69" dur="1" fill="hold">
                                          <p:stCondLst>
                                            <p:cond delay="0"/>
                                          </p:stCondLst>
                                        </p:cTn>
                                        <p:tgtEl>
                                          <p:spTgt spid="562234"/>
                                        </p:tgtEl>
                                        <p:attrNameLst>
                                          <p:attrName>style.visibility</p:attrName>
                                        </p:attrNameLst>
                                      </p:cBhvr>
                                      <p:to>
                                        <p:strVal val="visible"/>
                                      </p:to>
                                    </p:set>
                                    <p:anim calcmode="lin" valueType="num">
                                      <p:cBhvr>
                                        <p:cTn id="70" dur="500" fill="hold"/>
                                        <p:tgtEl>
                                          <p:spTgt spid="562234"/>
                                        </p:tgtEl>
                                        <p:attrNameLst>
                                          <p:attrName>ppt_w</p:attrName>
                                        </p:attrNameLst>
                                      </p:cBhvr>
                                      <p:tavLst>
                                        <p:tav tm="0">
                                          <p:val>
                                            <p:strVal val="4*#ppt_w"/>
                                          </p:val>
                                        </p:tav>
                                        <p:tav tm="100000">
                                          <p:val>
                                            <p:strVal val="#ppt_w"/>
                                          </p:val>
                                        </p:tav>
                                      </p:tavLst>
                                    </p:anim>
                                    <p:anim calcmode="lin" valueType="num">
                                      <p:cBhvr>
                                        <p:cTn id="71" dur="500" fill="hold"/>
                                        <p:tgtEl>
                                          <p:spTgt spid="562234"/>
                                        </p:tgtEl>
                                        <p:attrNameLst>
                                          <p:attrName>ppt_h</p:attrName>
                                        </p:attrNameLst>
                                      </p:cBhvr>
                                      <p:tavLst>
                                        <p:tav tm="0">
                                          <p:val>
                                            <p:strVal val="4*#ppt_h"/>
                                          </p:val>
                                        </p:tav>
                                        <p:tav tm="100000">
                                          <p:val>
                                            <p:strVal val="#ppt_h"/>
                                          </p:val>
                                        </p:tav>
                                      </p:tavLst>
                                    </p:anim>
                                  </p:childTnLst>
                                </p:cTn>
                              </p:par>
                            </p:childTnLst>
                          </p:cTn>
                        </p:par>
                        <p:par>
                          <p:cTn id="72" fill="hold" nodeType="afterGroup">
                            <p:stCondLst>
                              <p:cond delay="7000"/>
                            </p:stCondLst>
                            <p:childTnLst>
                              <p:par>
                                <p:cTn id="73" presetID="23" presetClass="entr" presetSubtype="32" fill="hold" grpId="0" nodeType="afterEffect">
                                  <p:stCondLst>
                                    <p:cond delay="0"/>
                                  </p:stCondLst>
                                  <p:childTnLst>
                                    <p:set>
                                      <p:cBhvr>
                                        <p:cTn id="74" dur="1" fill="hold">
                                          <p:stCondLst>
                                            <p:cond delay="0"/>
                                          </p:stCondLst>
                                        </p:cTn>
                                        <p:tgtEl>
                                          <p:spTgt spid="562235"/>
                                        </p:tgtEl>
                                        <p:attrNameLst>
                                          <p:attrName>style.visibility</p:attrName>
                                        </p:attrNameLst>
                                      </p:cBhvr>
                                      <p:to>
                                        <p:strVal val="visible"/>
                                      </p:to>
                                    </p:set>
                                    <p:anim calcmode="lin" valueType="num">
                                      <p:cBhvr>
                                        <p:cTn id="75" dur="500" fill="hold"/>
                                        <p:tgtEl>
                                          <p:spTgt spid="562235"/>
                                        </p:tgtEl>
                                        <p:attrNameLst>
                                          <p:attrName>ppt_w</p:attrName>
                                        </p:attrNameLst>
                                      </p:cBhvr>
                                      <p:tavLst>
                                        <p:tav tm="0">
                                          <p:val>
                                            <p:strVal val="4*#ppt_w"/>
                                          </p:val>
                                        </p:tav>
                                        <p:tav tm="100000">
                                          <p:val>
                                            <p:strVal val="#ppt_w"/>
                                          </p:val>
                                        </p:tav>
                                      </p:tavLst>
                                    </p:anim>
                                    <p:anim calcmode="lin" valueType="num">
                                      <p:cBhvr>
                                        <p:cTn id="76" dur="500" fill="hold"/>
                                        <p:tgtEl>
                                          <p:spTgt spid="562235"/>
                                        </p:tgtEl>
                                        <p:attrNameLst>
                                          <p:attrName>ppt_h</p:attrName>
                                        </p:attrNameLst>
                                      </p:cBhvr>
                                      <p:tavLst>
                                        <p:tav tm="0">
                                          <p:val>
                                            <p:strVal val="4*#ppt_h"/>
                                          </p:val>
                                        </p:tav>
                                        <p:tav tm="100000">
                                          <p:val>
                                            <p:strVal val="#ppt_h"/>
                                          </p:val>
                                        </p:tav>
                                      </p:tavLst>
                                    </p:anim>
                                  </p:childTnLst>
                                </p:cTn>
                              </p:par>
                            </p:childTnLst>
                          </p:cTn>
                        </p:par>
                        <p:par>
                          <p:cTn id="77" fill="hold" nodeType="afterGroup">
                            <p:stCondLst>
                              <p:cond delay="7500"/>
                            </p:stCondLst>
                            <p:childTnLst>
                              <p:par>
                                <p:cTn id="78" presetID="23" presetClass="entr" presetSubtype="32" fill="hold" grpId="0" nodeType="afterEffect">
                                  <p:stCondLst>
                                    <p:cond delay="0"/>
                                  </p:stCondLst>
                                  <p:childTnLst>
                                    <p:set>
                                      <p:cBhvr>
                                        <p:cTn id="79" dur="1" fill="hold">
                                          <p:stCondLst>
                                            <p:cond delay="0"/>
                                          </p:stCondLst>
                                        </p:cTn>
                                        <p:tgtEl>
                                          <p:spTgt spid="562236"/>
                                        </p:tgtEl>
                                        <p:attrNameLst>
                                          <p:attrName>style.visibility</p:attrName>
                                        </p:attrNameLst>
                                      </p:cBhvr>
                                      <p:to>
                                        <p:strVal val="visible"/>
                                      </p:to>
                                    </p:set>
                                    <p:anim calcmode="lin" valueType="num">
                                      <p:cBhvr>
                                        <p:cTn id="80" dur="500" fill="hold"/>
                                        <p:tgtEl>
                                          <p:spTgt spid="562236"/>
                                        </p:tgtEl>
                                        <p:attrNameLst>
                                          <p:attrName>ppt_w</p:attrName>
                                        </p:attrNameLst>
                                      </p:cBhvr>
                                      <p:tavLst>
                                        <p:tav tm="0">
                                          <p:val>
                                            <p:strVal val="4*#ppt_w"/>
                                          </p:val>
                                        </p:tav>
                                        <p:tav tm="100000">
                                          <p:val>
                                            <p:strVal val="#ppt_w"/>
                                          </p:val>
                                        </p:tav>
                                      </p:tavLst>
                                    </p:anim>
                                    <p:anim calcmode="lin" valueType="num">
                                      <p:cBhvr>
                                        <p:cTn id="81" dur="500" fill="hold"/>
                                        <p:tgtEl>
                                          <p:spTgt spid="562236"/>
                                        </p:tgtEl>
                                        <p:attrNameLst>
                                          <p:attrName>ppt_h</p:attrName>
                                        </p:attrNameLst>
                                      </p:cBhvr>
                                      <p:tavLst>
                                        <p:tav tm="0">
                                          <p:val>
                                            <p:strVal val="4*#ppt_h"/>
                                          </p:val>
                                        </p:tav>
                                        <p:tav tm="100000">
                                          <p:val>
                                            <p:strVal val="#ppt_h"/>
                                          </p:val>
                                        </p:tav>
                                      </p:tavLst>
                                    </p:anim>
                                  </p:childTnLst>
                                </p:cTn>
                              </p:par>
                            </p:childTnLst>
                          </p:cTn>
                        </p:par>
                        <p:par>
                          <p:cTn id="82" fill="hold" nodeType="afterGroup">
                            <p:stCondLst>
                              <p:cond delay="8000"/>
                            </p:stCondLst>
                            <p:childTnLst>
                              <p:par>
                                <p:cTn id="83" presetID="23" presetClass="entr" presetSubtype="32" fill="hold" grpId="0" nodeType="afterEffect">
                                  <p:stCondLst>
                                    <p:cond delay="0"/>
                                  </p:stCondLst>
                                  <p:childTnLst>
                                    <p:set>
                                      <p:cBhvr>
                                        <p:cTn id="84" dur="1" fill="hold">
                                          <p:stCondLst>
                                            <p:cond delay="0"/>
                                          </p:stCondLst>
                                        </p:cTn>
                                        <p:tgtEl>
                                          <p:spTgt spid="562237"/>
                                        </p:tgtEl>
                                        <p:attrNameLst>
                                          <p:attrName>style.visibility</p:attrName>
                                        </p:attrNameLst>
                                      </p:cBhvr>
                                      <p:to>
                                        <p:strVal val="visible"/>
                                      </p:to>
                                    </p:set>
                                    <p:anim calcmode="lin" valueType="num">
                                      <p:cBhvr>
                                        <p:cTn id="85" dur="500" fill="hold"/>
                                        <p:tgtEl>
                                          <p:spTgt spid="562237"/>
                                        </p:tgtEl>
                                        <p:attrNameLst>
                                          <p:attrName>ppt_w</p:attrName>
                                        </p:attrNameLst>
                                      </p:cBhvr>
                                      <p:tavLst>
                                        <p:tav tm="0">
                                          <p:val>
                                            <p:strVal val="4*#ppt_w"/>
                                          </p:val>
                                        </p:tav>
                                        <p:tav tm="100000">
                                          <p:val>
                                            <p:strVal val="#ppt_w"/>
                                          </p:val>
                                        </p:tav>
                                      </p:tavLst>
                                    </p:anim>
                                    <p:anim calcmode="lin" valueType="num">
                                      <p:cBhvr>
                                        <p:cTn id="86" dur="500" fill="hold"/>
                                        <p:tgtEl>
                                          <p:spTgt spid="562237"/>
                                        </p:tgtEl>
                                        <p:attrNameLst>
                                          <p:attrName>ppt_h</p:attrName>
                                        </p:attrNameLst>
                                      </p:cBhvr>
                                      <p:tavLst>
                                        <p:tav tm="0">
                                          <p:val>
                                            <p:strVal val="4*#ppt_h"/>
                                          </p:val>
                                        </p:tav>
                                        <p:tav tm="100000">
                                          <p:val>
                                            <p:strVal val="#ppt_h"/>
                                          </p:val>
                                        </p:tav>
                                      </p:tavLst>
                                    </p:anim>
                                  </p:childTnLst>
                                </p:cTn>
                              </p:par>
                            </p:childTnLst>
                          </p:cTn>
                        </p:par>
                        <p:par>
                          <p:cTn id="87" fill="hold" nodeType="afterGroup">
                            <p:stCondLst>
                              <p:cond delay="8500"/>
                            </p:stCondLst>
                            <p:childTnLst>
                              <p:par>
                                <p:cTn id="88" presetID="23" presetClass="entr" presetSubtype="32" fill="hold" grpId="0" nodeType="afterEffect">
                                  <p:stCondLst>
                                    <p:cond delay="0"/>
                                  </p:stCondLst>
                                  <p:childTnLst>
                                    <p:set>
                                      <p:cBhvr>
                                        <p:cTn id="89" dur="1" fill="hold">
                                          <p:stCondLst>
                                            <p:cond delay="0"/>
                                          </p:stCondLst>
                                        </p:cTn>
                                        <p:tgtEl>
                                          <p:spTgt spid="562238"/>
                                        </p:tgtEl>
                                        <p:attrNameLst>
                                          <p:attrName>style.visibility</p:attrName>
                                        </p:attrNameLst>
                                      </p:cBhvr>
                                      <p:to>
                                        <p:strVal val="visible"/>
                                      </p:to>
                                    </p:set>
                                    <p:anim calcmode="lin" valueType="num">
                                      <p:cBhvr>
                                        <p:cTn id="90" dur="500" fill="hold"/>
                                        <p:tgtEl>
                                          <p:spTgt spid="562238"/>
                                        </p:tgtEl>
                                        <p:attrNameLst>
                                          <p:attrName>ppt_w</p:attrName>
                                        </p:attrNameLst>
                                      </p:cBhvr>
                                      <p:tavLst>
                                        <p:tav tm="0">
                                          <p:val>
                                            <p:strVal val="4*#ppt_w"/>
                                          </p:val>
                                        </p:tav>
                                        <p:tav tm="100000">
                                          <p:val>
                                            <p:strVal val="#ppt_w"/>
                                          </p:val>
                                        </p:tav>
                                      </p:tavLst>
                                    </p:anim>
                                    <p:anim calcmode="lin" valueType="num">
                                      <p:cBhvr>
                                        <p:cTn id="91" dur="500" fill="hold"/>
                                        <p:tgtEl>
                                          <p:spTgt spid="562238"/>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9000"/>
                            </p:stCondLst>
                            <p:childTnLst>
                              <p:par>
                                <p:cTn id="93" presetID="23" presetClass="entr" presetSubtype="32" fill="hold" grpId="0" nodeType="afterEffect">
                                  <p:stCondLst>
                                    <p:cond delay="0"/>
                                  </p:stCondLst>
                                  <p:childTnLst>
                                    <p:set>
                                      <p:cBhvr>
                                        <p:cTn id="94" dur="1" fill="hold">
                                          <p:stCondLst>
                                            <p:cond delay="0"/>
                                          </p:stCondLst>
                                        </p:cTn>
                                        <p:tgtEl>
                                          <p:spTgt spid="562239"/>
                                        </p:tgtEl>
                                        <p:attrNameLst>
                                          <p:attrName>style.visibility</p:attrName>
                                        </p:attrNameLst>
                                      </p:cBhvr>
                                      <p:to>
                                        <p:strVal val="visible"/>
                                      </p:to>
                                    </p:set>
                                    <p:anim calcmode="lin" valueType="num">
                                      <p:cBhvr>
                                        <p:cTn id="95" dur="500" fill="hold"/>
                                        <p:tgtEl>
                                          <p:spTgt spid="562239"/>
                                        </p:tgtEl>
                                        <p:attrNameLst>
                                          <p:attrName>ppt_w</p:attrName>
                                        </p:attrNameLst>
                                      </p:cBhvr>
                                      <p:tavLst>
                                        <p:tav tm="0">
                                          <p:val>
                                            <p:strVal val="4*#ppt_w"/>
                                          </p:val>
                                        </p:tav>
                                        <p:tav tm="100000">
                                          <p:val>
                                            <p:strVal val="#ppt_w"/>
                                          </p:val>
                                        </p:tav>
                                      </p:tavLst>
                                    </p:anim>
                                    <p:anim calcmode="lin" valueType="num">
                                      <p:cBhvr>
                                        <p:cTn id="96" dur="500" fill="hold"/>
                                        <p:tgtEl>
                                          <p:spTgt spid="562239"/>
                                        </p:tgtEl>
                                        <p:attrNameLst>
                                          <p:attrName>ppt_h</p:attrName>
                                        </p:attrNameLst>
                                      </p:cBhvr>
                                      <p:tavLst>
                                        <p:tav tm="0">
                                          <p:val>
                                            <p:strVal val="4*#ppt_h"/>
                                          </p:val>
                                        </p:tav>
                                        <p:tav tm="100000">
                                          <p:val>
                                            <p:strVal val="#ppt_h"/>
                                          </p:val>
                                        </p:tav>
                                      </p:tavLst>
                                    </p:anim>
                                  </p:childTnLst>
                                </p:cTn>
                              </p:par>
                            </p:childTnLst>
                          </p:cTn>
                        </p:par>
                        <p:par>
                          <p:cTn id="97" fill="hold" nodeType="afterGroup">
                            <p:stCondLst>
                              <p:cond delay="9500"/>
                            </p:stCondLst>
                            <p:childTnLst>
                              <p:par>
                                <p:cTn id="98" presetID="9" presetClass="entr" presetSubtype="0" fill="hold"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dissolve">
                                      <p:cBhvr>
                                        <p:cTn id="10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233" grpId="0" autoUpdateAnimBg="0"/>
      <p:bldP spid="562234" grpId="0" autoUpdateAnimBg="0"/>
      <p:bldP spid="562235" grpId="0" autoUpdateAnimBg="0"/>
      <p:bldP spid="562236" grpId="0" autoUpdateAnimBg="0"/>
      <p:bldP spid="562237" grpId="0" autoUpdateAnimBg="0"/>
      <p:bldP spid="562238" grpId="0" autoUpdateAnimBg="0"/>
      <p:bldP spid="562239" grpId="0" autoUpdateAnimBg="0"/>
      <p:bldP spid="562240" grpId="0" autoUpdateAnimBg="0"/>
      <p:bldP spid="56224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6460"/>
            <a:ext cx="8229600" cy="1309991"/>
          </a:xfrm>
        </p:spPr>
        <p:txBody>
          <a:bodyPr/>
          <a:lstStyle/>
          <a:p>
            <a:r>
              <a:rPr lang="en-US" dirty="0" smtClean="0"/>
              <a:t>After reading this chapter, you should be able to:</a:t>
            </a:r>
            <a:endParaRPr lang="en-US" dirty="0"/>
          </a:p>
        </p:txBody>
      </p:sp>
      <p:sp>
        <p:nvSpPr>
          <p:cNvPr id="6" name="Content Placeholder 5"/>
          <p:cNvSpPr>
            <a:spLocks noGrp="1"/>
          </p:cNvSpPr>
          <p:nvPr>
            <p:ph idx="1"/>
          </p:nvPr>
        </p:nvSpPr>
        <p:spPr/>
        <p:txBody>
          <a:bodyPr/>
          <a:lstStyle/>
          <a:p>
            <a:r>
              <a:rPr lang="en-US" sz="1800" b="0" dirty="0"/>
              <a:t>LO 05-01: Explain the effects of the demand for labor being a derived demand.</a:t>
            </a:r>
          </a:p>
          <a:p>
            <a:r>
              <a:rPr lang="en-US" sz="1800" b="0" dirty="0"/>
              <a:t>LO 05-02: Explain how a firm’s short-run production function can be used to derive a demand curve for labor.</a:t>
            </a:r>
          </a:p>
          <a:p>
            <a:r>
              <a:rPr lang="en-US" sz="1800" b="0" dirty="0"/>
              <a:t>LO 05-03: Contrast the labor demand curves of firms that operate in perfectly competitive versus imperfectly competitive output markets.</a:t>
            </a:r>
          </a:p>
          <a:p>
            <a:r>
              <a:rPr lang="en-US" sz="1800" b="0" dirty="0"/>
              <a:t>LO 05-04: Discusses the differences between short-run and long-run labor demand.</a:t>
            </a:r>
          </a:p>
          <a:p>
            <a:r>
              <a:rPr lang="en-US" sz="1800" b="0" dirty="0"/>
              <a:t>LO 05-05: Derive the market demand curve for labor from individual firm demands and explain why it is more inelastic than the simple summation of the labor demand curves of all firms in the market.</a:t>
            </a:r>
          </a:p>
          <a:p>
            <a:r>
              <a:rPr lang="en-US" sz="1800" b="0" dirty="0"/>
              <a:t>LO 05-06: Identify and discuss the determinants of the elasticity of labor demand.</a:t>
            </a:r>
          </a:p>
          <a:p>
            <a:r>
              <a:rPr lang="en-US" sz="1800" b="0" dirty="0"/>
              <a:t>LO 05-07: Identify and explain the determinants of the demand for labor.</a:t>
            </a:r>
          </a:p>
          <a:p>
            <a:r>
              <a:rPr lang="en-US" sz="1800" b="0" dirty="0"/>
              <a:t>LO 05-08: Relate the concepts of labor demand to real-world applications.</a:t>
            </a:r>
          </a:p>
          <a:p>
            <a:endParaRPr lang="en-US" sz="1800" b="0" dirty="0"/>
          </a:p>
        </p:txBody>
      </p:sp>
    </p:spTree>
    <p:extLst>
      <p:ext uri="{BB962C8B-B14F-4D97-AF65-F5344CB8AC3E}">
        <p14:creationId xmlns:p14="http://schemas.microsoft.com/office/powerpoint/2010/main" val="438439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0" y="1573328"/>
            <a:ext cx="3841750" cy="368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1600" dirty="0"/>
              <a:t> 	For imperfectly competitive firms, the labor demand curve will slope because of a </a:t>
            </a:r>
            <a:r>
              <a:rPr kumimoji="0" lang="en-US" altLang="en-US" sz="1600" dirty="0" smtClean="0"/>
              <a:t>falling marginal </a:t>
            </a:r>
            <a:r>
              <a:rPr kumimoji="0" lang="en-US" altLang="en-US" sz="1600" dirty="0"/>
              <a:t>product of labor </a:t>
            </a:r>
            <a:r>
              <a:rPr kumimoji="0" lang="en-US" altLang="en-US" sz="1600" i="1" dirty="0"/>
              <a:t>and</a:t>
            </a:r>
            <a:r>
              <a:rPr kumimoji="0" lang="en-US" altLang="en-US" sz="1600" dirty="0"/>
              <a:t> because the firm must decrease the price on all units of output as more output is produced. </a:t>
            </a:r>
          </a:p>
          <a:p>
            <a:pPr>
              <a:lnSpc>
                <a:spcPct val="80000"/>
              </a:lnSpc>
              <a:spcBef>
                <a:spcPct val="50000"/>
              </a:spcBef>
              <a:buFontTx/>
              <a:buChar char="•"/>
            </a:pPr>
            <a:r>
              <a:rPr kumimoji="0" lang="en-US" altLang="en-US" sz="1600" dirty="0"/>
              <a:t>  Since it is in an imperfectly competitive market, the firm faces </a:t>
            </a:r>
            <a:r>
              <a:rPr kumimoji="0" lang="en-US" altLang="en-US" sz="1600" dirty="0" smtClean="0"/>
              <a:t>a downward </a:t>
            </a:r>
            <a:r>
              <a:rPr kumimoji="0" lang="en-US" altLang="en-US" sz="1600" dirty="0"/>
              <a:t>sloping product demand curve </a:t>
            </a:r>
            <a:r>
              <a:rPr kumimoji="0" lang="en-US" altLang="en-US" sz="1600" b="1" dirty="0"/>
              <a:t>(4)</a:t>
            </a:r>
            <a:r>
              <a:rPr kumimoji="0" lang="en-US" altLang="en-US" sz="1600" dirty="0"/>
              <a:t>. That is, the product price falls as the firm sells more units.</a:t>
            </a:r>
          </a:p>
          <a:p>
            <a:pPr>
              <a:lnSpc>
                <a:spcPct val="80000"/>
              </a:lnSpc>
              <a:spcBef>
                <a:spcPct val="50000"/>
              </a:spcBef>
              <a:buFontTx/>
              <a:buChar char="•"/>
            </a:pPr>
            <a:r>
              <a:rPr kumimoji="0" lang="en-US" altLang="en-US" sz="1600" dirty="0"/>
              <a:t> The labor demand curve for an imperfectly competitive firm  (MRP) is less elastic than that for a perfectly competitive firm (VMP). As a result, they will hire fewer workers other things equal.</a:t>
            </a:r>
          </a:p>
        </p:txBody>
      </p:sp>
      <p:sp>
        <p:nvSpPr>
          <p:cNvPr id="41987" name="Text Box 4"/>
          <p:cNvSpPr txBox="1">
            <a:spLocks noChangeAspect="1" noChangeArrowheads="1"/>
          </p:cNvSpPr>
          <p:nvPr/>
        </p:nvSpPr>
        <p:spPr bwMode="auto">
          <a:xfrm>
            <a:off x="5210175" y="1597025"/>
            <a:ext cx="1212850" cy="4370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70000"/>
              </a:lnSpc>
              <a:spcBef>
                <a:spcPct val="50000"/>
              </a:spcBef>
              <a:buFontTx/>
              <a:buNone/>
            </a:pPr>
            <a:r>
              <a:rPr kumimoji="0" lang="en-US" altLang="en-US" sz="1600" b="1" i="1">
                <a:latin typeface="+mn-lt"/>
              </a:rPr>
              <a:t>Wage Rate</a:t>
            </a:r>
          </a:p>
        </p:txBody>
      </p:sp>
      <p:sp>
        <p:nvSpPr>
          <p:cNvPr id="41988" name="Text Box 5"/>
          <p:cNvSpPr txBox="1">
            <a:spLocks noChangeAspect="1" noChangeArrowheads="1"/>
          </p:cNvSpPr>
          <p:nvPr/>
        </p:nvSpPr>
        <p:spPr bwMode="auto">
          <a:xfrm>
            <a:off x="7694613" y="5540375"/>
            <a:ext cx="1382712"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lnSpc>
                <a:spcPct val="70000"/>
              </a:lnSpc>
              <a:spcBef>
                <a:spcPct val="50000"/>
              </a:spcBef>
              <a:buFontTx/>
              <a:buNone/>
            </a:pPr>
            <a:r>
              <a:rPr kumimoji="0" lang="en-US" altLang="en-US" sz="1600" b="1" i="1">
                <a:latin typeface="+mn-lt"/>
              </a:rPr>
              <a:t>Quantity of Labor</a:t>
            </a:r>
            <a:endParaRPr kumimoji="0" lang="en-US" altLang="en-US" sz="1400" i="1">
              <a:latin typeface="+mn-lt"/>
            </a:endParaRPr>
          </a:p>
        </p:txBody>
      </p:sp>
      <p:sp>
        <p:nvSpPr>
          <p:cNvPr id="41989" name="Text Box 6"/>
          <p:cNvSpPr txBox="1">
            <a:spLocks noChangeAspect="1" noChangeArrowheads="1"/>
          </p:cNvSpPr>
          <p:nvPr/>
        </p:nvSpPr>
        <p:spPr bwMode="auto">
          <a:xfrm>
            <a:off x="3884613" y="1687513"/>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1000</a:t>
            </a:r>
            <a:endParaRPr kumimoji="0" lang="en-US" altLang="en-US" sz="2000" b="1">
              <a:latin typeface="+mn-lt"/>
            </a:endParaRPr>
          </a:p>
        </p:txBody>
      </p:sp>
      <p:sp>
        <p:nvSpPr>
          <p:cNvPr id="41990" name="Line 7"/>
          <p:cNvSpPr>
            <a:spLocks noChangeAspect="1" noChangeShapeType="1"/>
          </p:cNvSpPr>
          <p:nvPr/>
        </p:nvSpPr>
        <p:spPr bwMode="auto">
          <a:xfrm>
            <a:off x="4589463" y="5511800"/>
            <a:ext cx="3703637"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41991" name="Line 8"/>
          <p:cNvSpPr>
            <a:spLocks noChangeAspect="1" noChangeShapeType="1"/>
          </p:cNvSpPr>
          <p:nvPr/>
        </p:nvSpPr>
        <p:spPr bwMode="auto">
          <a:xfrm>
            <a:off x="4598988" y="1265238"/>
            <a:ext cx="0" cy="4233862"/>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41992" name="Rectangle 9"/>
          <p:cNvSpPr>
            <a:spLocks noGrp="1" noChangeArrowheads="1"/>
          </p:cNvSpPr>
          <p:nvPr>
            <p:ph type="title"/>
          </p:nvPr>
        </p:nvSpPr>
        <p:spPr>
          <a:noFill/>
        </p:spPr>
        <p:txBody>
          <a:bodyPr/>
          <a:lstStyle/>
          <a:p>
            <a:pPr eaLnBrk="1" hangingPunct="1">
              <a:lnSpc>
                <a:spcPct val="60000"/>
              </a:lnSpc>
            </a:pPr>
            <a:r>
              <a:rPr lang="en-US" altLang="en-US"/>
              <a:t>Short-Run Labor Demand</a:t>
            </a:r>
          </a:p>
        </p:txBody>
      </p:sp>
      <p:sp>
        <p:nvSpPr>
          <p:cNvPr id="41993" name="Text Box 10"/>
          <p:cNvSpPr txBox="1">
            <a:spLocks noChangeAspect="1" noChangeArrowheads="1"/>
          </p:cNvSpPr>
          <p:nvPr/>
        </p:nvSpPr>
        <p:spPr bwMode="auto">
          <a:xfrm>
            <a:off x="3884613" y="2357438"/>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800</a:t>
            </a:r>
            <a:endParaRPr kumimoji="0" lang="en-US" altLang="en-US" sz="2000" b="1">
              <a:latin typeface="+mn-lt"/>
            </a:endParaRPr>
          </a:p>
        </p:txBody>
      </p:sp>
      <p:sp>
        <p:nvSpPr>
          <p:cNvPr id="41994" name="Text Box 11"/>
          <p:cNvSpPr txBox="1">
            <a:spLocks noChangeAspect="1" noChangeArrowheads="1"/>
          </p:cNvSpPr>
          <p:nvPr/>
        </p:nvSpPr>
        <p:spPr bwMode="auto">
          <a:xfrm>
            <a:off x="3884613" y="3054350"/>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600</a:t>
            </a:r>
            <a:endParaRPr kumimoji="0" lang="en-US" altLang="en-US" sz="2000" b="1">
              <a:latin typeface="+mn-lt"/>
            </a:endParaRPr>
          </a:p>
        </p:txBody>
      </p:sp>
      <p:sp>
        <p:nvSpPr>
          <p:cNvPr id="41995" name="Text Box 12"/>
          <p:cNvSpPr txBox="1">
            <a:spLocks noChangeAspect="1" noChangeArrowheads="1"/>
          </p:cNvSpPr>
          <p:nvPr/>
        </p:nvSpPr>
        <p:spPr bwMode="auto">
          <a:xfrm>
            <a:off x="3884613" y="3744913"/>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400</a:t>
            </a:r>
            <a:endParaRPr kumimoji="0" lang="en-US" altLang="en-US" sz="2000" b="1">
              <a:latin typeface="+mn-lt"/>
            </a:endParaRPr>
          </a:p>
        </p:txBody>
      </p:sp>
      <p:sp>
        <p:nvSpPr>
          <p:cNvPr id="41996" name="Text Box 13"/>
          <p:cNvSpPr txBox="1">
            <a:spLocks noChangeAspect="1" noChangeArrowheads="1"/>
          </p:cNvSpPr>
          <p:nvPr/>
        </p:nvSpPr>
        <p:spPr bwMode="auto">
          <a:xfrm>
            <a:off x="3884613" y="4491038"/>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200</a:t>
            </a:r>
            <a:endParaRPr kumimoji="0" lang="en-US" altLang="en-US" sz="2000" b="1">
              <a:latin typeface="+mn-lt"/>
            </a:endParaRPr>
          </a:p>
        </p:txBody>
      </p:sp>
      <p:sp>
        <p:nvSpPr>
          <p:cNvPr id="41997" name="Text Box 14"/>
          <p:cNvSpPr txBox="1">
            <a:spLocks noChangeAspect="1" noChangeArrowheads="1"/>
          </p:cNvSpPr>
          <p:nvPr/>
        </p:nvSpPr>
        <p:spPr bwMode="auto">
          <a:xfrm>
            <a:off x="4778375" y="548005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1</a:t>
            </a:r>
            <a:endParaRPr kumimoji="0" lang="en-US" altLang="en-US" sz="2000" b="1">
              <a:latin typeface="+mn-lt"/>
            </a:endParaRPr>
          </a:p>
        </p:txBody>
      </p:sp>
      <p:sp>
        <p:nvSpPr>
          <p:cNvPr id="41998" name="Text Box 15"/>
          <p:cNvSpPr txBox="1">
            <a:spLocks noChangeAspect="1" noChangeArrowheads="1"/>
          </p:cNvSpPr>
          <p:nvPr/>
        </p:nvSpPr>
        <p:spPr bwMode="auto">
          <a:xfrm>
            <a:off x="5245100" y="54864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2</a:t>
            </a:r>
            <a:endParaRPr kumimoji="0" lang="en-US" altLang="en-US" sz="2000" b="1">
              <a:latin typeface="+mn-lt"/>
            </a:endParaRPr>
          </a:p>
        </p:txBody>
      </p:sp>
      <p:sp>
        <p:nvSpPr>
          <p:cNvPr id="41999" name="Text Box 16"/>
          <p:cNvSpPr txBox="1">
            <a:spLocks noChangeAspect="1" noChangeArrowheads="1"/>
          </p:cNvSpPr>
          <p:nvPr/>
        </p:nvSpPr>
        <p:spPr bwMode="auto">
          <a:xfrm>
            <a:off x="5710238" y="54864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3</a:t>
            </a:r>
            <a:endParaRPr kumimoji="0" lang="en-US" altLang="en-US" sz="2000" b="1">
              <a:latin typeface="+mn-lt"/>
            </a:endParaRPr>
          </a:p>
        </p:txBody>
      </p:sp>
      <p:sp>
        <p:nvSpPr>
          <p:cNvPr id="42000" name="Text Box 17"/>
          <p:cNvSpPr txBox="1">
            <a:spLocks noChangeAspect="1" noChangeArrowheads="1"/>
          </p:cNvSpPr>
          <p:nvPr/>
        </p:nvSpPr>
        <p:spPr bwMode="auto">
          <a:xfrm>
            <a:off x="6154738" y="54864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4</a:t>
            </a:r>
            <a:endParaRPr kumimoji="0" lang="en-US" altLang="en-US" sz="2000" b="1">
              <a:latin typeface="+mn-lt"/>
            </a:endParaRPr>
          </a:p>
        </p:txBody>
      </p:sp>
      <p:sp>
        <p:nvSpPr>
          <p:cNvPr id="42001" name="Text Box 18"/>
          <p:cNvSpPr txBox="1">
            <a:spLocks noChangeAspect="1" noChangeArrowheads="1"/>
          </p:cNvSpPr>
          <p:nvPr/>
        </p:nvSpPr>
        <p:spPr bwMode="auto">
          <a:xfrm>
            <a:off x="6588125" y="54864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5</a:t>
            </a:r>
            <a:endParaRPr kumimoji="0" lang="en-US" altLang="en-US" sz="2000" b="1">
              <a:latin typeface="+mn-lt"/>
            </a:endParaRPr>
          </a:p>
        </p:txBody>
      </p:sp>
      <p:sp>
        <p:nvSpPr>
          <p:cNvPr id="42002" name="Text Box 19"/>
          <p:cNvSpPr txBox="1">
            <a:spLocks noChangeAspect="1" noChangeArrowheads="1"/>
          </p:cNvSpPr>
          <p:nvPr/>
        </p:nvSpPr>
        <p:spPr bwMode="auto">
          <a:xfrm>
            <a:off x="7038975" y="54864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6</a:t>
            </a:r>
            <a:endParaRPr kumimoji="0" lang="en-US" altLang="en-US" sz="2000" b="1">
              <a:latin typeface="+mn-lt"/>
            </a:endParaRPr>
          </a:p>
        </p:txBody>
      </p:sp>
      <p:sp>
        <p:nvSpPr>
          <p:cNvPr id="42003" name="Text Box 20"/>
          <p:cNvSpPr txBox="1">
            <a:spLocks noChangeAspect="1" noChangeArrowheads="1"/>
          </p:cNvSpPr>
          <p:nvPr/>
        </p:nvSpPr>
        <p:spPr bwMode="auto">
          <a:xfrm>
            <a:off x="7464425" y="54864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7</a:t>
            </a:r>
            <a:endParaRPr kumimoji="0" lang="en-US" altLang="en-US" sz="2000" b="1">
              <a:latin typeface="+mn-lt"/>
            </a:endParaRPr>
          </a:p>
        </p:txBody>
      </p:sp>
      <p:sp>
        <p:nvSpPr>
          <p:cNvPr id="42004" name="Line 22"/>
          <p:cNvSpPr>
            <a:spLocks noChangeShapeType="1"/>
          </p:cNvSpPr>
          <p:nvPr/>
        </p:nvSpPr>
        <p:spPr bwMode="auto">
          <a:xfrm>
            <a:off x="4606925" y="1911350"/>
            <a:ext cx="3683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05" name="Line 23"/>
          <p:cNvSpPr>
            <a:spLocks noChangeShapeType="1"/>
          </p:cNvSpPr>
          <p:nvPr/>
        </p:nvSpPr>
        <p:spPr bwMode="auto">
          <a:xfrm flipV="1">
            <a:off x="6342063" y="4535488"/>
            <a:ext cx="23812" cy="9493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pic>
        <p:nvPicPr>
          <p:cNvPr id="42006" name="Picture 24"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1812925"/>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7" name="Picture 25"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0" y="447516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8" name="Picture 27"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763" y="283686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9" name="Picture 28"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650" y="364331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0" name="Picture 30"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150" y="5851525"/>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1" name="Line 31"/>
          <p:cNvSpPr>
            <a:spLocks noChangeShapeType="1"/>
          </p:cNvSpPr>
          <p:nvPr/>
        </p:nvSpPr>
        <p:spPr bwMode="auto">
          <a:xfrm>
            <a:off x="4595813" y="2897188"/>
            <a:ext cx="81915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12" name="Line 32"/>
          <p:cNvSpPr>
            <a:spLocks noChangeShapeType="1"/>
          </p:cNvSpPr>
          <p:nvPr/>
        </p:nvSpPr>
        <p:spPr bwMode="auto">
          <a:xfrm>
            <a:off x="4594225" y="3740150"/>
            <a:ext cx="130651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13" name="Line 33"/>
          <p:cNvSpPr>
            <a:spLocks noChangeShapeType="1"/>
          </p:cNvSpPr>
          <p:nvPr/>
        </p:nvSpPr>
        <p:spPr bwMode="auto">
          <a:xfrm>
            <a:off x="4630738" y="4572000"/>
            <a:ext cx="179228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14" name="Line 34"/>
          <p:cNvSpPr>
            <a:spLocks noChangeShapeType="1"/>
          </p:cNvSpPr>
          <p:nvPr/>
        </p:nvSpPr>
        <p:spPr bwMode="auto">
          <a:xfrm flipH="1" flipV="1">
            <a:off x="4595813" y="4714875"/>
            <a:ext cx="11112" cy="11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2075" tIns="46038" rIns="92075" bIns="46038"/>
          <a:lstStyle/>
          <a:p>
            <a:endParaRPr lang="en-US" sz="2000">
              <a:latin typeface="+mn-lt"/>
            </a:endParaRPr>
          </a:p>
        </p:txBody>
      </p:sp>
      <p:sp>
        <p:nvSpPr>
          <p:cNvPr id="42015" name="Line 35"/>
          <p:cNvSpPr>
            <a:spLocks noChangeShapeType="1"/>
          </p:cNvSpPr>
          <p:nvPr/>
        </p:nvSpPr>
        <p:spPr bwMode="auto">
          <a:xfrm>
            <a:off x="4987925" y="1911350"/>
            <a:ext cx="0" cy="35988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16" name="Line 36"/>
          <p:cNvSpPr>
            <a:spLocks noChangeShapeType="1"/>
          </p:cNvSpPr>
          <p:nvPr/>
        </p:nvSpPr>
        <p:spPr bwMode="auto">
          <a:xfrm>
            <a:off x="5392738" y="2909888"/>
            <a:ext cx="11112" cy="25971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17" name="Line 37"/>
          <p:cNvSpPr>
            <a:spLocks noChangeShapeType="1"/>
          </p:cNvSpPr>
          <p:nvPr/>
        </p:nvSpPr>
        <p:spPr bwMode="auto">
          <a:xfrm>
            <a:off x="5902325" y="3692525"/>
            <a:ext cx="12700" cy="1803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pic>
        <p:nvPicPr>
          <p:cNvPr id="42018" name="Picture 38"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5030788"/>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9" name="Picture 39"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544671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0" name="Line 40"/>
          <p:cNvSpPr>
            <a:spLocks noChangeShapeType="1"/>
          </p:cNvSpPr>
          <p:nvPr/>
        </p:nvSpPr>
        <p:spPr bwMode="auto">
          <a:xfrm>
            <a:off x="4619625" y="5081588"/>
            <a:ext cx="220821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1" name="Line 42"/>
          <p:cNvSpPr>
            <a:spLocks noChangeShapeType="1"/>
          </p:cNvSpPr>
          <p:nvPr/>
        </p:nvSpPr>
        <p:spPr bwMode="auto">
          <a:xfrm>
            <a:off x="4618038" y="5926138"/>
            <a:ext cx="31829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2" name="Line 43"/>
          <p:cNvSpPr>
            <a:spLocks noChangeShapeType="1"/>
          </p:cNvSpPr>
          <p:nvPr/>
        </p:nvSpPr>
        <p:spPr bwMode="auto">
          <a:xfrm>
            <a:off x="6864350" y="5081588"/>
            <a:ext cx="0" cy="4286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3" name="Line 45"/>
          <p:cNvSpPr>
            <a:spLocks noChangeShapeType="1"/>
          </p:cNvSpPr>
          <p:nvPr/>
        </p:nvSpPr>
        <p:spPr bwMode="auto">
          <a:xfrm>
            <a:off x="7731125" y="5545138"/>
            <a:ext cx="0" cy="4032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4" name="Text Box 46"/>
          <p:cNvSpPr txBox="1">
            <a:spLocks noChangeArrowheads="1"/>
          </p:cNvSpPr>
          <p:nvPr/>
        </p:nvSpPr>
        <p:spPr bwMode="auto">
          <a:xfrm>
            <a:off x="7377113" y="6051550"/>
            <a:ext cx="125412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hlink"/>
                </a:solidFill>
                <a:latin typeface="+mn-lt"/>
              </a:rPr>
              <a:t>MRP=D</a:t>
            </a:r>
            <a:r>
              <a:rPr lang="en-US" altLang="en-US" sz="1800" baseline="-25000">
                <a:solidFill>
                  <a:schemeClr val="hlink"/>
                </a:solidFill>
                <a:latin typeface="+mn-lt"/>
              </a:rPr>
              <a:t>L</a:t>
            </a:r>
            <a:endParaRPr lang="en-US" altLang="en-US" sz="1800">
              <a:solidFill>
                <a:schemeClr val="hlink"/>
              </a:solidFill>
              <a:latin typeface="+mn-lt"/>
            </a:endParaRPr>
          </a:p>
        </p:txBody>
      </p:sp>
      <p:sp>
        <p:nvSpPr>
          <p:cNvPr id="42025" name="Line 47"/>
          <p:cNvSpPr>
            <a:spLocks noChangeShapeType="1"/>
          </p:cNvSpPr>
          <p:nvPr/>
        </p:nvSpPr>
        <p:spPr bwMode="auto">
          <a:xfrm>
            <a:off x="4999038" y="1887538"/>
            <a:ext cx="392112" cy="9985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6" name="Line 48"/>
          <p:cNvSpPr>
            <a:spLocks noChangeShapeType="1"/>
          </p:cNvSpPr>
          <p:nvPr/>
        </p:nvSpPr>
        <p:spPr bwMode="auto">
          <a:xfrm>
            <a:off x="5391150" y="2909888"/>
            <a:ext cx="498475" cy="7826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7" name="Line 49"/>
          <p:cNvSpPr>
            <a:spLocks noChangeShapeType="1"/>
          </p:cNvSpPr>
          <p:nvPr/>
        </p:nvSpPr>
        <p:spPr bwMode="auto">
          <a:xfrm>
            <a:off x="5902325" y="3752850"/>
            <a:ext cx="439738" cy="79533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8" name="Line 50"/>
          <p:cNvSpPr>
            <a:spLocks noChangeShapeType="1"/>
          </p:cNvSpPr>
          <p:nvPr/>
        </p:nvSpPr>
        <p:spPr bwMode="auto">
          <a:xfrm>
            <a:off x="6329363" y="4537075"/>
            <a:ext cx="498475" cy="56991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29" name="Line 51"/>
          <p:cNvSpPr>
            <a:spLocks noChangeShapeType="1"/>
          </p:cNvSpPr>
          <p:nvPr/>
        </p:nvSpPr>
        <p:spPr bwMode="auto">
          <a:xfrm>
            <a:off x="6864350" y="5118100"/>
            <a:ext cx="866775" cy="81915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30" name="Line 52"/>
          <p:cNvSpPr>
            <a:spLocks noChangeShapeType="1"/>
          </p:cNvSpPr>
          <p:nvPr/>
        </p:nvSpPr>
        <p:spPr bwMode="auto">
          <a:xfrm>
            <a:off x="4595813" y="5497513"/>
            <a:ext cx="0" cy="773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31" name="Text Box 53"/>
          <p:cNvSpPr txBox="1">
            <a:spLocks noChangeAspect="1" noChangeArrowheads="1"/>
          </p:cNvSpPr>
          <p:nvPr/>
        </p:nvSpPr>
        <p:spPr bwMode="auto">
          <a:xfrm>
            <a:off x="3906838" y="5319713"/>
            <a:ext cx="687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0</a:t>
            </a:r>
            <a:endParaRPr kumimoji="0" lang="en-US" altLang="en-US" sz="2000" b="1">
              <a:latin typeface="+mn-lt"/>
            </a:endParaRPr>
          </a:p>
        </p:txBody>
      </p:sp>
      <p:sp>
        <p:nvSpPr>
          <p:cNvPr id="42032" name="Line 54"/>
          <p:cNvSpPr>
            <a:spLocks noChangeShapeType="1"/>
          </p:cNvSpPr>
          <p:nvPr/>
        </p:nvSpPr>
        <p:spPr bwMode="auto">
          <a:xfrm>
            <a:off x="5019675" y="1866900"/>
            <a:ext cx="2924175" cy="29622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42033" name="Text Box 55"/>
          <p:cNvSpPr txBox="1">
            <a:spLocks noChangeArrowheads="1"/>
          </p:cNvSpPr>
          <p:nvPr/>
        </p:nvSpPr>
        <p:spPr bwMode="auto">
          <a:xfrm>
            <a:off x="7993063" y="4629150"/>
            <a:ext cx="114935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accent2"/>
                </a:solidFill>
                <a:latin typeface="+mn-lt"/>
              </a:rPr>
              <a:t>VMP</a:t>
            </a: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4800" dirty="0">
                <a:solidFill>
                  <a:srgbClr val="EF8E21"/>
                </a:solidFill>
              </a:rPr>
              <a:t>5. Long-Run Demand </a:t>
            </a:r>
            <a:r>
              <a:rPr lang="en-US" altLang="en-US" sz="4800" dirty="0" smtClean="0">
                <a:solidFill>
                  <a:srgbClr val="EF8E21"/>
                </a:solidFill>
              </a:rPr>
              <a:t>for </a:t>
            </a:r>
            <a:r>
              <a:rPr lang="en-US" altLang="en-US" sz="4800" dirty="0">
                <a:solidFill>
                  <a:srgbClr val="EF8E21"/>
                </a:solidFill>
              </a:rPr>
              <a:t>Labor</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noFill/>
        </p:spPr>
        <p:txBody>
          <a:bodyPr/>
          <a:lstStyle/>
          <a:p>
            <a:pPr eaLnBrk="1" hangingPunct="1"/>
            <a:r>
              <a:rPr lang="en-US" altLang="en-US"/>
              <a:t>Long-Run Labor Demand</a:t>
            </a:r>
          </a:p>
        </p:txBody>
      </p:sp>
      <p:sp>
        <p:nvSpPr>
          <p:cNvPr id="46083" name="Rectangle 2"/>
          <p:cNvSpPr>
            <a:spLocks noGrp="1" noChangeArrowheads="1"/>
          </p:cNvSpPr>
          <p:nvPr>
            <p:ph idx="1"/>
          </p:nvPr>
        </p:nvSpPr>
        <p:spPr/>
        <p:txBody>
          <a:bodyPr/>
          <a:lstStyle/>
          <a:p>
            <a:pPr eaLnBrk="1" hangingPunct="1"/>
            <a:r>
              <a:rPr lang="en-US" altLang="en-US"/>
              <a:t>In the long run, </a:t>
            </a:r>
            <a:r>
              <a:rPr lang="en-US" altLang="en-US" i="1"/>
              <a:t>both</a:t>
            </a:r>
            <a:r>
              <a:rPr lang="en-US" altLang="en-US"/>
              <a:t> labor and capital are variable.</a:t>
            </a:r>
          </a:p>
          <a:p>
            <a:pPr eaLnBrk="1" hangingPunct="1"/>
            <a:r>
              <a:rPr lang="en-US" altLang="en-US"/>
              <a:t>The total product for a firm in the long run is:</a:t>
            </a:r>
          </a:p>
          <a:p>
            <a:pPr lvl="1" eaLnBrk="1" hangingPunct="1"/>
            <a:r>
              <a:rPr lang="en-US" altLang="en-US"/>
              <a:t>TP</a:t>
            </a:r>
            <a:r>
              <a:rPr lang="en-US" altLang="en-US" baseline="-25000"/>
              <a:t>LR</a:t>
            </a:r>
            <a:r>
              <a:rPr lang="en-US" altLang="en-US"/>
              <a:t>=f(K,L)</a:t>
            </a:r>
          </a:p>
          <a:p>
            <a:pPr eaLnBrk="1" hangingPunct="1"/>
            <a:r>
              <a:rPr lang="en-US" altLang="en-US"/>
              <a:t>The long-run labor demand curve is downward sloping because a wage decline has both an output and substitution effect.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47625" y="1925840"/>
            <a:ext cx="38512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a:solidFill>
                  <a:schemeClr val="bg2"/>
                </a:solidFill>
                <a:latin typeface="+mj-lt"/>
              </a:rPr>
              <a:t> 	</a:t>
            </a:r>
            <a:r>
              <a:rPr kumimoji="0" lang="en-US" altLang="en-US" sz="2000">
                <a:latin typeface="+mj-lt"/>
              </a:rPr>
              <a:t>A decline in the wage rate will reduce the marginal cost (</a:t>
            </a:r>
            <a:r>
              <a:rPr kumimoji="0" lang="en-US" altLang="en-US" sz="2000">
                <a:solidFill>
                  <a:schemeClr val="accent2"/>
                </a:solidFill>
                <a:latin typeface="+mj-lt"/>
              </a:rPr>
              <a:t>MC</a:t>
            </a:r>
            <a:r>
              <a:rPr kumimoji="0" lang="en-US" altLang="en-US" sz="2000" baseline="-25000">
                <a:solidFill>
                  <a:schemeClr val="accent2"/>
                </a:solidFill>
                <a:latin typeface="+mj-lt"/>
              </a:rPr>
              <a:t>1</a:t>
            </a:r>
            <a:r>
              <a:rPr kumimoji="0" lang="en-US" altLang="en-US" sz="2000">
                <a:solidFill>
                  <a:schemeClr val="bg2"/>
                </a:solidFill>
                <a:latin typeface="+mj-lt"/>
              </a:rPr>
              <a:t> </a:t>
            </a:r>
            <a:r>
              <a:rPr kumimoji="0" lang="en-US" altLang="en-US" sz="2000">
                <a:latin typeface="+mj-lt"/>
              </a:rPr>
              <a:t>to</a:t>
            </a:r>
            <a:r>
              <a:rPr kumimoji="0" lang="en-US" altLang="en-US" sz="2000">
                <a:solidFill>
                  <a:schemeClr val="bg2"/>
                </a:solidFill>
                <a:latin typeface="+mj-lt"/>
              </a:rPr>
              <a:t> </a:t>
            </a:r>
            <a:r>
              <a:rPr kumimoji="0" lang="en-US" altLang="en-US" sz="2000">
                <a:solidFill>
                  <a:schemeClr val="accent2"/>
                </a:solidFill>
                <a:latin typeface="+mj-lt"/>
              </a:rPr>
              <a:t>MC</a:t>
            </a:r>
            <a:r>
              <a:rPr kumimoji="0" lang="en-US" altLang="en-US" sz="2000" baseline="-25000">
                <a:solidFill>
                  <a:schemeClr val="accent2"/>
                </a:solidFill>
                <a:latin typeface="+mj-lt"/>
              </a:rPr>
              <a:t>2</a:t>
            </a:r>
            <a:r>
              <a:rPr kumimoji="0" lang="en-US" altLang="en-US" sz="2000">
                <a:latin typeface="+mj-lt"/>
              </a:rPr>
              <a:t>) and increase the profit maximizing level of output (40 to 70).	</a:t>
            </a:r>
          </a:p>
        </p:txBody>
      </p:sp>
      <p:sp>
        <p:nvSpPr>
          <p:cNvPr id="48131" name="Text Box 4"/>
          <p:cNvSpPr txBox="1">
            <a:spLocks noChangeAspect="1" noChangeArrowheads="1"/>
          </p:cNvSpPr>
          <p:nvPr/>
        </p:nvSpPr>
        <p:spPr bwMode="auto">
          <a:xfrm>
            <a:off x="4488780" y="1783759"/>
            <a:ext cx="1212850" cy="264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70000"/>
              </a:lnSpc>
              <a:spcBef>
                <a:spcPct val="50000"/>
              </a:spcBef>
              <a:buFontTx/>
              <a:buNone/>
            </a:pPr>
            <a:r>
              <a:rPr kumimoji="0" lang="en-US" altLang="en-US" sz="1600" b="1" i="1">
                <a:latin typeface="+mj-lt"/>
              </a:rPr>
              <a:t>Price</a:t>
            </a:r>
          </a:p>
        </p:txBody>
      </p:sp>
      <p:sp>
        <p:nvSpPr>
          <p:cNvPr id="48132" name="Text Box 5"/>
          <p:cNvSpPr txBox="1">
            <a:spLocks noChangeAspect="1" noChangeArrowheads="1"/>
          </p:cNvSpPr>
          <p:nvPr/>
        </p:nvSpPr>
        <p:spPr bwMode="auto">
          <a:xfrm>
            <a:off x="7683500" y="5802515"/>
            <a:ext cx="138271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lnSpc>
                <a:spcPct val="70000"/>
              </a:lnSpc>
              <a:spcBef>
                <a:spcPct val="50000"/>
              </a:spcBef>
              <a:buFontTx/>
              <a:buNone/>
            </a:pPr>
            <a:r>
              <a:rPr kumimoji="0" lang="en-US" altLang="en-US" sz="1600" b="1" i="1">
                <a:latin typeface="+mj-lt"/>
              </a:rPr>
              <a:t>Quantity of Output</a:t>
            </a:r>
            <a:endParaRPr kumimoji="0" lang="en-US" altLang="en-US" sz="1400" i="1">
              <a:latin typeface="+mj-lt"/>
            </a:endParaRPr>
          </a:p>
        </p:txBody>
      </p:sp>
      <p:sp>
        <p:nvSpPr>
          <p:cNvPr id="48133" name="Text Box 6"/>
          <p:cNvSpPr txBox="1">
            <a:spLocks noChangeAspect="1" noChangeArrowheads="1"/>
          </p:cNvSpPr>
          <p:nvPr/>
        </p:nvSpPr>
        <p:spPr bwMode="auto">
          <a:xfrm>
            <a:off x="3729038" y="1976640"/>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10</a:t>
            </a:r>
            <a:endParaRPr kumimoji="0" lang="en-US" altLang="en-US" sz="2000" b="1">
              <a:latin typeface="+mj-lt"/>
            </a:endParaRPr>
          </a:p>
        </p:txBody>
      </p:sp>
      <p:sp>
        <p:nvSpPr>
          <p:cNvPr id="48134" name="Line 7"/>
          <p:cNvSpPr>
            <a:spLocks noChangeAspect="1" noChangeShapeType="1"/>
          </p:cNvSpPr>
          <p:nvPr/>
        </p:nvSpPr>
        <p:spPr bwMode="auto">
          <a:xfrm>
            <a:off x="4433888" y="5772352"/>
            <a:ext cx="3703637"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j-lt"/>
            </a:endParaRPr>
          </a:p>
        </p:txBody>
      </p:sp>
      <p:sp>
        <p:nvSpPr>
          <p:cNvPr id="48135" name="Line 8"/>
          <p:cNvSpPr>
            <a:spLocks noChangeAspect="1" noChangeShapeType="1"/>
          </p:cNvSpPr>
          <p:nvPr/>
        </p:nvSpPr>
        <p:spPr bwMode="auto">
          <a:xfrm>
            <a:off x="4443413" y="1554365"/>
            <a:ext cx="0" cy="4233862"/>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j-lt"/>
            </a:endParaRPr>
          </a:p>
        </p:txBody>
      </p:sp>
      <p:sp>
        <p:nvSpPr>
          <p:cNvPr id="48136" name="Rectangle 9"/>
          <p:cNvSpPr>
            <a:spLocks noGrp="1" noChangeArrowheads="1"/>
          </p:cNvSpPr>
          <p:nvPr>
            <p:ph type="title"/>
          </p:nvPr>
        </p:nvSpPr>
        <p:spPr>
          <a:noFill/>
        </p:spPr>
        <p:txBody>
          <a:bodyPr/>
          <a:lstStyle/>
          <a:p>
            <a:pPr eaLnBrk="1" hangingPunct="1">
              <a:lnSpc>
                <a:spcPct val="60000"/>
              </a:lnSpc>
            </a:pPr>
            <a:r>
              <a:rPr lang="en-US" altLang="en-US"/>
              <a:t>Output Effect</a:t>
            </a:r>
          </a:p>
        </p:txBody>
      </p:sp>
      <p:sp>
        <p:nvSpPr>
          <p:cNvPr id="48137" name="Text Box 10"/>
          <p:cNvSpPr txBox="1">
            <a:spLocks noChangeAspect="1" noChangeArrowheads="1"/>
          </p:cNvSpPr>
          <p:nvPr/>
        </p:nvSpPr>
        <p:spPr bwMode="auto">
          <a:xfrm>
            <a:off x="3729038" y="2646565"/>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8</a:t>
            </a:r>
            <a:endParaRPr kumimoji="0" lang="en-US" altLang="en-US" sz="2000" b="1">
              <a:latin typeface="+mj-lt"/>
            </a:endParaRPr>
          </a:p>
        </p:txBody>
      </p:sp>
      <p:sp>
        <p:nvSpPr>
          <p:cNvPr id="48138" name="Text Box 11"/>
          <p:cNvSpPr txBox="1">
            <a:spLocks noChangeAspect="1" noChangeArrowheads="1"/>
          </p:cNvSpPr>
          <p:nvPr/>
        </p:nvSpPr>
        <p:spPr bwMode="auto">
          <a:xfrm>
            <a:off x="3729038" y="3343477"/>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6</a:t>
            </a:r>
            <a:endParaRPr kumimoji="0" lang="en-US" altLang="en-US" sz="2000" b="1">
              <a:latin typeface="+mj-lt"/>
            </a:endParaRPr>
          </a:p>
        </p:txBody>
      </p:sp>
      <p:sp>
        <p:nvSpPr>
          <p:cNvPr id="48139" name="Text Box 12"/>
          <p:cNvSpPr txBox="1">
            <a:spLocks noChangeAspect="1" noChangeArrowheads="1"/>
          </p:cNvSpPr>
          <p:nvPr/>
        </p:nvSpPr>
        <p:spPr bwMode="auto">
          <a:xfrm>
            <a:off x="3729038" y="4034040"/>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4</a:t>
            </a:r>
            <a:endParaRPr kumimoji="0" lang="en-US" altLang="en-US" sz="2000" b="1">
              <a:latin typeface="+mj-lt"/>
            </a:endParaRPr>
          </a:p>
        </p:txBody>
      </p:sp>
      <p:sp>
        <p:nvSpPr>
          <p:cNvPr id="48140" name="Text Box 13"/>
          <p:cNvSpPr txBox="1">
            <a:spLocks noChangeAspect="1" noChangeArrowheads="1"/>
          </p:cNvSpPr>
          <p:nvPr/>
        </p:nvSpPr>
        <p:spPr bwMode="auto">
          <a:xfrm>
            <a:off x="3729038" y="4780165"/>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2</a:t>
            </a:r>
            <a:endParaRPr kumimoji="0" lang="en-US" altLang="en-US" sz="2000" b="1">
              <a:latin typeface="+mj-lt"/>
            </a:endParaRPr>
          </a:p>
        </p:txBody>
      </p:sp>
      <p:sp>
        <p:nvSpPr>
          <p:cNvPr id="48141" name="Text Box 14"/>
          <p:cNvSpPr txBox="1">
            <a:spLocks noChangeAspect="1" noChangeArrowheads="1"/>
          </p:cNvSpPr>
          <p:nvPr/>
        </p:nvSpPr>
        <p:spPr bwMode="auto">
          <a:xfrm>
            <a:off x="4767263" y="5742190"/>
            <a:ext cx="438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10</a:t>
            </a:r>
            <a:endParaRPr kumimoji="0" lang="en-US" altLang="en-US" sz="2000" b="1">
              <a:latin typeface="+mj-lt"/>
            </a:endParaRPr>
          </a:p>
        </p:txBody>
      </p:sp>
      <p:sp>
        <p:nvSpPr>
          <p:cNvPr id="48142" name="Text Box 15"/>
          <p:cNvSpPr txBox="1">
            <a:spLocks noChangeAspect="1" noChangeArrowheads="1"/>
          </p:cNvSpPr>
          <p:nvPr/>
        </p:nvSpPr>
        <p:spPr bwMode="auto">
          <a:xfrm>
            <a:off x="5224463" y="5748540"/>
            <a:ext cx="438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20</a:t>
            </a:r>
            <a:endParaRPr kumimoji="0" lang="en-US" altLang="en-US" sz="2000" b="1">
              <a:latin typeface="+mj-lt"/>
            </a:endParaRPr>
          </a:p>
        </p:txBody>
      </p:sp>
      <p:sp>
        <p:nvSpPr>
          <p:cNvPr id="48143" name="Text Box 16"/>
          <p:cNvSpPr txBox="1">
            <a:spLocks noChangeAspect="1" noChangeArrowheads="1"/>
          </p:cNvSpPr>
          <p:nvPr/>
        </p:nvSpPr>
        <p:spPr bwMode="auto">
          <a:xfrm>
            <a:off x="5680075" y="5748540"/>
            <a:ext cx="495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30</a:t>
            </a:r>
            <a:endParaRPr kumimoji="0" lang="en-US" altLang="en-US" sz="2000" b="1">
              <a:latin typeface="+mj-lt"/>
            </a:endParaRPr>
          </a:p>
        </p:txBody>
      </p:sp>
      <p:sp>
        <p:nvSpPr>
          <p:cNvPr id="48144" name="Text Box 17"/>
          <p:cNvSpPr txBox="1">
            <a:spLocks noChangeAspect="1" noChangeArrowheads="1"/>
          </p:cNvSpPr>
          <p:nvPr/>
        </p:nvSpPr>
        <p:spPr bwMode="auto">
          <a:xfrm>
            <a:off x="6143625" y="574854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40</a:t>
            </a:r>
            <a:endParaRPr kumimoji="0" lang="en-US" altLang="en-US" sz="2000" b="1">
              <a:latin typeface="+mj-lt"/>
            </a:endParaRPr>
          </a:p>
        </p:txBody>
      </p:sp>
      <p:sp>
        <p:nvSpPr>
          <p:cNvPr id="48145" name="Text Box 18"/>
          <p:cNvSpPr txBox="1">
            <a:spLocks noChangeAspect="1" noChangeArrowheads="1"/>
          </p:cNvSpPr>
          <p:nvPr/>
        </p:nvSpPr>
        <p:spPr bwMode="auto">
          <a:xfrm>
            <a:off x="6577013" y="5748540"/>
            <a:ext cx="4476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50</a:t>
            </a:r>
            <a:endParaRPr kumimoji="0" lang="en-US" altLang="en-US" sz="2000" b="1">
              <a:latin typeface="+mj-lt"/>
            </a:endParaRPr>
          </a:p>
        </p:txBody>
      </p:sp>
      <p:sp>
        <p:nvSpPr>
          <p:cNvPr id="48146" name="Text Box 19"/>
          <p:cNvSpPr txBox="1">
            <a:spLocks noChangeAspect="1" noChangeArrowheads="1"/>
          </p:cNvSpPr>
          <p:nvPr/>
        </p:nvSpPr>
        <p:spPr bwMode="auto">
          <a:xfrm>
            <a:off x="6951663" y="5748540"/>
            <a:ext cx="504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60</a:t>
            </a:r>
            <a:endParaRPr kumimoji="0" lang="en-US" altLang="en-US" sz="2000" b="1">
              <a:latin typeface="+mj-lt"/>
            </a:endParaRPr>
          </a:p>
        </p:txBody>
      </p:sp>
      <p:sp>
        <p:nvSpPr>
          <p:cNvPr id="48147" name="Text Box 20"/>
          <p:cNvSpPr txBox="1">
            <a:spLocks noChangeAspect="1" noChangeArrowheads="1"/>
          </p:cNvSpPr>
          <p:nvPr/>
        </p:nvSpPr>
        <p:spPr bwMode="auto">
          <a:xfrm>
            <a:off x="7424738" y="5748540"/>
            <a:ext cx="4476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j-lt"/>
              </a:rPr>
              <a:t>70</a:t>
            </a:r>
            <a:endParaRPr kumimoji="0" lang="en-US" altLang="en-US" sz="2000" b="1">
              <a:latin typeface="+mj-lt"/>
            </a:endParaRPr>
          </a:p>
        </p:txBody>
      </p:sp>
      <p:sp>
        <p:nvSpPr>
          <p:cNvPr id="48148" name="Text Box 21"/>
          <p:cNvSpPr txBox="1">
            <a:spLocks noChangeArrowheads="1"/>
          </p:cNvSpPr>
          <p:nvPr/>
        </p:nvSpPr>
        <p:spPr bwMode="auto">
          <a:xfrm>
            <a:off x="47625" y="3635577"/>
            <a:ext cx="3927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a:latin typeface="+mj-lt"/>
              </a:rPr>
              <a:t> 	To produce the higher output level, the firm will have to hire more workers.</a:t>
            </a:r>
          </a:p>
        </p:txBody>
      </p:sp>
      <p:sp>
        <p:nvSpPr>
          <p:cNvPr id="48149" name="Line 34"/>
          <p:cNvSpPr>
            <a:spLocks noChangeShapeType="1"/>
          </p:cNvSpPr>
          <p:nvPr/>
        </p:nvSpPr>
        <p:spPr bwMode="auto">
          <a:xfrm flipH="1" flipV="1">
            <a:off x="4440238" y="5004002"/>
            <a:ext cx="11112" cy="11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2075" tIns="46038" rIns="92075" bIns="46038"/>
          <a:lstStyle/>
          <a:p>
            <a:endParaRPr lang="en-US" sz="2000">
              <a:latin typeface="+mj-lt"/>
            </a:endParaRPr>
          </a:p>
        </p:txBody>
      </p:sp>
      <p:sp>
        <p:nvSpPr>
          <p:cNvPr id="48150" name="Line 48"/>
          <p:cNvSpPr>
            <a:spLocks noChangeShapeType="1"/>
          </p:cNvSpPr>
          <p:nvPr/>
        </p:nvSpPr>
        <p:spPr bwMode="auto">
          <a:xfrm>
            <a:off x="4598988" y="3538740"/>
            <a:ext cx="3629025" cy="95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j-lt"/>
            </a:endParaRPr>
          </a:p>
        </p:txBody>
      </p:sp>
      <p:sp>
        <p:nvSpPr>
          <p:cNvPr id="48151" name="Text Box 49"/>
          <p:cNvSpPr txBox="1">
            <a:spLocks noChangeArrowheads="1"/>
          </p:cNvSpPr>
          <p:nvPr/>
        </p:nvSpPr>
        <p:spPr bwMode="auto">
          <a:xfrm>
            <a:off x="8240713" y="3286327"/>
            <a:ext cx="5794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hlink"/>
                </a:solidFill>
                <a:latin typeface="+mj-lt"/>
              </a:rPr>
              <a:t>MR</a:t>
            </a:r>
          </a:p>
        </p:txBody>
      </p:sp>
      <p:sp>
        <p:nvSpPr>
          <p:cNvPr id="48152" name="Arc 50"/>
          <p:cNvSpPr>
            <a:spLocks/>
          </p:cNvSpPr>
          <p:nvPr/>
        </p:nvSpPr>
        <p:spPr bwMode="auto">
          <a:xfrm>
            <a:off x="5694363" y="3500640"/>
            <a:ext cx="914400" cy="914400"/>
          </a:xfrm>
          <a:custGeom>
            <a:avLst/>
            <a:gdLst>
              <a:gd name="T0" fmla="*/ 0 w 21600"/>
              <a:gd name="T1" fmla="*/ 0 h 21600"/>
              <a:gd name="T2" fmla="*/ 1638706400 w 21600"/>
              <a:gd name="T3" fmla="*/ 1638706400 h 21600"/>
              <a:gd name="T4" fmla="*/ 0 w 21600"/>
              <a:gd name="T5" fmla="*/ 1638706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endParaRPr lang="en-US"/>
          </a:p>
        </p:txBody>
      </p:sp>
      <p:sp>
        <p:nvSpPr>
          <p:cNvPr id="48153" name="Line 54"/>
          <p:cNvSpPr>
            <a:spLocks noChangeShapeType="1"/>
          </p:cNvSpPr>
          <p:nvPr/>
        </p:nvSpPr>
        <p:spPr bwMode="auto">
          <a:xfrm flipV="1">
            <a:off x="6389688" y="3529215"/>
            <a:ext cx="0" cy="22479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j-lt"/>
            </a:endParaRPr>
          </a:p>
        </p:txBody>
      </p:sp>
      <p:sp>
        <p:nvSpPr>
          <p:cNvPr id="48154" name="Line 56"/>
          <p:cNvSpPr>
            <a:spLocks noChangeShapeType="1"/>
          </p:cNvSpPr>
          <p:nvPr/>
        </p:nvSpPr>
        <p:spPr bwMode="auto">
          <a:xfrm flipV="1">
            <a:off x="7599363" y="3538740"/>
            <a:ext cx="0" cy="22479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j-lt"/>
            </a:endParaRPr>
          </a:p>
        </p:txBody>
      </p:sp>
      <p:sp>
        <p:nvSpPr>
          <p:cNvPr id="48155" name="Text Box 57"/>
          <p:cNvSpPr txBox="1">
            <a:spLocks noChangeArrowheads="1"/>
          </p:cNvSpPr>
          <p:nvPr/>
        </p:nvSpPr>
        <p:spPr bwMode="auto">
          <a:xfrm>
            <a:off x="6553200" y="1703590"/>
            <a:ext cx="68103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accent2"/>
                </a:solidFill>
                <a:latin typeface="+mj-lt"/>
              </a:rPr>
              <a:t>MC</a:t>
            </a:r>
            <a:r>
              <a:rPr lang="en-US" altLang="en-US" sz="1800" baseline="-25000">
                <a:solidFill>
                  <a:schemeClr val="accent2"/>
                </a:solidFill>
                <a:latin typeface="+mj-lt"/>
              </a:rPr>
              <a:t>1</a:t>
            </a:r>
            <a:endParaRPr lang="en-US" altLang="en-US" sz="1800">
              <a:solidFill>
                <a:schemeClr val="accent2"/>
              </a:solidFill>
              <a:latin typeface="+mj-lt"/>
            </a:endParaRPr>
          </a:p>
        </p:txBody>
      </p:sp>
      <p:sp>
        <p:nvSpPr>
          <p:cNvPr id="48156" name="Text Box 58"/>
          <p:cNvSpPr txBox="1">
            <a:spLocks noChangeArrowheads="1"/>
          </p:cNvSpPr>
          <p:nvPr/>
        </p:nvSpPr>
        <p:spPr bwMode="auto">
          <a:xfrm>
            <a:off x="7562850" y="1913140"/>
            <a:ext cx="70008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accent2"/>
                </a:solidFill>
                <a:latin typeface="+mj-lt"/>
              </a:rPr>
              <a:t>MC</a:t>
            </a:r>
            <a:r>
              <a:rPr lang="en-US" altLang="en-US" sz="1800" baseline="-25000">
                <a:solidFill>
                  <a:schemeClr val="accent2"/>
                </a:solidFill>
                <a:latin typeface="+mj-lt"/>
              </a:rPr>
              <a:t>2</a:t>
            </a:r>
            <a:endParaRPr lang="en-US" altLang="en-US" sz="1800">
              <a:solidFill>
                <a:schemeClr val="accent2"/>
              </a:solidFill>
              <a:latin typeface="+mj-lt"/>
            </a:endParaRPr>
          </a:p>
        </p:txBody>
      </p:sp>
      <p:pic>
        <p:nvPicPr>
          <p:cNvPr id="48157" name="Picture 59"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263" y="3481590"/>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8" name="Picture 60"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063" y="3462540"/>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9" name="Text Box 61"/>
          <p:cNvSpPr txBox="1">
            <a:spLocks noChangeArrowheads="1"/>
          </p:cNvSpPr>
          <p:nvPr/>
        </p:nvSpPr>
        <p:spPr bwMode="auto">
          <a:xfrm>
            <a:off x="47625" y="5024640"/>
            <a:ext cx="4013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solidFill>
                  <a:schemeClr val="bg2"/>
                </a:solidFill>
                <a:latin typeface="+mj-lt"/>
              </a:rPr>
              <a:t> 	</a:t>
            </a:r>
            <a:r>
              <a:rPr kumimoji="0" lang="en-US" altLang="en-US" sz="2000" dirty="0">
                <a:latin typeface="+mj-lt"/>
              </a:rPr>
              <a:t>This </a:t>
            </a:r>
            <a:r>
              <a:rPr kumimoji="0" lang="en-US" altLang="en-US" sz="2000" i="1" dirty="0">
                <a:solidFill>
                  <a:srgbClr val="EF8E21"/>
                </a:solidFill>
                <a:latin typeface="+mj-lt"/>
              </a:rPr>
              <a:t>output effect</a:t>
            </a:r>
            <a:r>
              <a:rPr kumimoji="0" lang="en-US" altLang="en-US" sz="2000" dirty="0">
                <a:solidFill>
                  <a:srgbClr val="EF8E21"/>
                </a:solidFill>
                <a:latin typeface="+mj-lt"/>
              </a:rPr>
              <a:t> </a:t>
            </a:r>
            <a:r>
              <a:rPr kumimoji="0" lang="en-US" altLang="en-US" sz="2000" dirty="0">
                <a:latin typeface="+mj-lt"/>
              </a:rPr>
              <a:t>is present in the short run.</a:t>
            </a:r>
          </a:p>
        </p:txBody>
      </p:sp>
      <p:sp>
        <p:nvSpPr>
          <p:cNvPr id="569396" name="Arc 52"/>
          <p:cNvSpPr>
            <a:spLocks/>
          </p:cNvSpPr>
          <p:nvPr/>
        </p:nvSpPr>
        <p:spPr bwMode="auto">
          <a:xfrm rot="10800000" flipH="1">
            <a:off x="5857875" y="2290965"/>
            <a:ext cx="2257425" cy="2101850"/>
          </a:xfrm>
          <a:custGeom>
            <a:avLst/>
            <a:gdLst>
              <a:gd name="T0" fmla="*/ 2147483646 w 21599"/>
              <a:gd name="T1" fmla="*/ 0 h 21399"/>
              <a:gd name="T2" fmla="*/ 2147483646 w 21599"/>
              <a:gd name="T3" fmla="*/ 2147483646 h 21399"/>
              <a:gd name="T4" fmla="*/ 0 w 21599"/>
              <a:gd name="T5" fmla="*/ 2147483646 h 21399"/>
              <a:gd name="T6" fmla="*/ 0 60000 65536"/>
              <a:gd name="T7" fmla="*/ 0 60000 65536"/>
              <a:gd name="T8" fmla="*/ 0 60000 65536"/>
              <a:gd name="T9" fmla="*/ 0 w 21599"/>
              <a:gd name="T10" fmla="*/ 0 h 21399"/>
              <a:gd name="T11" fmla="*/ 21599 w 21599"/>
              <a:gd name="T12" fmla="*/ 21399 h 21399"/>
            </a:gdLst>
            <a:ahLst/>
            <a:cxnLst>
              <a:cxn ang="T6">
                <a:pos x="T0" y="T1"/>
              </a:cxn>
              <a:cxn ang="T7">
                <a:pos x="T2" y="T3"/>
              </a:cxn>
              <a:cxn ang="T8">
                <a:pos x="T4" y="T5"/>
              </a:cxn>
            </a:cxnLst>
            <a:rect l="T9" t="T10" r="T11" b="T12"/>
            <a:pathLst>
              <a:path w="21599" h="21399" fill="none" extrusionOk="0">
                <a:moveTo>
                  <a:pt x="2938" y="-1"/>
                </a:moveTo>
                <a:cubicBezTo>
                  <a:pt x="13548" y="1456"/>
                  <a:pt x="21488" y="10467"/>
                  <a:pt x="21598" y="21177"/>
                </a:cubicBezTo>
              </a:path>
              <a:path w="21599" h="21399" stroke="0" extrusionOk="0">
                <a:moveTo>
                  <a:pt x="2938" y="-1"/>
                </a:moveTo>
                <a:cubicBezTo>
                  <a:pt x="13548" y="1456"/>
                  <a:pt x="21488" y="10467"/>
                  <a:pt x="21598" y="21177"/>
                </a:cubicBezTo>
                <a:lnTo>
                  <a:pt x="0" y="21399"/>
                </a:lnTo>
                <a:lnTo>
                  <a:pt x="2938" y="-1"/>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69395" name="Arc 51"/>
          <p:cNvSpPr>
            <a:spLocks/>
          </p:cNvSpPr>
          <p:nvPr/>
        </p:nvSpPr>
        <p:spPr bwMode="auto">
          <a:xfrm rot="10800000" flipH="1">
            <a:off x="4781550" y="2119515"/>
            <a:ext cx="2257425" cy="2101850"/>
          </a:xfrm>
          <a:custGeom>
            <a:avLst/>
            <a:gdLst>
              <a:gd name="T0" fmla="*/ 2147483646 w 21599"/>
              <a:gd name="T1" fmla="*/ 0 h 21399"/>
              <a:gd name="T2" fmla="*/ 2147483646 w 21599"/>
              <a:gd name="T3" fmla="*/ 2147483646 h 21399"/>
              <a:gd name="T4" fmla="*/ 0 w 21599"/>
              <a:gd name="T5" fmla="*/ 2147483646 h 21399"/>
              <a:gd name="T6" fmla="*/ 0 60000 65536"/>
              <a:gd name="T7" fmla="*/ 0 60000 65536"/>
              <a:gd name="T8" fmla="*/ 0 60000 65536"/>
              <a:gd name="T9" fmla="*/ 0 w 21599"/>
              <a:gd name="T10" fmla="*/ 0 h 21399"/>
              <a:gd name="T11" fmla="*/ 21599 w 21599"/>
              <a:gd name="T12" fmla="*/ 21399 h 21399"/>
            </a:gdLst>
            <a:ahLst/>
            <a:cxnLst>
              <a:cxn ang="T6">
                <a:pos x="T0" y="T1"/>
              </a:cxn>
              <a:cxn ang="T7">
                <a:pos x="T2" y="T3"/>
              </a:cxn>
              <a:cxn ang="T8">
                <a:pos x="T4" y="T5"/>
              </a:cxn>
            </a:cxnLst>
            <a:rect l="T9" t="T10" r="T11" b="T12"/>
            <a:pathLst>
              <a:path w="21599" h="21399" fill="none" extrusionOk="0">
                <a:moveTo>
                  <a:pt x="2938" y="-1"/>
                </a:moveTo>
                <a:cubicBezTo>
                  <a:pt x="13548" y="1456"/>
                  <a:pt x="21488" y="10467"/>
                  <a:pt x="21598" y="21177"/>
                </a:cubicBezTo>
              </a:path>
              <a:path w="21599" h="21399" stroke="0" extrusionOk="0">
                <a:moveTo>
                  <a:pt x="2938" y="-1"/>
                </a:moveTo>
                <a:cubicBezTo>
                  <a:pt x="13548" y="1456"/>
                  <a:pt x="21488" y="10467"/>
                  <a:pt x="21598" y="21177"/>
                </a:cubicBezTo>
                <a:lnTo>
                  <a:pt x="0" y="21399"/>
                </a:lnTo>
                <a:lnTo>
                  <a:pt x="2938" y="-1"/>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569395"/>
                                        </p:tgtEl>
                                        <p:attrNameLst>
                                          <p:attrName>style.visibility</p:attrName>
                                        </p:attrNameLst>
                                      </p:cBhvr>
                                      <p:to>
                                        <p:strVal val="visible"/>
                                      </p:to>
                                    </p:set>
                                    <p:animEffect transition="in" filter="wipe(down)">
                                      <p:cBhvr>
                                        <p:cTn id="7" dur="500"/>
                                        <p:tgtEl>
                                          <p:spTgt spid="569395"/>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569396"/>
                                        </p:tgtEl>
                                        <p:attrNameLst>
                                          <p:attrName>style.visibility</p:attrName>
                                        </p:attrNameLst>
                                      </p:cBhvr>
                                      <p:to>
                                        <p:strVal val="visible"/>
                                      </p:to>
                                    </p:set>
                                    <p:animEffect transition="in" filter="wipe(down)">
                                      <p:cBhvr>
                                        <p:cTn id="11" dur="500"/>
                                        <p:tgtEl>
                                          <p:spTgt spid="56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noFill/>
        </p:spPr>
        <p:txBody>
          <a:bodyPr/>
          <a:lstStyle/>
          <a:p>
            <a:pPr eaLnBrk="1" hangingPunct="1"/>
            <a:r>
              <a:rPr lang="en-US" altLang="en-US"/>
              <a:t>Substitution Effect</a:t>
            </a:r>
          </a:p>
        </p:txBody>
      </p:sp>
      <p:sp>
        <p:nvSpPr>
          <p:cNvPr id="50179" name="Rectangle 2"/>
          <p:cNvSpPr>
            <a:spLocks noGrp="1" noChangeArrowheads="1"/>
          </p:cNvSpPr>
          <p:nvPr>
            <p:ph idx="1"/>
          </p:nvPr>
        </p:nvSpPr>
        <p:spPr/>
        <p:txBody>
          <a:bodyPr/>
          <a:lstStyle/>
          <a:p>
            <a:pPr eaLnBrk="1" hangingPunct="1"/>
            <a:r>
              <a:rPr lang="en-US" altLang="en-US" dirty="0"/>
              <a:t>The </a:t>
            </a:r>
            <a:r>
              <a:rPr lang="en-US" altLang="en-US" i="1" dirty="0">
                <a:solidFill>
                  <a:srgbClr val="EF8E21"/>
                </a:solidFill>
              </a:rPr>
              <a:t>substitution effect</a:t>
            </a:r>
            <a:r>
              <a:rPr lang="en-US" altLang="en-US" dirty="0">
                <a:solidFill>
                  <a:srgbClr val="EF8E21"/>
                </a:solidFill>
              </a:rPr>
              <a:t> </a:t>
            </a:r>
            <a:r>
              <a:rPr lang="en-US" altLang="en-US" dirty="0"/>
              <a:t>is the change in employment resulting from a change in the </a:t>
            </a:r>
            <a:r>
              <a:rPr lang="en-US" altLang="en-US" i="1" dirty="0"/>
              <a:t>relative </a:t>
            </a:r>
            <a:r>
              <a:rPr lang="en-US" altLang="en-US" dirty="0"/>
              <a:t>price of labor, output being held constant.</a:t>
            </a:r>
          </a:p>
          <a:p>
            <a:pPr lvl="1" eaLnBrk="1" hangingPunct="1"/>
            <a:r>
              <a:rPr lang="en-US" altLang="en-US" dirty="0"/>
              <a:t>If a decline in the wage rate occurs, firms will substitute labor for the now relatively more expensive capital.</a:t>
            </a:r>
          </a:p>
          <a:p>
            <a:pPr lvl="1" eaLnBrk="1" hangingPunct="1"/>
            <a:r>
              <a:rPr lang="en-US" altLang="en-US" dirty="0"/>
              <a:t>Since capital is fixed in the short run, this effect can’t occur in the short run.</a:t>
            </a:r>
          </a:p>
          <a:p>
            <a:pPr lvl="1" eaLnBrk="1" hangingPunct="1"/>
            <a:endParaRPr lang="en-US"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32" name="Rectangle 9"/>
          <p:cNvSpPr>
            <a:spLocks noGrp="1" noChangeArrowheads="1"/>
          </p:cNvSpPr>
          <p:nvPr>
            <p:ph type="title"/>
          </p:nvPr>
        </p:nvSpPr>
        <p:spPr>
          <a:noFill/>
        </p:spPr>
        <p:txBody>
          <a:bodyPr/>
          <a:lstStyle/>
          <a:p>
            <a:pPr eaLnBrk="1" hangingPunct="1">
              <a:lnSpc>
                <a:spcPct val="60000"/>
              </a:lnSpc>
            </a:pPr>
            <a:r>
              <a:rPr lang="en-US" altLang="en-US" dirty="0"/>
              <a:t>Long-Run Labor Demand</a:t>
            </a:r>
          </a:p>
        </p:txBody>
      </p:sp>
      <p:sp>
        <p:nvSpPr>
          <p:cNvPr id="572419" name="Text Box 3"/>
          <p:cNvSpPr txBox="1">
            <a:spLocks noChangeArrowheads="1"/>
          </p:cNvSpPr>
          <p:nvPr/>
        </p:nvSpPr>
        <p:spPr bwMode="auto">
          <a:xfrm>
            <a:off x="0" y="1531938"/>
            <a:ext cx="39751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A wage decrease from $800 per week to $600 increases the short-run quantity of labor from 3 to 4 (A to B). This is the</a:t>
            </a:r>
            <a:r>
              <a:rPr kumimoji="0" lang="en-US" altLang="en-US" sz="2000" dirty="0">
                <a:solidFill>
                  <a:schemeClr val="bg2"/>
                </a:solidFill>
              </a:rPr>
              <a:t> </a:t>
            </a:r>
            <a:r>
              <a:rPr kumimoji="0" lang="en-US" altLang="en-US" sz="2000" i="1" dirty="0">
                <a:solidFill>
                  <a:schemeClr val="hlink"/>
                </a:solidFill>
              </a:rPr>
              <a:t>output effect</a:t>
            </a:r>
            <a:r>
              <a:rPr kumimoji="0" lang="en-US" altLang="en-US" sz="2000" dirty="0"/>
              <a:t>.</a:t>
            </a:r>
            <a:endParaRPr kumimoji="0" lang="en-US" altLang="en-US" sz="2000" dirty="0">
              <a:solidFill>
                <a:schemeClr val="bg2"/>
              </a:solidFill>
            </a:endParaRPr>
          </a:p>
        </p:txBody>
      </p:sp>
      <p:sp>
        <p:nvSpPr>
          <p:cNvPr id="52227" name="Text Box 4"/>
          <p:cNvSpPr txBox="1">
            <a:spLocks noChangeAspect="1" noChangeArrowheads="1"/>
          </p:cNvSpPr>
          <p:nvPr/>
        </p:nvSpPr>
        <p:spPr bwMode="auto">
          <a:xfrm>
            <a:off x="4643438" y="1679598"/>
            <a:ext cx="1212850" cy="4370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70000"/>
              </a:lnSpc>
              <a:spcBef>
                <a:spcPct val="50000"/>
              </a:spcBef>
              <a:buFontTx/>
              <a:buNone/>
            </a:pPr>
            <a:r>
              <a:rPr kumimoji="0" lang="en-US" altLang="en-US" sz="1600" b="1" i="1" dirty="0">
                <a:latin typeface="+mn-lt"/>
              </a:rPr>
              <a:t>Wage Rate</a:t>
            </a:r>
          </a:p>
        </p:txBody>
      </p:sp>
      <p:sp>
        <p:nvSpPr>
          <p:cNvPr id="52228" name="Text Box 5"/>
          <p:cNvSpPr txBox="1">
            <a:spLocks noChangeAspect="1" noChangeArrowheads="1"/>
          </p:cNvSpPr>
          <p:nvPr/>
        </p:nvSpPr>
        <p:spPr bwMode="auto">
          <a:xfrm>
            <a:off x="7694613" y="5656286"/>
            <a:ext cx="1382712"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lnSpc>
                <a:spcPct val="70000"/>
              </a:lnSpc>
              <a:spcBef>
                <a:spcPct val="50000"/>
              </a:spcBef>
              <a:buFontTx/>
              <a:buNone/>
            </a:pPr>
            <a:r>
              <a:rPr kumimoji="0" lang="en-US" altLang="en-US" sz="1600" b="1" i="1">
                <a:latin typeface="+mn-lt"/>
              </a:rPr>
              <a:t>Quantity of Labor</a:t>
            </a:r>
            <a:endParaRPr kumimoji="0" lang="en-US" altLang="en-US" sz="1400" b="1" i="1">
              <a:latin typeface="+mn-lt"/>
            </a:endParaRPr>
          </a:p>
        </p:txBody>
      </p:sp>
      <p:sp>
        <p:nvSpPr>
          <p:cNvPr id="52229" name="Text Box 6"/>
          <p:cNvSpPr txBox="1">
            <a:spLocks noChangeAspect="1" noChangeArrowheads="1"/>
          </p:cNvSpPr>
          <p:nvPr/>
        </p:nvSpPr>
        <p:spPr bwMode="auto">
          <a:xfrm>
            <a:off x="3884613" y="1803424"/>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1000</a:t>
            </a:r>
            <a:endParaRPr kumimoji="0" lang="en-US" altLang="en-US" sz="2000" b="1">
              <a:latin typeface="+mn-lt"/>
            </a:endParaRPr>
          </a:p>
        </p:txBody>
      </p:sp>
      <p:sp>
        <p:nvSpPr>
          <p:cNvPr id="52230" name="Line 7"/>
          <p:cNvSpPr>
            <a:spLocks noChangeAspect="1" noChangeShapeType="1"/>
          </p:cNvSpPr>
          <p:nvPr/>
        </p:nvSpPr>
        <p:spPr bwMode="auto">
          <a:xfrm>
            <a:off x="4589463" y="5627711"/>
            <a:ext cx="3703637"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52231" name="Line 8"/>
          <p:cNvSpPr>
            <a:spLocks noChangeAspect="1" noChangeShapeType="1"/>
          </p:cNvSpPr>
          <p:nvPr/>
        </p:nvSpPr>
        <p:spPr bwMode="auto">
          <a:xfrm>
            <a:off x="4598988" y="1381149"/>
            <a:ext cx="0" cy="4233862"/>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52233" name="Text Box 10"/>
          <p:cNvSpPr txBox="1">
            <a:spLocks noChangeAspect="1" noChangeArrowheads="1"/>
          </p:cNvSpPr>
          <p:nvPr/>
        </p:nvSpPr>
        <p:spPr bwMode="auto">
          <a:xfrm>
            <a:off x="3884613" y="2473349"/>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800</a:t>
            </a:r>
            <a:endParaRPr kumimoji="0" lang="en-US" altLang="en-US" sz="2000" b="1">
              <a:latin typeface="+mn-lt"/>
            </a:endParaRPr>
          </a:p>
        </p:txBody>
      </p:sp>
      <p:sp>
        <p:nvSpPr>
          <p:cNvPr id="52234" name="Text Box 11"/>
          <p:cNvSpPr txBox="1">
            <a:spLocks noChangeAspect="1" noChangeArrowheads="1"/>
          </p:cNvSpPr>
          <p:nvPr/>
        </p:nvSpPr>
        <p:spPr bwMode="auto">
          <a:xfrm>
            <a:off x="3884613" y="3170261"/>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600</a:t>
            </a:r>
            <a:endParaRPr kumimoji="0" lang="en-US" altLang="en-US" sz="2000" b="1">
              <a:latin typeface="+mn-lt"/>
            </a:endParaRPr>
          </a:p>
        </p:txBody>
      </p:sp>
      <p:sp>
        <p:nvSpPr>
          <p:cNvPr id="52235" name="Text Box 12"/>
          <p:cNvSpPr txBox="1">
            <a:spLocks noChangeAspect="1" noChangeArrowheads="1"/>
          </p:cNvSpPr>
          <p:nvPr/>
        </p:nvSpPr>
        <p:spPr bwMode="auto">
          <a:xfrm>
            <a:off x="3884613" y="3860824"/>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400</a:t>
            </a:r>
            <a:endParaRPr kumimoji="0" lang="en-US" altLang="en-US" sz="2000" b="1">
              <a:latin typeface="+mn-lt"/>
            </a:endParaRPr>
          </a:p>
        </p:txBody>
      </p:sp>
      <p:sp>
        <p:nvSpPr>
          <p:cNvPr id="52236" name="Text Box 13"/>
          <p:cNvSpPr txBox="1">
            <a:spLocks noChangeAspect="1" noChangeArrowheads="1"/>
          </p:cNvSpPr>
          <p:nvPr/>
        </p:nvSpPr>
        <p:spPr bwMode="auto">
          <a:xfrm>
            <a:off x="3884613" y="4606949"/>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200</a:t>
            </a:r>
            <a:endParaRPr kumimoji="0" lang="en-US" altLang="en-US" sz="2000" b="1">
              <a:latin typeface="+mn-lt"/>
            </a:endParaRPr>
          </a:p>
        </p:txBody>
      </p:sp>
      <p:sp>
        <p:nvSpPr>
          <p:cNvPr id="52237" name="Text Box 14"/>
          <p:cNvSpPr txBox="1">
            <a:spLocks noChangeAspect="1" noChangeArrowheads="1"/>
          </p:cNvSpPr>
          <p:nvPr/>
        </p:nvSpPr>
        <p:spPr bwMode="auto">
          <a:xfrm>
            <a:off x="4778375" y="5595961"/>
            <a:ext cx="512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1</a:t>
            </a:r>
            <a:endParaRPr kumimoji="0" lang="en-US" altLang="en-US" sz="2000" b="1">
              <a:latin typeface="+mn-lt"/>
            </a:endParaRPr>
          </a:p>
        </p:txBody>
      </p:sp>
      <p:sp>
        <p:nvSpPr>
          <p:cNvPr id="52238" name="Text Box 15"/>
          <p:cNvSpPr txBox="1">
            <a:spLocks noChangeAspect="1" noChangeArrowheads="1"/>
          </p:cNvSpPr>
          <p:nvPr/>
        </p:nvSpPr>
        <p:spPr bwMode="auto">
          <a:xfrm>
            <a:off x="5245100" y="5602311"/>
            <a:ext cx="476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2</a:t>
            </a:r>
            <a:endParaRPr kumimoji="0" lang="en-US" altLang="en-US" sz="2000" b="1">
              <a:latin typeface="+mn-lt"/>
            </a:endParaRPr>
          </a:p>
        </p:txBody>
      </p:sp>
      <p:sp>
        <p:nvSpPr>
          <p:cNvPr id="52239" name="Text Box 16"/>
          <p:cNvSpPr txBox="1">
            <a:spLocks noChangeAspect="1" noChangeArrowheads="1"/>
          </p:cNvSpPr>
          <p:nvPr/>
        </p:nvSpPr>
        <p:spPr bwMode="auto">
          <a:xfrm>
            <a:off x="5710238" y="5602311"/>
            <a:ext cx="322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3</a:t>
            </a:r>
            <a:endParaRPr kumimoji="0" lang="en-US" altLang="en-US" sz="2000" b="1">
              <a:latin typeface="+mn-lt"/>
            </a:endParaRPr>
          </a:p>
        </p:txBody>
      </p:sp>
      <p:sp>
        <p:nvSpPr>
          <p:cNvPr id="52240" name="Text Box 17"/>
          <p:cNvSpPr txBox="1">
            <a:spLocks noChangeAspect="1" noChangeArrowheads="1"/>
          </p:cNvSpPr>
          <p:nvPr/>
        </p:nvSpPr>
        <p:spPr bwMode="auto">
          <a:xfrm>
            <a:off x="6154738" y="5602311"/>
            <a:ext cx="35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4</a:t>
            </a:r>
            <a:endParaRPr kumimoji="0" lang="en-US" altLang="en-US" sz="2000" b="1">
              <a:latin typeface="+mn-lt"/>
            </a:endParaRPr>
          </a:p>
        </p:txBody>
      </p:sp>
      <p:sp>
        <p:nvSpPr>
          <p:cNvPr id="52241" name="Text Box 18"/>
          <p:cNvSpPr txBox="1">
            <a:spLocks noChangeAspect="1" noChangeArrowheads="1"/>
          </p:cNvSpPr>
          <p:nvPr/>
        </p:nvSpPr>
        <p:spPr bwMode="auto">
          <a:xfrm>
            <a:off x="6516688" y="5615011"/>
            <a:ext cx="44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5</a:t>
            </a:r>
            <a:endParaRPr kumimoji="0" lang="en-US" altLang="en-US" sz="2000" b="1">
              <a:latin typeface="+mn-lt"/>
            </a:endParaRPr>
          </a:p>
        </p:txBody>
      </p:sp>
      <p:sp>
        <p:nvSpPr>
          <p:cNvPr id="52242" name="Text Box 19"/>
          <p:cNvSpPr txBox="1">
            <a:spLocks noChangeAspect="1" noChangeArrowheads="1"/>
          </p:cNvSpPr>
          <p:nvPr/>
        </p:nvSpPr>
        <p:spPr bwMode="auto">
          <a:xfrm>
            <a:off x="7000875" y="5602311"/>
            <a:ext cx="376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6</a:t>
            </a:r>
            <a:endParaRPr kumimoji="0" lang="en-US" altLang="en-US" sz="2000" b="1">
              <a:latin typeface="+mn-lt"/>
            </a:endParaRPr>
          </a:p>
        </p:txBody>
      </p:sp>
      <p:sp>
        <p:nvSpPr>
          <p:cNvPr id="52243" name="Text Box 20"/>
          <p:cNvSpPr txBox="1">
            <a:spLocks noChangeAspect="1" noChangeArrowheads="1"/>
          </p:cNvSpPr>
          <p:nvPr/>
        </p:nvSpPr>
        <p:spPr bwMode="auto">
          <a:xfrm>
            <a:off x="7464425" y="5602311"/>
            <a:ext cx="369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7</a:t>
            </a:r>
            <a:endParaRPr kumimoji="0" lang="en-US" altLang="en-US" sz="2000" b="1">
              <a:latin typeface="+mn-lt"/>
            </a:endParaRPr>
          </a:p>
        </p:txBody>
      </p:sp>
      <p:sp>
        <p:nvSpPr>
          <p:cNvPr id="572437" name="Text Box 21"/>
          <p:cNvSpPr txBox="1">
            <a:spLocks noChangeArrowheads="1"/>
          </p:cNvSpPr>
          <p:nvPr/>
        </p:nvSpPr>
        <p:spPr bwMode="auto">
          <a:xfrm>
            <a:off x="0" y="3162300"/>
            <a:ext cx="3937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a:t> 	In the long-run, the firm also substitutes labor for capital, resulting in a</a:t>
            </a:r>
            <a:r>
              <a:rPr kumimoji="0" lang="en-US" altLang="en-US" sz="2000">
                <a:solidFill>
                  <a:schemeClr val="bg2"/>
                </a:solidFill>
              </a:rPr>
              <a:t> </a:t>
            </a:r>
            <a:r>
              <a:rPr kumimoji="0" lang="en-US" altLang="en-US" sz="2000" i="1">
                <a:solidFill>
                  <a:schemeClr val="hlink"/>
                </a:solidFill>
              </a:rPr>
              <a:t>substitution effect </a:t>
            </a:r>
            <a:r>
              <a:rPr kumimoji="0" lang="en-US" altLang="en-US" sz="2000"/>
              <a:t>of 2 units (B to C).</a:t>
            </a:r>
          </a:p>
        </p:txBody>
      </p:sp>
      <p:sp>
        <p:nvSpPr>
          <p:cNvPr id="572463" name="Line 47"/>
          <p:cNvSpPr>
            <a:spLocks noChangeShapeType="1"/>
          </p:cNvSpPr>
          <p:nvPr/>
        </p:nvSpPr>
        <p:spPr bwMode="auto">
          <a:xfrm>
            <a:off x="5105400" y="2249511"/>
            <a:ext cx="3105150" cy="170497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52246" name="Line 48"/>
          <p:cNvSpPr>
            <a:spLocks noChangeShapeType="1"/>
          </p:cNvSpPr>
          <p:nvPr/>
        </p:nvSpPr>
        <p:spPr bwMode="auto">
          <a:xfrm>
            <a:off x="5391150" y="1963761"/>
            <a:ext cx="1914525" cy="28765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52247" name="Line 49"/>
          <p:cNvSpPr>
            <a:spLocks noChangeShapeType="1"/>
          </p:cNvSpPr>
          <p:nvPr/>
        </p:nvSpPr>
        <p:spPr bwMode="auto">
          <a:xfrm>
            <a:off x="4600575" y="2659086"/>
            <a:ext cx="1247775" cy="9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52248" name="Line 50"/>
          <p:cNvSpPr>
            <a:spLocks noChangeShapeType="1"/>
          </p:cNvSpPr>
          <p:nvPr/>
        </p:nvSpPr>
        <p:spPr bwMode="auto">
          <a:xfrm>
            <a:off x="5867400" y="2687661"/>
            <a:ext cx="38100" cy="29432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572467" name="Line 51"/>
          <p:cNvSpPr>
            <a:spLocks noChangeShapeType="1"/>
          </p:cNvSpPr>
          <p:nvPr/>
        </p:nvSpPr>
        <p:spPr bwMode="auto">
          <a:xfrm>
            <a:off x="4572000" y="3382986"/>
            <a:ext cx="1838325" cy="9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572468" name="Line 52"/>
          <p:cNvSpPr>
            <a:spLocks noChangeShapeType="1"/>
          </p:cNvSpPr>
          <p:nvPr/>
        </p:nvSpPr>
        <p:spPr bwMode="auto">
          <a:xfrm flipH="1" flipV="1">
            <a:off x="6372225" y="3392511"/>
            <a:ext cx="9525" cy="22288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572471" name="Line 55"/>
          <p:cNvSpPr>
            <a:spLocks noChangeShapeType="1"/>
          </p:cNvSpPr>
          <p:nvPr/>
        </p:nvSpPr>
        <p:spPr bwMode="auto">
          <a:xfrm flipV="1">
            <a:off x="7191375" y="3382986"/>
            <a:ext cx="0" cy="22574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52252" name="Text Box 56"/>
          <p:cNvSpPr txBox="1">
            <a:spLocks noChangeArrowheads="1"/>
          </p:cNvSpPr>
          <p:nvPr/>
        </p:nvSpPr>
        <p:spPr bwMode="auto">
          <a:xfrm>
            <a:off x="7318375" y="4587899"/>
            <a:ext cx="5699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accent2"/>
                </a:solidFill>
                <a:latin typeface="+mn-lt"/>
              </a:rPr>
              <a:t>D</a:t>
            </a:r>
            <a:r>
              <a:rPr lang="en-US" altLang="en-US" sz="1800" baseline="-25000">
                <a:solidFill>
                  <a:schemeClr val="accent2"/>
                </a:solidFill>
                <a:latin typeface="+mn-lt"/>
              </a:rPr>
              <a:t>SR</a:t>
            </a:r>
            <a:endParaRPr lang="en-US" altLang="en-US" sz="1800">
              <a:solidFill>
                <a:schemeClr val="accent2"/>
              </a:solidFill>
              <a:latin typeface="+mn-lt"/>
            </a:endParaRPr>
          </a:p>
        </p:txBody>
      </p:sp>
      <p:sp>
        <p:nvSpPr>
          <p:cNvPr id="572473" name="Text Box 57"/>
          <p:cNvSpPr txBox="1">
            <a:spLocks noChangeArrowheads="1"/>
          </p:cNvSpPr>
          <p:nvPr/>
        </p:nvSpPr>
        <p:spPr bwMode="auto">
          <a:xfrm>
            <a:off x="8270875" y="3825899"/>
            <a:ext cx="6842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hlink"/>
                </a:solidFill>
                <a:latin typeface="+mn-lt"/>
              </a:rPr>
              <a:t>D</a:t>
            </a:r>
            <a:r>
              <a:rPr lang="en-US" altLang="en-US" sz="1800" baseline="-25000">
                <a:solidFill>
                  <a:schemeClr val="hlink"/>
                </a:solidFill>
                <a:latin typeface="+mn-lt"/>
              </a:rPr>
              <a:t>LR</a:t>
            </a:r>
            <a:endParaRPr lang="en-US" altLang="en-US" sz="1800">
              <a:solidFill>
                <a:schemeClr val="hlink"/>
              </a:solidFill>
              <a:latin typeface="+mn-lt"/>
            </a:endParaRPr>
          </a:p>
        </p:txBody>
      </p:sp>
      <p:sp>
        <p:nvSpPr>
          <p:cNvPr id="52254" name="Text Box 58"/>
          <p:cNvSpPr txBox="1">
            <a:spLocks noChangeArrowheads="1"/>
          </p:cNvSpPr>
          <p:nvPr/>
        </p:nvSpPr>
        <p:spPr bwMode="auto">
          <a:xfrm>
            <a:off x="5851525" y="2206649"/>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rgbClr val="003300"/>
                </a:solidFill>
                <a:latin typeface="+mn-lt"/>
              </a:rPr>
              <a:t>A</a:t>
            </a:r>
          </a:p>
        </p:txBody>
      </p:sp>
      <p:sp>
        <p:nvSpPr>
          <p:cNvPr id="572475" name="Text Box 59"/>
          <p:cNvSpPr txBox="1">
            <a:spLocks noChangeArrowheads="1"/>
          </p:cNvSpPr>
          <p:nvPr/>
        </p:nvSpPr>
        <p:spPr bwMode="auto">
          <a:xfrm flipH="1">
            <a:off x="7200900" y="3121049"/>
            <a:ext cx="33655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rgbClr val="003300"/>
                </a:solidFill>
                <a:latin typeface="+mn-lt"/>
              </a:rPr>
              <a:t>C</a:t>
            </a:r>
          </a:p>
        </p:txBody>
      </p:sp>
      <p:sp>
        <p:nvSpPr>
          <p:cNvPr id="572476" name="Text Box 60"/>
          <p:cNvSpPr txBox="1">
            <a:spLocks noChangeArrowheads="1"/>
          </p:cNvSpPr>
          <p:nvPr/>
        </p:nvSpPr>
        <p:spPr bwMode="auto">
          <a:xfrm>
            <a:off x="6327775" y="2997224"/>
            <a:ext cx="3302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rgbClr val="003300"/>
                </a:solidFill>
                <a:latin typeface="+mn-lt"/>
              </a:rPr>
              <a:t>B</a:t>
            </a:r>
          </a:p>
        </p:txBody>
      </p:sp>
      <p:pic>
        <p:nvPicPr>
          <p:cNvPr id="52257" name="Picture 61"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2592411"/>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2478" name="Picture 62"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325836"/>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2479" name="Picture 63"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225" y="3344886"/>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80" name="Text Box 64"/>
          <p:cNvSpPr txBox="1">
            <a:spLocks noChangeArrowheads="1"/>
          </p:cNvSpPr>
          <p:nvPr/>
        </p:nvSpPr>
        <p:spPr bwMode="auto">
          <a:xfrm>
            <a:off x="0" y="4843463"/>
            <a:ext cx="3975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a:t> 	The long-run demand curve  results from both effects and is found by connecting points A and C.</a:t>
            </a:r>
          </a:p>
        </p:txBody>
      </p:sp>
      <p:sp>
        <p:nvSpPr>
          <p:cNvPr id="572481" name="Line 65"/>
          <p:cNvSpPr>
            <a:spLocks noChangeShapeType="1"/>
          </p:cNvSpPr>
          <p:nvPr/>
        </p:nvSpPr>
        <p:spPr bwMode="auto">
          <a:xfrm>
            <a:off x="6410325" y="3392511"/>
            <a:ext cx="8096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2419"/>
                                        </p:tgtEl>
                                        <p:attrNameLst>
                                          <p:attrName>style.visibility</p:attrName>
                                        </p:attrNameLst>
                                      </p:cBhvr>
                                      <p:to>
                                        <p:strVal val="visible"/>
                                      </p:to>
                                    </p:set>
                                    <p:animEffect transition="in" filter="fade">
                                      <p:cBhvr>
                                        <p:cTn id="7" dur="500"/>
                                        <p:tgtEl>
                                          <p:spTgt spid="572419"/>
                                        </p:tgtEl>
                                      </p:cBhvr>
                                    </p:animEffect>
                                  </p:childTnLst>
                                </p:cTn>
                              </p:par>
                              <p:par>
                                <p:cTn id="8" presetID="10" presetClass="entr" presetSubtype="0" fill="hold" nodeType="withEffect">
                                  <p:stCondLst>
                                    <p:cond delay="0"/>
                                  </p:stCondLst>
                                  <p:childTnLst>
                                    <p:set>
                                      <p:cBhvr>
                                        <p:cTn id="9" dur="1" fill="hold">
                                          <p:stCondLst>
                                            <p:cond delay="0"/>
                                          </p:stCondLst>
                                        </p:cTn>
                                        <p:tgtEl>
                                          <p:spTgt spid="572478"/>
                                        </p:tgtEl>
                                        <p:attrNameLst>
                                          <p:attrName>style.visibility</p:attrName>
                                        </p:attrNameLst>
                                      </p:cBhvr>
                                      <p:to>
                                        <p:strVal val="visible"/>
                                      </p:to>
                                    </p:set>
                                    <p:animEffect transition="in" filter="fade">
                                      <p:cBhvr>
                                        <p:cTn id="10" dur="500"/>
                                        <p:tgtEl>
                                          <p:spTgt spid="5724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2476"/>
                                        </p:tgtEl>
                                        <p:attrNameLst>
                                          <p:attrName>style.visibility</p:attrName>
                                        </p:attrNameLst>
                                      </p:cBhvr>
                                      <p:to>
                                        <p:strVal val="visible"/>
                                      </p:to>
                                    </p:set>
                                    <p:animEffect transition="in" filter="fade">
                                      <p:cBhvr>
                                        <p:cTn id="13" dur="500"/>
                                        <p:tgtEl>
                                          <p:spTgt spid="572476"/>
                                        </p:tgtEl>
                                      </p:cBhvr>
                                    </p:animEffect>
                                  </p:childTnLst>
                                </p:cTn>
                              </p:par>
                              <p:par>
                                <p:cTn id="14" presetID="22" presetClass="entr" presetSubtype="4" fill="hold" nodeType="withEffect">
                                  <p:stCondLst>
                                    <p:cond delay="0"/>
                                  </p:stCondLst>
                                  <p:childTnLst>
                                    <p:set>
                                      <p:cBhvr>
                                        <p:cTn id="15" dur="1" fill="hold">
                                          <p:stCondLst>
                                            <p:cond delay="0"/>
                                          </p:stCondLst>
                                        </p:cTn>
                                        <p:tgtEl>
                                          <p:spTgt spid="572468"/>
                                        </p:tgtEl>
                                        <p:attrNameLst>
                                          <p:attrName>style.visibility</p:attrName>
                                        </p:attrNameLst>
                                      </p:cBhvr>
                                      <p:to>
                                        <p:strVal val="visible"/>
                                      </p:to>
                                    </p:set>
                                    <p:animEffect transition="in" filter="wipe(down)">
                                      <p:cBhvr>
                                        <p:cTn id="16" dur="500"/>
                                        <p:tgtEl>
                                          <p:spTgt spid="572468"/>
                                        </p:tgtEl>
                                      </p:cBhvr>
                                    </p:animEffect>
                                  </p:childTnLst>
                                </p:cTn>
                              </p:par>
                              <p:par>
                                <p:cTn id="17" presetID="22" presetClass="entr" presetSubtype="4" fill="hold" nodeType="withEffect">
                                  <p:stCondLst>
                                    <p:cond delay="0"/>
                                  </p:stCondLst>
                                  <p:childTnLst>
                                    <p:set>
                                      <p:cBhvr>
                                        <p:cTn id="18" dur="1" fill="hold">
                                          <p:stCondLst>
                                            <p:cond delay="0"/>
                                          </p:stCondLst>
                                        </p:cTn>
                                        <p:tgtEl>
                                          <p:spTgt spid="572467"/>
                                        </p:tgtEl>
                                        <p:attrNameLst>
                                          <p:attrName>style.visibility</p:attrName>
                                        </p:attrNameLst>
                                      </p:cBhvr>
                                      <p:to>
                                        <p:strVal val="visible"/>
                                      </p:to>
                                    </p:set>
                                    <p:animEffect transition="in" filter="wipe(down)">
                                      <p:cBhvr>
                                        <p:cTn id="19" dur="500"/>
                                        <p:tgtEl>
                                          <p:spTgt spid="57246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72437"/>
                                        </p:tgtEl>
                                        <p:attrNameLst>
                                          <p:attrName>style.visibility</p:attrName>
                                        </p:attrNameLst>
                                      </p:cBhvr>
                                      <p:to>
                                        <p:strVal val="visible"/>
                                      </p:to>
                                    </p:set>
                                    <p:animEffect transition="in" filter="fade">
                                      <p:cBhvr>
                                        <p:cTn id="24" dur="500"/>
                                        <p:tgtEl>
                                          <p:spTgt spid="572437"/>
                                        </p:tgtEl>
                                      </p:cBhvr>
                                    </p:animEffect>
                                  </p:childTnLst>
                                </p:cTn>
                              </p:par>
                              <p:par>
                                <p:cTn id="25" presetID="10" presetClass="entr" presetSubtype="0" fill="hold" nodeType="withEffect">
                                  <p:stCondLst>
                                    <p:cond delay="0"/>
                                  </p:stCondLst>
                                  <p:childTnLst>
                                    <p:set>
                                      <p:cBhvr>
                                        <p:cTn id="26" dur="1" fill="hold">
                                          <p:stCondLst>
                                            <p:cond delay="0"/>
                                          </p:stCondLst>
                                        </p:cTn>
                                        <p:tgtEl>
                                          <p:spTgt spid="572479"/>
                                        </p:tgtEl>
                                        <p:attrNameLst>
                                          <p:attrName>style.visibility</p:attrName>
                                        </p:attrNameLst>
                                      </p:cBhvr>
                                      <p:to>
                                        <p:strVal val="visible"/>
                                      </p:to>
                                    </p:set>
                                    <p:animEffect transition="in" filter="fade">
                                      <p:cBhvr>
                                        <p:cTn id="27" dur="500"/>
                                        <p:tgtEl>
                                          <p:spTgt spid="572479"/>
                                        </p:tgtEl>
                                      </p:cBhvr>
                                    </p:animEffect>
                                  </p:childTnLst>
                                </p:cTn>
                              </p:par>
                              <p:par>
                                <p:cTn id="28" presetID="16" presetClass="entr" presetSubtype="21" fill="hold" nodeType="withEffect">
                                  <p:stCondLst>
                                    <p:cond delay="0"/>
                                  </p:stCondLst>
                                  <p:childTnLst>
                                    <p:set>
                                      <p:cBhvr>
                                        <p:cTn id="29" dur="1" fill="hold">
                                          <p:stCondLst>
                                            <p:cond delay="0"/>
                                          </p:stCondLst>
                                        </p:cTn>
                                        <p:tgtEl>
                                          <p:spTgt spid="572481"/>
                                        </p:tgtEl>
                                        <p:attrNameLst>
                                          <p:attrName>style.visibility</p:attrName>
                                        </p:attrNameLst>
                                      </p:cBhvr>
                                      <p:to>
                                        <p:strVal val="visible"/>
                                      </p:to>
                                    </p:set>
                                    <p:animEffect transition="in" filter="barn(inVertical)">
                                      <p:cBhvr>
                                        <p:cTn id="30" dur="500"/>
                                        <p:tgtEl>
                                          <p:spTgt spid="572481"/>
                                        </p:tgtEl>
                                      </p:cBhvr>
                                    </p:animEffect>
                                  </p:childTnLst>
                                </p:cTn>
                              </p:par>
                              <p:par>
                                <p:cTn id="31" presetID="22" presetClass="entr" presetSubtype="4" fill="hold" nodeType="withEffect">
                                  <p:stCondLst>
                                    <p:cond delay="0"/>
                                  </p:stCondLst>
                                  <p:childTnLst>
                                    <p:set>
                                      <p:cBhvr>
                                        <p:cTn id="32" dur="1" fill="hold">
                                          <p:stCondLst>
                                            <p:cond delay="0"/>
                                          </p:stCondLst>
                                        </p:cTn>
                                        <p:tgtEl>
                                          <p:spTgt spid="572471"/>
                                        </p:tgtEl>
                                        <p:attrNameLst>
                                          <p:attrName>style.visibility</p:attrName>
                                        </p:attrNameLst>
                                      </p:cBhvr>
                                      <p:to>
                                        <p:strVal val="visible"/>
                                      </p:to>
                                    </p:set>
                                    <p:animEffect transition="in" filter="wipe(down)">
                                      <p:cBhvr>
                                        <p:cTn id="33" dur="500"/>
                                        <p:tgtEl>
                                          <p:spTgt spid="57247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72475"/>
                                        </p:tgtEl>
                                        <p:attrNameLst>
                                          <p:attrName>style.visibility</p:attrName>
                                        </p:attrNameLst>
                                      </p:cBhvr>
                                      <p:to>
                                        <p:strVal val="visible"/>
                                      </p:to>
                                    </p:set>
                                    <p:animEffect transition="in" filter="fade">
                                      <p:cBhvr>
                                        <p:cTn id="36" dur="500"/>
                                        <p:tgtEl>
                                          <p:spTgt spid="5724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72480"/>
                                        </p:tgtEl>
                                        <p:attrNameLst>
                                          <p:attrName>style.visibility</p:attrName>
                                        </p:attrNameLst>
                                      </p:cBhvr>
                                      <p:to>
                                        <p:strVal val="visible"/>
                                      </p:to>
                                    </p:set>
                                    <p:animEffect transition="in" filter="fade">
                                      <p:cBhvr>
                                        <p:cTn id="41" dur="500"/>
                                        <p:tgtEl>
                                          <p:spTgt spid="572480"/>
                                        </p:tgtEl>
                                      </p:cBhvr>
                                    </p:animEffect>
                                  </p:childTnLst>
                                </p:cTn>
                              </p:par>
                              <p:par>
                                <p:cTn id="42" presetID="22" presetClass="entr" presetSubtype="4" fill="hold" nodeType="withEffect">
                                  <p:stCondLst>
                                    <p:cond delay="0"/>
                                  </p:stCondLst>
                                  <p:childTnLst>
                                    <p:set>
                                      <p:cBhvr>
                                        <p:cTn id="43" dur="1" fill="hold">
                                          <p:stCondLst>
                                            <p:cond delay="0"/>
                                          </p:stCondLst>
                                        </p:cTn>
                                        <p:tgtEl>
                                          <p:spTgt spid="572463"/>
                                        </p:tgtEl>
                                        <p:attrNameLst>
                                          <p:attrName>style.visibility</p:attrName>
                                        </p:attrNameLst>
                                      </p:cBhvr>
                                      <p:to>
                                        <p:strVal val="visible"/>
                                      </p:to>
                                    </p:set>
                                    <p:animEffect transition="in" filter="wipe(down)">
                                      <p:cBhvr>
                                        <p:cTn id="44" dur="500"/>
                                        <p:tgtEl>
                                          <p:spTgt spid="57246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2473"/>
                                        </p:tgtEl>
                                        <p:attrNameLst>
                                          <p:attrName>style.visibility</p:attrName>
                                        </p:attrNameLst>
                                      </p:cBhvr>
                                      <p:to>
                                        <p:strVal val="visible"/>
                                      </p:to>
                                    </p:set>
                                    <p:animEffect transition="in" filter="fade">
                                      <p:cBhvr>
                                        <p:cTn id="47" dur="500"/>
                                        <p:tgtEl>
                                          <p:spTgt spid="57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p:bldP spid="572437" grpId="0"/>
      <p:bldP spid="572473" grpId="0"/>
      <p:bldP spid="572475" grpId="0"/>
      <p:bldP spid="572476" grpId="0"/>
      <p:bldP spid="57248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noFill/>
        </p:spPr>
        <p:txBody>
          <a:bodyPr/>
          <a:lstStyle/>
          <a:p>
            <a:pPr eaLnBrk="1" hangingPunct="1"/>
            <a:r>
              <a:rPr lang="en-US" altLang="en-US"/>
              <a:t>Other Factors</a:t>
            </a:r>
          </a:p>
        </p:txBody>
      </p:sp>
      <p:sp>
        <p:nvSpPr>
          <p:cNvPr id="54275" name="Rectangle 2"/>
          <p:cNvSpPr>
            <a:spLocks noGrp="1" noChangeArrowheads="1"/>
          </p:cNvSpPr>
          <p:nvPr>
            <p:ph idx="1"/>
          </p:nvPr>
        </p:nvSpPr>
        <p:spPr/>
        <p:txBody>
          <a:bodyPr/>
          <a:lstStyle/>
          <a:p>
            <a:pPr eaLnBrk="1" hangingPunct="1"/>
            <a:r>
              <a:rPr lang="en-US" altLang="en-US" sz="2800" dirty="0"/>
              <a:t>Product demand</a:t>
            </a:r>
          </a:p>
          <a:p>
            <a:pPr lvl="1" eaLnBrk="1" hangingPunct="1"/>
            <a:r>
              <a:rPr lang="en-US" altLang="en-US" sz="2000" i="1" dirty="0">
                <a:solidFill>
                  <a:srgbClr val="EF8E21"/>
                </a:solidFill>
              </a:rPr>
              <a:t>Product demand</a:t>
            </a:r>
            <a:r>
              <a:rPr lang="en-US" altLang="en-US" sz="2000" dirty="0">
                <a:solidFill>
                  <a:srgbClr val="EF8E21"/>
                </a:solidFill>
              </a:rPr>
              <a:t> </a:t>
            </a:r>
            <a:r>
              <a:rPr lang="en-US" altLang="en-US" sz="2000" dirty="0"/>
              <a:t>is more elastic in the long run than in the short run, making labor demand more elastic the longer the period.</a:t>
            </a:r>
          </a:p>
          <a:p>
            <a:pPr eaLnBrk="1" hangingPunct="1"/>
            <a:r>
              <a:rPr lang="en-US" altLang="en-US" sz="2800" dirty="0"/>
              <a:t>Labor-Capital interaction</a:t>
            </a:r>
          </a:p>
          <a:p>
            <a:pPr lvl="1" eaLnBrk="1" hangingPunct="1"/>
            <a:r>
              <a:rPr lang="en-US" altLang="en-US" sz="2000" dirty="0"/>
              <a:t>If the wage rate falls, the short-run quantity demanded of labor rises.</a:t>
            </a:r>
          </a:p>
          <a:p>
            <a:pPr lvl="2" eaLnBrk="1" hangingPunct="1"/>
            <a:r>
              <a:rPr lang="en-US" altLang="en-US" sz="2000" dirty="0"/>
              <a:t>This will increase the MP of capital and thus the MRP of capital.</a:t>
            </a:r>
          </a:p>
          <a:p>
            <a:pPr lvl="2" eaLnBrk="1" hangingPunct="1"/>
            <a:r>
              <a:rPr lang="en-US" altLang="en-US" sz="2000" dirty="0"/>
              <a:t>The higher MRP of capital, the quantity of capital will increase and thus the MP and MRP of labor. </a:t>
            </a:r>
          </a:p>
          <a:p>
            <a:pPr lvl="2" eaLnBrk="1" hangingPunct="1"/>
            <a:r>
              <a:rPr lang="en-US" altLang="en-US" sz="2000" dirty="0"/>
              <a:t>As a result, the long-run response will be greater than the short-run response.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noFill/>
        </p:spPr>
        <p:txBody>
          <a:bodyPr/>
          <a:lstStyle/>
          <a:p>
            <a:pPr eaLnBrk="1" hangingPunct="1"/>
            <a:r>
              <a:rPr lang="en-US" altLang="en-US"/>
              <a:t>Other Factors</a:t>
            </a:r>
          </a:p>
        </p:txBody>
      </p:sp>
      <p:sp>
        <p:nvSpPr>
          <p:cNvPr id="56323" name="Rectangle 2"/>
          <p:cNvSpPr>
            <a:spLocks noGrp="1" noChangeArrowheads="1"/>
          </p:cNvSpPr>
          <p:nvPr>
            <p:ph idx="1"/>
          </p:nvPr>
        </p:nvSpPr>
        <p:spPr/>
        <p:txBody>
          <a:bodyPr/>
          <a:lstStyle/>
          <a:p>
            <a:pPr eaLnBrk="1" hangingPunct="1"/>
            <a:r>
              <a:rPr lang="en-US" altLang="en-US"/>
              <a:t>Technology</a:t>
            </a:r>
          </a:p>
          <a:p>
            <a:pPr lvl="1" eaLnBrk="1" hangingPunct="1"/>
            <a:r>
              <a:rPr lang="en-US" altLang="en-US"/>
              <a:t>If the wage rate falls, technological innovators will try to reduce the use of relatively more expensive capital and increase the use of labor.</a:t>
            </a:r>
          </a:p>
          <a:p>
            <a:pPr lvl="2" eaLnBrk="1" hangingPunct="1"/>
            <a:r>
              <a:rPr lang="en-US" altLang="en-US"/>
              <a:t>The long run response will be greater than the short-run response.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Question for </a:t>
            </a:r>
            <a:r>
              <a:rPr lang="en-US" altLang="en-US" dirty="0" smtClean="0"/>
              <a:t>Thought</a:t>
            </a:r>
            <a:endParaRPr lang="en-US" dirty="0"/>
          </a:p>
        </p:txBody>
      </p:sp>
      <p:sp>
        <p:nvSpPr>
          <p:cNvPr id="4" name="Content Placeholder 3"/>
          <p:cNvSpPr>
            <a:spLocks noGrp="1"/>
          </p:cNvSpPr>
          <p:nvPr>
            <p:ph idx="1"/>
          </p:nvPr>
        </p:nvSpPr>
        <p:spPr/>
        <p:txBody>
          <a:bodyPr/>
          <a:lstStyle/>
          <a:p>
            <a:r>
              <a:rPr lang="en-US" altLang="en-US" b="0" dirty="0">
                <a:latin typeface="+mj-lt"/>
              </a:rPr>
              <a:t>1. Referring to the output and substitution effects, explain why an increase in the wage rate for autoworkers will generate more of a negative employment response in the long run than in the short run. Assume there is no productivity increase and no change in the price of </a:t>
            </a:r>
            <a:r>
              <a:rPr lang="en-US" altLang="en-US" b="0" dirty="0" err="1">
                <a:latin typeface="+mj-lt"/>
              </a:rPr>
              <a:t>nonlabor</a:t>
            </a:r>
            <a:r>
              <a:rPr lang="en-US" altLang="en-US" b="0" dirty="0">
                <a:latin typeface="+mj-lt"/>
              </a:rPr>
              <a:t> resources.</a:t>
            </a:r>
          </a:p>
          <a:p>
            <a:endParaRPr lang="en-US" b="0" dirty="0">
              <a:latin typeface="+mj-lt"/>
            </a:endParaRPr>
          </a:p>
        </p:txBody>
      </p:sp>
      <p:sp>
        <p:nvSpPr>
          <p:cNvPr id="58373" name="Rectangle 5"/>
          <p:cNvSpPr>
            <a:spLocks noChangeArrowheads="1"/>
          </p:cNvSpPr>
          <p:nvPr/>
        </p:nvSpPr>
        <p:spPr bwMode="auto">
          <a:xfrm>
            <a:off x="1905000" y="5038725"/>
            <a:ext cx="662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90000"/>
              </a:lnSpc>
              <a:buClr>
                <a:schemeClr val="bg2"/>
              </a:buClr>
              <a:buFont typeface="Wingdings" panose="05000000000000000000" pitchFamily="2" charset="2"/>
              <a:buNone/>
            </a:pPr>
            <a:endParaRPr kumimoji="0" lang="en-US" altLang="en-US" sz="2800">
              <a:latin typeface="Times New Roman" panose="02020603050405020304" pitchFamily="18" charset="0"/>
            </a:endParaRPr>
          </a:p>
        </p:txBody>
      </p:sp>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4800" dirty="0">
                <a:solidFill>
                  <a:srgbClr val="EF8E21"/>
                </a:solidFill>
              </a:rPr>
              <a:t>6. Market Demand </a:t>
            </a:r>
            <a:r>
              <a:rPr lang="en-US" altLang="en-US" sz="4800" dirty="0" smtClean="0">
                <a:solidFill>
                  <a:srgbClr val="EF8E21"/>
                </a:solidFill>
              </a:rPr>
              <a:t>for Labor</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p:txBody>
          <a:bodyPr/>
          <a:lstStyle/>
          <a:p>
            <a:pPr marL="533400" indent="-533400" eaLnBrk="1" hangingPunct="1">
              <a:lnSpc>
                <a:spcPct val="80000"/>
              </a:lnSpc>
              <a:buFont typeface="Wingdings" panose="05000000000000000000" pitchFamily="2" charset="2"/>
              <a:buNone/>
            </a:pPr>
            <a:endParaRPr lang="en-US" altLang="en-US" dirty="0">
              <a:solidFill>
                <a:srgbClr val="EF8E21"/>
              </a:solidFill>
            </a:endParaRPr>
          </a:p>
          <a:p>
            <a:pPr marL="533400" indent="-533400" eaLnBrk="1" hangingPunct="1">
              <a:lnSpc>
                <a:spcPct val="80000"/>
              </a:lnSpc>
              <a:buFont typeface="Wingdings" panose="05000000000000000000" pitchFamily="2" charset="2"/>
              <a:buAutoNum type="arabicPeriod"/>
            </a:pPr>
            <a:r>
              <a:rPr lang="en-US" altLang="en-US" sz="5400" dirty="0">
                <a:solidFill>
                  <a:srgbClr val="EF8E21"/>
                </a:solidFill>
              </a:rPr>
              <a:t>Derived Demand </a:t>
            </a:r>
            <a:r>
              <a:rPr lang="en-US" altLang="en-US" sz="5400" dirty="0" smtClean="0">
                <a:solidFill>
                  <a:srgbClr val="EF8E21"/>
                </a:solidFill>
              </a:rPr>
              <a:t>for </a:t>
            </a:r>
            <a:r>
              <a:rPr lang="en-US" altLang="en-US" sz="5400" dirty="0">
                <a:solidFill>
                  <a:srgbClr val="EF8E21"/>
                </a:solidFill>
              </a:rPr>
              <a:t>Labor</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0" y="1528384"/>
            <a:ext cx="39751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solidFill>
                  <a:schemeClr val="bg2"/>
                </a:solidFill>
              </a:rPr>
              <a:t> </a:t>
            </a:r>
            <a:r>
              <a:rPr kumimoji="0" lang="en-US" altLang="en-US" sz="2000" dirty="0"/>
              <a:t>The market demand curve for labor is less elastic than a horizontal summation of the demand curves 	of individual firms (</a:t>
            </a:r>
            <a:r>
              <a:rPr lang="en-US" altLang="en-US" sz="2000" dirty="0">
                <a:solidFill>
                  <a:schemeClr val="hlink"/>
                </a:solidFill>
                <a:sym typeface="Symbol" panose="05050102010706020507" pitchFamily="18" charset="2"/>
              </a:rPr>
              <a:t></a:t>
            </a:r>
            <a:r>
              <a:rPr lang="en-US" altLang="en-US" sz="2000" dirty="0">
                <a:solidFill>
                  <a:schemeClr val="hlink"/>
                </a:solidFill>
              </a:rPr>
              <a:t>D</a:t>
            </a:r>
            <a:r>
              <a:rPr kumimoji="0" lang="en-US" altLang="en-US" sz="2000" dirty="0"/>
              <a:t>).</a:t>
            </a:r>
            <a:r>
              <a:rPr kumimoji="0" lang="en-US" altLang="en-US" sz="2000" dirty="0">
                <a:solidFill>
                  <a:schemeClr val="bg2"/>
                </a:solidFill>
              </a:rPr>
              <a:t>	</a:t>
            </a:r>
          </a:p>
        </p:txBody>
      </p:sp>
      <p:sp>
        <p:nvSpPr>
          <p:cNvPr id="62467" name="Text Box 4"/>
          <p:cNvSpPr txBox="1">
            <a:spLocks noChangeAspect="1" noChangeArrowheads="1"/>
          </p:cNvSpPr>
          <p:nvPr/>
        </p:nvSpPr>
        <p:spPr bwMode="auto">
          <a:xfrm>
            <a:off x="4545571" y="1693272"/>
            <a:ext cx="1212850" cy="4370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70000"/>
              </a:lnSpc>
              <a:spcBef>
                <a:spcPct val="50000"/>
              </a:spcBef>
              <a:buFontTx/>
              <a:buNone/>
            </a:pPr>
            <a:r>
              <a:rPr kumimoji="0" lang="en-US" altLang="en-US" sz="1600" b="1" i="1" dirty="0">
                <a:latin typeface="+mn-lt"/>
              </a:rPr>
              <a:t>Wage Rate</a:t>
            </a:r>
          </a:p>
        </p:txBody>
      </p:sp>
      <p:sp>
        <p:nvSpPr>
          <p:cNvPr id="62468" name="Text Box 5"/>
          <p:cNvSpPr txBox="1">
            <a:spLocks noChangeAspect="1" noChangeArrowheads="1"/>
          </p:cNvSpPr>
          <p:nvPr/>
        </p:nvSpPr>
        <p:spPr bwMode="auto">
          <a:xfrm>
            <a:off x="7694613" y="5694923"/>
            <a:ext cx="1382712"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lnSpc>
                <a:spcPct val="70000"/>
              </a:lnSpc>
              <a:spcBef>
                <a:spcPct val="50000"/>
              </a:spcBef>
              <a:buFontTx/>
              <a:buNone/>
            </a:pPr>
            <a:r>
              <a:rPr kumimoji="0" lang="en-US" altLang="en-US" sz="1600" b="1" i="1">
                <a:latin typeface="+mn-lt"/>
              </a:rPr>
              <a:t>Quantity of Labor</a:t>
            </a:r>
            <a:endParaRPr kumimoji="0" lang="en-US" altLang="en-US" sz="1400" b="1" i="1">
              <a:latin typeface="+mn-lt"/>
            </a:endParaRPr>
          </a:p>
        </p:txBody>
      </p:sp>
      <p:sp>
        <p:nvSpPr>
          <p:cNvPr id="62469" name="Text Box 6"/>
          <p:cNvSpPr txBox="1">
            <a:spLocks noChangeAspect="1" noChangeArrowheads="1"/>
          </p:cNvSpPr>
          <p:nvPr/>
        </p:nvSpPr>
        <p:spPr bwMode="auto">
          <a:xfrm>
            <a:off x="3884613" y="1842061"/>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1000</a:t>
            </a:r>
            <a:endParaRPr kumimoji="0" lang="en-US" altLang="en-US" sz="2000" b="1">
              <a:latin typeface="+mn-lt"/>
            </a:endParaRPr>
          </a:p>
        </p:txBody>
      </p:sp>
      <p:sp>
        <p:nvSpPr>
          <p:cNvPr id="62470" name="Line 7"/>
          <p:cNvSpPr>
            <a:spLocks noChangeAspect="1" noChangeShapeType="1"/>
          </p:cNvSpPr>
          <p:nvPr/>
        </p:nvSpPr>
        <p:spPr bwMode="auto">
          <a:xfrm>
            <a:off x="4589463" y="5666348"/>
            <a:ext cx="3703637"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62471" name="Line 8"/>
          <p:cNvSpPr>
            <a:spLocks noChangeAspect="1" noChangeShapeType="1"/>
          </p:cNvSpPr>
          <p:nvPr/>
        </p:nvSpPr>
        <p:spPr bwMode="auto">
          <a:xfrm>
            <a:off x="4598988" y="1693272"/>
            <a:ext cx="0" cy="3960376"/>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mn-lt"/>
            </a:endParaRPr>
          </a:p>
        </p:txBody>
      </p:sp>
      <p:sp>
        <p:nvSpPr>
          <p:cNvPr id="62472" name="Rectangle 9"/>
          <p:cNvSpPr>
            <a:spLocks noGrp="1" noChangeArrowheads="1"/>
          </p:cNvSpPr>
          <p:nvPr>
            <p:ph type="title"/>
          </p:nvPr>
        </p:nvSpPr>
        <p:spPr>
          <a:noFill/>
        </p:spPr>
        <p:txBody>
          <a:bodyPr/>
          <a:lstStyle/>
          <a:p>
            <a:pPr eaLnBrk="1" hangingPunct="1">
              <a:lnSpc>
                <a:spcPct val="60000"/>
              </a:lnSpc>
            </a:pPr>
            <a:r>
              <a:rPr lang="en-US" altLang="en-US" dirty="0"/>
              <a:t>Market Labor Demand</a:t>
            </a:r>
          </a:p>
        </p:txBody>
      </p:sp>
      <p:sp>
        <p:nvSpPr>
          <p:cNvPr id="62473" name="Text Box 10"/>
          <p:cNvSpPr txBox="1">
            <a:spLocks noChangeAspect="1" noChangeArrowheads="1"/>
          </p:cNvSpPr>
          <p:nvPr/>
        </p:nvSpPr>
        <p:spPr bwMode="auto">
          <a:xfrm>
            <a:off x="3884613" y="2511986"/>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800</a:t>
            </a:r>
            <a:endParaRPr kumimoji="0" lang="en-US" altLang="en-US" sz="2000" b="1">
              <a:latin typeface="+mn-lt"/>
            </a:endParaRPr>
          </a:p>
        </p:txBody>
      </p:sp>
      <p:sp>
        <p:nvSpPr>
          <p:cNvPr id="62474" name="Text Box 11"/>
          <p:cNvSpPr txBox="1">
            <a:spLocks noChangeAspect="1" noChangeArrowheads="1"/>
          </p:cNvSpPr>
          <p:nvPr/>
        </p:nvSpPr>
        <p:spPr bwMode="auto">
          <a:xfrm>
            <a:off x="3884613" y="3208898"/>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600</a:t>
            </a:r>
            <a:endParaRPr kumimoji="0" lang="en-US" altLang="en-US" sz="2000" b="1">
              <a:latin typeface="+mn-lt"/>
            </a:endParaRPr>
          </a:p>
        </p:txBody>
      </p:sp>
      <p:sp>
        <p:nvSpPr>
          <p:cNvPr id="62475" name="Text Box 12"/>
          <p:cNvSpPr txBox="1">
            <a:spLocks noChangeAspect="1" noChangeArrowheads="1"/>
          </p:cNvSpPr>
          <p:nvPr/>
        </p:nvSpPr>
        <p:spPr bwMode="auto">
          <a:xfrm>
            <a:off x="3884613" y="3899461"/>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400</a:t>
            </a:r>
            <a:endParaRPr kumimoji="0" lang="en-US" altLang="en-US" sz="2000" b="1">
              <a:latin typeface="+mn-lt"/>
            </a:endParaRPr>
          </a:p>
        </p:txBody>
      </p:sp>
      <p:sp>
        <p:nvSpPr>
          <p:cNvPr id="62476" name="Text Box 13"/>
          <p:cNvSpPr txBox="1">
            <a:spLocks noChangeAspect="1" noChangeArrowheads="1"/>
          </p:cNvSpPr>
          <p:nvPr/>
        </p:nvSpPr>
        <p:spPr bwMode="auto">
          <a:xfrm>
            <a:off x="3884613" y="4645586"/>
            <a:ext cx="758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200</a:t>
            </a:r>
            <a:endParaRPr kumimoji="0" lang="en-US" altLang="en-US" sz="2000" b="1">
              <a:latin typeface="+mn-lt"/>
            </a:endParaRPr>
          </a:p>
        </p:txBody>
      </p:sp>
      <p:sp>
        <p:nvSpPr>
          <p:cNvPr id="62477" name="Text Box 14"/>
          <p:cNvSpPr txBox="1">
            <a:spLocks noChangeAspect="1" noChangeArrowheads="1"/>
          </p:cNvSpPr>
          <p:nvPr/>
        </p:nvSpPr>
        <p:spPr bwMode="auto">
          <a:xfrm>
            <a:off x="4778375" y="5634598"/>
            <a:ext cx="487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10</a:t>
            </a:r>
            <a:endParaRPr kumimoji="0" lang="en-US" altLang="en-US" sz="2000" b="1">
              <a:latin typeface="+mn-lt"/>
            </a:endParaRPr>
          </a:p>
        </p:txBody>
      </p:sp>
      <p:sp>
        <p:nvSpPr>
          <p:cNvPr id="62478" name="Text Box 15"/>
          <p:cNvSpPr txBox="1">
            <a:spLocks noChangeAspect="1" noChangeArrowheads="1"/>
          </p:cNvSpPr>
          <p:nvPr/>
        </p:nvSpPr>
        <p:spPr bwMode="auto">
          <a:xfrm>
            <a:off x="5245100" y="5640948"/>
            <a:ext cx="465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20</a:t>
            </a:r>
            <a:endParaRPr kumimoji="0" lang="en-US" altLang="en-US" sz="2000" b="1">
              <a:latin typeface="+mn-lt"/>
            </a:endParaRPr>
          </a:p>
        </p:txBody>
      </p:sp>
      <p:sp>
        <p:nvSpPr>
          <p:cNvPr id="62479" name="Text Box 16"/>
          <p:cNvSpPr txBox="1">
            <a:spLocks noChangeAspect="1" noChangeArrowheads="1"/>
          </p:cNvSpPr>
          <p:nvPr/>
        </p:nvSpPr>
        <p:spPr bwMode="auto">
          <a:xfrm>
            <a:off x="5638800" y="5640948"/>
            <a:ext cx="452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30</a:t>
            </a:r>
            <a:endParaRPr kumimoji="0" lang="en-US" altLang="en-US" sz="2000" b="1">
              <a:latin typeface="+mn-lt"/>
            </a:endParaRPr>
          </a:p>
        </p:txBody>
      </p:sp>
      <p:sp>
        <p:nvSpPr>
          <p:cNvPr id="62480" name="Text Box 17"/>
          <p:cNvSpPr txBox="1">
            <a:spLocks noChangeAspect="1" noChangeArrowheads="1"/>
          </p:cNvSpPr>
          <p:nvPr/>
        </p:nvSpPr>
        <p:spPr bwMode="auto">
          <a:xfrm>
            <a:off x="6084888" y="5640948"/>
            <a:ext cx="522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40</a:t>
            </a:r>
            <a:endParaRPr kumimoji="0" lang="en-US" altLang="en-US" sz="2000" b="1">
              <a:latin typeface="+mn-lt"/>
            </a:endParaRPr>
          </a:p>
        </p:txBody>
      </p:sp>
      <p:sp>
        <p:nvSpPr>
          <p:cNvPr id="62481" name="Text Box 18"/>
          <p:cNvSpPr txBox="1">
            <a:spLocks noChangeAspect="1" noChangeArrowheads="1"/>
          </p:cNvSpPr>
          <p:nvPr/>
        </p:nvSpPr>
        <p:spPr bwMode="auto">
          <a:xfrm>
            <a:off x="6540500" y="5640948"/>
            <a:ext cx="511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50</a:t>
            </a:r>
            <a:endParaRPr kumimoji="0" lang="en-US" altLang="en-US" sz="2000" b="1">
              <a:latin typeface="+mn-lt"/>
            </a:endParaRPr>
          </a:p>
        </p:txBody>
      </p:sp>
      <p:sp>
        <p:nvSpPr>
          <p:cNvPr id="62482" name="Text Box 19"/>
          <p:cNvSpPr txBox="1">
            <a:spLocks noChangeAspect="1" noChangeArrowheads="1"/>
          </p:cNvSpPr>
          <p:nvPr/>
        </p:nvSpPr>
        <p:spPr bwMode="auto">
          <a:xfrm>
            <a:off x="7000875" y="5640948"/>
            <a:ext cx="4476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60</a:t>
            </a:r>
            <a:endParaRPr kumimoji="0" lang="en-US" altLang="en-US" sz="2000" b="1">
              <a:latin typeface="+mn-lt"/>
            </a:endParaRPr>
          </a:p>
        </p:txBody>
      </p:sp>
      <p:sp>
        <p:nvSpPr>
          <p:cNvPr id="62483" name="Text Box 20"/>
          <p:cNvSpPr txBox="1">
            <a:spLocks noChangeAspect="1" noChangeArrowheads="1"/>
          </p:cNvSpPr>
          <p:nvPr/>
        </p:nvSpPr>
        <p:spPr bwMode="auto">
          <a:xfrm>
            <a:off x="7392988" y="5640948"/>
            <a:ext cx="452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a:spcBef>
                <a:spcPct val="50000"/>
              </a:spcBef>
              <a:buFontTx/>
              <a:buNone/>
            </a:pPr>
            <a:r>
              <a:rPr kumimoji="0" lang="en-US" altLang="en-US" sz="1800" b="1">
                <a:latin typeface="+mn-lt"/>
              </a:rPr>
              <a:t>70</a:t>
            </a:r>
            <a:endParaRPr kumimoji="0" lang="en-US" altLang="en-US" sz="2000" b="1">
              <a:latin typeface="+mn-lt"/>
            </a:endParaRPr>
          </a:p>
        </p:txBody>
      </p:sp>
      <p:sp>
        <p:nvSpPr>
          <p:cNvPr id="62484" name="Text Box 21"/>
          <p:cNvSpPr txBox="1">
            <a:spLocks noChangeArrowheads="1"/>
          </p:cNvSpPr>
          <p:nvPr/>
        </p:nvSpPr>
        <p:spPr bwMode="auto">
          <a:xfrm>
            <a:off x="0" y="2914853"/>
            <a:ext cx="3937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A lower wage induces all firms to hire more labor and produce more output, causing the supply of the product to increase.  </a:t>
            </a:r>
          </a:p>
        </p:txBody>
      </p:sp>
      <p:sp>
        <p:nvSpPr>
          <p:cNvPr id="62485" name="Line 22"/>
          <p:cNvSpPr>
            <a:spLocks noChangeShapeType="1"/>
          </p:cNvSpPr>
          <p:nvPr/>
        </p:nvSpPr>
        <p:spPr bwMode="auto">
          <a:xfrm>
            <a:off x="5105400" y="2288148"/>
            <a:ext cx="3105150" cy="170497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486" name="Line 23"/>
          <p:cNvSpPr>
            <a:spLocks noChangeShapeType="1"/>
          </p:cNvSpPr>
          <p:nvPr/>
        </p:nvSpPr>
        <p:spPr bwMode="auto">
          <a:xfrm>
            <a:off x="5391150" y="2002398"/>
            <a:ext cx="1914525" cy="28765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487" name="Line 24"/>
          <p:cNvSpPr>
            <a:spLocks noChangeShapeType="1"/>
          </p:cNvSpPr>
          <p:nvPr/>
        </p:nvSpPr>
        <p:spPr bwMode="auto">
          <a:xfrm>
            <a:off x="4600575" y="2697723"/>
            <a:ext cx="1247775" cy="9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488" name="Line 25"/>
          <p:cNvSpPr>
            <a:spLocks noChangeShapeType="1"/>
          </p:cNvSpPr>
          <p:nvPr/>
        </p:nvSpPr>
        <p:spPr bwMode="auto">
          <a:xfrm>
            <a:off x="5867400" y="2726298"/>
            <a:ext cx="38100" cy="29432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489" name="Line 26"/>
          <p:cNvSpPr>
            <a:spLocks noChangeShapeType="1"/>
          </p:cNvSpPr>
          <p:nvPr/>
        </p:nvSpPr>
        <p:spPr bwMode="auto">
          <a:xfrm>
            <a:off x="4572000" y="3421623"/>
            <a:ext cx="1838325" cy="9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490" name="Line 27"/>
          <p:cNvSpPr>
            <a:spLocks noChangeShapeType="1"/>
          </p:cNvSpPr>
          <p:nvPr/>
        </p:nvSpPr>
        <p:spPr bwMode="auto">
          <a:xfrm flipH="1" flipV="1">
            <a:off x="6372225" y="3431148"/>
            <a:ext cx="9525" cy="22288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491" name="Line 28"/>
          <p:cNvSpPr>
            <a:spLocks noChangeShapeType="1"/>
          </p:cNvSpPr>
          <p:nvPr/>
        </p:nvSpPr>
        <p:spPr bwMode="auto">
          <a:xfrm flipV="1">
            <a:off x="7191375" y="3421623"/>
            <a:ext cx="0" cy="22574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492" name="Text Box 29"/>
          <p:cNvSpPr txBox="1">
            <a:spLocks noChangeArrowheads="1"/>
          </p:cNvSpPr>
          <p:nvPr/>
        </p:nvSpPr>
        <p:spPr bwMode="auto">
          <a:xfrm>
            <a:off x="7318375" y="4626536"/>
            <a:ext cx="135255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accent2"/>
                </a:solidFill>
                <a:latin typeface="+mn-lt"/>
              </a:rPr>
              <a:t>D</a:t>
            </a:r>
            <a:r>
              <a:rPr lang="en-US" altLang="en-US" sz="1800" baseline="-25000">
                <a:solidFill>
                  <a:schemeClr val="accent2"/>
                </a:solidFill>
                <a:latin typeface="+mn-lt"/>
              </a:rPr>
              <a:t>MARKET</a:t>
            </a:r>
            <a:endParaRPr lang="en-US" altLang="en-US" sz="1800">
              <a:solidFill>
                <a:schemeClr val="accent2"/>
              </a:solidFill>
              <a:latin typeface="+mn-lt"/>
            </a:endParaRPr>
          </a:p>
        </p:txBody>
      </p:sp>
      <p:sp>
        <p:nvSpPr>
          <p:cNvPr id="62493" name="Text Box 30"/>
          <p:cNvSpPr txBox="1">
            <a:spLocks noChangeArrowheads="1"/>
          </p:cNvSpPr>
          <p:nvPr/>
        </p:nvSpPr>
        <p:spPr bwMode="auto">
          <a:xfrm>
            <a:off x="8270875" y="3864536"/>
            <a:ext cx="6842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chemeClr val="hlink"/>
                </a:solidFill>
                <a:latin typeface="+mn-lt"/>
                <a:sym typeface="Symbol" panose="05050102010706020507" pitchFamily="18" charset="2"/>
              </a:rPr>
              <a:t></a:t>
            </a:r>
            <a:r>
              <a:rPr lang="en-US" altLang="en-US" sz="1800">
                <a:solidFill>
                  <a:schemeClr val="hlink"/>
                </a:solidFill>
                <a:latin typeface="+mn-lt"/>
              </a:rPr>
              <a:t>D</a:t>
            </a:r>
          </a:p>
        </p:txBody>
      </p:sp>
      <p:sp>
        <p:nvSpPr>
          <p:cNvPr id="62494" name="Text Box 31"/>
          <p:cNvSpPr txBox="1">
            <a:spLocks noChangeArrowheads="1"/>
          </p:cNvSpPr>
          <p:nvPr/>
        </p:nvSpPr>
        <p:spPr bwMode="auto">
          <a:xfrm>
            <a:off x="5851525" y="2245286"/>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rgbClr val="003300"/>
                </a:solidFill>
                <a:latin typeface="+mn-lt"/>
              </a:rPr>
              <a:t>A</a:t>
            </a:r>
          </a:p>
        </p:txBody>
      </p:sp>
      <p:sp>
        <p:nvSpPr>
          <p:cNvPr id="62495" name="Text Box 32"/>
          <p:cNvSpPr txBox="1">
            <a:spLocks noChangeArrowheads="1"/>
          </p:cNvSpPr>
          <p:nvPr/>
        </p:nvSpPr>
        <p:spPr bwMode="auto">
          <a:xfrm flipH="1">
            <a:off x="7200900" y="3159686"/>
            <a:ext cx="33655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rgbClr val="003300"/>
                </a:solidFill>
                <a:latin typeface="+mn-lt"/>
              </a:rPr>
              <a:t>C</a:t>
            </a:r>
          </a:p>
        </p:txBody>
      </p:sp>
      <p:sp>
        <p:nvSpPr>
          <p:cNvPr id="62496" name="Text Box 33"/>
          <p:cNvSpPr txBox="1">
            <a:spLocks noChangeArrowheads="1"/>
          </p:cNvSpPr>
          <p:nvPr/>
        </p:nvSpPr>
        <p:spPr bwMode="auto">
          <a:xfrm>
            <a:off x="6327775" y="3035861"/>
            <a:ext cx="3302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Clr>
                <a:schemeClr val="hlink"/>
              </a:buClr>
              <a:buSzPct val="50000"/>
              <a:buFont typeface="Monotype Sorts" panose="05010101010101010101" pitchFamily="2" charset="2"/>
              <a:buNone/>
            </a:pPr>
            <a:r>
              <a:rPr lang="en-US" altLang="en-US" sz="1800">
                <a:solidFill>
                  <a:srgbClr val="003300"/>
                </a:solidFill>
                <a:latin typeface="+mn-lt"/>
              </a:rPr>
              <a:t>B</a:t>
            </a:r>
          </a:p>
        </p:txBody>
      </p:sp>
      <p:pic>
        <p:nvPicPr>
          <p:cNvPr id="62497" name="Picture 34"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2631048"/>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8" name="Picture 35"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36447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9" name="Picture 36" descr="wb0224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225" y="338352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0" name="Text Box 37"/>
          <p:cNvSpPr txBox="1">
            <a:spLocks noChangeArrowheads="1"/>
          </p:cNvSpPr>
          <p:nvPr/>
        </p:nvSpPr>
        <p:spPr bwMode="auto">
          <a:xfrm>
            <a:off x="0" y="4181475"/>
            <a:ext cx="39751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The resulting decline in the product price shifts the firms’ labor demand to left.</a:t>
            </a:r>
          </a:p>
        </p:txBody>
      </p:sp>
      <p:sp>
        <p:nvSpPr>
          <p:cNvPr id="62501" name="Line 38"/>
          <p:cNvSpPr>
            <a:spLocks noChangeShapeType="1"/>
          </p:cNvSpPr>
          <p:nvPr/>
        </p:nvSpPr>
        <p:spPr bwMode="auto">
          <a:xfrm>
            <a:off x="6410325" y="3431148"/>
            <a:ext cx="8096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2075" tIns="46038" rIns="92075" bIns="46038"/>
          <a:lstStyle/>
          <a:p>
            <a:endParaRPr lang="en-US" sz="2000">
              <a:latin typeface="+mn-lt"/>
            </a:endParaRPr>
          </a:p>
        </p:txBody>
      </p:sp>
      <p:sp>
        <p:nvSpPr>
          <p:cNvPr id="62502" name="Text Box 39"/>
          <p:cNvSpPr txBox="1">
            <a:spLocks noChangeArrowheads="1"/>
          </p:cNvSpPr>
          <p:nvPr/>
        </p:nvSpPr>
        <p:spPr bwMode="auto">
          <a:xfrm>
            <a:off x="0" y="5186339"/>
            <a:ext cx="3784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5425" algn="l"/>
              </a:tabLst>
              <a:defRPr sz="3200">
                <a:solidFill>
                  <a:schemeClr val="tx1"/>
                </a:solidFill>
                <a:latin typeface="Arial" panose="020B0604020202020204" pitchFamily="34" charset="0"/>
              </a:defRPr>
            </a:lvl1pPr>
            <a:lvl2pPr marL="742950" indent="-285750">
              <a:spcBef>
                <a:spcPct val="20000"/>
              </a:spcBef>
              <a:buChar char="•"/>
              <a:tabLst>
                <a:tab pos="225425"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5425"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54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5425"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As a result, total employment rises to A to B rather than from A to C.</a:t>
            </a:r>
          </a:p>
        </p:txBody>
      </p:sp>
    </p:spTree>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4800" dirty="0">
                <a:solidFill>
                  <a:srgbClr val="EF8E21"/>
                </a:solidFill>
              </a:rPr>
              <a:t>7. Elasticity of </a:t>
            </a:r>
            <a:r>
              <a:rPr lang="en-US" altLang="en-US" sz="4800" dirty="0" smtClean="0">
                <a:solidFill>
                  <a:srgbClr val="EF8E21"/>
                </a:solidFill>
              </a:rPr>
              <a:t>Labor Demand</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a:noFill/>
        </p:spPr>
        <p:txBody>
          <a:bodyPr/>
          <a:lstStyle/>
          <a:p>
            <a:pPr eaLnBrk="1" hangingPunct="1"/>
            <a:r>
              <a:rPr lang="en-US" altLang="en-US" sz="4000"/>
              <a:t>Wage Elasticity Coefficient</a:t>
            </a:r>
          </a:p>
        </p:txBody>
      </p:sp>
      <p:sp>
        <p:nvSpPr>
          <p:cNvPr id="582658" name="Rectangle 2"/>
          <p:cNvSpPr>
            <a:spLocks noGrp="1" noChangeArrowheads="1"/>
          </p:cNvSpPr>
          <p:nvPr>
            <p:ph idx="1"/>
          </p:nvPr>
        </p:nvSpPr>
        <p:spPr/>
        <p:txBody>
          <a:bodyPr/>
          <a:lstStyle/>
          <a:p>
            <a:pPr eaLnBrk="1" hangingPunct="1">
              <a:lnSpc>
                <a:spcPct val="90000"/>
              </a:lnSpc>
            </a:pPr>
            <a:r>
              <a:rPr lang="en-US" altLang="en-US" sz="2800" dirty="0"/>
              <a:t>The </a:t>
            </a:r>
            <a:r>
              <a:rPr lang="en-US" altLang="en-US" sz="2800" i="1" dirty="0">
                <a:solidFill>
                  <a:srgbClr val="EF8E21"/>
                </a:solidFill>
              </a:rPr>
              <a:t>wage elasticity coefficient </a:t>
            </a:r>
            <a:r>
              <a:rPr lang="en-US" altLang="en-US" sz="2800" dirty="0"/>
              <a:t>measures the responsiveness of the quantity demanded of labor to the wage rate. </a:t>
            </a:r>
          </a:p>
        </p:txBody>
      </p:sp>
      <p:grpSp>
        <p:nvGrpSpPr>
          <p:cNvPr id="2" name="Group 4"/>
          <p:cNvGrpSpPr>
            <a:grpSpLocks/>
          </p:cNvGrpSpPr>
          <p:nvPr/>
        </p:nvGrpSpPr>
        <p:grpSpPr bwMode="auto">
          <a:xfrm>
            <a:off x="1600200" y="3200400"/>
            <a:ext cx="6096000" cy="1143000"/>
            <a:chOff x="1008" y="2016"/>
            <a:chExt cx="3840" cy="720"/>
          </a:xfrm>
        </p:grpSpPr>
        <p:sp>
          <p:nvSpPr>
            <p:cNvPr id="66579" name="Rectangle 5"/>
            <p:cNvSpPr>
              <a:spLocks noChangeArrowheads="1"/>
            </p:cNvSpPr>
            <p:nvPr/>
          </p:nvSpPr>
          <p:spPr bwMode="auto">
            <a:xfrm>
              <a:off x="1008" y="2016"/>
              <a:ext cx="3840" cy="720"/>
            </a:xfrm>
            <a:prstGeom prst="rect">
              <a:avLst/>
            </a:prstGeom>
            <a:solidFill>
              <a:srgbClr val="FFFFD9"/>
            </a:solidFill>
            <a:ln w="6350">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66580" name="Text Box 6"/>
            <p:cNvSpPr txBox="1">
              <a:spLocks noChangeArrowheads="1"/>
            </p:cNvSpPr>
            <p:nvPr/>
          </p:nvSpPr>
          <p:spPr bwMode="auto">
            <a:xfrm>
              <a:off x="1077" y="2160"/>
              <a:ext cx="1346"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90000"/>
                </a:lnSpc>
                <a:spcBef>
                  <a:spcPct val="0"/>
                </a:spcBef>
                <a:buFontTx/>
                <a:buNone/>
              </a:pPr>
              <a:r>
                <a:rPr kumimoji="0" lang="en-US" altLang="en-US" sz="2400" b="1" i="1" dirty="0">
                  <a:solidFill>
                    <a:schemeClr val="accent2"/>
                  </a:solidFill>
                  <a:latin typeface="Times New Roman" panose="02020603050405020304" pitchFamily="18" charset="0"/>
                </a:rPr>
                <a:t>Wage Elasticity</a:t>
              </a:r>
              <a:br>
                <a:rPr kumimoji="0" lang="en-US" altLang="en-US" sz="2400" b="1" i="1" dirty="0">
                  <a:solidFill>
                    <a:schemeClr val="accent2"/>
                  </a:solidFill>
                  <a:latin typeface="Times New Roman" panose="02020603050405020304" pitchFamily="18" charset="0"/>
                </a:rPr>
              </a:br>
              <a:r>
                <a:rPr kumimoji="0" lang="en-US" altLang="en-US" sz="2400" b="1" i="1" dirty="0">
                  <a:solidFill>
                    <a:schemeClr val="accent2"/>
                  </a:solidFill>
                  <a:latin typeface="Times New Roman" panose="02020603050405020304" pitchFamily="18" charset="0"/>
                </a:rPr>
                <a:t>Coefficient</a:t>
              </a:r>
            </a:p>
          </p:txBody>
        </p:sp>
      </p:grpSp>
      <p:sp>
        <p:nvSpPr>
          <p:cNvPr id="582663" name="Text Box 7"/>
          <p:cNvSpPr txBox="1">
            <a:spLocks noChangeArrowheads="1"/>
          </p:cNvSpPr>
          <p:nvPr/>
        </p:nvSpPr>
        <p:spPr bwMode="auto">
          <a:xfrm>
            <a:off x="3724275" y="3635375"/>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kumimoji="0" lang="en-US" altLang="en-US" sz="2400" b="1" i="1">
                <a:solidFill>
                  <a:schemeClr val="bg2"/>
                </a:solidFill>
                <a:latin typeface="Times New Roman" panose="02020603050405020304" pitchFamily="18" charset="0"/>
              </a:rPr>
              <a:t>=</a:t>
            </a:r>
            <a:endParaRPr kumimoji="0" lang="en-US" altLang="en-US" sz="2000">
              <a:solidFill>
                <a:schemeClr val="bg2"/>
              </a:solidFill>
              <a:latin typeface="Times New Roman" panose="02020603050405020304" pitchFamily="18" charset="0"/>
            </a:endParaRPr>
          </a:p>
        </p:txBody>
      </p:sp>
      <p:sp>
        <p:nvSpPr>
          <p:cNvPr id="582664" name="Text Box 8"/>
          <p:cNvSpPr txBox="1">
            <a:spLocks noChangeArrowheads="1"/>
          </p:cNvSpPr>
          <p:nvPr/>
        </p:nvSpPr>
        <p:spPr bwMode="auto">
          <a:xfrm>
            <a:off x="6261100" y="3635375"/>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kumimoji="0" lang="en-US" altLang="en-US" sz="2400" b="1" i="1">
                <a:solidFill>
                  <a:schemeClr val="bg2"/>
                </a:solidFill>
                <a:latin typeface="Times New Roman" panose="02020603050405020304" pitchFamily="18" charset="0"/>
              </a:rPr>
              <a:t>=</a:t>
            </a:r>
            <a:endParaRPr kumimoji="0" lang="en-US" altLang="en-US" sz="2000">
              <a:solidFill>
                <a:schemeClr val="bg2"/>
              </a:solidFill>
              <a:latin typeface="Times New Roman" panose="02020603050405020304" pitchFamily="18" charset="0"/>
            </a:endParaRPr>
          </a:p>
        </p:txBody>
      </p:sp>
      <p:grpSp>
        <p:nvGrpSpPr>
          <p:cNvPr id="3" name="Group 9"/>
          <p:cNvGrpSpPr>
            <a:grpSpLocks/>
          </p:cNvGrpSpPr>
          <p:nvPr/>
        </p:nvGrpSpPr>
        <p:grpSpPr bwMode="auto">
          <a:xfrm>
            <a:off x="6665913" y="3363913"/>
            <a:ext cx="935037" cy="938212"/>
            <a:chOff x="4199" y="2119"/>
            <a:chExt cx="589" cy="591"/>
          </a:xfrm>
        </p:grpSpPr>
        <p:sp>
          <p:nvSpPr>
            <p:cNvPr id="66576" name="Text Box 10"/>
            <p:cNvSpPr txBox="1">
              <a:spLocks noChangeArrowheads="1"/>
            </p:cNvSpPr>
            <p:nvPr/>
          </p:nvSpPr>
          <p:spPr bwMode="auto">
            <a:xfrm>
              <a:off x="4199" y="2119"/>
              <a:ext cx="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kumimoji="0" lang="en-US" altLang="en-US" sz="2000" i="1">
                  <a:latin typeface="Times New Roman" panose="02020603050405020304" pitchFamily="18" charset="0"/>
                </a:rPr>
                <a:t>%</a:t>
              </a:r>
              <a:r>
                <a:rPr kumimoji="0" lang="en-US" altLang="en-US" sz="2400" i="1">
                  <a:latin typeface="Times New Roman" panose="02020603050405020304" pitchFamily="18" charset="0"/>
                  <a:sym typeface="Symbol" panose="05050102010706020507" pitchFamily="18" charset="2"/>
                </a:rPr>
                <a:t></a:t>
              </a:r>
              <a:r>
                <a:rPr kumimoji="0" lang="en-US" altLang="en-US" sz="2400" i="1">
                  <a:solidFill>
                    <a:schemeClr val="bg2"/>
                  </a:solidFill>
                  <a:latin typeface="Times New Roman" panose="02020603050405020304" pitchFamily="18" charset="0"/>
                  <a:sym typeface="Symbol" panose="05050102010706020507" pitchFamily="18" charset="2"/>
                </a:rPr>
                <a:t> </a:t>
              </a:r>
              <a:r>
                <a:rPr kumimoji="0" lang="en-US" altLang="en-US" sz="2400" i="1">
                  <a:solidFill>
                    <a:schemeClr val="hlink"/>
                  </a:solidFill>
                  <a:latin typeface="Times New Roman" panose="02020603050405020304" pitchFamily="18" charset="0"/>
                  <a:sym typeface="Symbol" panose="05050102010706020507" pitchFamily="18" charset="2"/>
                </a:rPr>
                <a:t>Q</a:t>
              </a:r>
              <a:endParaRPr kumimoji="0" lang="en-US" altLang="en-US" sz="2400" i="1">
                <a:solidFill>
                  <a:schemeClr val="bg2"/>
                </a:solidFill>
                <a:latin typeface="Times New Roman" panose="02020603050405020304" pitchFamily="18" charset="0"/>
              </a:endParaRPr>
            </a:p>
          </p:txBody>
        </p:sp>
        <p:sp>
          <p:nvSpPr>
            <p:cNvPr id="66577" name="Line 11"/>
            <p:cNvSpPr>
              <a:spLocks noChangeShapeType="1"/>
            </p:cNvSpPr>
            <p:nvPr/>
          </p:nvSpPr>
          <p:spPr bwMode="auto">
            <a:xfrm>
              <a:off x="4236" y="2433"/>
              <a:ext cx="480" cy="0"/>
            </a:xfrm>
            <a:prstGeom prst="line">
              <a:avLst/>
            </a:prstGeom>
            <a:noFill/>
            <a:ln w="190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66578" name="Text Box 12"/>
            <p:cNvSpPr txBox="1">
              <a:spLocks noChangeArrowheads="1"/>
            </p:cNvSpPr>
            <p:nvPr/>
          </p:nvSpPr>
          <p:spPr bwMode="auto">
            <a:xfrm>
              <a:off x="4214" y="2422"/>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kumimoji="0" lang="en-US" altLang="en-US" sz="2000" i="1">
                  <a:latin typeface="Times New Roman" panose="02020603050405020304" pitchFamily="18" charset="0"/>
                </a:rPr>
                <a:t>%</a:t>
              </a:r>
              <a:r>
                <a:rPr kumimoji="0" lang="en-US" altLang="en-US" sz="2400" i="1">
                  <a:latin typeface="Times New Roman" panose="02020603050405020304" pitchFamily="18" charset="0"/>
                  <a:sym typeface="Symbol" panose="05050102010706020507" pitchFamily="18" charset="2"/>
                </a:rPr>
                <a:t></a:t>
              </a:r>
              <a:r>
                <a:rPr kumimoji="0" lang="en-US" altLang="en-US" sz="2400" i="1">
                  <a:solidFill>
                    <a:schemeClr val="bg2"/>
                  </a:solidFill>
                  <a:latin typeface="Times New Roman" panose="02020603050405020304" pitchFamily="18" charset="0"/>
                  <a:sym typeface="Symbol" panose="05050102010706020507" pitchFamily="18" charset="2"/>
                </a:rPr>
                <a:t> </a:t>
              </a:r>
              <a:r>
                <a:rPr kumimoji="0" lang="en-US" altLang="en-US" sz="2400" i="1">
                  <a:solidFill>
                    <a:schemeClr val="hlink"/>
                  </a:solidFill>
                  <a:latin typeface="Times New Roman" panose="02020603050405020304" pitchFamily="18" charset="0"/>
                  <a:sym typeface="Symbol" panose="05050102010706020507" pitchFamily="18" charset="2"/>
                </a:rPr>
                <a:t>W</a:t>
              </a:r>
              <a:endParaRPr kumimoji="0" lang="en-US" altLang="en-US" sz="2400" i="1">
                <a:solidFill>
                  <a:schemeClr val="bg2"/>
                </a:solidFill>
                <a:latin typeface="Times New Roman" panose="02020603050405020304" pitchFamily="18" charset="0"/>
                <a:sym typeface="Symbol" panose="05050102010706020507" pitchFamily="18" charset="2"/>
              </a:endParaRPr>
            </a:p>
          </p:txBody>
        </p:sp>
      </p:grpSp>
      <p:grpSp>
        <p:nvGrpSpPr>
          <p:cNvPr id="4" name="Group 13"/>
          <p:cNvGrpSpPr>
            <a:grpSpLocks/>
          </p:cNvGrpSpPr>
          <p:nvPr/>
        </p:nvGrpSpPr>
        <p:grpSpPr bwMode="auto">
          <a:xfrm>
            <a:off x="4089400" y="3325813"/>
            <a:ext cx="2151063" cy="874712"/>
            <a:chOff x="2576" y="2095"/>
            <a:chExt cx="1355" cy="551"/>
          </a:xfrm>
        </p:grpSpPr>
        <p:sp>
          <p:nvSpPr>
            <p:cNvPr id="66573" name="Text Box 14"/>
            <p:cNvSpPr txBox="1">
              <a:spLocks noChangeArrowheads="1"/>
            </p:cNvSpPr>
            <p:nvPr/>
          </p:nvSpPr>
          <p:spPr bwMode="auto">
            <a:xfrm>
              <a:off x="2590" y="2095"/>
              <a:ext cx="133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70000"/>
                </a:lnSpc>
                <a:spcBef>
                  <a:spcPct val="0"/>
                </a:spcBef>
                <a:buFontTx/>
                <a:buNone/>
              </a:pPr>
              <a:r>
                <a:rPr kumimoji="0" lang="en-US" altLang="en-US" sz="2000" i="1">
                  <a:latin typeface="Times New Roman" panose="02020603050405020304" pitchFamily="18" charset="0"/>
                </a:rPr>
                <a:t>% Change in</a:t>
              </a:r>
              <a:r>
                <a:rPr kumimoji="0" lang="en-US" altLang="en-US" sz="2000" i="1">
                  <a:solidFill>
                    <a:schemeClr val="bg2"/>
                  </a:solidFill>
                  <a:latin typeface="Times New Roman" panose="02020603050405020304" pitchFamily="18" charset="0"/>
                </a:rPr>
                <a:t> </a:t>
              </a:r>
              <a:br>
                <a:rPr kumimoji="0" lang="en-US" altLang="en-US" sz="2000" i="1">
                  <a:solidFill>
                    <a:schemeClr val="bg2"/>
                  </a:solidFill>
                  <a:latin typeface="Times New Roman" panose="02020603050405020304" pitchFamily="18" charset="0"/>
                </a:rPr>
              </a:br>
              <a:r>
                <a:rPr kumimoji="0" lang="en-US" altLang="en-US" sz="2000" i="1">
                  <a:solidFill>
                    <a:schemeClr val="hlink"/>
                  </a:solidFill>
                  <a:latin typeface="Times New Roman" panose="02020603050405020304" pitchFamily="18" charset="0"/>
                </a:rPr>
                <a:t>quantity demanded</a:t>
              </a:r>
              <a:endParaRPr kumimoji="0" lang="en-US" altLang="en-US" sz="2800" i="1">
                <a:solidFill>
                  <a:schemeClr val="bg2"/>
                </a:solidFill>
                <a:latin typeface="Times New Roman" panose="02020603050405020304" pitchFamily="18" charset="0"/>
              </a:endParaRPr>
            </a:p>
          </p:txBody>
        </p:sp>
        <p:sp>
          <p:nvSpPr>
            <p:cNvPr id="66574" name="Line 15"/>
            <p:cNvSpPr>
              <a:spLocks noChangeShapeType="1"/>
            </p:cNvSpPr>
            <p:nvPr/>
          </p:nvSpPr>
          <p:spPr bwMode="auto">
            <a:xfrm>
              <a:off x="2630" y="2433"/>
              <a:ext cx="1256" cy="0"/>
            </a:xfrm>
            <a:prstGeom prst="line">
              <a:avLst/>
            </a:prstGeom>
            <a:noFill/>
            <a:ln w="190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66575" name="Text Box 16"/>
            <p:cNvSpPr txBox="1">
              <a:spLocks noChangeArrowheads="1"/>
            </p:cNvSpPr>
            <p:nvPr/>
          </p:nvSpPr>
          <p:spPr bwMode="auto">
            <a:xfrm>
              <a:off x="2576" y="2434"/>
              <a:ext cx="13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2000" i="1">
                  <a:latin typeface="Times New Roman" panose="02020603050405020304" pitchFamily="18" charset="0"/>
                </a:rPr>
                <a:t>% Change in</a:t>
              </a:r>
              <a:r>
                <a:rPr kumimoji="0" lang="en-US" altLang="en-US" sz="2000" i="1">
                  <a:solidFill>
                    <a:schemeClr val="bg2"/>
                  </a:solidFill>
                  <a:latin typeface="Times New Roman" panose="02020603050405020304" pitchFamily="18" charset="0"/>
                </a:rPr>
                <a:t> </a:t>
              </a:r>
              <a:r>
                <a:rPr kumimoji="0" lang="en-US" altLang="en-US" sz="2000" i="1">
                  <a:solidFill>
                    <a:schemeClr val="hlink"/>
                  </a:solidFill>
                  <a:latin typeface="Times New Roman" panose="02020603050405020304" pitchFamily="18" charset="0"/>
                </a:rPr>
                <a:t>Wage</a:t>
              </a:r>
              <a:endParaRPr kumimoji="0" lang="en-US" altLang="en-US" sz="2800" i="1">
                <a:solidFill>
                  <a:schemeClr val="bg2"/>
                </a:solidFill>
                <a:latin typeface="Times New Roman" panose="02020603050405020304" pitchFamily="18" charset="0"/>
              </a:endParaRPr>
            </a:p>
          </p:txBody>
        </p:sp>
      </p:grpSp>
      <p:sp>
        <p:nvSpPr>
          <p:cNvPr id="582673" name="Text Box 17"/>
          <p:cNvSpPr txBox="1">
            <a:spLocks noChangeArrowheads="1"/>
          </p:cNvSpPr>
          <p:nvPr/>
        </p:nvSpPr>
        <p:spPr bwMode="auto">
          <a:xfrm>
            <a:off x="1614488" y="50355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50000"/>
              </a:spcBef>
              <a:buFontTx/>
              <a:buNone/>
            </a:pPr>
            <a:r>
              <a:rPr kumimoji="0" lang="en-US" altLang="en-US" sz="2400" i="1" dirty="0">
                <a:latin typeface="+mn-lt"/>
              </a:rPr>
              <a:t>- or put simply -</a:t>
            </a:r>
            <a:endParaRPr kumimoji="0" lang="en-US" altLang="en-US" sz="2800" dirty="0">
              <a:latin typeface="+mn-lt"/>
            </a:endParaRPr>
          </a:p>
        </p:txBody>
      </p:sp>
      <p:grpSp>
        <p:nvGrpSpPr>
          <p:cNvPr id="5" name="Group 21"/>
          <p:cNvGrpSpPr>
            <a:grpSpLocks/>
          </p:cNvGrpSpPr>
          <p:nvPr/>
        </p:nvGrpSpPr>
        <p:grpSpPr bwMode="auto">
          <a:xfrm>
            <a:off x="4040188" y="4754563"/>
            <a:ext cx="3683000" cy="1143000"/>
            <a:chOff x="3304" y="3004"/>
            <a:chExt cx="2320" cy="720"/>
          </a:xfrm>
        </p:grpSpPr>
        <p:sp>
          <p:nvSpPr>
            <p:cNvPr id="66571" name="Rectangle 19"/>
            <p:cNvSpPr>
              <a:spLocks noChangeArrowheads="1"/>
            </p:cNvSpPr>
            <p:nvPr/>
          </p:nvSpPr>
          <p:spPr bwMode="auto">
            <a:xfrm>
              <a:off x="3312" y="3004"/>
              <a:ext cx="2304" cy="720"/>
            </a:xfrm>
            <a:prstGeom prst="rect">
              <a:avLst/>
            </a:prstGeom>
            <a:solidFill>
              <a:srgbClr val="FFFFD9"/>
            </a:solidFill>
            <a:ln w="6350">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aphicFrame>
          <p:nvGraphicFramePr>
            <p:cNvPr id="66572" name="Object 20"/>
            <p:cNvGraphicFramePr>
              <a:graphicFrameLocks noChangeAspect="1"/>
            </p:cNvGraphicFramePr>
            <p:nvPr/>
          </p:nvGraphicFramePr>
          <p:xfrm>
            <a:off x="3304" y="3041"/>
            <a:ext cx="2320" cy="645"/>
          </p:xfrm>
          <a:graphic>
            <a:graphicData uri="http://schemas.openxmlformats.org/presentationml/2006/ole">
              <mc:AlternateContent xmlns:mc="http://schemas.openxmlformats.org/markup-compatibility/2006">
                <mc:Choice xmlns:v="urn:schemas-microsoft-com:vml" Requires="v">
                  <p:oleObj spid="_x0000_s66611" name="Equation" r:id="rId4" imgW="1269449" imgH="431613" progId="Equation.3">
                    <p:embed/>
                  </p:oleObj>
                </mc:Choice>
                <mc:Fallback>
                  <p:oleObj name="Equation" r:id="rId4" imgW="1269449" imgH="431613"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4" y="3041"/>
                          <a:ext cx="2320"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2658">
                                            <p:txEl>
                                              <p:pRg st="0" end="0"/>
                                            </p:txEl>
                                          </p:spTgt>
                                        </p:tgtEl>
                                        <p:attrNameLst>
                                          <p:attrName>style.visibility</p:attrName>
                                        </p:attrNameLst>
                                      </p:cBhvr>
                                      <p:to>
                                        <p:strVal val="visible"/>
                                      </p:to>
                                    </p:set>
                                    <p:anim calcmode="lin" valueType="num">
                                      <p:cBhvr additive="base">
                                        <p:cTn id="7" dur="500" fill="hold"/>
                                        <p:tgtEl>
                                          <p:spTgt spid="5826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265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582663"/>
                                        </p:tgtEl>
                                        <p:attrNameLst>
                                          <p:attrName>style.visibility</p:attrName>
                                        </p:attrNameLst>
                                      </p:cBhvr>
                                      <p:to>
                                        <p:strVal val="visible"/>
                                      </p:to>
                                    </p:set>
                                    <p:anim calcmode="lin" valueType="num">
                                      <p:cBhvr>
                                        <p:cTn id="16" dur="500" fill="hold"/>
                                        <p:tgtEl>
                                          <p:spTgt spid="582663"/>
                                        </p:tgtEl>
                                        <p:attrNameLst>
                                          <p:attrName>ppt_x</p:attrName>
                                        </p:attrNameLst>
                                      </p:cBhvr>
                                      <p:tavLst>
                                        <p:tav tm="0">
                                          <p:val>
                                            <p:strVal val="#ppt_x-#ppt_w/2"/>
                                          </p:val>
                                        </p:tav>
                                        <p:tav tm="100000">
                                          <p:val>
                                            <p:strVal val="#ppt_x"/>
                                          </p:val>
                                        </p:tav>
                                      </p:tavLst>
                                    </p:anim>
                                    <p:anim calcmode="lin" valueType="num">
                                      <p:cBhvr>
                                        <p:cTn id="17" dur="500" fill="hold"/>
                                        <p:tgtEl>
                                          <p:spTgt spid="582663"/>
                                        </p:tgtEl>
                                        <p:attrNameLst>
                                          <p:attrName>ppt_y</p:attrName>
                                        </p:attrNameLst>
                                      </p:cBhvr>
                                      <p:tavLst>
                                        <p:tav tm="0">
                                          <p:val>
                                            <p:strVal val="#ppt_y"/>
                                          </p:val>
                                        </p:tav>
                                        <p:tav tm="100000">
                                          <p:val>
                                            <p:strVal val="#ppt_y"/>
                                          </p:val>
                                        </p:tav>
                                      </p:tavLst>
                                    </p:anim>
                                    <p:anim calcmode="lin" valueType="num">
                                      <p:cBhvr>
                                        <p:cTn id="18" dur="500" fill="hold"/>
                                        <p:tgtEl>
                                          <p:spTgt spid="582663"/>
                                        </p:tgtEl>
                                        <p:attrNameLst>
                                          <p:attrName>ppt_w</p:attrName>
                                        </p:attrNameLst>
                                      </p:cBhvr>
                                      <p:tavLst>
                                        <p:tav tm="0">
                                          <p:val>
                                            <p:fltVal val="0"/>
                                          </p:val>
                                        </p:tav>
                                        <p:tav tm="100000">
                                          <p:val>
                                            <p:strVal val="#ppt_w"/>
                                          </p:val>
                                        </p:tav>
                                      </p:tavLst>
                                    </p:anim>
                                    <p:anim calcmode="lin" valueType="num">
                                      <p:cBhvr>
                                        <p:cTn id="19" dur="500" fill="hold"/>
                                        <p:tgtEl>
                                          <p:spTgt spid="582663"/>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17"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ppt_w/2"/>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2000"/>
                            </p:stCondLst>
                            <p:childTnLst>
                              <p:par>
                                <p:cTn id="28" presetID="17" presetClass="entr" presetSubtype="8" fill="hold" grpId="0" nodeType="afterEffect">
                                  <p:stCondLst>
                                    <p:cond delay="0"/>
                                  </p:stCondLst>
                                  <p:childTnLst>
                                    <p:set>
                                      <p:cBhvr>
                                        <p:cTn id="29" dur="1" fill="hold">
                                          <p:stCondLst>
                                            <p:cond delay="0"/>
                                          </p:stCondLst>
                                        </p:cTn>
                                        <p:tgtEl>
                                          <p:spTgt spid="582664"/>
                                        </p:tgtEl>
                                        <p:attrNameLst>
                                          <p:attrName>style.visibility</p:attrName>
                                        </p:attrNameLst>
                                      </p:cBhvr>
                                      <p:to>
                                        <p:strVal val="visible"/>
                                      </p:to>
                                    </p:set>
                                    <p:anim calcmode="lin" valueType="num">
                                      <p:cBhvr>
                                        <p:cTn id="30" dur="500" fill="hold"/>
                                        <p:tgtEl>
                                          <p:spTgt spid="582664"/>
                                        </p:tgtEl>
                                        <p:attrNameLst>
                                          <p:attrName>ppt_x</p:attrName>
                                        </p:attrNameLst>
                                      </p:cBhvr>
                                      <p:tavLst>
                                        <p:tav tm="0">
                                          <p:val>
                                            <p:strVal val="#ppt_x-#ppt_w/2"/>
                                          </p:val>
                                        </p:tav>
                                        <p:tav tm="100000">
                                          <p:val>
                                            <p:strVal val="#ppt_x"/>
                                          </p:val>
                                        </p:tav>
                                      </p:tavLst>
                                    </p:anim>
                                    <p:anim calcmode="lin" valueType="num">
                                      <p:cBhvr>
                                        <p:cTn id="31" dur="500" fill="hold"/>
                                        <p:tgtEl>
                                          <p:spTgt spid="582664"/>
                                        </p:tgtEl>
                                        <p:attrNameLst>
                                          <p:attrName>ppt_y</p:attrName>
                                        </p:attrNameLst>
                                      </p:cBhvr>
                                      <p:tavLst>
                                        <p:tav tm="0">
                                          <p:val>
                                            <p:strVal val="#ppt_y"/>
                                          </p:val>
                                        </p:tav>
                                        <p:tav tm="100000">
                                          <p:val>
                                            <p:strVal val="#ppt_y"/>
                                          </p:val>
                                        </p:tav>
                                      </p:tavLst>
                                    </p:anim>
                                    <p:anim calcmode="lin" valueType="num">
                                      <p:cBhvr>
                                        <p:cTn id="32" dur="500" fill="hold"/>
                                        <p:tgtEl>
                                          <p:spTgt spid="582664"/>
                                        </p:tgtEl>
                                        <p:attrNameLst>
                                          <p:attrName>ppt_w</p:attrName>
                                        </p:attrNameLst>
                                      </p:cBhvr>
                                      <p:tavLst>
                                        <p:tav tm="0">
                                          <p:val>
                                            <p:fltVal val="0"/>
                                          </p:val>
                                        </p:tav>
                                        <p:tav tm="100000">
                                          <p:val>
                                            <p:strVal val="#ppt_w"/>
                                          </p:val>
                                        </p:tav>
                                      </p:tavLst>
                                    </p:anim>
                                    <p:anim calcmode="lin" valueType="num">
                                      <p:cBhvr>
                                        <p:cTn id="33" dur="500" fill="hold"/>
                                        <p:tgtEl>
                                          <p:spTgt spid="582664"/>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2500"/>
                            </p:stCondLst>
                            <p:childTnLst>
                              <p:par>
                                <p:cTn id="35" presetID="17" presetClass="entr" presetSubtype="8"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ppt_x</p:attrName>
                                        </p:attrNameLst>
                                      </p:cBhvr>
                                      <p:tavLst>
                                        <p:tav tm="0">
                                          <p:val>
                                            <p:strVal val="#ppt_x-#ppt_w/2"/>
                                          </p:val>
                                        </p:tav>
                                        <p:tav tm="100000">
                                          <p:val>
                                            <p:strVal val="#ppt_x"/>
                                          </p:val>
                                        </p:tav>
                                      </p:tavLst>
                                    </p:anim>
                                    <p:anim calcmode="lin" valueType="num">
                                      <p:cBhvr>
                                        <p:cTn id="38" dur="500" fill="hold"/>
                                        <p:tgtEl>
                                          <p:spTgt spid="3"/>
                                        </p:tgtEl>
                                        <p:attrNameLst>
                                          <p:attrName>ppt_y</p:attrName>
                                        </p:attrNameLst>
                                      </p:cBhvr>
                                      <p:tavLst>
                                        <p:tav tm="0">
                                          <p:val>
                                            <p:strVal val="#ppt_y"/>
                                          </p:val>
                                        </p:tav>
                                        <p:tav tm="100000">
                                          <p:val>
                                            <p:strVal val="#ppt_y"/>
                                          </p:val>
                                        </p:tav>
                                      </p:tavLst>
                                    </p:anim>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3000"/>
                            </p:stCondLst>
                            <p:childTnLst>
                              <p:par>
                                <p:cTn id="42" presetID="23" presetClass="entr" presetSubtype="32" fill="hold" grpId="0" nodeType="afterEffect">
                                  <p:stCondLst>
                                    <p:cond delay="0"/>
                                  </p:stCondLst>
                                  <p:childTnLst>
                                    <p:set>
                                      <p:cBhvr>
                                        <p:cTn id="43" dur="1" fill="hold">
                                          <p:stCondLst>
                                            <p:cond delay="0"/>
                                          </p:stCondLst>
                                        </p:cTn>
                                        <p:tgtEl>
                                          <p:spTgt spid="582673"/>
                                        </p:tgtEl>
                                        <p:attrNameLst>
                                          <p:attrName>style.visibility</p:attrName>
                                        </p:attrNameLst>
                                      </p:cBhvr>
                                      <p:to>
                                        <p:strVal val="visible"/>
                                      </p:to>
                                    </p:set>
                                    <p:anim calcmode="lin" valueType="num">
                                      <p:cBhvr>
                                        <p:cTn id="44" dur="500" fill="hold"/>
                                        <p:tgtEl>
                                          <p:spTgt spid="582673"/>
                                        </p:tgtEl>
                                        <p:attrNameLst>
                                          <p:attrName>ppt_w</p:attrName>
                                        </p:attrNameLst>
                                      </p:cBhvr>
                                      <p:tavLst>
                                        <p:tav tm="0">
                                          <p:val>
                                            <p:strVal val="4*#ppt_w"/>
                                          </p:val>
                                        </p:tav>
                                        <p:tav tm="100000">
                                          <p:val>
                                            <p:strVal val="#ppt_w"/>
                                          </p:val>
                                        </p:tav>
                                      </p:tavLst>
                                    </p:anim>
                                    <p:anim calcmode="lin" valueType="num">
                                      <p:cBhvr>
                                        <p:cTn id="45" dur="500" fill="hold"/>
                                        <p:tgtEl>
                                          <p:spTgt spid="582673"/>
                                        </p:tgtEl>
                                        <p:attrNameLst>
                                          <p:attrName>ppt_h</p:attrName>
                                        </p:attrNameLst>
                                      </p:cBhvr>
                                      <p:tavLst>
                                        <p:tav tm="0">
                                          <p:val>
                                            <p:strVal val="4*#ppt_h"/>
                                          </p:val>
                                        </p:tav>
                                        <p:tav tm="100000">
                                          <p:val>
                                            <p:strVal val="#ppt_h"/>
                                          </p:val>
                                        </p:tav>
                                      </p:tavLst>
                                    </p:anim>
                                  </p:childTnLst>
                                </p:cTn>
                              </p:par>
                            </p:childTnLst>
                          </p:cTn>
                        </p:par>
                        <p:par>
                          <p:cTn id="46" fill="hold" nodeType="afterGroup">
                            <p:stCondLst>
                              <p:cond delay="3500"/>
                            </p:stCondLst>
                            <p:childTnLst>
                              <p:par>
                                <p:cTn id="47" presetID="2" presetClass="entr" presetSubtype="8"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0-#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build="p" autoUpdateAnimBg="0" advAuto="0"/>
      <p:bldP spid="582663" grpId="0" autoUpdateAnimBg="0"/>
      <p:bldP spid="582664" grpId="0" autoUpdateAnimBg="0"/>
      <p:bldP spid="58267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p:cNvSpPr>
            <a:spLocks noGrp="1" noChangeArrowheads="1"/>
          </p:cNvSpPr>
          <p:nvPr>
            <p:ph type="title"/>
          </p:nvPr>
        </p:nvSpPr>
        <p:spPr>
          <a:noFill/>
        </p:spPr>
        <p:txBody>
          <a:bodyPr/>
          <a:lstStyle/>
          <a:p>
            <a:pPr eaLnBrk="1" hangingPunct="1"/>
            <a:r>
              <a:rPr lang="en-US" altLang="en-US"/>
              <a:t>Determinants of Elasticity</a:t>
            </a:r>
          </a:p>
        </p:txBody>
      </p:sp>
      <p:sp>
        <p:nvSpPr>
          <p:cNvPr id="68611" name="Rectangle 2"/>
          <p:cNvSpPr>
            <a:spLocks noGrp="1" noChangeArrowheads="1"/>
          </p:cNvSpPr>
          <p:nvPr>
            <p:ph idx="1"/>
          </p:nvPr>
        </p:nvSpPr>
        <p:spPr/>
        <p:txBody>
          <a:bodyPr/>
          <a:lstStyle/>
          <a:p>
            <a:pPr eaLnBrk="1" hangingPunct="1"/>
            <a:r>
              <a:rPr lang="en-US" altLang="en-US"/>
              <a:t>Elasticity of product demand</a:t>
            </a:r>
          </a:p>
          <a:p>
            <a:pPr lvl="1" eaLnBrk="1" hangingPunct="1"/>
            <a:r>
              <a:rPr lang="en-US" altLang="en-US"/>
              <a:t>The greater the price elasticity of product demand, the greater the elasticity of labor demand.</a:t>
            </a:r>
          </a:p>
          <a:p>
            <a:pPr lvl="2" eaLnBrk="1" hangingPunct="1"/>
            <a:r>
              <a:rPr lang="en-US" altLang="en-US"/>
              <a:t>Firms with market power tend to have more inelastic product demand, and thus a more inelastic labor demand.</a:t>
            </a:r>
          </a:p>
          <a:p>
            <a:pPr lvl="2" eaLnBrk="1" hangingPunct="1"/>
            <a:r>
              <a:rPr lang="en-US" altLang="en-US"/>
              <a:t>Product demand tends to be more elastic in the long run and thus labor demand is more elastic in the long run.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noFill/>
        </p:spPr>
        <p:txBody>
          <a:bodyPr/>
          <a:lstStyle/>
          <a:p>
            <a:pPr eaLnBrk="1" hangingPunct="1"/>
            <a:r>
              <a:rPr lang="en-US" altLang="en-US"/>
              <a:t>Determinants of Elasticity</a:t>
            </a:r>
          </a:p>
        </p:txBody>
      </p:sp>
      <p:sp>
        <p:nvSpPr>
          <p:cNvPr id="70659" name="Rectangle 2"/>
          <p:cNvSpPr>
            <a:spLocks noGrp="1" noChangeArrowheads="1"/>
          </p:cNvSpPr>
          <p:nvPr>
            <p:ph idx="1"/>
          </p:nvPr>
        </p:nvSpPr>
        <p:spPr/>
        <p:txBody>
          <a:bodyPr/>
          <a:lstStyle/>
          <a:p>
            <a:pPr eaLnBrk="1" hangingPunct="1"/>
            <a:r>
              <a:rPr lang="en-US" altLang="en-US"/>
              <a:t>Ratio of labor costs to total costs</a:t>
            </a:r>
          </a:p>
          <a:p>
            <a:pPr lvl="1" eaLnBrk="1" hangingPunct="1"/>
            <a:r>
              <a:rPr lang="en-US" altLang="en-US"/>
              <a:t>The larger the share of labor costs in total costs, the greater will be the elasticity of labor demand.</a:t>
            </a:r>
          </a:p>
          <a:p>
            <a:pPr lvl="2" eaLnBrk="1" hangingPunct="1"/>
            <a:r>
              <a:rPr lang="en-US" altLang="en-US"/>
              <a:t>A 10% wage rise if labor accounts for 10% of total costs, will raise total costs by 1%. </a:t>
            </a:r>
          </a:p>
          <a:p>
            <a:pPr lvl="2" eaLnBrk="1" hangingPunct="1"/>
            <a:r>
              <a:rPr lang="en-US" altLang="en-US"/>
              <a:t>A 10% rise in wages if labor accounts for 50% of total costs, will raise total costs by 5%.</a:t>
            </a:r>
          </a:p>
          <a:p>
            <a:pPr lvl="3" eaLnBrk="1" hangingPunct="1"/>
            <a:r>
              <a:rPr lang="en-US" altLang="en-US"/>
              <a:t>If costs rise more, the price rise must be greater and thus decrease quantity more.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noFill/>
        </p:spPr>
        <p:txBody>
          <a:bodyPr/>
          <a:lstStyle/>
          <a:p>
            <a:pPr eaLnBrk="1" hangingPunct="1"/>
            <a:r>
              <a:rPr lang="en-US" altLang="en-US"/>
              <a:t>Determinants of Elasticity</a:t>
            </a:r>
          </a:p>
        </p:txBody>
      </p:sp>
      <p:sp>
        <p:nvSpPr>
          <p:cNvPr id="72707" name="Rectangle 2"/>
          <p:cNvSpPr>
            <a:spLocks noGrp="1" noChangeArrowheads="1"/>
          </p:cNvSpPr>
          <p:nvPr>
            <p:ph idx="1"/>
          </p:nvPr>
        </p:nvSpPr>
        <p:spPr/>
        <p:txBody>
          <a:bodyPr/>
          <a:lstStyle/>
          <a:p>
            <a:pPr eaLnBrk="1" hangingPunct="1"/>
            <a:r>
              <a:rPr lang="en-US" altLang="en-US"/>
              <a:t>Substitutability of other inputs</a:t>
            </a:r>
          </a:p>
          <a:p>
            <a:pPr lvl="1" eaLnBrk="1" hangingPunct="1"/>
            <a:r>
              <a:rPr lang="en-US" altLang="en-US"/>
              <a:t>The greater the substitutability of other inputs for labor, the greater will be the elasticity of labor demand.</a:t>
            </a:r>
          </a:p>
          <a:p>
            <a:pPr eaLnBrk="1" hangingPunct="1"/>
            <a:r>
              <a:rPr lang="en-US" altLang="en-US"/>
              <a:t>Supply elasticity of other inputs</a:t>
            </a:r>
          </a:p>
          <a:p>
            <a:pPr lvl="1" eaLnBrk="1" hangingPunct="1"/>
            <a:r>
              <a:rPr lang="en-US" altLang="en-US"/>
              <a:t>The greater the elasticity of supply of other inputs for labor, the greater will be the elasticity of labor demand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3"/>
          <p:cNvSpPr>
            <a:spLocks noGrp="1" noChangeArrowheads="1"/>
          </p:cNvSpPr>
          <p:nvPr>
            <p:ph type="title"/>
          </p:nvPr>
        </p:nvSpPr>
        <p:spPr>
          <a:noFill/>
        </p:spPr>
        <p:txBody>
          <a:bodyPr/>
          <a:lstStyle/>
          <a:p>
            <a:pPr eaLnBrk="1" hangingPunct="1"/>
            <a:r>
              <a:rPr lang="en-US" altLang="en-US"/>
              <a:t>Estimates of Elasticity</a:t>
            </a:r>
          </a:p>
        </p:txBody>
      </p:sp>
      <p:sp>
        <p:nvSpPr>
          <p:cNvPr id="74755" name="Rectangle 2"/>
          <p:cNvSpPr>
            <a:spLocks noGrp="1" noChangeArrowheads="1"/>
          </p:cNvSpPr>
          <p:nvPr>
            <p:ph idx="1"/>
          </p:nvPr>
        </p:nvSpPr>
        <p:spPr/>
        <p:txBody>
          <a:bodyPr/>
          <a:lstStyle/>
          <a:p>
            <a:pPr eaLnBrk="1" hangingPunct="1"/>
            <a:r>
              <a:rPr lang="en-US" altLang="en-US"/>
              <a:t>Most estimates of elasticity indicates the overall long-run elasticity of demand is about -1.0.</a:t>
            </a:r>
          </a:p>
          <a:p>
            <a:pPr lvl="1" eaLnBrk="1" hangingPunct="1"/>
            <a:r>
              <a:rPr lang="en-US" altLang="en-US"/>
              <a:t>A 1% rise in the wage rate will lower the quantity demanded of labor by 1%.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a:noFill/>
        </p:spPr>
        <p:txBody>
          <a:bodyPr/>
          <a:lstStyle/>
          <a:p>
            <a:pPr eaLnBrk="1" hangingPunct="1"/>
            <a:r>
              <a:rPr lang="en-US" altLang="en-US"/>
              <a:t>Significance of Elasticity</a:t>
            </a:r>
          </a:p>
        </p:txBody>
      </p:sp>
      <p:sp>
        <p:nvSpPr>
          <p:cNvPr id="76803" name="Rectangle 2"/>
          <p:cNvSpPr>
            <a:spLocks noGrp="1" noChangeArrowheads="1"/>
          </p:cNvSpPr>
          <p:nvPr>
            <p:ph idx="1"/>
          </p:nvPr>
        </p:nvSpPr>
        <p:spPr/>
        <p:txBody>
          <a:bodyPr/>
          <a:lstStyle/>
          <a:p>
            <a:pPr eaLnBrk="1" hangingPunct="1"/>
            <a:r>
              <a:rPr lang="en-US" altLang="en-US"/>
              <a:t>Labor unions</a:t>
            </a:r>
          </a:p>
          <a:p>
            <a:pPr lvl="1" eaLnBrk="1" hangingPunct="1"/>
            <a:r>
              <a:rPr lang="en-US" altLang="en-US"/>
              <a:t>Unions can achieve greater wage gains when the labor demand curve is more inelastic.</a:t>
            </a:r>
          </a:p>
          <a:p>
            <a:pPr eaLnBrk="1" hangingPunct="1"/>
            <a:r>
              <a:rPr lang="en-US" altLang="en-US"/>
              <a:t>Minimum wage</a:t>
            </a:r>
          </a:p>
          <a:p>
            <a:pPr lvl="1" eaLnBrk="1" hangingPunct="1"/>
            <a:r>
              <a:rPr lang="en-US" altLang="en-US"/>
              <a:t>The employment decline of a hike in the minimum wage will be larger when the labor demand curve for affected workers is more elastic.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4800" dirty="0">
                <a:solidFill>
                  <a:srgbClr val="EF8E21"/>
                </a:solidFill>
              </a:rPr>
              <a:t>8. Determinants of Demand for Labor</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noFill/>
        </p:spPr>
        <p:txBody>
          <a:bodyPr/>
          <a:lstStyle/>
          <a:p>
            <a:pPr eaLnBrk="1" hangingPunct="1"/>
            <a:r>
              <a:rPr lang="en-US" altLang="en-US"/>
              <a:t>Determinants of Labor Demand</a:t>
            </a:r>
          </a:p>
        </p:txBody>
      </p:sp>
      <p:sp>
        <p:nvSpPr>
          <p:cNvPr id="80899" name="Rectangle 2"/>
          <p:cNvSpPr>
            <a:spLocks noGrp="1" noChangeArrowheads="1"/>
          </p:cNvSpPr>
          <p:nvPr>
            <p:ph idx="1"/>
          </p:nvPr>
        </p:nvSpPr>
        <p:spPr/>
        <p:txBody>
          <a:bodyPr/>
          <a:lstStyle/>
          <a:p>
            <a:pPr eaLnBrk="1" hangingPunct="1"/>
            <a:r>
              <a:rPr lang="en-US" altLang="en-US"/>
              <a:t>Product demand</a:t>
            </a:r>
          </a:p>
          <a:p>
            <a:pPr lvl="1" eaLnBrk="1" hangingPunct="1"/>
            <a:r>
              <a:rPr lang="en-US" altLang="en-US"/>
              <a:t>A change in product demand will shift labor demand in the same direction.</a:t>
            </a:r>
          </a:p>
          <a:p>
            <a:pPr eaLnBrk="1" hangingPunct="1"/>
            <a:r>
              <a:rPr lang="en-US" altLang="en-US"/>
              <a:t>Productivity</a:t>
            </a:r>
          </a:p>
          <a:p>
            <a:pPr lvl="1" eaLnBrk="1" hangingPunct="1"/>
            <a:r>
              <a:rPr lang="en-US" altLang="en-US"/>
              <a:t>Assuming that it does not cause an offsetting decrease in the product price, a change in marginal product will shift labor demand in the same direction.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noFill/>
        </p:spPr>
        <p:txBody>
          <a:bodyPr/>
          <a:lstStyle/>
          <a:p>
            <a:pPr eaLnBrk="1" hangingPunct="1"/>
            <a:r>
              <a:rPr lang="en-US" altLang="en-US"/>
              <a:t>Derived Demand</a:t>
            </a:r>
          </a:p>
        </p:txBody>
      </p:sp>
      <p:sp>
        <p:nvSpPr>
          <p:cNvPr id="10243" name="Rectangle 2"/>
          <p:cNvSpPr>
            <a:spLocks noGrp="1" noChangeArrowheads="1"/>
          </p:cNvSpPr>
          <p:nvPr>
            <p:ph idx="1"/>
          </p:nvPr>
        </p:nvSpPr>
        <p:spPr/>
        <p:txBody>
          <a:bodyPr/>
          <a:lstStyle/>
          <a:p>
            <a:pPr eaLnBrk="1" hangingPunct="1"/>
            <a:r>
              <a:rPr lang="en-US" altLang="en-US" sz="2800" dirty="0"/>
              <a:t>The demand for labor is a </a:t>
            </a:r>
            <a:r>
              <a:rPr lang="en-US" altLang="en-US" sz="2800" i="1" dirty="0">
                <a:solidFill>
                  <a:srgbClr val="EF8E21"/>
                </a:solidFill>
              </a:rPr>
              <a:t>derived demand</a:t>
            </a:r>
            <a:r>
              <a:rPr lang="en-US" altLang="en-US" sz="2800" dirty="0"/>
              <a:t>. </a:t>
            </a:r>
          </a:p>
          <a:p>
            <a:pPr lvl="1" eaLnBrk="1" hangingPunct="1"/>
            <a:r>
              <a:rPr lang="en-US" altLang="en-US" sz="2400" dirty="0"/>
              <a:t>That is, it is derived from the demand for the product or service that the labor is helping produce.</a:t>
            </a:r>
          </a:p>
          <a:p>
            <a:pPr lvl="2" eaLnBrk="1" hangingPunct="1"/>
            <a:r>
              <a:rPr lang="en-US" altLang="en-US" sz="2000" dirty="0"/>
              <a:t>The demand for hamburgers leads to the demand for hamburger workers.</a:t>
            </a:r>
          </a:p>
          <a:p>
            <a:pPr lvl="1" eaLnBrk="1" hangingPunct="1"/>
            <a:r>
              <a:rPr lang="en-US" altLang="en-US" sz="2400" dirty="0"/>
              <a:t>Demand for workers depends on:</a:t>
            </a:r>
          </a:p>
          <a:p>
            <a:pPr lvl="2" eaLnBrk="1" hangingPunct="1"/>
            <a:r>
              <a:rPr lang="en-US" altLang="en-US" sz="2000" dirty="0"/>
              <a:t>How productive the workers are.</a:t>
            </a:r>
          </a:p>
          <a:p>
            <a:pPr lvl="2" eaLnBrk="1" hangingPunct="1"/>
            <a:r>
              <a:rPr lang="en-US" altLang="en-US" sz="2000" dirty="0"/>
              <a:t>The price of the product the workers are helping produce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3"/>
          <p:cNvSpPr>
            <a:spLocks noGrp="1" noChangeArrowheads="1"/>
          </p:cNvSpPr>
          <p:nvPr>
            <p:ph type="title"/>
          </p:nvPr>
        </p:nvSpPr>
        <p:spPr>
          <a:noFill/>
        </p:spPr>
        <p:txBody>
          <a:bodyPr/>
          <a:lstStyle/>
          <a:p>
            <a:pPr eaLnBrk="1" hangingPunct="1"/>
            <a:r>
              <a:rPr lang="en-US" altLang="en-US"/>
              <a:t>Determinants of Labor Demand</a:t>
            </a:r>
          </a:p>
        </p:txBody>
      </p:sp>
      <p:sp>
        <p:nvSpPr>
          <p:cNvPr id="82947" name="Rectangle 2"/>
          <p:cNvSpPr>
            <a:spLocks noGrp="1" noChangeArrowheads="1"/>
          </p:cNvSpPr>
          <p:nvPr>
            <p:ph idx="1"/>
          </p:nvPr>
        </p:nvSpPr>
        <p:spPr/>
        <p:txBody>
          <a:bodyPr/>
          <a:lstStyle/>
          <a:p>
            <a:pPr eaLnBrk="1" hangingPunct="1"/>
            <a:r>
              <a:rPr lang="en-US" altLang="en-US"/>
              <a:t>Number of employers</a:t>
            </a:r>
          </a:p>
          <a:p>
            <a:pPr lvl="1" eaLnBrk="1" hangingPunct="1"/>
            <a:r>
              <a:rPr lang="en-US" altLang="en-US"/>
              <a:t>Other things equal, a change in the number of firms employing a particular type of labor will change labor demand in the same direction.</a:t>
            </a:r>
          </a:p>
          <a:p>
            <a:pPr eaLnBrk="1" hangingPunct="1"/>
            <a:r>
              <a:rPr lang="en-US" altLang="en-US"/>
              <a:t>Prices of other resources</a:t>
            </a:r>
          </a:p>
          <a:p>
            <a:pPr lvl="1" eaLnBrk="1" hangingPunct="1"/>
            <a:r>
              <a:rPr lang="en-US" altLang="en-US"/>
              <a:t>Normally labor and capital are substitutes in production.</a:t>
            </a:r>
          </a:p>
          <a:p>
            <a:pPr lvl="2" eaLnBrk="1" hangingPunct="1"/>
            <a:r>
              <a:rPr lang="en-US" altLang="en-US"/>
              <a:t>One can substitute labor for capital and vice versa in the production process.</a:t>
            </a:r>
          </a:p>
          <a:p>
            <a:pPr lvl="2" eaLnBrk="1" hangingPunct="1"/>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a:noFill/>
        </p:spPr>
        <p:txBody>
          <a:bodyPr/>
          <a:lstStyle/>
          <a:p>
            <a:pPr eaLnBrk="1" hangingPunct="1"/>
            <a:r>
              <a:rPr lang="en-US" altLang="en-US" dirty="0"/>
              <a:t>Determinants of Labor Demand</a:t>
            </a:r>
          </a:p>
        </p:txBody>
      </p:sp>
      <p:sp>
        <p:nvSpPr>
          <p:cNvPr id="84995" name="Rectangle 2"/>
          <p:cNvSpPr>
            <a:spLocks noGrp="1" noChangeArrowheads="1"/>
          </p:cNvSpPr>
          <p:nvPr>
            <p:ph idx="1"/>
          </p:nvPr>
        </p:nvSpPr>
        <p:spPr/>
        <p:txBody>
          <a:bodyPr/>
          <a:lstStyle/>
          <a:p>
            <a:pPr marL="465138" lvl="1" indent="-176213" eaLnBrk="1" hangingPunct="1"/>
            <a:r>
              <a:rPr lang="en-US" altLang="en-US" sz="2400" dirty="0"/>
              <a:t>Gross complements</a:t>
            </a:r>
          </a:p>
          <a:p>
            <a:pPr marL="682625" lvl="2" indent="-103188" eaLnBrk="1" hangingPunct="1"/>
            <a:r>
              <a:rPr lang="en-US" altLang="en-US" sz="2000" i="1" dirty="0">
                <a:solidFill>
                  <a:srgbClr val="EF8E21"/>
                </a:solidFill>
              </a:rPr>
              <a:t>Gross complements</a:t>
            </a:r>
            <a:r>
              <a:rPr lang="en-US" altLang="en-US" sz="2000" dirty="0">
                <a:solidFill>
                  <a:srgbClr val="EF8E21"/>
                </a:solidFill>
              </a:rPr>
              <a:t> </a:t>
            </a:r>
            <a:r>
              <a:rPr lang="en-US" altLang="en-US" sz="2000" dirty="0"/>
              <a:t>are inputs such that when the price of one changes, the demand for the other changes in the opposite direction.</a:t>
            </a:r>
          </a:p>
          <a:p>
            <a:pPr marL="682625" lvl="2" indent="-103188" eaLnBrk="1" hangingPunct="1"/>
            <a:r>
              <a:rPr lang="en-US" altLang="en-US" sz="2000" dirty="0"/>
              <a:t>Implies output effect outweighs the substitution effect.</a:t>
            </a:r>
          </a:p>
          <a:p>
            <a:pPr marL="682625" lvl="2" indent="-103188" eaLnBrk="1" hangingPunct="1"/>
            <a:r>
              <a:rPr lang="en-US" altLang="en-US" sz="2000" dirty="0"/>
              <a:t>Example: the decline in the price of telephone switching equipment has increased the demand for communications workers. </a:t>
            </a:r>
          </a:p>
          <a:p>
            <a:pPr marL="465138" lvl="1" indent="-176213" eaLnBrk="1" hangingPunct="1"/>
            <a:r>
              <a:rPr lang="en-US" altLang="en-US" sz="2400" dirty="0"/>
              <a:t>Pure complements</a:t>
            </a:r>
          </a:p>
          <a:p>
            <a:pPr marL="682625" lvl="2" indent="-103188" eaLnBrk="1" hangingPunct="1"/>
            <a:r>
              <a:rPr lang="en-US" altLang="en-US" sz="2000" i="1" dirty="0">
                <a:solidFill>
                  <a:srgbClr val="EF8E21"/>
                </a:solidFill>
              </a:rPr>
              <a:t>Pure complements in production</a:t>
            </a:r>
            <a:r>
              <a:rPr lang="en-US" altLang="en-US" sz="2000" dirty="0">
                <a:solidFill>
                  <a:srgbClr val="EF8E21"/>
                </a:solidFill>
              </a:rPr>
              <a:t> </a:t>
            </a:r>
            <a:r>
              <a:rPr lang="en-US" altLang="en-US" sz="2000" dirty="0"/>
              <a:t>are inputs that are used in direct proportion to each other.</a:t>
            </a:r>
          </a:p>
          <a:p>
            <a:pPr marL="682625" lvl="2" indent="-103188" eaLnBrk="1" hangingPunct="1"/>
            <a:r>
              <a:rPr lang="en-US" altLang="en-US" sz="2000" dirty="0"/>
              <a:t>Since no substitution effect occurs, the inputs must be gross complements.</a:t>
            </a:r>
            <a:endParaRPr lang="en-US" altLang="en-US" sz="2000" i="1" dirty="0">
              <a:solidFill>
                <a:schemeClr val="accent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for </a:t>
            </a:r>
            <a:r>
              <a:rPr lang="en-US" altLang="en-US" dirty="0" smtClean="0"/>
              <a:t>Thought</a:t>
            </a:r>
            <a:endParaRPr lang="en-US" dirty="0"/>
          </a:p>
        </p:txBody>
      </p:sp>
      <p:sp>
        <p:nvSpPr>
          <p:cNvPr id="87043" name="Rectangle 3"/>
          <p:cNvSpPr>
            <a:spLocks noGrp="1" noChangeArrowheads="1"/>
          </p:cNvSpPr>
          <p:nvPr>
            <p:ph idx="1"/>
          </p:nvPr>
        </p:nvSpPr>
        <p:spPr/>
        <p:txBody>
          <a:bodyPr/>
          <a:lstStyle/>
          <a:p>
            <a:pPr>
              <a:lnSpc>
                <a:spcPct val="80000"/>
              </a:lnSpc>
              <a:buClr>
                <a:schemeClr val="bg2"/>
              </a:buClr>
              <a:buFont typeface="Wingdings" panose="05000000000000000000" pitchFamily="2" charset="2"/>
              <a:buNone/>
            </a:pPr>
            <a:r>
              <a:rPr lang="en-US" altLang="en-US" sz="3600" b="0" dirty="0">
                <a:cs typeface="Times New Roman" panose="02020603050405020304" pitchFamily="18" charset="0"/>
              </a:rPr>
              <a:t>1. Use the concepts of (a) substitutes in production versus pure complements in production and (b) gross substitutes versus gross complements to assess the likely impact of the rapid decline in the price of computers and related office equipment on the labor demand for secretaries.</a:t>
            </a:r>
            <a:endParaRPr lang="en-US" altLang="en-US" sz="3600" b="0" dirty="0">
              <a:cs typeface="Times New Roman" panose="02020603050405020304" pitchFamily="18" charset="0"/>
            </a:endParaRPr>
          </a:p>
        </p:txBody>
      </p:sp>
      <p:sp>
        <p:nvSpPr>
          <p:cNvPr id="87045" name="Rectangle 5"/>
          <p:cNvSpPr>
            <a:spLocks noChangeArrowheads="1"/>
          </p:cNvSpPr>
          <p:nvPr/>
        </p:nvSpPr>
        <p:spPr bwMode="auto">
          <a:xfrm>
            <a:off x="1905000" y="5038725"/>
            <a:ext cx="662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90000"/>
              </a:lnSpc>
              <a:buClr>
                <a:schemeClr val="bg2"/>
              </a:buClr>
              <a:buFont typeface="Wingdings" panose="05000000000000000000" pitchFamily="2" charset="2"/>
              <a:buNone/>
            </a:pPr>
            <a:endParaRPr kumimoji="0" lang="en-US" altLang="en-US" sz="2800">
              <a:latin typeface="Times New Roman" panose="02020603050405020304" pitchFamily="18" charset="0"/>
            </a:endParaRPr>
          </a:p>
        </p:txBody>
      </p:sp>
    </p:spTree>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4800" dirty="0">
                <a:solidFill>
                  <a:srgbClr val="EF8E21"/>
                </a:solidFill>
              </a:rPr>
              <a:t>9. Real-World Applications</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15910"/>
            <a:ext cx="8229600" cy="1320541"/>
          </a:xfrm>
          <a:noFill/>
        </p:spPr>
        <p:txBody>
          <a:bodyPr/>
          <a:lstStyle/>
          <a:p>
            <a:pPr eaLnBrk="1" hangingPunct="1"/>
            <a:r>
              <a:rPr lang="en-US" altLang="en-US" dirty="0"/>
              <a:t>Employment in Textiles and Apparel</a:t>
            </a:r>
          </a:p>
        </p:txBody>
      </p:sp>
      <p:sp>
        <p:nvSpPr>
          <p:cNvPr id="91139" name="Text Box 5"/>
          <p:cNvSpPr txBox="1">
            <a:spLocks noChangeArrowheads="1"/>
          </p:cNvSpPr>
          <p:nvPr/>
        </p:nvSpPr>
        <p:spPr bwMode="auto">
          <a:xfrm>
            <a:off x="0" y="1749291"/>
            <a:ext cx="32385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Arial" panose="020B0604020202020204" pitchFamily="34" charset="0"/>
              </a:defRPr>
            </a:lvl1pPr>
            <a:lvl2pPr marL="742950" indent="-285750">
              <a:spcBef>
                <a:spcPct val="20000"/>
              </a:spcBef>
              <a:buChar char="•"/>
              <a:tabLst>
                <a:tab pos="227013"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7013"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7013"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70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Employment in the textile and apparel industries has fallen by over 80% since 1990.</a:t>
            </a:r>
          </a:p>
        </p:txBody>
      </p:sp>
      <p:graphicFrame>
        <p:nvGraphicFramePr>
          <p:cNvPr id="2" name="Object 6"/>
          <p:cNvGraphicFramePr>
            <a:graphicFrameLocks noChangeAspect="1"/>
          </p:cNvGraphicFramePr>
          <p:nvPr>
            <p:extLst>
              <p:ext uri="{D42A27DB-BD31-4B8C-83A1-F6EECF244321}">
                <p14:modId xmlns:p14="http://schemas.microsoft.com/office/powerpoint/2010/main" val="1131768792"/>
              </p:ext>
            </p:extLst>
          </p:nvPr>
        </p:nvGraphicFramePr>
        <p:xfrm>
          <a:off x="3133725" y="1593358"/>
          <a:ext cx="5558386" cy="4541838"/>
        </p:xfrm>
        <a:graphic>
          <a:graphicData uri="http://schemas.openxmlformats.org/drawingml/2006/chart">
            <c:chart xmlns:c="http://schemas.openxmlformats.org/drawingml/2006/chart" xmlns:r="http://schemas.openxmlformats.org/officeDocument/2006/relationships" r:id="rId3"/>
          </a:graphicData>
        </a:graphic>
      </p:graphicFrame>
      <p:sp>
        <p:nvSpPr>
          <p:cNvPr id="91141" name="Text Box 7"/>
          <p:cNvSpPr txBox="1">
            <a:spLocks noChangeArrowheads="1"/>
          </p:cNvSpPr>
          <p:nvPr/>
        </p:nvSpPr>
        <p:spPr bwMode="auto">
          <a:xfrm>
            <a:off x="-38101" y="2952974"/>
            <a:ext cx="32099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Arial" panose="020B0604020202020204" pitchFamily="34" charset="0"/>
              </a:defRPr>
            </a:lvl1pPr>
            <a:lvl2pPr marL="742950" indent="-285750">
              <a:spcBef>
                <a:spcPct val="20000"/>
              </a:spcBef>
              <a:buChar char="•"/>
              <a:tabLst>
                <a:tab pos="227013"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7013"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7013"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70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Demand for American textile and apparel workers has fallen because the share of sales due to imports has risen.</a:t>
            </a:r>
          </a:p>
        </p:txBody>
      </p:sp>
      <p:sp>
        <p:nvSpPr>
          <p:cNvPr id="91142" name="Text Box 8"/>
          <p:cNvSpPr txBox="1">
            <a:spLocks noChangeArrowheads="1"/>
          </p:cNvSpPr>
          <p:nvPr/>
        </p:nvSpPr>
        <p:spPr bwMode="auto">
          <a:xfrm>
            <a:off x="0" y="4667250"/>
            <a:ext cx="31337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Arial" panose="020B0604020202020204" pitchFamily="34" charset="0"/>
              </a:defRPr>
            </a:lvl1pPr>
            <a:lvl2pPr marL="742950" indent="-285750">
              <a:spcBef>
                <a:spcPct val="20000"/>
              </a:spcBef>
              <a:buChar char="•"/>
              <a:tabLst>
                <a:tab pos="227013"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227013"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227013"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2270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Arial" panose="020B0604020202020204" pitchFamily="34" charset="0"/>
              </a:defRPr>
            </a:lvl9pPr>
          </a:lstStyle>
          <a:p>
            <a:pPr>
              <a:lnSpc>
                <a:spcPct val="80000"/>
              </a:lnSpc>
              <a:spcBef>
                <a:spcPct val="50000"/>
              </a:spcBef>
              <a:buFontTx/>
              <a:buChar char="•"/>
            </a:pPr>
            <a:r>
              <a:rPr kumimoji="0" lang="en-US" altLang="en-US" sz="2000" dirty="0"/>
              <a:t> 	Robots and assembly-line labor are gross substitutes. The price of robots has fallen and so labor demand has fallen.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idx="1"/>
          </p:nvPr>
        </p:nvSpPr>
        <p:spPr/>
        <p:txBody>
          <a:bodyPr/>
          <a:lstStyle/>
          <a:p>
            <a:pPr eaLnBrk="1" hangingPunct="1">
              <a:lnSpc>
                <a:spcPct val="80000"/>
              </a:lnSpc>
              <a:buFont typeface="Wingdings" panose="05000000000000000000" pitchFamily="2" charset="2"/>
              <a:buNone/>
            </a:pPr>
            <a:endParaRPr lang="en-US" altLang="en-US" dirty="0">
              <a:solidFill>
                <a:srgbClr val="EF8E21"/>
              </a:solidFill>
            </a:endParaRPr>
          </a:p>
          <a:p>
            <a:pPr eaLnBrk="1" hangingPunct="1">
              <a:lnSpc>
                <a:spcPct val="80000"/>
              </a:lnSpc>
              <a:buFont typeface="Wingdings" panose="05000000000000000000" pitchFamily="2" charset="2"/>
              <a:buNone/>
            </a:pPr>
            <a:r>
              <a:rPr lang="en-US" altLang="en-US" sz="5400" dirty="0">
                <a:solidFill>
                  <a:srgbClr val="EF8E21"/>
                </a:solidFill>
              </a:rPr>
              <a:t>2. A Firm’s Short-Run Production Function</a:t>
            </a:r>
            <a:endParaRPr lang="en-US" altLang="en-US" dirty="0">
              <a:solidFill>
                <a:srgbClr val="EF8E21"/>
              </a:solidFill>
            </a:endParaRP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a:noFill/>
        </p:spPr>
        <p:txBody>
          <a:bodyPr/>
          <a:lstStyle/>
          <a:p>
            <a:pPr eaLnBrk="1" hangingPunct="1"/>
            <a:r>
              <a:rPr lang="en-US" altLang="en-US"/>
              <a:t>Production Function</a:t>
            </a:r>
          </a:p>
        </p:txBody>
      </p:sp>
      <p:sp>
        <p:nvSpPr>
          <p:cNvPr id="14339" name="Rectangle 2"/>
          <p:cNvSpPr>
            <a:spLocks noGrp="1" noChangeArrowheads="1"/>
          </p:cNvSpPr>
          <p:nvPr>
            <p:ph idx="1"/>
          </p:nvPr>
        </p:nvSpPr>
        <p:spPr/>
        <p:txBody>
          <a:bodyPr/>
          <a:lstStyle/>
          <a:p>
            <a:pPr eaLnBrk="1" hangingPunct="1">
              <a:lnSpc>
                <a:spcPct val="90000"/>
              </a:lnSpc>
            </a:pPr>
            <a:r>
              <a:rPr lang="en-US" altLang="en-US" b="0" dirty="0"/>
              <a:t>A </a:t>
            </a:r>
            <a:r>
              <a:rPr lang="en-US" altLang="en-US" b="0" i="1" dirty="0">
                <a:solidFill>
                  <a:srgbClr val="EF8E21"/>
                </a:solidFill>
              </a:rPr>
              <a:t>production function </a:t>
            </a:r>
            <a:r>
              <a:rPr lang="en-US" altLang="en-US" b="0" dirty="0"/>
              <a:t>shows the relationship between inputs and outputs.</a:t>
            </a:r>
          </a:p>
          <a:p>
            <a:pPr eaLnBrk="1" hangingPunct="1">
              <a:lnSpc>
                <a:spcPct val="90000"/>
              </a:lnSpc>
            </a:pPr>
            <a:r>
              <a:rPr lang="en-US" altLang="en-US" b="0" dirty="0"/>
              <a:t>Assume that only two inputs are used to make a product-- labor (L) and capital (K).</a:t>
            </a:r>
          </a:p>
          <a:p>
            <a:pPr eaLnBrk="1" hangingPunct="1">
              <a:lnSpc>
                <a:spcPct val="90000"/>
              </a:lnSpc>
            </a:pPr>
            <a:r>
              <a:rPr lang="en-US" altLang="en-US" b="0" dirty="0"/>
              <a:t>In the short run, </a:t>
            </a:r>
            <a:r>
              <a:rPr lang="en-US" altLang="en-US" b="0" i="1" dirty="0"/>
              <a:t>at least one input is fixed</a:t>
            </a:r>
            <a:r>
              <a:rPr lang="en-US" altLang="en-US" b="0" dirty="0"/>
              <a:t>.</a:t>
            </a:r>
          </a:p>
          <a:p>
            <a:pPr eaLnBrk="1" hangingPunct="1">
              <a:lnSpc>
                <a:spcPct val="90000"/>
              </a:lnSpc>
            </a:pPr>
            <a:r>
              <a:rPr lang="en-US" altLang="en-US" b="0" dirty="0"/>
              <a:t>The total product for a firm in the short run is:</a:t>
            </a:r>
          </a:p>
          <a:p>
            <a:pPr lvl="1" eaLnBrk="1" hangingPunct="1">
              <a:lnSpc>
                <a:spcPct val="90000"/>
              </a:lnSpc>
            </a:pPr>
            <a:r>
              <a:rPr lang="en-US" altLang="en-US" dirty="0"/>
              <a:t>TP</a:t>
            </a:r>
            <a:r>
              <a:rPr lang="en-US" altLang="en-US" baseline="-25000" dirty="0"/>
              <a:t>SR</a:t>
            </a:r>
            <a:r>
              <a:rPr lang="en-US" altLang="en-US" dirty="0"/>
              <a:t>=f(K,L), where K is fixed.</a:t>
            </a:r>
          </a:p>
          <a:p>
            <a:pPr lvl="1" eaLnBrk="1" hangingPunct="1">
              <a:lnSpc>
                <a:spcPct val="90000"/>
              </a:lnSpc>
            </a:pP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a:noFill/>
        </p:spPr>
        <p:txBody>
          <a:bodyPr/>
          <a:lstStyle/>
          <a:p>
            <a:pPr eaLnBrk="1" hangingPunct="1"/>
            <a:r>
              <a:rPr lang="en-US" altLang="en-US" dirty="0"/>
              <a:t>Definitions</a:t>
            </a:r>
          </a:p>
        </p:txBody>
      </p:sp>
      <p:sp>
        <p:nvSpPr>
          <p:cNvPr id="16387" name="Rectangle 2"/>
          <p:cNvSpPr>
            <a:spLocks noGrp="1" noChangeArrowheads="1"/>
          </p:cNvSpPr>
          <p:nvPr>
            <p:ph idx="1"/>
          </p:nvPr>
        </p:nvSpPr>
        <p:spPr/>
        <p:txBody>
          <a:bodyPr/>
          <a:lstStyle/>
          <a:p>
            <a:pPr eaLnBrk="1" hangingPunct="1"/>
            <a:r>
              <a:rPr lang="en-US" altLang="en-US" i="1" dirty="0">
                <a:solidFill>
                  <a:srgbClr val="EF8E21"/>
                </a:solidFill>
              </a:rPr>
              <a:t>Total product </a:t>
            </a:r>
            <a:r>
              <a:rPr lang="en-US" altLang="en-US" b="0" dirty="0"/>
              <a:t>(TP) is the total product produced by each combination of labor and the fixed amount of capital.</a:t>
            </a:r>
          </a:p>
          <a:p>
            <a:pPr eaLnBrk="1" hangingPunct="1"/>
            <a:r>
              <a:rPr lang="en-US" altLang="en-US" i="1" dirty="0">
                <a:solidFill>
                  <a:srgbClr val="EF8E21"/>
                </a:solidFill>
              </a:rPr>
              <a:t>Marginal product </a:t>
            </a:r>
            <a:r>
              <a:rPr lang="en-US" altLang="en-US" b="0" dirty="0"/>
              <a:t>(MP) is the change in total product associated with the addition of one more unit of labor. </a:t>
            </a:r>
          </a:p>
          <a:p>
            <a:pPr eaLnBrk="1" hangingPunct="1"/>
            <a:r>
              <a:rPr lang="en-US" altLang="en-US" i="1" dirty="0">
                <a:solidFill>
                  <a:srgbClr val="EF8E21"/>
                </a:solidFill>
              </a:rPr>
              <a:t>Average product </a:t>
            </a:r>
            <a:r>
              <a:rPr lang="en-US" altLang="en-US" b="0" dirty="0"/>
              <a:t>(AP) is the total product divided by the number of units of labor.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81794" y="1608037"/>
            <a:ext cx="4012025" cy="4120564"/>
            <a:chOff x="3136" y="475"/>
            <a:chExt cx="2609" cy="3205"/>
          </a:xfrm>
        </p:grpSpPr>
        <p:sp>
          <p:nvSpPr>
            <p:cNvPr id="18496" name="Freeform 3"/>
            <p:cNvSpPr>
              <a:spLocks/>
            </p:cNvSpPr>
            <p:nvPr/>
          </p:nvSpPr>
          <p:spPr bwMode="auto">
            <a:xfrm>
              <a:off x="3136" y="475"/>
              <a:ext cx="2496" cy="3205"/>
            </a:xfrm>
            <a:custGeom>
              <a:avLst/>
              <a:gdLst>
                <a:gd name="T0" fmla="*/ 0 w 2496"/>
                <a:gd name="T1" fmla="*/ 2792 h 2792"/>
                <a:gd name="T2" fmla="*/ 96 w 2496"/>
                <a:gd name="T3" fmla="*/ 2744 h 2792"/>
                <a:gd name="T4" fmla="*/ 240 w 2496"/>
                <a:gd name="T5" fmla="*/ 2600 h 2792"/>
                <a:gd name="T6" fmla="*/ 384 w 2496"/>
                <a:gd name="T7" fmla="*/ 2312 h 2792"/>
                <a:gd name="T8" fmla="*/ 720 w 2496"/>
                <a:gd name="T9" fmla="*/ 1592 h 2792"/>
                <a:gd name="T10" fmla="*/ 1008 w 2496"/>
                <a:gd name="T11" fmla="*/ 1112 h 2792"/>
                <a:gd name="T12" fmla="*/ 1248 w 2496"/>
                <a:gd name="T13" fmla="*/ 728 h 2792"/>
                <a:gd name="T14" fmla="*/ 1536 w 2496"/>
                <a:gd name="T15" fmla="*/ 392 h 2792"/>
                <a:gd name="T16" fmla="*/ 1824 w 2496"/>
                <a:gd name="T17" fmla="*/ 152 h 2792"/>
                <a:gd name="T18" fmla="*/ 1968 w 2496"/>
                <a:gd name="T19" fmla="*/ 56 h 2792"/>
                <a:gd name="T20" fmla="*/ 2160 w 2496"/>
                <a:gd name="T21" fmla="*/ 8 h 2792"/>
                <a:gd name="T22" fmla="*/ 2256 w 2496"/>
                <a:gd name="T23" fmla="*/ 8 h 2792"/>
                <a:gd name="T24" fmla="*/ 2400 w 2496"/>
                <a:gd name="T25" fmla="*/ 56 h 2792"/>
                <a:gd name="T26" fmla="*/ 2496 w 2496"/>
                <a:gd name="T27" fmla="*/ 104 h 27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6"/>
                <a:gd name="T43" fmla="*/ 0 h 2792"/>
                <a:gd name="T44" fmla="*/ 2496 w 2496"/>
                <a:gd name="T45" fmla="*/ 2792 h 27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6" h="2792">
                  <a:moveTo>
                    <a:pt x="0" y="2792"/>
                  </a:moveTo>
                  <a:cubicBezTo>
                    <a:pt x="28" y="2784"/>
                    <a:pt x="56" y="2776"/>
                    <a:pt x="96" y="2744"/>
                  </a:cubicBezTo>
                  <a:cubicBezTo>
                    <a:pt x="136" y="2712"/>
                    <a:pt x="192" y="2672"/>
                    <a:pt x="240" y="2600"/>
                  </a:cubicBezTo>
                  <a:cubicBezTo>
                    <a:pt x="288" y="2528"/>
                    <a:pt x="304" y="2480"/>
                    <a:pt x="384" y="2312"/>
                  </a:cubicBezTo>
                  <a:cubicBezTo>
                    <a:pt x="464" y="2144"/>
                    <a:pt x="616" y="1792"/>
                    <a:pt x="720" y="1592"/>
                  </a:cubicBezTo>
                  <a:cubicBezTo>
                    <a:pt x="824" y="1392"/>
                    <a:pt x="920" y="1256"/>
                    <a:pt x="1008" y="1112"/>
                  </a:cubicBezTo>
                  <a:cubicBezTo>
                    <a:pt x="1096" y="968"/>
                    <a:pt x="1160" y="848"/>
                    <a:pt x="1248" y="728"/>
                  </a:cubicBezTo>
                  <a:cubicBezTo>
                    <a:pt x="1336" y="608"/>
                    <a:pt x="1440" y="488"/>
                    <a:pt x="1536" y="392"/>
                  </a:cubicBezTo>
                  <a:cubicBezTo>
                    <a:pt x="1632" y="296"/>
                    <a:pt x="1752" y="208"/>
                    <a:pt x="1824" y="152"/>
                  </a:cubicBezTo>
                  <a:cubicBezTo>
                    <a:pt x="1896" y="96"/>
                    <a:pt x="1912" y="80"/>
                    <a:pt x="1968" y="56"/>
                  </a:cubicBezTo>
                  <a:cubicBezTo>
                    <a:pt x="2024" y="32"/>
                    <a:pt x="2112" y="16"/>
                    <a:pt x="2160" y="8"/>
                  </a:cubicBezTo>
                  <a:cubicBezTo>
                    <a:pt x="2208" y="0"/>
                    <a:pt x="2216" y="0"/>
                    <a:pt x="2256" y="8"/>
                  </a:cubicBezTo>
                  <a:cubicBezTo>
                    <a:pt x="2296" y="16"/>
                    <a:pt x="2360" y="40"/>
                    <a:pt x="2400" y="56"/>
                  </a:cubicBezTo>
                  <a:cubicBezTo>
                    <a:pt x="2440" y="72"/>
                    <a:pt x="2468" y="88"/>
                    <a:pt x="2496" y="104"/>
                  </a:cubicBezTo>
                </a:path>
              </a:pathLst>
            </a:custGeom>
            <a:noFill/>
            <a:ln w="76200">
              <a:solidFill>
                <a:srgbClr val="00B05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sz="1200">
                <a:ln>
                  <a:solidFill>
                    <a:srgbClr val="00B050"/>
                  </a:solidFill>
                </a:ln>
                <a:latin typeface="+mn-lt"/>
              </a:endParaRPr>
            </a:p>
          </p:txBody>
        </p:sp>
        <p:sp>
          <p:nvSpPr>
            <p:cNvPr id="18497" name="Text Box 4"/>
            <p:cNvSpPr txBox="1">
              <a:spLocks noChangeArrowheads="1"/>
            </p:cNvSpPr>
            <p:nvPr/>
          </p:nvSpPr>
          <p:spPr bwMode="auto">
            <a:xfrm>
              <a:off x="4833" y="807"/>
              <a:ext cx="912" cy="1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kumimoji="0" lang="en-US" altLang="en-US" sz="1200" i="1" dirty="0">
                  <a:solidFill>
                    <a:srgbClr val="00B050"/>
                  </a:solidFill>
                  <a:latin typeface="+mn-lt"/>
                </a:rPr>
                <a:t>Total Product</a:t>
              </a:r>
            </a:p>
          </p:txBody>
        </p:sp>
      </p:grpSp>
      <p:sp>
        <p:nvSpPr>
          <p:cNvPr id="18435" name="Text Box 6"/>
          <p:cNvSpPr txBox="1">
            <a:spLocks noChangeArrowheads="1"/>
          </p:cNvSpPr>
          <p:nvPr/>
        </p:nvSpPr>
        <p:spPr bwMode="auto">
          <a:xfrm>
            <a:off x="469035" y="3727684"/>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  0</a:t>
            </a:r>
          </a:p>
        </p:txBody>
      </p:sp>
      <p:sp>
        <p:nvSpPr>
          <p:cNvPr id="18436" name="Line 8"/>
          <p:cNvSpPr>
            <a:spLocks noChangeShapeType="1"/>
          </p:cNvSpPr>
          <p:nvPr/>
        </p:nvSpPr>
        <p:spPr bwMode="auto">
          <a:xfrm>
            <a:off x="4767852" y="1612530"/>
            <a:ext cx="2" cy="4366288"/>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mn-lt"/>
            </a:endParaRPr>
          </a:p>
        </p:txBody>
      </p:sp>
      <p:sp>
        <p:nvSpPr>
          <p:cNvPr id="18437" name="Text Box 9"/>
          <p:cNvSpPr txBox="1">
            <a:spLocks noChangeArrowheads="1"/>
          </p:cNvSpPr>
          <p:nvPr/>
        </p:nvSpPr>
        <p:spPr bwMode="auto">
          <a:xfrm>
            <a:off x="3789722" y="1543838"/>
            <a:ext cx="682271"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kumimoji="0" lang="en-US" altLang="en-US" sz="1100" dirty="0">
                <a:latin typeface="+mn-lt"/>
              </a:rPr>
              <a:t>Total</a:t>
            </a:r>
            <a:br>
              <a:rPr kumimoji="0" lang="en-US" altLang="en-US" sz="1100" dirty="0">
                <a:latin typeface="+mn-lt"/>
              </a:rPr>
            </a:br>
            <a:r>
              <a:rPr kumimoji="0" lang="en-US" altLang="en-US" sz="1100" dirty="0">
                <a:latin typeface="+mn-lt"/>
              </a:rPr>
              <a:t>Product</a:t>
            </a:r>
            <a:endParaRPr kumimoji="0" lang="en-US" altLang="en-US" sz="1050" i="1" dirty="0">
              <a:latin typeface="+mn-lt"/>
            </a:endParaRPr>
          </a:p>
        </p:txBody>
      </p:sp>
      <p:sp>
        <p:nvSpPr>
          <p:cNvPr id="18438" name="Text Box 10"/>
          <p:cNvSpPr txBox="1">
            <a:spLocks noChangeArrowheads="1"/>
          </p:cNvSpPr>
          <p:nvPr/>
        </p:nvSpPr>
        <p:spPr bwMode="auto">
          <a:xfrm>
            <a:off x="6446354" y="5995476"/>
            <a:ext cx="5085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5</a:t>
            </a:r>
            <a:endParaRPr kumimoji="0" lang="en-US" altLang="en-US" sz="1200">
              <a:latin typeface="+mn-lt"/>
            </a:endParaRPr>
          </a:p>
        </p:txBody>
      </p:sp>
      <p:sp>
        <p:nvSpPr>
          <p:cNvPr id="18439" name="Text Box 11"/>
          <p:cNvSpPr txBox="1">
            <a:spLocks noChangeArrowheads="1"/>
          </p:cNvSpPr>
          <p:nvPr/>
        </p:nvSpPr>
        <p:spPr bwMode="auto">
          <a:xfrm>
            <a:off x="6065354" y="5995476"/>
            <a:ext cx="4548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4</a:t>
            </a:r>
            <a:endParaRPr kumimoji="0" lang="en-US" altLang="en-US" sz="1200">
              <a:latin typeface="+mn-lt"/>
            </a:endParaRPr>
          </a:p>
        </p:txBody>
      </p:sp>
      <p:sp>
        <p:nvSpPr>
          <p:cNvPr id="18440" name="Text Box 12"/>
          <p:cNvSpPr txBox="1">
            <a:spLocks noChangeArrowheads="1"/>
          </p:cNvSpPr>
          <p:nvPr/>
        </p:nvSpPr>
        <p:spPr bwMode="auto">
          <a:xfrm>
            <a:off x="5658954" y="5997064"/>
            <a:ext cx="4548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3</a:t>
            </a:r>
            <a:endParaRPr kumimoji="0" lang="en-US" altLang="en-US" sz="1200">
              <a:latin typeface="+mn-lt"/>
            </a:endParaRPr>
          </a:p>
        </p:txBody>
      </p:sp>
      <p:sp>
        <p:nvSpPr>
          <p:cNvPr id="18441" name="Text Box 13"/>
          <p:cNvSpPr txBox="1">
            <a:spLocks noChangeArrowheads="1"/>
          </p:cNvSpPr>
          <p:nvPr/>
        </p:nvSpPr>
        <p:spPr bwMode="auto">
          <a:xfrm>
            <a:off x="5239853" y="5989126"/>
            <a:ext cx="5306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2</a:t>
            </a:r>
            <a:endParaRPr kumimoji="0" lang="en-US" altLang="en-US" sz="1200">
              <a:latin typeface="+mn-lt"/>
            </a:endParaRPr>
          </a:p>
        </p:txBody>
      </p:sp>
      <p:sp>
        <p:nvSpPr>
          <p:cNvPr id="18442" name="Text Box 14"/>
          <p:cNvSpPr txBox="1">
            <a:spLocks noChangeArrowheads="1"/>
          </p:cNvSpPr>
          <p:nvPr/>
        </p:nvSpPr>
        <p:spPr bwMode="auto">
          <a:xfrm>
            <a:off x="4884254" y="5989126"/>
            <a:ext cx="4548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1</a:t>
            </a:r>
            <a:endParaRPr kumimoji="0" lang="en-US" altLang="en-US" sz="1200">
              <a:latin typeface="+mn-lt"/>
            </a:endParaRPr>
          </a:p>
        </p:txBody>
      </p:sp>
      <p:sp>
        <p:nvSpPr>
          <p:cNvPr id="550927" name="Text Box 15"/>
          <p:cNvSpPr txBox="1">
            <a:spLocks noChangeArrowheads="1"/>
          </p:cNvSpPr>
          <p:nvPr/>
        </p:nvSpPr>
        <p:spPr bwMode="auto">
          <a:xfrm>
            <a:off x="186421" y="1634746"/>
            <a:ext cx="4491617" cy="149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50000"/>
              </a:spcBef>
            </a:pPr>
            <a:r>
              <a:rPr kumimoji="0" lang="en-US" altLang="en-US" sz="1050" dirty="0">
                <a:latin typeface="+mn-lt"/>
              </a:rPr>
              <a:t> As units of variable input (labor) are </a:t>
            </a:r>
            <a:br>
              <a:rPr kumimoji="0" lang="en-US" altLang="en-US" sz="1050" dirty="0">
                <a:latin typeface="+mn-lt"/>
              </a:rPr>
            </a:br>
            <a:r>
              <a:rPr kumimoji="0" lang="en-US" altLang="en-US" sz="1050" dirty="0">
                <a:latin typeface="+mn-lt"/>
              </a:rPr>
              <a:t>  added to a fixed input, total product will </a:t>
            </a:r>
            <a:br>
              <a:rPr kumimoji="0" lang="en-US" altLang="en-US" sz="1050" dirty="0">
                <a:latin typeface="+mn-lt"/>
              </a:rPr>
            </a:br>
            <a:r>
              <a:rPr kumimoji="0" lang="en-US" altLang="en-US" sz="1050" dirty="0">
                <a:latin typeface="+mn-lt"/>
              </a:rPr>
              <a:t>  increase . . . </a:t>
            </a:r>
          </a:p>
          <a:p>
            <a:pPr>
              <a:lnSpc>
                <a:spcPct val="90000"/>
              </a:lnSpc>
              <a:spcBef>
                <a:spcPct val="50000"/>
              </a:spcBef>
            </a:pPr>
            <a:r>
              <a:rPr kumimoji="0" lang="en-US" altLang="en-US" sz="1050" dirty="0">
                <a:latin typeface="+mn-lt"/>
              </a:rPr>
              <a:t> First at an increasing rate . . . </a:t>
            </a:r>
          </a:p>
          <a:p>
            <a:pPr>
              <a:lnSpc>
                <a:spcPct val="90000"/>
              </a:lnSpc>
              <a:spcBef>
                <a:spcPct val="50000"/>
              </a:spcBef>
            </a:pPr>
            <a:r>
              <a:rPr kumimoji="0" lang="en-US" altLang="en-US" sz="1050" dirty="0">
                <a:latin typeface="+mn-lt"/>
              </a:rPr>
              <a:t> Then at a declining rate . . . </a:t>
            </a:r>
          </a:p>
          <a:p>
            <a:pPr>
              <a:lnSpc>
                <a:spcPct val="90000"/>
              </a:lnSpc>
              <a:spcBef>
                <a:spcPct val="50000"/>
              </a:spcBef>
            </a:pPr>
            <a:r>
              <a:rPr kumimoji="0" lang="en-US" altLang="en-US" sz="1050" dirty="0">
                <a:latin typeface="+mn-lt"/>
              </a:rPr>
              <a:t> Note that the </a:t>
            </a:r>
            <a:r>
              <a:rPr kumimoji="0" lang="en-US" altLang="en-US" sz="1050" i="1" dirty="0">
                <a:solidFill>
                  <a:srgbClr val="00B050"/>
                </a:solidFill>
                <a:latin typeface="+mn-lt"/>
              </a:rPr>
              <a:t>Total Product </a:t>
            </a:r>
            <a:r>
              <a:rPr kumimoji="0" lang="en-US" altLang="en-US" sz="1050" dirty="0">
                <a:latin typeface="+mn-lt"/>
              </a:rPr>
              <a:t>curve is smooth, indicating that labor can be increased by amounts of less than a single unit (it is a continuous function). </a:t>
            </a:r>
          </a:p>
        </p:txBody>
      </p:sp>
      <p:sp>
        <p:nvSpPr>
          <p:cNvPr id="18444" name="Text Box 16"/>
          <p:cNvSpPr txBox="1">
            <a:spLocks noChangeArrowheads="1"/>
          </p:cNvSpPr>
          <p:nvPr/>
        </p:nvSpPr>
        <p:spPr bwMode="auto">
          <a:xfrm>
            <a:off x="4113989" y="4864331"/>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dirty="0">
                <a:latin typeface="+mn-lt"/>
              </a:rPr>
              <a:t>20</a:t>
            </a:r>
            <a:endParaRPr kumimoji="0" lang="en-US" altLang="en-US" sz="1100" dirty="0">
              <a:latin typeface="+mn-lt"/>
            </a:endParaRPr>
          </a:p>
        </p:txBody>
      </p:sp>
      <p:sp>
        <p:nvSpPr>
          <p:cNvPr id="18445" name="Text Box 17"/>
          <p:cNvSpPr txBox="1">
            <a:spLocks noChangeArrowheads="1"/>
          </p:cNvSpPr>
          <p:nvPr/>
        </p:nvSpPr>
        <p:spPr bwMode="auto">
          <a:xfrm>
            <a:off x="4089931" y="4233460"/>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dirty="0">
                <a:latin typeface="+mn-lt"/>
              </a:rPr>
              <a:t>30</a:t>
            </a:r>
            <a:endParaRPr kumimoji="0" lang="en-US" altLang="en-US" sz="1100" dirty="0">
              <a:latin typeface="+mn-lt"/>
            </a:endParaRPr>
          </a:p>
        </p:txBody>
      </p:sp>
      <p:sp>
        <p:nvSpPr>
          <p:cNvPr id="18446" name="Text Box 18"/>
          <p:cNvSpPr txBox="1">
            <a:spLocks noChangeArrowheads="1"/>
          </p:cNvSpPr>
          <p:nvPr/>
        </p:nvSpPr>
        <p:spPr bwMode="auto">
          <a:xfrm>
            <a:off x="4089932" y="3554629"/>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a:latin typeface="+mn-lt"/>
              </a:rPr>
              <a:t>40</a:t>
            </a:r>
            <a:endParaRPr kumimoji="0" lang="en-US" altLang="en-US" sz="1100">
              <a:latin typeface="+mn-lt"/>
            </a:endParaRPr>
          </a:p>
        </p:txBody>
      </p:sp>
      <p:sp>
        <p:nvSpPr>
          <p:cNvPr id="18447" name="Text Box 19"/>
          <p:cNvSpPr txBox="1">
            <a:spLocks noChangeArrowheads="1"/>
          </p:cNvSpPr>
          <p:nvPr/>
        </p:nvSpPr>
        <p:spPr bwMode="auto">
          <a:xfrm>
            <a:off x="4113989" y="3039816"/>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dirty="0">
                <a:latin typeface="+mn-lt"/>
              </a:rPr>
              <a:t>50</a:t>
            </a:r>
            <a:endParaRPr kumimoji="0" lang="en-US" altLang="en-US" sz="1100" dirty="0">
              <a:latin typeface="+mn-lt"/>
            </a:endParaRPr>
          </a:p>
        </p:txBody>
      </p:sp>
      <p:sp>
        <p:nvSpPr>
          <p:cNvPr id="18448" name="Text Box 20"/>
          <p:cNvSpPr txBox="1">
            <a:spLocks noChangeArrowheads="1"/>
          </p:cNvSpPr>
          <p:nvPr/>
        </p:nvSpPr>
        <p:spPr bwMode="auto">
          <a:xfrm>
            <a:off x="4099524" y="2514313"/>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dirty="0">
                <a:latin typeface="+mn-lt"/>
              </a:rPr>
              <a:t>60</a:t>
            </a:r>
            <a:endParaRPr kumimoji="0" lang="en-US" altLang="en-US" sz="1100" dirty="0">
              <a:latin typeface="+mn-lt"/>
            </a:endParaRPr>
          </a:p>
        </p:txBody>
      </p:sp>
      <p:sp>
        <p:nvSpPr>
          <p:cNvPr id="18449" name="Text Box 21"/>
          <p:cNvSpPr txBox="1">
            <a:spLocks noChangeArrowheads="1"/>
          </p:cNvSpPr>
          <p:nvPr/>
        </p:nvSpPr>
        <p:spPr bwMode="auto">
          <a:xfrm>
            <a:off x="4099524" y="2009526"/>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dirty="0">
                <a:latin typeface="+mn-lt"/>
              </a:rPr>
              <a:t>70</a:t>
            </a:r>
            <a:endParaRPr kumimoji="0" lang="en-US" altLang="en-US" sz="1100" dirty="0">
              <a:latin typeface="+mn-lt"/>
            </a:endParaRPr>
          </a:p>
        </p:txBody>
      </p:sp>
      <p:sp>
        <p:nvSpPr>
          <p:cNvPr id="18450" name="Text Box 22"/>
          <p:cNvSpPr txBox="1">
            <a:spLocks noChangeArrowheads="1"/>
          </p:cNvSpPr>
          <p:nvPr/>
        </p:nvSpPr>
        <p:spPr bwMode="auto">
          <a:xfrm>
            <a:off x="4089930" y="1485571"/>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dirty="0">
                <a:latin typeface="+mn-lt"/>
              </a:rPr>
              <a:t>80</a:t>
            </a:r>
            <a:endParaRPr kumimoji="0" lang="en-US" altLang="en-US" sz="1100" dirty="0">
              <a:latin typeface="+mn-lt"/>
            </a:endParaRPr>
          </a:p>
        </p:txBody>
      </p:sp>
      <p:sp>
        <p:nvSpPr>
          <p:cNvPr id="18451" name="Line 23"/>
          <p:cNvSpPr>
            <a:spLocks noChangeShapeType="1"/>
          </p:cNvSpPr>
          <p:nvPr/>
        </p:nvSpPr>
        <p:spPr bwMode="auto">
          <a:xfrm>
            <a:off x="4772202" y="5967954"/>
            <a:ext cx="409362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mn-lt"/>
            </a:endParaRPr>
          </a:p>
        </p:txBody>
      </p:sp>
      <p:sp>
        <p:nvSpPr>
          <p:cNvPr id="550936" name="Oval 24"/>
          <p:cNvSpPr>
            <a:spLocks noChangeArrowheads="1"/>
          </p:cNvSpPr>
          <p:nvPr/>
        </p:nvSpPr>
        <p:spPr bwMode="auto">
          <a:xfrm flipH="1">
            <a:off x="7337399" y="1947325"/>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550937" name="Oval 25"/>
          <p:cNvSpPr>
            <a:spLocks noChangeArrowheads="1"/>
          </p:cNvSpPr>
          <p:nvPr/>
        </p:nvSpPr>
        <p:spPr bwMode="auto">
          <a:xfrm flipH="1">
            <a:off x="4933706" y="5614561"/>
            <a:ext cx="54820" cy="76129"/>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1200">
              <a:latin typeface="+mn-lt"/>
            </a:endParaRPr>
          </a:p>
        </p:txBody>
      </p:sp>
      <p:sp>
        <p:nvSpPr>
          <p:cNvPr id="550938" name="Oval 26"/>
          <p:cNvSpPr>
            <a:spLocks noChangeArrowheads="1"/>
          </p:cNvSpPr>
          <p:nvPr/>
        </p:nvSpPr>
        <p:spPr bwMode="auto">
          <a:xfrm flipH="1">
            <a:off x="6178727" y="3365129"/>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550939" name="Oval 27"/>
          <p:cNvSpPr>
            <a:spLocks noChangeArrowheads="1"/>
          </p:cNvSpPr>
          <p:nvPr/>
        </p:nvSpPr>
        <p:spPr bwMode="auto">
          <a:xfrm flipH="1">
            <a:off x="6547027" y="2768229"/>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18456" name="Text Box 28"/>
          <p:cNvSpPr txBox="1">
            <a:spLocks noChangeArrowheads="1"/>
          </p:cNvSpPr>
          <p:nvPr/>
        </p:nvSpPr>
        <p:spPr bwMode="auto">
          <a:xfrm>
            <a:off x="4085583" y="5487328"/>
            <a:ext cx="6822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kumimoji="0" lang="en-US" altLang="en-US" sz="1050">
                <a:latin typeface="+mn-lt"/>
              </a:rPr>
              <a:t>10</a:t>
            </a:r>
            <a:endParaRPr kumimoji="0" lang="en-US" altLang="en-US" sz="1100">
              <a:latin typeface="+mn-lt"/>
            </a:endParaRPr>
          </a:p>
        </p:txBody>
      </p:sp>
      <p:sp>
        <p:nvSpPr>
          <p:cNvPr id="18457" name="Text Box 29"/>
          <p:cNvSpPr txBox="1">
            <a:spLocks noChangeArrowheads="1"/>
          </p:cNvSpPr>
          <p:nvPr/>
        </p:nvSpPr>
        <p:spPr bwMode="auto">
          <a:xfrm>
            <a:off x="6849579" y="6001826"/>
            <a:ext cx="5085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6</a:t>
            </a:r>
            <a:endParaRPr kumimoji="0" lang="en-US" altLang="en-US" sz="1200">
              <a:latin typeface="+mn-lt"/>
            </a:endParaRPr>
          </a:p>
        </p:txBody>
      </p:sp>
      <p:sp>
        <p:nvSpPr>
          <p:cNvPr id="18458" name="Text Box 30"/>
          <p:cNvSpPr txBox="1">
            <a:spLocks noChangeArrowheads="1"/>
          </p:cNvSpPr>
          <p:nvPr/>
        </p:nvSpPr>
        <p:spPr bwMode="auto">
          <a:xfrm>
            <a:off x="7230579" y="6001826"/>
            <a:ext cx="5085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7</a:t>
            </a:r>
            <a:endParaRPr kumimoji="0" lang="en-US" altLang="en-US" sz="1200">
              <a:latin typeface="+mn-lt"/>
            </a:endParaRPr>
          </a:p>
        </p:txBody>
      </p:sp>
      <p:sp>
        <p:nvSpPr>
          <p:cNvPr id="18459" name="Text Box 31"/>
          <p:cNvSpPr txBox="1">
            <a:spLocks noChangeArrowheads="1"/>
          </p:cNvSpPr>
          <p:nvPr/>
        </p:nvSpPr>
        <p:spPr bwMode="auto">
          <a:xfrm>
            <a:off x="7636979" y="5998651"/>
            <a:ext cx="5085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8</a:t>
            </a:r>
            <a:endParaRPr kumimoji="0" lang="en-US" altLang="en-US" sz="1200">
              <a:latin typeface="+mn-lt"/>
            </a:endParaRPr>
          </a:p>
        </p:txBody>
      </p:sp>
      <p:sp>
        <p:nvSpPr>
          <p:cNvPr id="18460" name="Text Box 32"/>
          <p:cNvSpPr txBox="1">
            <a:spLocks noChangeArrowheads="1"/>
          </p:cNvSpPr>
          <p:nvPr/>
        </p:nvSpPr>
        <p:spPr bwMode="auto">
          <a:xfrm>
            <a:off x="1364826" y="3727684"/>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0</a:t>
            </a:r>
          </a:p>
        </p:txBody>
      </p:sp>
      <p:sp>
        <p:nvSpPr>
          <p:cNvPr id="18461" name="Line 33"/>
          <p:cNvSpPr>
            <a:spLocks noChangeShapeType="1"/>
          </p:cNvSpPr>
          <p:nvPr/>
        </p:nvSpPr>
        <p:spPr bwMode="auto">
          <a:xfrm>
            <a:off x="315050" y="3757887"/>
            <a:ext cx="3269118" cy="180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1200">
              <a:latin typeface="+mn-lt"/>
            </a:endParaRPr>
          </a:p>
        </p:txBody>
      </p:sp>
      <p:sp>
        <p:nvSpPr>
          <p:cNvPr id="550946" name="Oval 34"/>
          <p:cNvSpPr>
            <a:spLocks noChangeArrowheads="1"/>
          </p:cNvSpPr>
          <p:nvPr/>
        </p:nvSpPr>
        <p:spPr bwMode="auto">
          <a:xfrm flipH="1">
            <a:off x="5746927" y="4089029"/>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kumimoji="0" lang="en-US" altLang="en-US" sz="1200">
              <a:latin typeface="+mn-lt"/>
            </a:endParaRPr>
          </a:p>
        </p:txBody>
      </p:sp>
      <p:sp>
        <p:nvSpPr>
          <p:cNvPr id="550947" name="Oval 35"/>
          <p:cNvSpPr>
            <a:spLocks noChangeArrowheads="1"/>
          </p:cNvSpPr>
          <p:nvPr/>
        </p:nvSpPr>
        <p:spPr bwMode="auto">
          <a:xfrm flipH="1">
            <a:off x="5340527" y="4927229"/>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550948" name="Oval 36"/>
          <p:cNvSpPr>
            <a:spLocks noChangeArrowheads="1"/>
          </p:cNvSpPr>
          <p:nvPr/>
        </p:nvSpPr>
        <p:spPr bwMode="auto">
          <a:xfrm flipH="1">
            <a:off x="8537955" y="1731425"/>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550949" name="Oval 37"/>
          <p:cNvSpPr>
            <a:spLocks noChangeArrowheads="1"/>
          </p:cNvSpPr>
          <p:nvPr/>
        </p:nvSpPr>
        <p:spPr bwMode="auto">
          <a:xfrm flipH="1">
            <a:off x="7708671" y="1700081"/>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550950" name="Oval 38"/>
          <p:cNvSpPr>
            <a:spLocks noChangeArrowheads="1"/>
          </p:cNvSpPr>
          <p:nvPr/>
        </p:nvSpPr>
        <p:spPr bwMode="auto">
          <a:xfrm flipH="1">
            <a:off x="8108315" y="1588753"/>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550951" name="Oval 39"/>
          <p:cNvSpPr>
            <a:spLocks noChangeArrowheads="1"/>
          </p:cNvSpPr>
          <p:nvPr/>
        </p:nvSpPr>
        <p:spPr bwMode="auto">
          <a:xfrm flipH="1">
            <a:off x="6978827" y="2234829"/>
            <a:ext cx="75808" cy="65818"/>
          </a:xfrm>
          <a:prstGeom prst="ellipse">
            <a:avLst/>
          </a:prstGeom>
          <a:solidFill>
            <a:schemeClr val="bg2"/>
          </a:solidFill>
          <a:ln w="9525">
            <a:solidFill>
              <a:schemeClr val="bg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200">
              <a:latin typeface="+mn-lt"/>
            </a:endParaRPr>
          </a:p>
        </p:txBody>
      </p:sp>
      <p:sp>
        <p:nvSpPr>
          <p:cNvPr id="18468" name="Text Box 40"/>
          <p:cNvSpPr txBox="1">
            <a:spLocks noChangeArrowheads="1"/>
          </p:cNvSpPr>
          <p:nvPr/>
        </p:nvSpPr>
        <p:spPr bwMode="auto">
          <a:xfrm>
            <a:off x="8043379" y="6005001"/>
            <a:ext cx="5085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9</a:t>
            </a:r>
            <a:endParaRPr kumimoji="0" lang="en-US" altLang="en-US" sz="1200">
              <a:latin typeface="+mn-lt"/>
            </a:endParaRPr>
          </a:p>
        </p:txBody>
      </p:sp>
      <p:sp>
        <p:nvSpPr>
          <p:cNvPr id="18469" name="Text Box 41"/>
          <p:cNvSpPr txBox="1">
            <a:spLocks noChangeArrowheads="1"/>
          </p:cNvSpPr>
          <p:nvPr/>
        </p:nvSpPr>
        <p:spPr bwMode="auto">
          <a:xfrm>
            <a:off x="8398979" y="6001826"/>
            <a:ext cx="5085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0" lang="en-US" altLang="en-US" sz="1100">
                <a:latin typeface="+mn-lt"/>
              </a:rPr>
              <a:t>10</a:t>
            </a:r>
            <a:endParaRPr kumimoji="0" lang="en-US" altLang="en-US" sz="1200">
              <a:latin typeface="+mn-lt"/>
            </a:endParaRPr>
          </a:p>
        </p:txBody>
      </p:sp>
      <p:sp>
        <p:nvSpPr>
          <p:cNvPr id="18470" name="Text Box 42"/>
          <p:cNvSpPr txBox="1">
            <a:spLocks noChangeArrowheads="1"/>
          </p:cNvSpPr>
          <p:nvPr/>
        </p:nvSpPr>
        <p:spPr bwMode="auto">
          <a:xfrm>
            <a:off x="2833124" y="3266087"/>
            <a:ext cx="706794"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050" dirty="0">
                <a:latin typeface="+mn-lt"/>
              </a:rPr>
              <a:t>Average</a:t>
            </a:r>
            <a:br>
              <a:rPr kumimoji="0" lang="en-US" altLang="en-US" sz="1050" dirty="0">
                <a:latin typeface="+mn-lt"/>
              </a:rPr>
            </a:br>
            <a:r>
              <a:rPr kumimoji="0" lang="en-US" altLang="en-US" sz="1050" dirty="0">
                <a:latin typeface="+mn-lt"/>
              </a:rPr>
              <a:t>Product</a:t>
            </a:r>
            <a:endParaRPr kumimoji="0" lang="en-US" altLang="en-US" sz="1400" dirty="0">
              <a:latin typeface="+mn-lt"/>
            </a:endParaRPr>
          </a:p>
        </p:txBody>
      </p:sp>
      <p:sp>
        <p:nvSpPr>
          <p:cNvPr id="18471" name="Text Box 43"/>
          <p:cNvSpPr txBox="1">
            <a:spLocks noChangeArrowheads="1"/>
          </p:cNvSpPr>
          <p:nvPr/>
        </p:nvSpPr>
        <p:spPr bwMode="auto">
          <a:xfrm>
            <a:off x="2070859" y="3266088"/>
            <a:ext cx="722742"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050" dirty="0">
                <a:latin typeface="+mn-lt"/>
              </a:rPr>
              <a:t>Marginal</a:t>
            </a:r>
            <a:br>
              <a:rPr kumimoji="0" lang="en-US" altLang="en-US" sz="1050" dirty="0">
                <a:latin typeface="+mn-lt"/>
              </a:rPr>
            </a:br>
            <a:r>
              <a:rPr kumimoji="0" lang="en-US" altLang="en-US" sz="1050" dirty="0">
                <a:latin typeface="+mn-lt"/>
              </a:rPr>
              <a:t>Product</a:t>
            </a:r>
            <a:endParaRPr kumimoji="0" lang="en-US" altLang="en-US" sz="1400" dirty="0">
              <a:latin typeface="+mn-lt"/>
            </a:endParaRPr>
          </a:p>
        </p:txBody>
      </p:sp>
      <p:sp>
        <p:nvSpPr>
          <p:cNvPr id="18472" name="Text Box 44"/>
          <p:cNvSpPr txBox="1">
            <a:spLocks noChangeArrowheads="1"/>
          </p:cNvSpPr>
          <p:nvPr/>
        </p:nvSpPr>
        <p:spPr bwMode="auto">
          <a:xfrm>
            <a:off x="1216626" y="3201456"/>
            <a:ext cx="695631" cy="43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70000"/>
              </a:lnSpc>
              <a:spcBef>
                <a:spcPct val="0"/>
              </a:spcBef>
              <a:buFontTx/>
              <a:buNone/>
            </a:pPr>
            <a:r>
              <a:rPr kumimoji="0" lang="en-US" altLang="en-US" sz="1050" dirty="0">
                <a:solidFill>
                  <a:srgbClr val="00B050"/>
                </a:solidFill>
                <a:latin typeface="+mn-lt"/>
              </a:rPr>
              <a:t>Total</a:t>
            </a:r>
            <a:br>
              <a:rPr kumimoji="0" lang="en-US" altLang="en-US" sz="1050" dirty="0">
                <a:solidFill>
                  <a:srgbClr val="00B050"/>
                </a:solidFill>
                <a:latin typeface="+mn-lt"/>
              </a:rPr>
            </a:br>
            <a:r>
              <a:rPr kumimoji="0" lang="en-US" altLang="en-US" sz="1050" dirty="0">
                <a:solidFill>
                  <a:srgbClr val="00B050"/>
                </a:solidFill>
                <a:latin typeface="+mn-lt"/>
              </a:rPr>
              <a:t>Product</a:t>
            </a:r>
            <a:br>
              <a:rPr kumimoji="0" lang="en-US" altLang="en-US" sz="1050" dirty="0">
                <a:solidFill>
                  <a:srgbClr val="00B050"/>
                </a:solidFill>
                <a:latin typeface="+mn-lt"/>
              </a:rPr>
            </a:br>
            <a:r>
              <a:rPr kumimoji="0" lang="en-US" altLang="en-US" sz="1050" i="1" dirty="0">
                <a:solidFill>
                  <a:srgbClr val="00B050"/>
                </a:solidFill>
                <a:latin typeface="+mn-lt"/>
              </a:rPr>
              <a:t>(Output)</a:t>
            </a:r>
            <a:endParaRPr kumimoji="0" lang="en-US" altLang="en-US" sz="1400" dirty="0">
              <a:solidFill>
                <a:srgbClr val="00B050"/>
              </a:solidFill>
              <a:latin typeface="+mn-lt"/>
            </a:endParaRPr>
          </a:p>
        </p:txBody>
      </p:sp>
      <p:sp>
        <p:nvSpPr>
          <p:cNvPr id="18473" name="Text Box 45"/>
          <p:cNvSpPr txBox="1">
            <a:spLocks noChangeArrowheads="1"/>
          </p:cNvSpPr>
          <p:nvPr/>
        </p:nvSpPr>
        <p:spPr bwMode="auto">
          <a:xfrm>
            <a:off x="234605" y="3201456"/>
            <a:ext cx="82321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050" dirty="0">
                <a:latin typeface="+mn-lt"/>
              </a:rPr>
              <a:t>Units of </a:t>
            </a:r>
            <a:br>
              <a:rPr kumimoji="0" lang="en-US" altLang="en-US" sz="1050" dirty="0">
                <a:latin typeface="+mn-lt"/>
              </a:rPr>
            </a:br>
            <a:r>
              <a:rPr kumimoji="0" lang="en-US" altLang="en-US" sz="1050" dirty="0">
                <a:latin typeface="+mn-lt"/>
              </a:rPr>
              <a:t>Variable</a:t>
            </a:r>
            <a:br>
              <a:rPr kumimoji="0" lang="en-US" altLang="en-US" sz="1050" dirty="0">
                <a:latin typeface="+mn-lt"/>
              </a:rPr>
            </a:br>
            <a:r>
              <a:rPr kumimoji="0" lang="en-US" altLang="en-US" sz="1050" dirty="0">
                <a:latin typeface="+mn-lt"/>
              </a:rPr>
              <a:t> Resource</a:t>
            </a:r>
            <a:endParaRPr kumimoji="0" lang="en-US" altLang="en-US" sz="1400" dirty="0">
              <a:latin typeface="+mn-lt"/>
            </a:endParaRPr>
          </a:p>
        </p:txBody>
      </p:sp>
      <p:sp>
        <p:nvSpPr>
          <p:cNvPr id="550958" name="Text Box 46"/>
          <p:cNvSpPr txBox="1">
            <a:spLocks noChangeArrowheads="1"/>
          </p:cNvSpPr>
          <p:nvPr/>
        </p:nvSpPr>
        <p:spPr bwMode="auto">
          <a:xfrm>
            <a:off x="462685" y="3916568"/>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  1</a:t>
            </a:r>
          </a:p>
        </p:txBody>
      </p:sp>
      <p:sp>
        <p:nvSpPr>
          <p:cNvPr id="550959" name="Text Box 47"/>
          <p:cNvSpPr txBox="1">
            <a:spLocks noChangeArrowheads="1"/>
          </p:cNvSpPr>
          <p:nvPr/>
        </p:nvSpPr>
        <p:spPr bwMode="auto">
          <a:xfrm>
            <a:off x="1355513" y="3932765"/>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8</a:t>
            </a:r>
          </a:p>
        </p:txBody>
      </p:sp>
      <p:sp>
        <p:nvSpPr>
          <p:cNvPr id="550960" name="Text Box 48"/>
          <p:cNvSpPr txBox="1">
            <a:spLocks noChangeArrowheads="1"/>
          </p:cNvSpPr>
          <p:nvPr/>
        </p:nvSpPr>
        <p:spPr bwMode="auto">
          <a:xfrm>
            <a:off x="469035" y="4137600"/>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  2</a:t>
            </a:r>
          </a:p>
        </p:txBody>
      </p:sp>
      <p:sp>
        <p:nvSpPr>
          <p:cNvPr id="550961" name="Text Box 49"/>
          <p:cNvSpPr txBox="1">
            <a:spLocks noChangeArrowheads="1"/>
          </p:cNvSpPr>
          <p:nvPr/>
        </p:nvSpPr>
        <p:spPr bwMode="auto">
          <a:xfrm>
            <a:off x="1364826" y="4161686"/>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20</a:t>
            </a:r>
          </a:p>
        </p:txBody>
      </p:sp>
      <p:sp>
        <p:nvSpPr>
          <p:cNvPr id="550962" name="Text Box 50"/>
          <p:cNvSpPr txBox="1">
            <a:spLocks noChangeArrowheads="1"/>
          </p:cNvSpPr>
          <p:nvPr/>
        </p:nvSpPr>
        <p:spPr bwMode="auto">
          <a:xfrm>
            <a:off x="469035" y="4394572"/>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  3</a:t>
            </a:r>
          </a:p>
        </p:txBody>
      </p:sp>
      <p:sp>
        <p:nvSpPr>
          <p:cNvPr id="550963" name="Text Box 51"/>
          <p:cNvSpPr txBox="1">
            <a:spLocks noChangeArrowheads="1"/>
          </p:cNvSpPr>
          <p:nvPr/>
        </p:nvSpPr>
        <p:spPr bwMode="auto">
          <a:xfrm>
            <a:off x="1364826" y="4399202"/>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34</a:t>
            </a:r>
          </a:p>
        </p:txBody>
      </p:sp>
      <p:sp>
        <p:nvSpPr>
          <p:cNvPr id="550964" name="Text Box 52"/>
          <p:cNvSpPr txBox="1">
            <a:spLocks noChangeArrowheads="1"/>
          </p:cNvSpPr>
          <p:nvPr/>
        </p:nvSpPr>
        <p:spPr bwMode="auto">
          <a:xfrm>
            <a:off x="462685" y="4628304"/>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  4</a:t>
            </a:r>
          </a:p>
        </p:txBody>
      </p:sp>
      <p:sp>
        <p:nvSpPr>
          <p:cNvPr id="550965" name="Text Box 53"/>
          <p:cNvSpPr txBox="1">
            <a:spLocks noChangeArrowheads="1"/>
          </p:cNvSpPr>
          <p:nvPr/>
        </p:nvSpPr>
        <p:spPr bwMode="auto">
          <a:xfrm>
            <a:off x="1358476" y="4642662"/>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46</a:t>
            </a:r>
          </a:p>
        </p:txBody>
      </p:sp>
      <p:sp>
        <p:nvSpPr>
          <p:cNvPr id="550966" name="Text Box 54"/>
          <p:cNvSpPr txBox="1">
            <a:spLocks noChangeArrowheads="1"/>
          </p:cNvSpPr>
          <p:nvPr/>
        </p:nvSpPr>
        <p:spPr bwMode="auto">
          <a:xfrm>
            <a:off x="469035" y="4885276"/>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  5</a:t>
            </a:r>
          </a:p>
        </p:txBody>
      </p:sp>
      <p:sp>
        <p:nvSpPr>
          <p:cNvPr id="550967" name="Text Box 55"/>
          <p:cNvSpPr txBox="1">
            <a:spLocks noChangeArrowheads="1"/>
          </p:cNvSpPr>
          <p:nvPr/>
        </p:nvSpPr>
        <p:spPr bwMode="auto">
          <a:xfrm>
            <a:off x="1364826" y="4899634"/>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56</a:t>
            </a:r>
          </a:p>
        </p:txBody>
      </p:sp>
      <p:sp>
        <p:nvSpPr>
          <p:cNvPr id="550968" name="Text Box 56"/>
          <p:cNvSpPr txBox="1">
            <a:spLocks noChangeArrowheads="1"/>
          </p:cNvSpPr>
          <p:nvPr/>
        </p:nvSpPr>
        <p:spPr bwMode="auto">
          <a:xfrm>
            <a:off x="469035" y="5139276"/>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  6</a:t>
            </a:r>
          </a:p>
        </p:txBody>
      </p:sp>
      <p:sp>
        <p:nvSpPr>
          <p:cNvPr id="550969" name="Text Box 57"/>
          <p:cNvSpPr txBox="1">
            <a:spLocks noChangeArrowheads="1"/>
          </p:cNvSpPr>
          <p:nvPr/>
        </p:nvSpPr>
        <p:spPr bwMode="auto">
          <a:xfrm>
            <a:off x="1364826" y="5143906"/>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64</a:t>
            </a:r>
          </a:p>
        </p:txBody>
      </p:sp>
      <p:sp>
        <p:nvSpPr>
          <p:cNvPr id="550970" name="Text Box 58"/>
          <p:cNvSpPr txBox="1">
            <a:spLocks noChangeArrowheads="1"/>
          </p:cNvSpPr>
          <p:nvPr/>
        </p:nvSpPr>
        <p:spPr bwMode="auto">
          <a:xfrm>
            <a:off x="469035" y="5379764"/>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  7</a:t>
            </a:r>
          </a:p>
        </p:txBody>
      </p:sp>
      <p:sp>
        <p:nvSpPr>
          <p:cNvPr id="550971" name="Text Box 59"/>
          <p:cNvSpPr txBox="1">
            <a:spLocks noChangeArrowheads="1"/>
          </p:cNvSpPr>
          <p:nvPr/>
        </p:nvSpPr>
        <p:spPr bwMode="auto">
          <a:xfrm>
            <a:off x="1364826" y="5413578"/>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70</a:t>
            </a:r>
          </a:p>
        </p:txBody>
      </p:sp>
      <p:sp>
        <p:nvSpPr>
          <p:cNvPr id="550972" name="Text Box 60"/>
          <p:cNvSpPr txBox="1">
            <a:spLocks noChangeArrowheads="1"/>
          </p:cNvSpPr>
          <p:nvPr/>
        </p:nvSpPr>
        <p:spPr bwMode="auto">
          <a:xfrm>
            <a:off x="469035" y="5633764"/>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  8</a:t>
            </a:r>
          </a:p>
        </p:txBody>
      </p:sp>
      <p:sp>
        <p:nvSpPr>
          <p:cNvPr id="550973" name="Text Box 61"/>
          <p:cNvSpPr txBox="1">
            <a:spLocks noChangeArrowheads="1"/>
          </p:cNvSpPr>
          <p:nvPr/>
        </p:nvSpPr>
        <p:spPr bwMode="auto">
          <a:xfrm>
            <a:off x="1364826" y="5648122"/>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mn-lt"/>
              </a:rPr>
              <a:t>74</a:t>
            </a:r>
          </a:p>
        </p:txBody>
      </p:sp>
      <p:sp>
        <p:nvSpPr>
          <p:cNvPr id="550974" name="Text Box 62"/>
          <p:cNvSpPr txBox="1">
            <a:spLocks noChangeArrowheads="1"/>
          </p:cNvSpPr>
          <p:nvPr/>
        </p:nvSpPr>
        <p:spPr bwMode="auto">
          <a:xfrm>
            <a:off x="469035" y="5870468"/>
            <a:ext cx="354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  9</a:t>
            </a:r>
          </a:p>
        </p:txBody>
      </p:sp>
      <p:sp>
        <p:nvSpPr>
          <p:cNvPr id="550975" name="Text Box 63"/>
          <p:cNvSpPr txBox="1">
            <a:spLocks noChangeArrowheads="1"/>
          </p:cNvSpPr>
          <p:nvPr/>
        </p:nvSpPr>
        <p:spPr bwMode="auto">
          <a:xfrm>
            <a:off x="1364826" y="5884826"/>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75</a:t>
            </a:r>
          </a:p>
        </p:txBody>
      </p:sp>
      <p:sp>
        <p:nvSpPr>
          <p:cNvPr id="550976" name="Text Box 64"/>
          <p:cNvSpPr txBox="1">
            <a:spLocks noChangeArrowheads="1"/>
          </p:cNvSpPr>
          <p:nvPr/>
        </p:nvSpPr>
        <p:spPr bwMode="auto">
          <a:xfrm>
            <a:off x="384515" y="6098450"/>
            <a:ext cx="4388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  10</a:t>
            </a:r>
          </a:p>
        </p:txBody>
      </p:sp>
      <p:sp>
        <p:nvSpPr>
          <p:cNvPr id="550977" name="Text Box 65"/>
          <p:cNvSpPr txBox="1">
            <a:spLocks noChangeArrowheads="1"/>
          </p:cNvSpPr>
          <p:nvPr/>
        </p:nvSpPr>
        <p:spPr bwMode="auto">
          <a:xfrm>
            <a:off x="1370802" y="6107504"/>
            <a:ext cx="6001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mn-lt"/>
              </a:rPr>
              <a:t>73</a:t>
            </a:r>
          </a:p>
        </p:txBody>
      </p:sp>
      <p:sp>
        <p:nvSpPr>
          <p:cNvPr id="18494" name="Text Box 69"/>
          <p:cNvSpPr txBox="1">
            <a:spLocks noChangeArrowheads="1"/>
          </p:cNvSpPr>
          <p:nvPr/>
        </p:nvSpPr>
        <p:spPr bwMode="auto">
          <a:xfrm>
            <a:off x="5944488" y="6208593"/>
            <a:ext cx="2552198"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50000"/>
              </a:spcBef>
              <a:buFontTx/>
              <a:buNone/>
            </a:pPr>
            <a:r>
              <a:rPr kumimoji="0" lang="en-US" altLang="en-US" sz="1100" dirty="0">
                <a:latin typeface="+mn-lt"/>
              </a:rPr>
              <a:t>Quantity of Labor</a:t>
            </a:r>
            <a:endParaRPr kumimoji="0" lang="en-US" altLang="en-US" sz="1000" i="1" dirty="0">
              <a:latin typeface="+mn-lt"/>
            </a:endParaRPr>
          </a:p>
        </p:txBody>
      </p:sp>
      <p:sp>
        <p:nvSpPr>
          <p:cNvPr id="18495" name="Rectangle 70"/>
          <p:cNvSpPr>
            <a:spLocks noGrp="1" noChangeArrowheads="1"/>
          </p:cNvSpPr>
          <p:nvPr>
            <p:ph type="title"/>
          </p:nvPr>
        </p:nvSpPr>
        <p:spPr>
          <a:noFill/>
        </p:spPr>
        <p:txBody>
          <a:bodyPr/>
          <a:lstStyle/>
          <a:p>
            <a:pPr eaLnBrk="1" hangingPunct="1"/>
            <a:r>
              <a:rPr lang="en-US" altLang="en-US" dirty="0">
                <a:latin typeface="+mn-lt"/>
              </a:rPr>
              <a:t>Law of Diminishing Returns</a:t>
            </a:r>
            <a:endParaRPr lang="en-US" altLang="en-US" sz="4800" dirty="0">
              <a:latin typeface="+mn-lt"/>
            </a:endParaRPr>
          </a:p>
        </p:txBody>
      </p:sp>
    </p:spTree>
    <p:extLst>
      <p:ext uri="{BB962C8B-B14F-4D97-AF65-F5344CB8AC3E}">
        <p14:creationId xmlns:p14="http://schemas.microsoft.com/office/powerpoint/2010/main" val="334945122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0927"/>
                                        </p:tgtEl>
                                        <p:attrNameLst>
                                          <p:attrName>style.visibility</p:attrName>
                                        </p:attrNameLst>
                                      </p:cBhvr>
                                      <p:to>
                                        <p:strVal val="visible"/>
                                      </p:to>
                                    </p:set>
                                    <p:anim calcmode="lin" valueType="num">
                                      <p:cBhvr additive="base">
                                        <p:cTn id="7" dur="500" fill="hold"/>
                                        <p:tgtEl>
                                          <p:spTgt spid="550927"/>
                                        </p:tgtEl>
                                        <p:attrNameLst>
                                          <p:attrName>ppt_x</p:attrName>
                                        </p:attrNameLst>
                                      </p:cBhvr>
                                      <p:tavLst>
                                        <p:tav tm="0">
                                          <p:val>
                                            <p:strVal val="0-#ppt_w/2"/>
                                          </p:val>
                                        </p:tav>
                                        <p:tav tm="100000">
                                          <p:val>
                                            <p:strVal val="#ppt_x"/>
                                          </p:val>
                                        </p:tav>
                                      </p:tavLst>
                                    </p:anim>
                                    <p:anim calcmode="lin" valueType="num">
                                      <p:cBhvr additive="base">
                                        <p:cTn id="8" dur="500" fill="hold"/>
                                        <p:tgtEl>
                                          <p:spTgt spid="55092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8" fill="hold" grpId="0" nodeType="afterEffect">
                                  <p:stCondLst>
                                    <p:cond delay="700"/>
                                  </p:stCondLst>
                                  <p:childTnLst>
                                    <p:set>
                                      <p:cBhvr>
                                        <p:cTn id="11" dur="1" fill="hold">
                                          <p:stCondLst>
                                            <p:cond delay="0"/>
                                          </p:stCondLst>
                                        </p:cTn>
                                        <p:tgtEl>
                                          <p:spTgt spid="550958"/>
                                        </p:tgtEl>
                                        <p:attrNameLst>
                                          <p:attrName>style.visibility</p:attrName>
                                        </p:attrNameLst>
                                      </p:cBhvr>
                                      <p:to>
                                        <p:strVal val="visible"/>
                                      </p:to>
                                    </p:set>
                                    <p:animEffect transition="in" filter="slide(fromLeft)">
                                      <p:cBhvr>
                                        <p:cTn id="12" dur="500"/>
                                        <p:tgtEl>
                                          <p:spTgt spid="550958"/>
                                        </p:tgtEl>
                                      </p:cBhvr>
                                    </p:animEffect>
                                  </p:childTnLst>
                                </p:cTn>
                              </p:par>
                            </p:childTnLst>
                          </p:cTn>
                        </p:par>
                        <p:par>
                          <p:cTn id="13" fill="hold" nodeType="afterGroup">
                            <p:stCondLst>
                              <p:cond delay="1700"/>
                            </p:stCondLst>
                            <p:childTnLst>
                              <p:par>
                                <p:cTn id="14" presetID="12" presetClass="entr" presetSubtype="8" fill="hold" grpId="0" nodeType="afterEffect">
                                  <p:stCondLst>
                                    <p:cond delay="0"/>
                                  </p:stCondLst>
                                  <p:childTnLst>
                                    <p:set>
                                      <p:cBhvr>
                                        <p:cTn id="15" dur="1" fill="hold">
                                          <p:stCondLst>
                                            <p:cond delay="0"/>
                                          </p:stCondLst>
                                        </p:cTn>
                                        <p:tgtEl>
                                          <p:spTgt spid="550959"/>
                                        </p:tgtEl>
                                        <p:attrNameLst>
                                          <p:attrName>style.visibility</p:attrName>
                                        </p:attrNameLst>
                                      </p:cBhvr>
                                      <p:to>
                                        <p:strVal val="visible"/>
                                      </p:to>
                                    </p:set>
                                    <p:animEffect transition="in" filter="slide(fromLeft)">
                                      <p:cBhvr>
                                        <p:cTn id="16" dur="500"/>
                                        <p:tgtEl>
                                          <p:spTgt spid="550959"/>
                                        </p:tgtEl>
                                      </p:cBhvr>
                                    </p:animEffect>
                                  </p:childTnLst>
                                </p:cTn>
                              </p:par>
                            </p:childTnLst>
                          </p:cTn>
                        </p:par>
                        <p:par>
                          <p:cTn id="17" fill="hold" nodeType="afterGroup">
                            <p:stCondLst>
                              <p:cond delay="2200"/>
                            </p:stCondLst>
                            <p:childTnLst>
                              <p:par>
                                <p:cTn id="18" presetID="23" presetClass="entr" presetSubtype="32" fill="hold" grpId="0" nodeType="afterEffect">
                                  <p:stCondLst>
                                    <p:cond delay="0"/>
                                  </p:stCondLst>
                                  <p:childTnLst>
                                    <p:set>
                                      <p:cBhvr>
                                        <p:cTn id="19" dur="1" fill="hold">
                                          <p:stCondLst>
                                            <p:cond delay="0"/>
                                          </p:stCondLst>
                                        </p:cTn>
                                        <p:tgtEl>
                                          <p:spTgt spid="550937"/>
                                        </p:tgtEl>
                                        <p:attrNameLst>
                                          <p:attrName>style.visibility</p:attrName>
                                        </p:attrNameLst>
                                      </p:cBhvr>
                                      <p:to>
                                        <p:strVal val="visible"/>
                                      </p:to>
                                    </p:set>
                                    <p:anim calcmode="lin" valueType="num">
                                      <p:cBhvr>
                                        <p:cTn id="20" dur="500" fill="hold"/>
                                        <p:tgtEl>
                                          <p:spTgt spid="550937"/>
                                        </p:tgtEl>
                                        <p:attrNameLst>
                                          <p:attrName>ppt_w</p:attrName>
                                        </p:attrNameLst>
                                      </p:cBhvr>
                                      <p:tavLst>
                                        <p:tav tm="0">
                                          <p:val>
                                            <p:strVal val="4*#ppt_w"/>
                                          </p:val>
                                        </p:tav>
                                        <p:tav tm="100000">
                                          <p:val>
                                            <p:strVal val="#ppt_w"/>
                                          </p:val>
                                        </p:tav>
                                      </p:tavLst>
                                    </p:anim>
                                    <p:anim calcmode="lin" valueType="num">
                                      <p:cBhvr>
                                        <p:cTn id="21" dur="500" fill="hold"/>
                                        <p:tgtEl>
                                          <p:spTgt spid="550937"/>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550960"/>
                                        </p:tgtEl>
                                        <p:attrNameLst>
                                          <p:attrName>style.visibility</p:attrName>
                                        </p:attrNameLst>
                                      </p:cBhvr>
                                      <p:to>
                                        <p:strVal val="visible"/>
                                      </p:to>
                                    </p:set>
                                    <p:animEffect transition="in" filter="slide(fromLeft)">
                                      <p:cBhvr>
                                        <p:cTn id="26" dur="500"/>
                                        <p:tgtEl>
                                          <p:spTgt spid="550960"/>
                                        </p:tgtEl>
                                      </p:cBhvr>
                                    </p:animEffect>
                                  </p:childTnLst>
                                </p:cTn>
                              </p:par>
                            </p:childTnLst>
                          </p:cTn>
                        </p:par>
                        <p:par>
                          <p:cTn id="27" fill="hold" nodeType="afterGroup">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550961"/>
                                        </p:tgtEl>
                                        <p:attrNameLst>
                                          <p:attrName>style.visibility</p:attrName>
                                        </p:attrNameLst>
                                      </p:cBhvr>
                                      <p:to>
                                        <p:strVal val="visible"/>
                                      </p:to>
                                    </p:set>
                                    <p:animEffect transition="in" filter="slide(fromLeft)">
                                      <p:cBhvr>
                                        <p:cTn id="30" dur="500"/>
                                        <p:tgtEl>
                                          <p:spTgt spid="550961"/>
                                        </p:tgtEl>
                                      </p:cBhvr>
                                    </p:animEffect>
                                  </p:childTnLst>
                                </p:cTn>
                              </p:par>
                            </p:childTnLst>
                          </p:cTn>
                        </p:par>
                        <p:par>
                          <p:cTn id="31" fill="hold" nodeType="afterGroup">
                            <p:stCondLst>
                              <p:cond delay="1000"/>
                            </p:stCondLst>
                            <p:childTnLst>
                              <p:par>
                                <p:cTn id="32" presetID="23" presetClass="entr" presetSubtype="32" fill="hold" grpId="0" nodeType="afterEffect">
                                  <p:stCondLst>
                                    <p:cond delay="0"/>
                                  </p:stCondLst>
                                  <p:childTnLst>
                                    <p:set>
                                      <p:cBhvr>
                                        <p:cTn id="33" dur="1" fill="hold">
                                          <p:stCondLst>
                                            <p:cond delay="0"/>
                                          </p:stCondLst>
                                        </p:cTn>
                                        <p:tgtEl>
                                          <p:spTgt spid="550947"/>
                                        </p:tgtEl>
                                        <p:attrNameLst>
                                          <p:attrName>style.visibility</p:attrName>
                                        </p:attrNameLst>
                                      </p:cBhvr>
                                      <p:to>
                                        <p:strVal val="visible"/>
                                      </p:to>
                                    </p:set>
                                    <p:anim calcmode="lin" valueType="num">
                                      <p:cBhvr>
                                        <p:cTn id="34" dur="500" fill="hold"/>
                                        <p:tgtEl>
                                          <p:spTgt spid="550947"/>
                                        </p:tgtEl>
                                        <p:attrNameLst>
                                          <p:attrName>ppt_w</p:attrName>
                                        </p:attrNameLst>
                                      </p:cBhvr>
                                      <p:tavLst>
                                        <p:tav tm="0">
                                          <p:val>
                                            <p:strVal val="4*#ppt_w"/>
                                          </p:val>
                                        </p:tav>
                                        <p:tav tm="100000">
                                          <p:val>
                                            <p:strVal val="#ppt_w"/>
                                          </p:val>
                                        </p:tav>
                                      </p:tavLst>
                                    </p:anim>
                                    <p:anim calcmode="lin" valueType="num">
                                      <p:cBhvr>
                                        <p:cTn id="35" dur="500" fill="hold"/>
                                        <p:tgtEl>
                                          <p:spTgt spid="550947"/>
                                        </p:tgtEl>
                                        <p:attrNameLst>
                                          <p:attrName>ppt_h</p:attrName>
                                        </p:attrNameLst>
                                      </p:cBhvr>
                                      <p:tavLst>
                                        <p:tav tm="0">
                                          <p:val>
                                            <p:strVal val="4*#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550962"/>
                                        </p:tgtEl>
                                        <p:attrNameLst>
                                          <p:attrName>style.visibility</p:attrName>
                                        </p:attrNameLst>
                                      </p:cBhvr>
                                      <p:to>
                                        <p:strVal val="visible"/>
                                      </p:to>
                                    </p:set>
                                    <p:animEffect transition="in" filter="slide(fromLeft)">
                                      <p:cBhvr>
                                        <p:cTn id="40" dur="500"/>
                                        <p:tgtEl>
                                          <p:spTgt spid="550962"/>
                                        </p:tgtEl>
                                      </p:cBhvr>
                                    </p:animEffect>
                                  </p:childTnLst>
                                </p:cTn>
                              </p:par>
                            </p:childTnLst>
                          </p:cTn>
                        </p:par>
                        <p:par>
                          <p:cTn id="41" fill="hold" nodeType="afterGroup">
                            <p:stCondLst>
                              <p:cond delay="500"/>
                            </p:stCondLst>
                            <p:childTnLst>
                              <p:par>
                                <p:cTn id="42" presetID="12" presetClass="entr" presetSubtype="8" fill="hold" grpId="0" nodeType="afterEffect">
                                  <p:stCondLst>
                                    <p:cond delay="0"/>
                                  </p:stCondLst>
                                  <p:childTnLst>
                                    <p:set>
                                      <p:cBhvr>
                                        <p:cTn id="43" dur="1" fill="hold">
                                          <p:stCondLst>
                                            <p:cond delay="0"/>
                                          </p:stCondLst>
                                        </p:cTn>
                                        <p:tgtEl>
                                          <p:spTgt spid="550963"/>
                                        </p:tgtEl>
                                        <p:attrNameLst>
                                          <p:attrName>style.visibility</p:attrName>
                                        </p:attrNameLst>
                                      </p:cBhvr>
                                      <p:to>
                                        <p:strVal val="visible"/>
                                      </p:to>
                                    </p:set>
                                    <p:animEffect transition="in" filter="slide(fromLeft)">
                                      <p:cBhvr>
                                        <p:cTn id="44" dur="500"/>
                                        <p:tgtEl>
                                          <p:spTgt spid="550963"/>
                                        </p:tgtEl>
                                      </p:cBhvr>
                                    </p:animEffect>
                                  </p:childTnLst>
                                </p:cTn>
                              </p:par>
                            </p:childTnLst>
                          </p:cTn>
                        </p:par>
                        <p:par>
                          <p:cTn id="45" fill="hold" nodeType="afterGroup">
                            <p:stCondLst>
                              <p:cond delay="1000"/>
                            </p:stCondLst>
                            <p:childTnLst>
                              <p:par>
                                <p:cTn id="46" presetID="23" presetClass="entr" presetSubtype="32" fill="hold" grpId="0" nodeType="afterEffect">
                                  <p:stCondLst>
                                    <p:cond delay="0"/>
                                  </p:stCondLst>
                                  <p:childTnLst>
                                    <p:set>
                                      <p:cBhvr>
                                        <p:cTn id="47" dur="1" fill="hold">
                                          <p:stCondLst>
                                            <p:cond delay="0"/>
                                          </p:stCondLst>
                                        </p:cTn>
                                        <p:tgtEl>
                                          <p:spTgt spid="550946"/>
                                        </p:tgtEl>
                                        <p:attrNameLst>
                                          <p:attrName>style.visibility</p:attrName>
                                        </p:attrNameLst>
                                      </p:cBhvr>
                                      <p:to>
                                        <p:strVal val="visible"/>
                                      </p:to>
                                    </p:set>
                                    <p:anim calcmode="lin" valueType="num">
                                      <p:cBhvr>
                                        <p:cTn id="48" dur="500" fill="hold"/>
                                        <p:tgtEl>
                                          <p:spTgt spid="550946"/>
                                        </p:tgtEl>
                                        <p:attrNameLst>
                                          <p:attrName>ppt_w</p:attrName>
                                        </p:attrNameLst>
                                      </p:cBhvr>
                                      <p:tavLst>
                                        <p:tav tm="0">
                                          <p:val>
                                            <p:strVal val="4*#ppt_w"/>
                                          </p:val>
                                        </p:tav>
                                        <p:tav tm="100000">
                                          <p:val>
                                            <p:strVal val="#ppt_w"/>
                                          </p:val>
                                        </p:tav>
                                      </p:tavLst>
                                    </p:anim>
                                    <p:anim calcmode="lin" valueType="num">
                                      <p:cBhvr>
                                        <p:cTn id="49" dur="500" fill="hold"/>
                                        <p:tgtEl>
                                          <p:spTgt spid="550946"/>
                                        </p:tgtEl>
                                        <p:attrNameLst>
                                          <p:attrName>ppt_h</p:attrName>
                                        </p:attrNameLst>
                                      </p:cBhvr>
                                      <p:tavLst>
                                        <p:tav tm="0">
                                          <p:val>
                                            <p:strVal val="4*#ppt_h"/>
                                          </p:val>
                                        </p:tav>
                                        <p:tav tm="100000">
                                          <p:val>
                                            <p:strVal val="#ppt_h"/>
                                          </p:val>
                                        </p:tav>
                                      </p:tavLst>
                                    </p:anim>
                                  </p:childTnLst>
                                </p:cTn>
                              </p:par>
                            </p:childTnLst>
                          </p:cTn>
                        </p:par>
                        <p:par>
                          <p:cTn id="50" fill="hold" nodeType="afterGroup">
                            <p:stCondLst>
                              <p:cond delay="1500"/>
                            </p:stCondLst>
                            <p:childTnLst>
                              <p:par>
                                <p:cTn id="51" presetID="12" presetClass="entr" presetSubtype="8" fill="hold" grpId="0" nodeType="afterEffect">
                                  <p:stCondLst>
                                    <p:cond delay="0"/>
                                  </p:stCondLst>
                                  <p:childTnLst>
                                    <p:set>
                                      <p:cBhvr>
                                        <p:cTn id="52" dur="1" fill="hold">
                                          <p:stCondLst>
                                            <p:cond delay="0"/>
                                          </p:stCondLst>
                                        </p:cTn>
                                        <p:tgtEl>
                                          <p:spTgt spid="550964"/>
                                        </p:tgtEl>
                                        <p:attrNameLst>
                                          <p:attrName>style.visibility</p:attrName>
                                        </p:attrNameLst>
                                      </p:cBhvr>
                                      <p:to>
                                        <p:strVal val="visible"/>
                                      </p:to>
                                    </p:set>
                                    <p:animEffect transition="in" filter="slide(fromLeft)">
                                      <p:cBhvr>
                                        <p:cTn id="53" dur="500"/>
                                        <p:tgtEl>
                                          <p:spTgt spid="550964"/>
                                        </p:tgtEl>
                                      </p:cBhvr>
                                    </p:animEffect>
                                  </p:childTnLst>
                                </p:cTn>
                              </p:par>
                            </p:childTnLst>
                          </p:cTn>
                        </p:par>
                        <p:par>
                          <p:cTn id="54" fill="hold" nodeType="afterGroup">
                            <p:stCondLst>
                              <p:cond delay="2000"/>
                            </p:stCondLst>
                            <p:childTnLst>
                              <p:par>
                                <p:cTn id="55" presetID="12" presetClass="entr" presetSubtype="8" fill="hold" grpId="0" nodeType="afterEffect">
                                  <p:stCondLst>
                                    <p:cond delay="0"/>
                                  </p:stCondLst>
                                  <p:childTnLst>
                                    <p:set>
                                      <p:cBhvr>
                                        <p:cTn id="56" dur="1" fill="hold">
                                          <p:stCondLst>
                                            <p:cond delay="0"/>
                                          </p:stCondLst>
                                        </p:cTn>
                                        <p:tgtEl>
                                          <p:spTgt spid="550965"/>
                                        </p:tgtEl>
                                        <p:attrNameLst>
                                          <p:attrName>style.visibility</p:attrName>
                                        </p:attrNameLst>
                                      </p:cBhvr>
                                      <p:to>
                                        <p:strVal val="visible"/>
                                      </p:to>
                                    </p:set>
                                    <p:animEffect transition="in" filter="slide(fromLeft)">
                                      <p:cBhvr>
                                        <p:cTn id="57" dur="500"/>
                                        <p:tgtEl>
                                          <p:spTgt spid="550965"/>
                                        </p:tgtEl>
                                      </p:cBhvr>
                                    </p:animEffect>
                                  </p:childTnLst>
                                </p:cTn>
                              </p:par>
                            </p:childTnLst>
                          </p:cTn>
                        </p:par>
                        <p:par>
                          <p:cTn id="58" fill="hold" nodeType="afterGroup">
                            <p:stCondLst>
                              <p:cond delay="2500"/>
                            </p:stCondLst>
                            <p:childTnLst>
                              <p:par>
                                <p:cTn id="59" presetID="23" presetClass="entr" presetSubtype="32" fill="hold" grpId="0" nodeType="afterEffect">
                                  <p:stCondLst>
                                    <p:cond delay="0"/>
                                  </p:stCondLst>
                                  <p:childTnLst>
                                    <p:set>
                                      <p:cBhvr>
                                        <p:cTn id="60" dur="1" fill="hold">
                                          <p:stCondLst>
                                            <p:cond delay="0"/>
                                          </p:stCondLst>
                                        </p:cTn>
                                        <p:tgtEl>
                                          <p:spTgt spid="550938"/>
                                        </p:tgtEl>
                                        <p:attrNameLst>
                                          <p:attrName>style.visibility</p:attrName>
                                        </p:attrNameLst>
                                      </p:cBhvr>
                                      <p:to>
                                        <p:strVal val="visible"/>
                                      </p:to>
                                    </p:set>
                                    <p:anim calcmode="lin" valueType="num">
                                      <p:cBhvr>
                                        <p:cTn id="61" dur="500" fill="hold"/>
                                        <p:tgtEl>
                                          <p:spTgt spid="550938"/>
                                        </p:tgtEl>
                                        <p:attrNameLst>
                                          <p:attrName>ppt_w</p:attrName>
                                        </p:attrNameLst>
                                      </p:cBhvr>
                                      <p:tavLst>
                                        <p:tav tm="0">
                                          <p:val>
                                            <p:strVal val="4*#ppt_w"/>
                                          </p:val>
                                        </p:tav>
                                        <p:tav tm="100000">
                                          <p:val>
                                            <p:strVal val="#ppt_w"/>
                                          </p:val>
                                        </p:tav>
                                      </p:tavLst>
                                    </p:anim>
                                    <p:anim calcmode="lin" valueType="num">
                                      <p:cBhvr>
                                        <p:cTn id="62" dur="500" fill="hold"/>
                                        <p:tgtEl>
                                          <p:spTgt spid="550938"/>
                                        </p:tgtEl>
                                        <p:attrNameLst>
                                          <p:attrName>ppt_h</p:attrName>
                                        </p:attrNameLst>
                                      </p:cBhvr>
                                      <p:tavLst>
                                        <p:tav tm="0">
                                          <p:val>
                                            <p:strVal val="4*#ppt_h"/>
                                          </p:val>
                                        </p:tav>
                                        <p:tav tm="100000">
                                          <p:val>
                                            <p:strVal val="#ppt_h"/>
                                          </p:val>
                                        </p:tav>
                                      </p:tavLst>
                                    </p:anim>
                                  </p:childTnLst>
                                </p:cTn>
                              </p:par>
                            </p:childTnLst>
                          </p:cTn>
                        </p:par>
                        <p:par>
                          <p:cTn id="63" fill="hold" nodeType="afterGroup">
                            <p:stCondLst>
                              <p:cond delay="3000"/>
                            </p:stCondLst>
                            <p:childTnLst>
                              <p:par>
                                <p:cTn id="64" presetID="12" presetClass="entr" presetSubtype="8" fill="hold" grpId="0" nodeType="afterEffect">
                                  <p:stCondLst>
                                    <p:cond delay="700"/>
                                  </p:stCondLst>
                                  <p:childTnLst>
                                    <p:set>
                                      <p:cBhvr>
                                        <p:cTn id="65" dur="1" fill="hold">
                                          <p:stCondLst>
                                            <p:cond delay="0"/>
                                          </p:stCondLst>
                                        </p:cTn>
                                        <p:tgtEl>
                                          <p:spTgt spid="550966"/>
                                        </p:tgtEl>
                                        <p:attrNameLst>
                                          <p:attrName>style.visibility</p:attrName>
                                        </p:attrNameLst>
                                      </p:cBhvr>
                                      <p:to>
                                        <p:strVal val="visible"/>
                                      </p:to>
                                    </p:set>
                                    <p:animEffect transition="in" filter="slide(fromLeft)">
                                      <p:cBhvr>
                                        <p:cTn id="66" dur="500"/>
                                        <p:tgtEl>
                                          <p:spTgt spid="550966"/>
                                        </p:tgtEl>
                                      </p:cBhvr>
                                    </p:animEffect>
                                  </p:childTnLst>
                                </p:cTn>
                              </p:par>
                            </p:childTnLst>
                          </p:cTn>
                        </p:par>
                        <p:par>
                          <p:cTn id="67" fill="hold" nodeType="afterGroup">
                            <p:stCondLst>
                              <p:cond delay="4200"/>
                            </p:stCondLst>
                            <p:childTnLst>
                              <p:par>
                                <p:cTn id="68" presetID="12" presetClass="entr" presetSubtype="8" fill="hold" grpId="0" nodeType="afterEffect">
                                  <p:stCondLst>
                                    <p:cond delay="0"/>
                                  </p:stCondLst>
                                  <p:childTnLst>
                                    <p:set>
                                      <p:cBhvr>
                                        <p:cTn id="69" dur="1" fill="hold">
                                          <p:stCondLst>
                                            <p:cond delay="0"/>
                                          </p:stCondLst>
                                        </p:cTn>
                                        <p:tgtEl>
                                          <p:spTgt spid="550967"/>
                                        </p:tgtEl>
                                        <p:attrNameLst>
                                          <p:attrName>style.visibility</p:attrName>
                                        </p:attrNameLst>
                                      </p:cBhvr>
                                      <p:to>
                                        <p:strVal val="visible"/>
                                      </p:to>
                                    </p:set>
                                    <p:animEffect transition="in" filter="slide(fromLeft)">
                                      <p:cBhvr>
                                        <p:cTn id="70" dur="500"/>
                                        <p:tgtEl>
                                          <p:spTgt spid="550967"/>
                                        </p:tgtEl>
                                      </p:cBhvr>
                                    </p:animEffect>
                                  </p:childTnLst>
                                </p:cTn>
                              </p:par>
                            </p:childTnLst>
                          </p:cTn>
                        </p:par>
                        <p:par>
                          <p:cTn id="71" fill="hold" nodeType="afterGroup">
                            <p:stCondLst>
                              <p:cond delay="4700"/>
                            </p:stCondLst>
                            <p:childTnLst>
                              <p:par>
                                <p:cTn id="72" presetID="23" presetClass="entr" presetSubtype="32" fill="hold" grpId="0" nodeType="afterEffect">
                                  <p:stCondLst>
                                    <p:cond delay="0"/>
                                  </p:stCondLst>
                                  <p:childTnLst>
                                    <p:set>
                                      <p:cBhvr>
                                        <p:cTn id="73" dur="1" fill="hold">
                                          <p:stCondLst>
                                            <p:cond delay="0"/>
                                          </p:stCondLst>
                                        </p:cTn>
                                        <p:tgtEl>
                                          <p:spTgt spid="550939"/>
                                        </p:tgtEl>
                                        <p:attrNameLst>
                                          <p:attrName>style.visibility</p:attrName>
                                        </p:attrNameLst>
                                      </p:cBhvr>
                                      <p:to>
                                        <p:strVal val="visible"/>
                                      </p:to>
                                    </p:set>
                                    <p:anim calcmode="lin" valueType="num">
                                      <p:cBhvr>
                                        <p:cTn id="74" dur="500" fill="hold"/>
                                        <p:tgtEl>
                                          <p:spTgt spid="550939"/>
                                        </p:tgtEl>
                                        <p:attrNameLst>
                                          <p:attrName>ppt_w</p:attrName>
                                        </p:attrNameLst>
                                      </p:cBhvr>
                                      <p:tavLst>
                                        <p:tav tm="0">
                                          <p:val>
                                            <p:strVal val="4*#ppt_w"/>
                                          </p:val>
                                        </p:tav>
                                        <p:tav tm="100000">
                                          <p:val>
                                            <p:strVal val="#ppt_w"/>
                                          </p:val>
                                        </p:tav>
                                      </p:tavLst>
                                    </p:anim>
                                    <p:anim calcmode="lin" valueType="num">
                                      <p:cBhvr>
                                        <p:cTn id="75" dur="500" fill="hold"/>
                                        <p:tgtEl>
                                          <p:spTgt spid="550939"/>
                                        </p:tgtEl>
                                        <p:attrNameLst>
                                          <p:attrName>ppt_h</p:attrName>
                                        </p:attrNameLst>
                                      </p:cBhvr>
                                      <p:tavLst>
                                        <p:tav tm="0">
                                          <p:val>
                                            <p:strVal val="4*#ppt_h"/>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550968"/>
                                        </p:tgtEl>
                                        <p:attrNameLst>
                                          <p:attrName>style.visibility</p:attrName>
                                        </p:attrNameLst>
                                      </p:cBhvr>
                                      <p:to>
                                        <p:strVal val="visible"/>
                                      </p:to>
                                    </p:set>
                                    <p:animEffect transition="in" filter="slide(fromLeft)">
                                      <p:cBhvr>
                                        <p:cTn id="80" dur="500"/>
                                        <p:tgtEl>
                                          <p:spTgt spid="550968"/>
                                        </p:tgtEl>
                                      </p:cBhvr>
                                    </p:animEffect>
                                  </p:childTnLst>
                                </p:cTn>
                              </p:par>
                            </p:childTnLst>
                          </p:cTn>
                        </p:par>
                        <p:par>
                          <p:cTn id="81" fill="hold" nodeType="afterGroup">
                            <p:stCondLst>
                              <p:cond delay="500"/>
                            </p:stCondLst>
                            <p:childTnLst>
                              <p:par>
                                <p:cTn id="82" presetID="12" presetClass="entr" presetSubtype="8" fill="hold" grpId="0" nodeType="afterEffect">
                                  <p:stCondLst>
                                    <p:cond delay="0"/>
                                  </p:stCondLst>
                                  <p:childTnLst>
                                    <p:set>
                                      <p:cBhvr>
                                        <p:cTn id="83" dur="1" fill="hold">
                                          <p:stCondLst>
                                            <p:cond delay="0"/>
                                          </p:stCondLst>
                                        </p:cTn>
                                        <p:tgtEl>
                                          <p:spTgt spid="550969"/>
                                        </p:tgtEl>
                                        <p:attrNameLst>
                                          <p:attrName>style.visibility</p:attrName>
                                        </p:attrNameLst>
                                      </p:cBhvr>
                                      <p:to>
                                        <p:strVal val="visible"/>
                                      </p:to>
                                    </p:set>
                                    <p:animEffect transition="in" filter="slide(fromLeft)">
                                      <p:cBhvr>
                                        <p:cTn id="84" dur="500"/>
                                        <p:tgtEl>
                                          <p:spTgt spid="550969"/>
                                        </p:tgtEl>
                                      </p:cBhvr>
                                    </p:animEffect>
                                  </p:childTnLst>
                                </p:cTn>
                              </p:par>
                            </p:childTnLst>
                          </p:cTn>
                        </p:par>
                        <p:par>
                          <p:cTn id="85" fill="hold" nodeType="afterGroup">
                            <p:stCondLst>
                              <p:cond delay="1000"/>
                            </p:stCondLst>
                            <p:childTnLst>
                              <p:par>
                                <p:cTn id="86" presetID="23" presetClass="entr" presetSubtype="32" fill="hold" grpId="0" nodeType="afterEffect">
                                  <p:stCondLst>
                                    <p:cond delay="0"/>
                                  </p:stCondLst>
                                  <p:childTnLst>
                                    <p:set>
                                      <p:cBhvr>
                                        <p:cTn id="87" dur="1" fill="hold">
                                          <p:stCondLst>
                                            <p:cond delay="0"/>
                                          </p:stCondLst>
                                        </p:cTn>
                                        <p:tgtEl>
                                          <p:spTgt spid="550951"/>
                                        </p:tgtEl>
                                        <p:attrNameLst>
                                          <p:attrName>style.visibility</p:attrName>
                                        </p:attrNameLst>
                                      </p:cBhvr>
                                      <p:to>
                                        <p:strVal val="visible"/>
                                      </p:to>
                                    </p:set>
                                    <p:anim calcmode="lin" valueType="num">
                                      <p:cBhvr>
                                        <p:cTn id="88" dur="500" fill="hold"/>
                                        <p:tgtEl>
                                          <p:spTgt spid="550951"/>
                                        </p:tgtEl>
                                        <p:attrNameLst>
                                          <p:attrName>ppt_w</p:attrName>
                                        </p:attrNameLst>
                                      </p:cBhvr>
                                      <p:tavLst>
                                        <p:tav tm="0">
                                          <p:val>
                                            <p:strVal val="4*#ppt_w"/>
                                          </p:val>
                                        </p:tav>
                                        <p:tav tm="100000">
                                          <p:val>
                                            <p:strVal val="#ppt_w"/>
                                          </p:val>
                                        </p:tav>
                                      </p:tavLst>
                                    </p:anim>
                                    <p:anim calcmode="lin" valueType="num">
                                      <p:cBhvr>
                                        <p:cTn id="89" dur="500" fill="hold"/>
                                        <p:tgtEl>
                                          <p:spTgt spid="550951"/>
                                        </p:tgtEl>
                                        <p:attrNameLst>
                                          <p:attrName>ppt_h</p:attrName>
                                        </p:attrNameLst>
                                      </p:cBhvr>
                                      <p:tavLst>
                                        <p:tav tm="0">
                                          <p:val>
                                            <p:strVal val="4*#ppt_h"/>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8" fill="hold" grpId="0" nodeType="clickEffect">
                                  <p:stCondLst>
                                    <p:cond delay="0"/>
                                  </p:stCondLst>
                                  <p:childTnLst>
                                    <p:set>
                                      <p:cBhvr>
                                        <p:cTn id="93" dur="1" fill="hold">
                                          <p:stCondLst>
                                            <p:cond delay="0"/>
                                          </p:stCondLst>
                                        </p:cTn>
                                        <p:tgtEl>
                                          <p:spTgt spid="550970"/>
                                        </p:tgtEl>
                                        <p:attrNameLst>
                                          <p:attrName>style.visibility</p:attrName>
                                        </p:attrNameLst>
                                      </p:cBhvr>
                                      <p:to>
                                        <p:strVal val="visible"/>
                                      </p:to>
                                    </p:set>
                                    <p:animEffect transition="in" filter="slide(fromLeft)">
                                      <p:cBhvr>
                                        <p:cTn id="94" dur="500"/>
                                        <p:tgtEl>
                                          <p:spTgt spid="550970"/>
                                        </p:tgtEl>
                                      </p:cBhvr>
                                    </p:animEffect>
                                  </p:childTnLst>
                                </p:cTn>
                              </p:par>
                            </p:childTnLst>
                          </p:cTn>
                        </p:par>
                        <p:par>
                          <p:cTn id="95" fill="hold" nodeType="afterGroup">
                            <p:stCondLst>
                              <p:cond delay="500"/>
                            </p:stCondLst>
                            <p:childTnLst>
                              <p:par>
                                <p:cTn id="96" presetID="12" presetClass="entr" presetSubtype="8" fill="hold" grpId="0" nodeType="afterEffect">
                                  <p:stCondLst>
                                    <p:cond delay="0"/>
                                  </p:stCondLst>
                                  <p:childTnLst>
                                    <p:set>
                                      <p:cBhvr>
                                        <p:cTn id="97" dur="1" fill="hold">
                                          <p:stCondLst>
                                            <p:cond delay="0"/>
                                          </p:stCondLst>
                                        </p:cTn>
                                        <p:tgtEl>
                                          <p:spTgt spid="550971"/>
                                        </p:tgtEl>
                                        <p:attrNameLst>
                                          <p:attrName>style.visibility</p:attrName>
                                        </p:attrNameLst>
                                      </p:cBhvr>
                                      <p:to>
                                        <p:strVal val="visible"/>
                                      </p:to>
                                    </p:set>
                                    <p:animEffect transition="in" filter="slide(fromLeft)">
                                      <p:cBhvr>
                                        <p:cTn id="98" dur="500"/>
                                        <p:tgtEl>
                                          <p:spTgt spid="550971"/>
                                        </p:tgtEl>
                                      </p:cBhvr>
                                    </p:animEffect>
                                  </p:childTnLst>
                                </p:cTn>
                              </p:par>
                            </p:childTnLst>
                          </p:cTn>
                        </p:par>
                        <p:par>
                          <p:cTn id="99" fill="hold" nodeType="afterGroup">
                            <p:stCondLst>
                              <p:cond delay="1000"/>
                            </p:stCondLst>
                            <p:childTnLst>
                              <p:par>
                                <p:cTn id="100" presetID="23" presetClass="entr" presetSubtype="32" fill="hold" grpId="0" nodeType="afterEffect">
                                  <p:stCondLst>
                                    <p:cond delay="0"/>
                                  </p:stCondLst>
                                  <p:childTnLst>
                                    <p:set>
                                      <p:cBhvr>
                                        <p:cTn id="101" dur="1" fill="hold">
                                          <p:stCondLst>
                                            <p:cond delay="0"/>
                                          </p:stCondLst>
                                        </p:cTn>
                                        <p:tgtEl>
                                          <p:spTgt spid="550936"/>
                                        </p:tgtEl>
                                        <p:attrNameLst>
                                          <p:attrName>style.visibility</p:attrName>
                                        </p:attrNameLst>
                                      </p:cBhvr>
                                      <p:to>
                                        <p:strVal val="visible"/>
                                      </p:to>
                                    </p:set>
                                    <p:anim calcmode="lin" valueType="num">
                                      <p:cBhvr>
                                        <p:cTn id="102" dur="500" fill="hold"/>
                                        <p:tgtEl>
                                          <p:spTgt spid="550936"/>
                                        </p:tgtEl>
                                        <p:attrNameLst>
                                          <p:attrName>ppt_w</p:attrName>
                                        </p:attrNameLst>
                                      </p:cBhvr>
                                      <p:tavLst>
                                        <p:tav tm="0">
                                          <p:val>
                                            <p:strVal val="4*#ppt_w"/>
                                          </p:val>
                                        </p:tav>
                                        <p:tav tm="100000">
                                          <p:val>
                                            <p:strVal val="#ppt_w"/>
                                          </p:val>
                                        </p:tav>
                                      </p:tavLst>
                                    </p:anim>
                                    <p:anim calcmode="lin" valueType="num">
                                      <p:cBhvr>
                                        <p:cTn id="103" dur="500" fill="hold"/>
                                        <p:tgtEl>
                                          <p:spTgt spid="550936"/>
                                        </p:tgtEl>
                                        <p:attrNameLst>
                                          <p:attrName>ppt_h</p:attrName>
                                        </p:attrNameLst>
                                      </p:cBhvr>
                                      <p:tavLst>
                                        <p:tav tm="0">
                                          <p:val>
                                            <p:strVal val="4*#ppt_h"/>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2" presetClass="entr" presetSubtype="8" fill="hold" grpId="0" nodeType="clickEffect">
                                  <p:stCondLst>
                                    <p:cond delay="0"/>
                                  </p:stCondLst>
                                  <p:childTnLst>
                                    <p:set>
                                      <p:cBhvr>
                                        <p:cTn id="107" dur="1" fill="hold">
                                          <p:stCondLst>
                                            <p:cond delay="0"/>
                                          </p:stCondLst>
                                        </p:cTn>
                                        <p:tgtEl>
                                          <p:spTgt spid="550972"/>
                                        </p:tgtEl>
                                        <p:attrNameLst>
                                          <p:attrName>style.visibility</p:attrName>
                                        </p:attrNameLst>
                                      </p:cBhvr>
                                      <p:to>
                                        <p:strVal val="visible"/>
                                      </p:to>
                                    </p:set>
                                    <p:animEffect transition="in" filter="slide(fromLeft)">
                                      <p:cBhvr>
                                        <p:cTn id="108" dur="500"/>
                                        <p:tgtEl>
                                          <p:spTgt spid="550972"/>
                                        </p:tgtEl>
                                      </p:cBhvr>
                                    </p:animEffect>
                                  </p:childTnLst>
                                </p:cTn>
                              </p:par>
                            </p:childTnLst>
                          </p:cTn>
                        </p:par>
                        <p:par>
                          <p:cTn id="109" fill="hold" nodeType="afterGroup">
                            <p:stCondLst>
                              <p:cond delay="500"/>
                            </p:stCondLst>
                            <p:childTnLst>
                              <p:par>
                                <p:cTn id="110" presetID="12" presetClass="entr" presetSubtype="8" fill="hold" grpId="0" nodeType="afterEffect">
                                  <p:stCondLst>
                                    <p:cond delay="0"/>
                                  </p:stCondLst>
                                  <p:childTnLst>
                                    <p:set>
                                      <p:cBhvr>
                                        <p:cTn id="111" dur="1" fill="hold">
                                          <p:stCondLst>
                                            <p:cond delay="0"/>
                                          </p:stCondLst>
                                        </p:cTn>
                                        <p:tgtEl>
                                          <p:spTgt spid="550973"/>
                                        </p:tgtEl>
                                        <p:attrNameLst>
                                          <p:attrName>style.visibility</p:attrName>
                                        </p:attrNameLst>
                                      </p:cBhvr>
                                      <p:to>
                                        <p:strVal val="visible"/>
                                      </p:to>
                                    </p:set>
                                    <p:animEffect transition="in" filter="slide(fromLeft)">
                                      <p:cBhvr>
                                        <p:cTn id="112" dur="500"/>
                                        <p:tgtEl>
                                          <p:spTgt spid="550973"/>
                                        </p:tgtEl>
                                      </p:cBhvr>
                                    </p:animEffect>
                                  </p:childTnLst>
                                </p:cTn>
                              </p:par>
                            </p:childTnLst>
                          </p:cTn>
                        </p:par>
                        <p:par>
                          <p:cTn id="113" fill="hold" nodeType="afterGroup">
                            <p:stCondLst>
                              <p:cond delay="1000"/>
                            </p:stCondLst>
                            <p:childTnLst>
                              <p:par>
                                <p:cTn id="114" presetID="23" presetClass="entr" presetSubtype="32" fill="hold" grpId="0" nodeType="afterEffect">
                                  <p:stCondLst>
                                    <p:cond delay="0"/>
                                  </p:stCondLst>
                                  <p:childTnLst>
                                    <p:set>
                                      <p:cBhvr>
                                        <p:cTn id="115" dur="1" fill="hold">
                                          <p:stCondLst>
                                            <p:cond delay="0"/>
                                          </p:stCondLst>
                                        </p:cTn>
                                        <p:tgtEl>
                                          <p:spTgt spid="550949"/>
                                        </p:tgtEl>
                                        <p:attrNameLst>
                                          <p:attrName>style.visibility</p:attrName>
                                        </p:attrNameLst>
                                      </p:cBhvr>
                                      <p:to>
                                        <p:strVal val="visible"/>
                                      </p:to>
                                    </p:set>
                                    <p:anim calcmode="lin" valueType="num">
                                      <p:cBhvr>
                                        <p:cTn id="116" dur="500" fill="hold"/>
                                        <p:tgtEl>
                                          <p:spTgt spid="550949"/>
                                        </p:tgtEl>
                                        <p:attrNameLst>
                                          <p:attrName>ppt_w</p:attrName>
                                        </p:attrNameLst>
                                      </p:cBhvr>
                                      <p:tavLst>
                                        <p:tav tm="0">
                                          <p:val>
                                            <p:strVal val="4*#ppt_w"/>
                                          </p:val>
                                        </p:tav>
                                        <p:tav tm="100000">
                                          <p:val>
                                            <p:strVal val="#ppt_w"/>
                                          </p:val>
                                        </p:tav>
                                      </p:tavLst>
                                    </p:anim>
                                    <p:anim calcmode="lin" valueType="num">
                                      <p:cBhvr>
                                        <p:cTn id="117" dur="500" fill="hold"/>
                                        <p:tgtEl>
                                          <p:spTgt spid="550949"/>
                                        </p:tgtEl>
                                        <p:attrNameLst>
                                          <p:attrName>ppt_h</p:attrName>
                                        </p:attrNameLst>
                                      </p:cBhvr>
                                      <p:tavLst>
                                        <p:tav tm="0">
                                          <p:val>
                                            <p:strVal val="4*#ppt_h"/>
                                          </p:val>
                                        </p:tav>
                                        <p:tav tm="100000">
                                          <p:val>
                                            <p:strVal val="#ppt_h"/>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8" fill="hold" grpId="0" nodeType="clickEffect">
                                  <p:stCondLst>
                                    <p:cond delay="0"/>
                                  </p:stCondLst>
                                  <p:childTnLst>
                                    <p:set>
                                      <p:cBhvr>
                                        <p:cTn id="121" dur="1" fill="hold">
                                          <p:stCondLst>
                                            <p:cond delay="0"/>
                                          </p:stCondLst>
                                        </p:cTn>
                                        <p:tgtEl>
                                          <p:spTgt spid="550974"/>
                                        </p:tgtEl>
                                        <p:attrNameLst>
                                          <p:attrName>style.visibility</p:attrName>
                                        </p:attrNameLst>
                                      </p:cBhvr>
                                      <p:to>
                                        <p:strVal val="visible"/>
                                      </p:to>
                                    </p:set>
                                    <p:animEffect transition="in" filter="slide(fromLeft)">
                                      <p:cBhvr>
                                        <p:cTn id="122" dur="500"/>
                                        <p:tgtEl>
                                          <p:spTgt spid="550974"/>
                                        </p:tgtEl>
                                      </p:cBhvr>
                                    </p:animEffect>
                                  </p:childTnLst>
                                </p:cTn>
                              </p:par>
                            </p:childTnLst>
                          </p:cTn>
                        </p:par>
                        <p:par>
                          <p:cTn id="123" fill="hold" nodeType="afterGroup">
                            <p:stCondLst>
                              <p:cond delay="500"/>
                            </p:stCondLst>
                            <p:childTnLst>
                              <p:par>
                                <p:cTn id="124" presetID="12" presetClass="entr" presetSubtype="8" fill="hold" grpId="0" nodeType="afterEffect">
                                  <p:stCondLst>
                                    <p:cond delay="0"/>
                                  </p:stCondLst>
                                  <p:childTnLst>
                                    <p:set>
                                      <p:cBhvr>
                                        <p:cTn id="125" dur="1" fill="hold">
                                          <p:stCondLst>
                                            <p:cond delay="0"/>
                                          </p:stCondLst>
                                        </p:cTn>
                                        <p:tgtEl>
                                          <p:spTgt spid="550975"/>
                                        </p:tgtEl>
                                        <p:attrNameLst>
                                          <p:attrName>style.visibility</p:attrName>
                                        </p:attrNameLst>
                                      </p:cBhvr>
                                      <p:to>
                                        <p:strVal val="visible"/>
                                      </p:to>
                                    </p:set>
                                    <p:animEffect transition="in" filter="slide(fromLeft)">
                                      <p:cBhvr>
                                        <p:cTn id="126" dur="500"/>
                                        <p:tgtEl>
                                          <p:spTgt spid="550975"/>
                                        </p:tgtEl>
                                      </p:cBhvr>
                                    </p:animEffect>
                                  </p:childTnLst>
                                </p:cTn>
                              </p:par>
                            </p:childTnLst>
                          </p:cTn>
                        </p:par>
                        <p:par>
                          <p:cTn id="127" fill="hold" nodeType="afterGroup">
                            <p:stCondLst>
                              <p:cond delay="1000"/>
                            </p:stCondLst>
                            <p:childTnLst>
                              <p:par>
                                <p:cTn id="128" presetID="23" presetClass="entr" presetSubtype="32" fill="hold" grpId="0" nodeType="afterEffect">
                                  <p:stCondLst>
                                    <p:cond delay="0"/>
                                  </p:stCondLst>
                                  <p:childTnLst>
                                    <p:set>
                                      <p:cBhvr>
                                        <p:cTn id="129" dur="1" fill="hold">
                                          <p:stCondLst>
                                            <p:cond delay="0"/>
                                          </p:stCondLst>
                                        </p:cTn>
                                        <p:tgtEl>
                                          <p:spTgt spid="550950"/>
                                        </p:tgtEl>
                                        <p:attrNameLst>
                                          <p:attrName>style.visibility</p:attrName>
                                        </p:attrNameLst>
                                      </p:cBhvr>
                                      <p:to>
                                        <p:strVal val="visible"/>
                                      </p:to>
                                    </p:set>
                                    <p:anim calcmode="lin" valueType="num">
                                      <p:cBhvr>
                                        <p:cTn id="130" dur="500" fill="hold"/>
                                        <p:tgtEl>
                                          <p:spTgt spid="550950"/>
                                        </p:tgtEl>
                                        <p:attrNameLst>
                                          <p:attrName>ppt_w</p:attrName>
                                        </p:attrNameLst>
                                      </p:cBhvr>
                                      <p:tavLst>
                                        <p:tav tm="0">
                                          <p:val>
                                            <p:strVal val="4*#ppt_w"/>
                                          </p:val>
                                        </p:tav>
                                        <p:tav tm="100000">
                                          <p:val>
                                            <p:strVal val="#ppt_w"/>
                                          </p:val>
                                        </p:tav>
                                      </p:tavLst>
                                    </p:anim>
                                    <p:anim calcmode="lin" valueType="num">
                                      <p:cBhvr>
                                        <p:cTn id="131" dur="500" fill="hold"/>
                                        <p:tgtEl>
                                          <p:spTgt spid="550950"/>
                                        </p:tgtEl>
                                        <p:attrNameLst>
                                          <p:attrName>ppt_h</p:attrName>
                                        </p:attrNameLst>
                                      </p:cBhvr>
                                      <p:tavLst>
                                        <p:tav tm="0">
                                          <p:val>
                                            <p:strVal val="4*#ppt_h"/>
                                          </p:val>
                                        </p:tav>
                                        <p:tav tm="100000">
                                          <p:val>
                                            <p:strVal val="#ppt_h"/>
                                          </p:val>
                                        </p:tav>
                                      </p:tavLst>
                                    </p:anim>
                                  </p:childTnLst>
                                </p:cTn>
                              </p:par>
                            </p:childTnLst>
                          </p:cTn>
                        </p:par>
                        <p:par>
                          <p:cTn id="132" fill="hold" nodeType="afterGroup">
                            <p:stCondLst>
                              <p:cond delay="1500"/>
                            </p:stCondLst>
                            <p:childTnLst>
                              <p:par>
                                <p:cTn id="133" presetID="12" presetClass="entr" presetSubtype="8" fill="hold" grpId="0" nodeType="afterEffect">
                                  <p:stCondLst>
                                    <p:cond delay="700"/>
                                  </p:stCondLst>
                                  <p:childTnLst>
                                    <p:set>
                                      <p:cBhvr>
                                        <p:cTn id="134" dur="1" fill="hold">
                                          <p:stCondLst>
                                            <p:cond delay="0"/>
                                          </p:stCondLst>
                                        </p:cTn>
                                        <p:tgtEl>
                                          <p:spTgt spid="550976"/>
                                        </p:tgtEl>
                                        <p:attrNameLst>
                                          <p:attrName>style.visibility</p:attrName>
                                        </p:attrNameLst>
                                      </p:cBhvr>
                                      <p:to>
                                        <p:strVal val="visible"/>
                                      </p:to>
                                    </p:set>
                                    <p:animEffect transition="in" filter="slide(fromLeft)">
                                      <p:cBhvr>
                                        <p:cTn id="135" dur="500"/>
                                        <p:tgtEl>
                                          <p:spTgt spid="550976"/>
                                        </p:tgtEl>
                                      </p:cBhvr>
                                    </p:animEffect>
                                  </p:childTnLst>
                                </p:cTn>
                              </p:par>
                            </p:childTnLst>
                          </p:cTn>
                        </p:par>
                        <p:par>
                          <p:cTn id="136" fill="hold" nodeType="afterGroup">
                            <p:stCondLst>
                              <p:cond delay="2700"/>
                            </p:stCondLst>
                            <p:childTnLst>
                              <p:par>
                                <p:cTn id="137" presetID="12" presetClass="entr" presetSubtype="8" fill="hold" grpId="0" nodeType="afterEffect">
                                  <p:stCondLst>
                                    <p:cond delay="0"/>
                                  </p:stCondLst>
                                  <p:childTnLst>
                                    <p:set>
                                      <p:cBhvr>
                                        <p:cTn id="138" dur="1" fill="hold">
                                          <p:stCondLst>
                                            <p:cond delay="0"/>
                                          </p:stCondLst>
                                        </p:cTn>
                                        <p:tgtEl>
                                          <p:spTgt spid="550977"/>
                                        </p:tgtEl>
                                        <p:attrNameLst>
                                          <p:attrName>style.visibility</p:attrName>
                                        </p:attrNameLst>
                                      </p:cBhvr>
                                      <p:to>
                                        <p:strVal val="visible"/>
                                      </p:to>
                                    </p:set>
                                    <p:animEffect transition="in" filter="slide(fromLeft)">
                                      <p:cBhvr>
                                        <p:cTn id="139" dur="500"/>
                                        <p:tgtEl>
                                          <p:spTgt spid="550977"/>
                                        </p:tgtEl>
                                      </p:cBhvr>
                                    </p:animEffect>
                                  </p:childTnLst>
                                </p:cTn>
                              </p:par>
                            </p:childTnLst>
                          </p:cTn>
                        </p:par>
                        <p:par>
                          <p:cTn id="140" fill="hold" nodeType="afterGroup">
                            <p:stCondLst>
                              <p:cond delay="3200"/>
                            </p:stCondLst>
                            <p:childTnLst>
                              <p:par>
                                <p:cTn id="141" presetID="23" presetClass="entr" presetSubtype="32" fill="hold" grpId="0" nodeType="afterEffect">
                                  <p:stCondLst>
                                    <p:cond delay="0"/>
                                  </p:stCondLst>
                                  <p:childTnLst>
                                    <p:set>
                                      <p:cBhvr>
                                        <p:cTn id="142" dur="1" fill="hold">
                                          <p:stCondLst>
                                            <p:cond delay="0"/>
                                          </p:stCondLst>
                                        </p:cTn>
                                        <p:tgtEl>
                                          <p:spTgt spid="550948"/>
                                        </p:tgtEl>
                                        <p:attrNameLst>
                                          <p:attrName>style.visibility</p:attrName>
                                        </p:attrNameLst>
                                      </p:cBhvr>
                                      <p:to>
                                        <p:strVal val="visible"/>
                                      </p:to>
                                    </p:set>
                                    <p:anim calcmode="lin" valueType="num">
                                      <p:cBhvr>
                                        <p:cTn id="143" dur="500" fill="hold"/>
                                        <p:tgtEl>
                                          <p:spTgt spid="550948"/>
                                        </p:tgtEl>
                                        <p:attrNameLst>
                                          <p:attrName>ppt_w</p:attrName>
                                        </p:attrNameLst>
                                      </p:cBhvr>
                                      <p:tavLst>
                                        <p:tav tm="0">
                                          <p:val>
                                            <p:strVal val="4*#ppt_w"/>
                                          </p:val>
                                        </p:tav>
                                        <p:tav tm="100000">
                                          <p:val>
                                            <p:strVal val="#ppt_w"/>
                                          </p:val>
                                        </p:tav>
                                      </p:tavLst>
                                    </p:anim>
                                    <p:anim calcmode="lin" valueType="num">
                                      <p:cBhvr>
                                        <p:cTn id="144" dur="500" fill="hold"/>
                                        <p:tgtEl>
                                          <p:spTgt spid="550948"/>
                                        </p:tgtEl>
                                        <p:attrNameLst>
                                          <p:attrName>ppt_h</p:attrName>
                                        </p:attrNameLst>
                                      </p:cBhvr>
                                      <p:tavLst>
                                        <p:tav tm="0">
                                          <p:val>
                                            <p:strVal val="4*#ppt_h"/>
                                          </p:val>
                                        </p:tav>
                                        <p:tav tm="100000">
                                          <p:val>
                                            <p:strVal val="#ppt_h"/>
                                          </p:val>
                                        </p:tav>
                                      </p:tavLst>
                                    </p:anim>
                                  </p:childTnLst>
                                </p:cTn>
                              </p:par>
                            </p:childTnLst>
                          </p:cTn>
                        </p:par>
                        <p:par>
                          <p:cTn id="145" fill="hold" nodeType="afterGroup">
                            <p:stCondLst>
                              <p:cond delay="3700"/>
                            </p:stCondLst>
                            <p:childTnLst>
                              <p:par>
                                <p:cTn id="146" presetID="22" presetClass="entr" presetSubtype="4" fill="hold" nodeType="afterEffect">
                                  <p:stCondLst>
                                    <p:cond delay="0"/>
                                  </p:stCondLst>
                                  <p:childTnLst>
                                    <p:set>
                                      <p:cBhvr>
                                        <p:cTn id="147" dur="1" fill="hold">
                                          <p:stCondLst>
                                            <p:cond delay="0"/>
                                          </p:stCondLst>
                                        </p:cTn>
                                        <p:tgtEl>
                                          <p:spTgt spid="2"/>
                                        </p:tgtEl>
                                        <p:attrNameLst>
                                          <p:attrName>style.visibility</p:attrName>
                                        </p:attrNameLst>
                                      </p:cBhvr>
                                      <p:to>
                                        <p:strVal val="visible"/>
                                      </p:to>
                                    </p:set>
                                    <p:animEffect transition="in" filter="wipe(down)">
                                      <p:cBhvr>
                                        <p:cTn id="1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27" grpId="0" autoUpdateAnimBg="0"/>
      <p:bldP spid="550936" grpId="0" animBg="1"/>
      <p:bldP spid="550937" grpId="0" animBg="1" autoUpdateAnimBg="0"/>
      <p:bldP spid="550938" grpId="0" animBg="1"/>
      <p:bldP spid="550939" grpId="0" animBg="1"/>
      <p:bldP spid="550946" grpId="0" animBg="1" autoUpdateAnimBg="0"/>
      <p:bldP spid="550947" grpId="0" animBg="1"/>
      <p:bldP spid="550948" grpId="0" animBg="1"/>
      <p:bldP spid="550949" grpId="0" animBg="1"/>
      <p:bldP spid="550950" grpId="0" animBg="1"/>
      <p:bldP spid="550951" grpId="0" animBg="1"/>
      <p:bldP spid="550958" grpId="0" autoUpdateAnimBg="0"/>
      <p:bldP spid="550959" grpId="0" autoUpdateAnimBg="0"/>
      <p:bldP spid="550960" grpId="0" autoUpdateAnimBg="0"/>
      <p:bldP spid="550961" grpId="0" autoUpdateAnimBg="0"/>
      <p:bldP spid="550962" grpId="0" autoUpdateAnimBg="0"/>
      <p:bldP spid="550963" grpId="0" autoUpdateAnimBg="0"/>
      <p:bldP spid="550964" grpId="0" autoUpdateAnimBg="0"/>
      <p:bldP spid="550965" grpId="0" autoUpdateAnimBg="0"/>
      <p:bldP spid="550966" grpId="0" autoUpdateAnimBg="0"/>
      <p:bldP spid="550967" grpId="0" autoUpdateAnimBg="0"/>
      <p:bldP spid="550968" grpId="0" autoUpdateAnimBg="0"/>
      <p:bldP spid="550969" grpId="0" autoUpdateAnimBg="0"/>
      <p:bldP spid="550970" grpId="0" autoUpdateAnimBg="0"/>
      <p:bldP spid="550971" grpId="0" autoUpdateAnimBg="0"/>
      <p:bldP spid="550972" grpId="0" autoUpdateAnimBg="0"/>
      <p:bldP spid="550973" grpId="0" autoUpdateAnimBg="0"/>
      <p:bldP spid="550974" grpId="0" autoUpdateAnimBg="0"/>
      <p:bldP spid="550975" grpId="0" autoUpdateAnimBg="0"/>
      <p:bldP spid="550976" grpId="0" autoUpdateAnimBg="0"/>
      <p:bldP spid="55097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9"/>
          <p:cNvSpPr txBox="1">
            <a:spLocks noChangeArrowheads="1"/>
          </p:cNvSpPr>
          <p:nvPr/>
        </p:nvSpPr>
        <p:spPr bwMode="auto">
          <a:xfrm>
            <a:off x="4251325" y="3069347"/>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0</a:t>
            </a:r>
          </a:p>
        </p:txBody>
      </p:sp>
      <p:sp>
        <p:nvSpPr>
          <p:cNvPr id="551954" name="Text Box 18"/>
          <p:cNvSpPr txBox="1">
            <a:spLocks noChangeArrowheads="1"/>
          </p:cNvSpPr>
          <p:nvPr/>
        </p:nvSpPr>
        <p:spPr bwMode="auto">
          <a:xfrm>
            <a:off x="0" y="1676189"/>
            <a:ext cx="4016375"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90000"/>
              </a:lnSpc>
              <a:spcBef>
                <a:spcPct val="50000"/>
              </a:spcBef>
              <a:buFontTx/>
              <a:buChar char="•"/>
            </a:pPr>
            <a:r>
              <a:rPr kumimoji="0" lang="en-US" altLang="en-US" sz="1800" dirty="0"/>
              <a:t> The </a:t>
            </a:r>
            <a:r>
              <a:rPr kumimoji="0" lang="en-US" altLang="en-US" sz="1800" i="1" dirty="0"/>
              <a:t>Marginal Product </a:t>
            </a:r>
            <a:r>
              <a:rPr kumimoji="0" lang="en-US" altLang="en-US" sz="1800" dirty="0"/>
              <a:t>curve will initially increase (when</a:t>
            </a:r>
            <a:r>
              <a:rPr kumimoji="0" lang="en-US" altLang="en-US" sz="1800" dirty="0">
                <a:solidFill>
                  <a:schemeClr val="bg2"/>
                </a:solidFill>
              </a:rPr>
              <a:t> </a:t>
            </a:r>
            <a:r>
              <a:rPr kumimoji="0" lang="en-US" altLang="en-US" sz="1800" i="1" dirty="0">
                <a:solidFill>
                  <a:schemeClr val="accent6">
                    <a:lumMod val="75000"/>
                  </a:schemeClr>
                </a:solidFill>
              </a:rPr>
              <a:t>TPC</a:t>
            </a:r>
            <a:r>
              <a:rPr kumimoji="0" lang="en-US" altLang="en-US" sz="1800" i="1" dirty="0">
                <a:solidFill>
                  <a:schemeClr val="hlink"/>
                </a:solidFill>
              </a:rPr>
              <a:t> </a:t>
            </a:r>
            <a:r>
              <a:rPr kumimoji="0" lang="en-US" altLang="en-US" sz="1800" dirty="0"/>
              <a:t>is increasing at an increasing rate), reach a maximum, and then decrease (as</a:t>
            </a:r>
            <a:r>
              <a:rPr kumimoji="0" lang="en-US" altLang="en-US" sz="1800" dirty="0">
                <a:solidFill>
                  <a:schemeClr val="bg2"/>
                </a:solidFill>
              </a:rPr>
              <a:t> </a:t>
            </a:r>
            <a:r>
              <a:rPr kumimoji="0" lang="en-US" altLang="en-US" sz="1800" i="1" dirty="0">
                <a:solidFill>
                  <a:schemeClr val="accent6">
                    <a:lumMod val="75000"/>
                  </a:schemeClr>
                </a:solidFill>
              </a:rPr>
              <a:t>TPC</a:t>
            </a:r>
            <a:r>
              <a:rPr kumimoji="0" lang="en-US" altLang="en-US" sz="1800" i="1" dirty="0">
                <a:solidFill>
                  <a:schemeClr val="hlink"/>
                </a:solidFill>
              </a:rPr>
              <a:t> </a:t>
            </a:r>
            <a:r>
              <a:rPr kumimoji="0" lang="en-US" altLang="en-US" sz="1800" dirty="0"/>
              <a:t>increases at a decreasing rate).</a:t>
            </a:r>
          </a:p>
        </p:txBody>
      </p:sp>
      <p:sp>
        <p:nvSpPr>
          <p:cNvPr id="20484" name="Text Box 31"/>
          <p:cNvSpPr txBox="1">
            <a:spLocks noChangeArrowheads="1"/>
          </p:cNvSpPr>
          <p:nvPr/>
        </p:nvSpPr>
        <p:spPr bwMode="auto">
          <a:xfrm>
            <a:off x="5559425" y="30566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0</a:t>
            </a:r>
          </a:p>
        </p:txBody>
      </p:sp>
      <p:sp>
        <p:nvSpPr>
          <p:cNvPr id="20485" name="Line 32"/>
          <p:cNvSpPr>
            <a:spLocks noChangeShapeType="1"/>
          </p:cNvSpPr>
          <p:nvPr/>
        </p:nvSpPr>
        <p:spPr bwMode="auto">
          <a:xfrm>
            <a:off x="4103688" y="3069347"/>
            <a:ext cx="42560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6" name="Text Box 41"/>
          <p:cNvSpPr txBox="1">
            <a:spLocks noChangeArrowheads="1"/>
          </p:cNvSpPr>
          <p:nvPr/>
        </p:nvSpPr>
        <p:spPr bwMode="auto">
          <a:xfrm>
            <a:off x="7526094" y="2574047"/>
            <a:ext cx="949811"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800" dirty="0">
                <a:solidFill>
                  <a:srgbClr val="EF8E21"/>
                </a:solidFill>
                <a:latin typeface="Times New Roman" panose="02020603050405020304" pitchFamily="18" charset="0"/>
              </a:rPr>
              <a:t>Average</a:t>
            </a:r>
            <a:br>
              <a:rPr kumimoji="0" lang="en-US" altLang="en-US" sz="1800" dirty="0">
                <a:solidFill>
                  <a:srgbClr val="EF8E21"/>
                </a:solidFill>
                <a:latin typeface="Times New Roman" panose="02020603050405020304" pitchFamily="18" charset="0"/>
              </a:rPr>
            </a:br>
            <a:r>
              <a:rPr kumimoji="0" lang="en-US" altLang="en-US" sz="1800" dirty="0">
                <a:solidFill>
                  <a:srgbClr val="EF8E21"/>
                </a:solidFill>
                <a:latin typeface="Times New Roman" panose="02020603050405020304" pitchFamily="18" charset="0"/>
              </a:rPr>
              <a:t>Product</a:t>
            </a:r>
            <a:endParaRPr kumimoji="0" lang="en-US" altLang="en-US" sz="2800" dirty="0">
              <a:solidFill>
                <a:srgbClr val="EF8E21"/>
              </a:solidFill>
              <a:latin typeface="Times New Roman" panose="02020603050405020304" pitchFamily="18" charset="0"/>
            </a:endParaRPr>
          </a:p>
        </p:txBody>
      </p:sp>
      <p:sp>
        <p:nvSpPr>
          <p:cNvPr id="20487" name="Text Box 42"/>
          <p:cNvSpPr txBox="1">
            <a:spLocks noChangeArrowheads="1"/>
          </p:cNvSpPr>
          <p:nvPr/>
        </p:nvSpPr>
        <p:spPr bwMode="auto">
          <a:xfrm>
            <a:off x="6522358" y="2574047"/>
            <a:ext cx="102688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800" dirty="0">
                <a:solidFill>
                  <a:schemeClr val="accent6">
                    <a:lumMod val="75000"/>
                  </a:schemeClr>
                </a:solidFill>
                <a:latin typeface="Times New Roman" panose="02020603050405020304" pitchFamily="18" charset="0"/>
              </a:rPr>
              <a:t>Marginal</a:t>
            </a:r>
            <a:br>
              <a:rPr kumimoji="0" lang="en-US" altLang="en-US" sz="1800" dirty="0">
                <a:solidFill>
                  <a:schemeClr val="accent6">
                    <a:lumMod val="75000"/>
                  </a:schemeClr>
                </a:solidFill>
                <a:latin typeface="Times New Roman" panose="02020603050405020304" pitchFamily="18" charset="0"/>
              </a:rPr>
            </a:br>
            <a:r>
              <a:rPr kumimoji="0" lang="en-US" altLang="en-US" sz="1800" dirty="0">
                <a:solidFill>
                  <a:schemeClr val="accent6">
                    <a:lumMod val="75000"/>
                  </a:schemeClr>
                </a:solidFill>
                <a:latin typeface="Times New Roman" panose="02020603050405020304" pitchFamily="18" charset="0"/>
              </a:rPr>
              <a:t>Product</a:t>
            </a:r>
            <a:endParaRPr kumimoji="0" lang="en-US" altLang="en-US" sz="2800" dirty="0">
              <a:solidFill>
                <a:schemeClr val="accent6">
                  <a:lumMod val="75000"/>
                </a:schemeClr>
              </a:solidFill>
              <a:latin typeface="Times New Roman" panose="02020603050405020304" pitchFamily="18" charset="0"/>
            </a:endParaRPr>
          </a:p>
        </p:txBody>
      </p:sp>
      <p:sp>
        <p:nvSpPr>
          <p:cNvPr id="20488" name="Text Box 43"/>
          <p:cNvSpPr txBox="1">
            <a:spLocks noChangeArrowheads="1"/>
          </p:cNvSpPr>
          <p:nvPr/>
        </p:nvSpPr>
        <p:spPr bwMode="auto">
          <a:xfrm>
            <a:off x="5210175" y="2421647"/>
            <a:ext cx="9715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70000"/>
              </a:lnSpc>
              <a:spcBef>
                <a:spcPct val="0"/>
              </a:spcBef>
              <a:buFontTx/>
              <a:buNone/>
            </a:pPr>
            <a:r>
              <a:rPr kumimoji="0" lang="en-US" altLang="en-US" sz="1800">
                <a:latin typeface="Times New Roman" panose="02020603050405020304" pitchFamily="18" charset="0"/>
              </a:rPr>
              <a:t>Total</a:t>
            </a:r>
            <a:br>
              <a:rPr kumimoji="0" lang="en-US" altLang="en-US" sz="1800">
                <a:latin typeface="Times New Roman" panose="02020603050405020304" pitchFamily="18" charset="0"/>
              </a:rPr>
            </a:br>
            <a:r>
              <a:rPr kumimoji="0" lang="en-US" altLang="en-US" sz="1800">
                <a:latin typeface="Times New Roman" panose="02020603050405020304" pitchFamily="18" charset="0"/>
              </a:rPr>
              <a:t>Product</a:t>
            </a:r>
            <a:br>
              <a:rPr kumimoji="0" lang="en-US" altLang="en-US" sz="1800">
                <a:latin typeface="Times New Roman" panose="02020603050405020304" pitchFamily="18" charset="0"/>
              </a:rPr>
            </a:br>
            <a:r>
              <a:rPr kumimoji="0" lang="en-US" altLang="en-US" sz="1800" i="1">
                <a:latin typeface="Times New Roman" panose="02020603050405020304" pitchFamily="18" charset="0"/>
              </a:rPr>
              <a:t>(Output)</a:t>
            </a:r>
            <a:endParaRPr kumimoji="0" lang="en-US" altLang="en-US" sz="2800">
              <a:latin typeface="Times New Roman" panose="02020603050405020304" pitchFamily="18" charset="0"/>
            </a:endParaRPr>
          </a:p>
        </p:txBody>
      </p:sp>
      <p:sp>
        <p:nvSpPr>
          <p:cNvPr id="20489" name="Text Box 44"/>
          <p:cNvSpPr txBox="1">
            <a:spLocks noChangeArrowheads="1"/>
          </p:cNvSpPr>
          <p:nvPr/>
        </p:nvSpPr>
        <p:spPr bwMode="auto">
          <a:xfrm>
            <a:off x="4016375" y="2366084"/>
            <a:ext cx="1092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lnSpc>
                <a:spcPct val="80000"/>
              </a:lnSpc>
              <a:spcBef>
                <a:spcPct val="0"/>
              </a:spcBef>
              <a:buFontTx/>
              <a:buNone/>
            </a:pPr>
            <a:r>
              <a:rPr kumimoji="0" lang="en-US" altLang="en-US" sz="1800">
                <a:latin typeface="Times New Roman" panose="02020603050405020304" pitchFamily="18" charset="0"/>
              </a:rPr>
              <a:t>Units of </a:t>
            </a:r>
            <a:br>
              <a:rPr kumimoji="0" lang="en-US" altLang="en-US" sz="1800">
                <a:latin typeface="Times New Roman" panose="02020603050405020304" pitchFamily="18" charset="0"/>
              </a:rPr>
            </a:br>
            <a:r>
              <a:rPr kumimoji="0" lang="en-US" altLang="en-US" sz="1800">
                <a:latin typeface="Times New Roman" panose="02020603050405020304" pitchFamily="18" charset="0"/>
              </a:rPr>
              <a:t>Variable</a:t>
            </a:r>
            <a:br>
              <a:rPr kumimoji="0" lang="en-US" altLang="en-US" sz="1800">
                <a:latin typeface="Times New Roman" panose="02020603050405020304" pitchFamily="18" charset="0"/>
              </a:rPr>
            </a:br>
            <a:r>
              <a:rPr kumimoji="0" lang="en-US" altLang="en-US" sz="1800">
                <a:latin typeface="Times New Roman" panose="02020603050405020304" pitchFamily="18" charset="0"/>
              </a:rPr>
              <a:t> Resource</a:t>
            </a:r>
            <a:endParaRPr kumimoji="0" lang="en-US" altLang="en-US" sz="2800">
              <a:latin typeface="Times New Roman" panose="02020603050405020304" pitchFamily="18" charset="0"/>
            </a:endParaRPr>
          </a:p>
        </p:txBody>
      </p:sp>
      <p:sp>
        <p:nvSpPr>
          <p:cNvPr id="20490" name="Text Box 45"/>
          <p:cNvSpPr txBox="1">
            <a:spLocks noChangeArrowheads="1"/>
          </p:cNvSpPr>
          <p:nvPr/>
        </p:nvSpPr>
        <p:spPr bwMode="auto">
          <a:xfrm>
            <a:off x="4251325" y="33408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1</a:t>
            </a:r>
          </a:p>
        </p:txBody>
      </p:sp>
      <p:sp>
        <p:nvSpPr>
          <p:cNvPr id="20491" name="Text Box 46"/>
          <p:cNvSpPr txBox="1">
            <a:spLocks noChangeArrowheads="1"/>
          </p:cNvSpPr>
          <p:nvPr/>
        </p:nvSpPr>
        <p:spPr bwMode="auto">
          <a:xfrm>
            <a:off x="5559425" y="33281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8</a:t>
            </a:r>
          </a:p>
        </p:txBody>
      </p:sp>
      <p:sp>
        <p:nvSpPr>
          <p:cNvPr id="20492" name="Text Box 47"/>
          <p:cNvSpPr txBox="1">
            <a:spLocks noChangeArrowheads="1"/>
          </p:cNvSpPr>
          <p:nvPr/>
        </p:nvSpPr>
        <p:spPr bwMode="auto">
          <a:xfrm>
            <a:off x="4257675" y="36202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2</a:t>
            </a:r>
          </a:p>
        </p:txBody>
      </p:sp>
      <p:sp>
        <p:nvSpPr>
          <p:cNvPr id="20493" name="Text Box 48"/>
          <p:cNvSpPr txBox="1">
            <a:spLocks noChangeArrowheads="1"/>
          </p:cNvSpPr>
          <p:nvPr/>
        </p:nvSpPr>
        <p:spPr bwMode="auto">
          <a:xfrm>
            <a:off x="5426075" y="36075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20</a:t>
            </a:r>
          </a:p>
        </p:txBody>
      </p:sp>
      <p:sp>
        <p:nvSpPr>
          <p:cNvPr id="20494" name="Text Box 49"/>
          <p:cNvSpPr txBox="1">
            <a:spLocks noChangeArrowheads="1"/>
          </p:cNvSpPr>
          <p:nvPr/>
        </p:nvSpPr>
        <p:spPr bwMode="auto">
          <a:xfrm>
            <a:off x="4257675" y="38869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3</a:t>
            </a:r>
          </a:p>
        </p:txBody>
      </p:sp>
      <p:sp>
        <p:nvSpPr>
          <p:cNvPr id="20495" name="Text Box 50"/>
          <p:cNvSpPr txBox="1">
            <a:spLocks noChangeArrowheads="1"/>
          </p:cNvSpPr>
          <p:nvPr/>
        </p:nvSpPr>
        <p:spPr bwMode="auto">
          <a:xfrm>
            <a:off x="5426075" y="38742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34</a:t>
            </a:r>
          </a:p>
        </p:txBody>
      </p:sp>
      <p:sp>
        <p:nvSpPr>
          <p:cNvPr id="20496" name="Text Box 51"/>
          <p:cNvSpPr txBox="1">
            <a:spLocks noChangeArrowheads="1"/>
          </p:cNvSpPr>
          <p:nvPr/>
        </p:nvSpPr>
        <p:spPr bwMode="auto">
          <a:xfrm>
            <a:off x="4251325" y="41790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4</a:t>
            </a:r>
          </a:p>
        </p:txBody>
      </p:sp>
      <p:sp>
        <p:nvSpPr>
          <p:cNvPr id="20497" name="Text Box 52"/>
          <p:cNvSpPr txBox="1">
            <a:spLocks noChangeArrowheads="1"/>
          </p:cNvSpPr>
          <p:nvPr/>
        </p:nvSpPr>
        <p:spPr bwMode="auto">
          <a:xfrm>
            <a:off x="5419725" y="41663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46</a:t>
            </a:r>
          </a:p>
        </p:txBody>
      </p:sp>
      <p:sp>
        <p:nvSpPr>
          <p:cNvPr id="20498" name="Text Box 53"/>
          <p:cNvSpPr txBox="1">
            <a:spLocks noChangeArrowheads="1"/>
          </p:cNvSpPr>
          <p:nvPr/>
        </p:nvSpPr>
        <p:spPr bwMode="auto">
          <a:xfrm>
            <a:off x="4257675" y="44457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5</a:t>
            </a:r>
          </a:p>
        </p:txBody>
      </p:sp>
      <p:sp>
        <p:nvSpPr>
          <p:cNvPr id="20499" name="Text Box 54"/>
          <p:cNvSpPr txBox="1">
            <a:spLocks noChangeArrowheads="1"/>
          </p:cNvSpPr>
          <p:nvPr/>
        </p:nvSpPr>
        <p:spPr bwMode="auto">
          <a:xfrm>
            <a:off x="5426075" y="44330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56</a:t>
            </a:r>
          </a:p>
        </p:txBody>
      </p:sp>
      <p:sp>
        <p:nvSpPr>
          <p:cNvPr id="20500" name="Text Box 55"/>
          <p:cNvSpPr txBox="1">
            <a:spLocks noChangeArrowheads="1"/>
          </p:cNvSpPr>
          <p:nvPr/>
        </p:nvSpPr>
        <p:spPr bwMode="auto">
          <a:xfrm>
            <a:off x="4257675" y="46997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6</a:t>
            </a:r>
          </a:p>
        </p:txBody>
      </p:sp>
      <p:sp>
        <p:nvSpPr>
          <p:cNvPr id="20501" name="Text Box 56"/>
          <p:cNvSpPr txBox="1">
            <a:spLocks noChangeArrowheads="1"/>
          </p:cNvSpPr>
          <p:nvPr/>
        </p:nvSpPr>
        <p:spPr bwMode="auto">
          <a:xfrm>
            <a:off x="5426075" y="46870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64</a:t>
            </a:r>
          </a:p>
        </p:txBody>
      </p:sp>
      <p:sp>
        <p:nvSpPr>
          <p:cNvPr id="20502" name="Text Box 57"/>
          <p:cNvSpPr txBox="1">
            <a:spLocks noChangeArrowheads="1"/>
          </p:cNvSpPr>
          <p:nvPr/>
        </p:nvSpPr>
        <p:spPr bwMode="auto">
          <a:xfrm>
            <a:off x="4257675" y="49791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7</a:t>
            </a:r>
          </a:p>
        </p:txBody>
      </p:sp>
      <p:sp>
        <p:nvSpPr>
          <p:cNvPr id="20503" name="Text Box 58"/>
          <p:cNvSpPr txBox="1">
            <a:spLocks noChangeArrowheads="1"/>
          </p:cNvSpPr>
          <p:nvPr/>
        </p:nvSpPr>
        <p:spPr bwMode="auto">
          <a:xfrm>
            <a:off x="5426075" y="49664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70</a:t>
            </a:r>
          </a:p>
        </p:txBody>
      </p:sp>
      <p:sp>
        <p:nvSpPr>
          <p:cNvPr id="20504" name="Text Box 59"/>
          <p:cNvSpPr txBox="1">
            <a:spLocks noChangeArrowheads="1"/>
          </p:cNvSpPr>
          <p:nvPr/>
        </p:nvSpPr>
        <p:spPr bwMode="auto">
          <a:xfrm>
            <a:off x="4257675" y="52331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8</a:t>
            </a:r>
          </a:p>
        </p:txBody>
      </p:sp>
      <p:sp>
        <p:nvSpPr>
          <p:cNvPr id="20505" name="Text Box 60"/>
          <p:cNvSpPr txBox="1">
            <a:spLocks noChangeArrowheads="1"/>
          </p:cNvSpPr>
          <p:nvPr/>
        </p:nvSpPr>
        <p:spPr bwMode="auto">
          <a:xfrm>
            <a:off x="5426075" y="52204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74</a:t>
            </a:r>
          </a:p>
        </p:txBody>
      </p:sp>
      <p:sp>
        <p:nvSpPr>
          <p:cNvPr id="20506" name="Text Box 61"/>
          <p:cNvSpPr txBox="1">
            <a:spLocks noChangeArrowheads="1"/>
          </p:cNvSpPr>
          <p:nvPr/>
        </p:nvSpPr>
        <p:spPr bwMode="auto">
          <a:xfrm>
            <a:off x="4257675" y="553790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9</a:t>
            </a:r>
          </a:p>
        </p:txBody>
      </p:sp>
      <p:sp>
        <p:nvSpPr>
          <p:cNvPr id="20507" name="Text Box 62"/>
          <p:cNvSpPr txBox="1">
            <a:spLocks noChangeArrowheads="1"/>
          </p:cNvSpPr>
          <p:nvPr/>
        </p:nvSpPr>
        <p:spPr bwMode="auto">
          <a:xfrm>
            <a:off x="5426075" y="552520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75</a:t>
            </a:r>
          </a:p>
        </p:txBody>
      </p:sp>
      <p:sp>
        <p:nvSpPr>
          <p:cNvPr id="20508" name="Text Box 63"/>
          <p:cNvSpPr txBox="1">
            <a:spLocks noChangeArrowheads="1"/>
          </p:cNvSpPr>
          <p:nvPr/>
        </p:nvSpPr>
        <p:spPr bwMode="auto">
          <a:xfrm>
            <a:off x="4124325" y="5822946"/>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dirty="0">
                <a:solidFill>
                  <a:srgbClr val="000000"/>
                </a:solidFill>
                <a:latin typeface="Times New Roman" panose="02020603050405020304" pitchFamily="18" charset="0"/>
              </a:rPr>
              <a:t>  10</a:t>
            </a:r>
          </a:p>
        </p:txBody>
      </p:sp>
      <p:sp>
        <p:nvSpPr>
          <p:cNvPr id="20509" name="Text Box 64"/>
          <p:cNvSpPr txBox="1">
            <a:spLocks noChangeArrowheads="1"/>
          </p:cNvSpPr>
          <p:nvPr/>
        </p:nvSpPr>
        <p:spPr bwMode="auto">
          <a:xfrm>
            <a:off x="5415572" y="5822949"/>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dirty="0">
                <a:solidFill>
                  <a:srgbClr val="000000"/>
                </a:solidFill>
                <a:latin typeface="Times New Roman" panose="02020603050405020304" pitchFamily="18" charset="0"/>
              </a:rPr>
              <a:t>73</a:t>
            </a:r>
          </a:p>
        </p:txBody>
      </p:sp>
      <p:sp>
        <p:nvSpPr>
          <p:cNvPr id="20510" name="Text Box 65"/>
          <p:cNvSpPr txBox="1">
            <a:spLocks noChangeArrowheads="1"/>
          </p:cNvSpPr>
          <p:nvPr/>
        </p:nvSpPr>
        <p:spPr bwMode="auto">
          <a:xfrm>
            <a:off x="6696075" y="3064584"/>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a:t>
            </a:r>
          </a:p>
        </p:txBody>
      </p:sp>
      <p:sp>
        <p:nvSpPr>
          <p:cNvPr id="552002" name="Text Box 66"/>
          <p:cNvSpPr txBox="1">
            <a:spLocks noChangeArrowheads="1"/>
          </p:cNvSpPr>
          <p:nvPr/>
        </p:nvSpPr>
        <p:spPr bwMode="auto">
          <a:xfrm>
            <a:off x="6823075" y="33360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8</a:t>
            </a:r>
          </a:p>
        </p:txBody>
      </p:sp>
      <p:sp>
        <p:nvSpPr>
          <p:cNvPr id="552003" name="Text Box 67"/>
          <p:cNvSpPr txBox="1">
            <a:spLocks noChangeArrowheads="1"/>
          </p:cNvSpPr>
          <p:nvPr/>
        </p:nvSpPr>
        <p:spPr bwMode="auto">
          <a:xfrm>
            <a:off x="6689725" y="36154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12</a:t>
            </a:r>
          </a:p>
        </p:txBody>
      </p:sp>
      <p:sp>
        <p:nvSpPr>
          <p:cNvPr id="552004" name="Text Box 68"/>
          <p:cNvSpPr txBox="1">
            <a:spLocks noChangeArrowheads="1"/>
          </p:cNvSpPr>
          <p:nvPr/>
        </p:nvSpPr>
        <p:spPr bwMode="auto">
          <a:xfrm>
            <a:off x="6689725" y="38821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14</a:t>
            </a:r>
          </a:p>
        </p:txBody>
      </p:sp>
      <p:sp>
        <p:nvSpPr>
          <p:cNvPr id="552005" name="Text Box 69"/>
          <p:cNvSpPr txBox="1">
            <a:spLocks noChangeArrowheads="1"/>
          </p:cNvSpPr>
          <p:nvPr/>
        </p:nvSpPr>
        <p:spPr bwMode="auto">
          <a:xfrm>
            <a:off x="6683375" y="41742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12</a:t>
            </a:r>
          </a:p>
        </p:txBody>
      </p:sp>
      <p:sp>
        <p:nvSpPr>
          <p:cNvPr id="552006" name="Text Box 70"/>
          <p:cNvSpPr txBox="1">
            <a:spLocks noChangeArrowheads="1"/>
          </p:cNvSpPr>
          <p:nvPr/>
        </p:nvSpPr>
        <p:spPr bwMode="auto">
          <a:xfrm>
            <a:off x="6689725" y="44409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10</a:t>
            </a:r>
          </a:p>
        </p:txBody>
      </p:sp>
      <p:sp>
        <p:nvSpPr>
          <p:cNvPr id="552007" name="Text Box 71"/>
          <p:cNvSpPr txBox="1">
            <a:spLocks noChangeArrowheads="1"/>
          </p:cNvSpPr>
          <p:nvPr/>
        </p:nvSpPr>
        <p:spPr bwMode="auto">
          <a:xfrm>
            <a:off x="6689725" y="46949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8</a:t>
            </a:r>
          </a:p>
        </p:txBody>
      </p:sp>
      <p:sp>
        <p:nvSpPr>
          <p:cNvPr id="552008" name="Text Box 72"/>
          <p:cNvSpPr txBox="1">
            <a:spLocks noChangeArrowheads="1"/>
          </p:cNvSpPr>
          <p:nvPr/>
        </p:nvSpPr>
        <p:spPr bwMode="auto">
          <a:xfrm>
            <a:off x="6689725" y="49743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6</a:t>
            </a:r>
          </a:p>
        </p:txBody>
      </p:sp>
      <p:sp>
        <p:nvSpPr>
          <p:cNvPr id="552009" name="Text Box 73"/>
          <p:cNvSpPr txBox="1">
            <a:spLocks noChangeArrowheads="1"/>
          </p:cNvSpPr>
          <p:nvPr/>
        </p:nvSpPr>
        <p:spPr bwMode="auto">
          <a:xfrm>
            <a:off x="6689725" y="52410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4</a:t>
            </a:r>
          </a:p>
        </p:txBody>
      </p:sp>
      <p:sp>
        <p:nvSpPr>
          <p:cNvPr id="552010" name="Text Box 74"/>
          <p:cNvSpPr txBox="1">
            <a:spLocks noChangeArrowheads="1"/>
          </p:cNvSpPr>
          <p:nvPr/>
        </p:nvSpPr>
        <p:spPr bwMode="auto">
          <a:xfrm>
            <a:off x="6689725" y="55331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  1</a:t>
            </a:r>
          </a:p>
        </p:txBody>
      </p:sp>
      <p:sp>
        <p:nvSpPr>
          <p:cNvPr id="552011" name="Text Box 75"/>
          <p:cNvSpPr txBox="1">
            <a:spLocks noChangeArrowheads="1"/>
          </p:cNvSpPr>
          <p:nvPr/>
        </p:nvSpPr>
        <p:spPr bwMode="auto">
          <a:xfrm>
            <a:off x="6689725" y="5822948"/>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dirty="0">
                <a:solidFill>
                  <a:srgbClr val="000000"/>
                </a:solidFill>
                <a:latin typeface="Times New Roman" panose="02020603050405020304" pitchFamily="18" charset="0"/>
              </a:rPr>
              <a:t>- 2</a:t>
            </a:r>
          </a:p>
        </p:txBody>
      </p:sp>
      <p:sp>
        <p:nvSpPr>
          <p:cNvPr id="20521" name="Text Box 76"/>
          <p:cNvSpPr txBox="1">
            <a:spLocks noChangeArrowheads="1"/>
          </p:cNvSpPr>
          <p:nvPr/>
        </p:nvSpPr>
        <p:spPr bwMode="auto">
          <a:xfrm>
            <a:off x="7705725" y="3064584"/>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a:t>
            </a:r>
          </a:p>
        </p:txBody>
      </p:sp>
      <p:sp>
        <p:nvSpPr>
          <p:cNvPr id="552014" name="Text Box 78"/>
          <p:cNvSpPr txBox="1">
            <a:spLocks noChangeArrowheads="1"/>
          </p:cNvSpPr>
          <p:nvPr/>
        </p:nvSpPr>
        <p:spPr bwMode="auto">
          <a:xfrm>
            <a:off x="7699375" y="36154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10</a:t>
            </a:r>
          </a:p>
        </p:txBody>
      </p:sp>
      <p:sp>
        <p:nvSpPr>
          <p:cNvPr id="552015" name="Text Box 79"/>
          <p:cNvSpPr txBox="1">
            <a:spLocks noChangeArrowheads="1"/>
          </p:cNvSpPr>
          <p:nvPr/>
        </p:nvSpPr>
        <p:spPr bwMode="auto">
          <a:xfrm>
            <a:off x="7699375" y="3882147"/>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11.3</a:t>
            </a:r>
          </a:p>
        </p:txBody>
      </p:sp>
      <p:sp>
        <p:nvSpPr>
          <p:cNvPr id="552016" name="Text Box 80"/>
          <p:cNvSpPr txBox="1">
            <a:spLocks noChangeArrowheads="1"/>
          </p:cNvSpPr>
          <p:nvPr/>
        </p:nvSpPr>
        <p:spPr bwMode="auto">
          <a:xfrm>
            <a:off x="7693025" y="4174247"/>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11.5</a:t>
            </a:r>
          </a:p>
        </p:txBody>
      </p:sp>
      <p:sp>
        <p:nvSpPr>
          <p:cNvPr id="552017" name="Text Box 81"/>
          <p:cNvSpPr txBox="1">
            <a:spLocks noChangeArrowheads="1"/>
          </p:cNvSpPr>
          <p:nvPr/>
        </p:nvSpPr>
        <p:spPr bwMode="auto">
          <a:xfrm>
            <a:off x="7699375" y="4440947"/>
            <a:ext cx="81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11.2</a:t>
            </a:r>
          </a:p>
        </p:txBody>
      </p:sp>
      <p:sp>
        <p:nvSpPr>
          <p:cNvPr id="552018" name="Text Box 82"/>
          <p:cNvSpPr txBox="1">
            <a:spLocks noChangeArrowheads="1"/>
          </p:cNvSpPr>
          <p:nvPr/>
        </p:nvSpPr>
        <p:spPr bwMode="auto">
          <a:xfrm>
            <a:off x="7699375" y="4694947"/>
            <a:ext cx="81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10.7</a:t>
            </a:r>
          </a:p>
        </p:txBody>
      </p:sp>
      <p:sp>
        <p:nvSpPr>
          <p:cNvPr id="552019" name="Text Box 83"/>
          <p:cNvSpPr txBox="1">
            <a:spLocks noChangeArrowheads="1"/>
          </p:cNvSpPr>
          <p:nvPr/>
        </p:nvSpPr>
        <p:spPr bwMode="auto">
          <a:xfrm>
            <a:off x="7699375" y="49743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10</a:t>
            </a:r>
          </a:p>
        </p:txBody>
      </p:sp>
      <p:sp>
        <p:nvSpPr>
          <p:cNvPr id="552020" name="Text Box 84"/>
          <p:cNvSpPr txBox="1">
            <a:spLocks noChangeArrowheads="1"/>
          </p:cNvSpPr>
          <p:nvPr/>
        </p:nvSpPr>
        <p:spPr bwMode="auto">
          <a:xfrm>
            <a:off x="7699375" y="52410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9.3</a:t>
            </a:r>
          </a:p>
        </p:txBody>
      </p:sp>
      <p:sp>
        <p:nvSpPr>
          <p:cNvPr id="552021" name="Text Box 85"/>
          <p:cNvSpPr txBox="1">
            <a:spLocks noChangeArrowheads="1"/>
          </p:cNvSpPr>
          <p:nvPr/>
        </p:nvSpPr>
        <p:spPr bwMode="auto">
          <a:xfrm>
            <a:off x="7699375" y="55331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8.3</a:t>
            </a:r>
          </a:p>
        </p:txBody>
      </p:sp>
      <p:sp>
        <p:nvSpPr>
          <p:cNvPr id="552022" name="Text Box 86"/>
          <p:cNvSpPr txBox="1">
            <a:spLocks noChangeArrowheads="1"/>
          </p:cNvSpPr>
          <p:nvPr/>
        </p:nvSpPr>
        <p:spPr bwMode="auto">
          <a:xfrm>
            <a:off x="7693025" y="5822947"/>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dirty="0">
                <a:solidFill>
                  <a:srgbClr val="000000"/>
                </a:solidFill>
                <a:latin typeface="Times New Roman" panose="02020603050405020304" pitchFamily="18" charset="0"/>
              </a:rPr>
              <a:t>7.3</a:t>
            </a:r>
          </a:p>
        </p:txBody>
      </p:sp>
      <p:grpSp>
        <p:nvGrpSpPr>
          <p:cNvPr id="4" name="Group 87"/>
          <p:cNvGrpSpPr>
            <a:grpSpLocks/>
          </p:cNvGrpSpPr>
          <p:nvPr/>
        </p:nvGrpSpPr>
        <p:grpSpPr bwMode="auto">
          <a:xfrm>
            <a:off x="5845175" y="3305884"/>
            <a:ext cx="838200" cy="203200"/>
            <a:chOff x="1056" y="2528"/>
            <a:chExt cx="472" cy="168"/>
          </a:xfrm>
        </p:grpSpPr>
        <p:sp>
          <p:nvSpPr>
            <p:cNvPr id="20562" name="Line 88"/>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63" name="Line 89"/>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5" name="Group 90"/>
          <p:cNvGrpSpPr>
            <a:grpSpLocks/>
          </p:cNvGrpSpPr>
          <p:nvPr/>
        </p:nvGrpSpPr>
        <p:grpSpPr bwMode="auto">
          <a:xfrm>
            <a:off x="5845175" y="3597984"/>
            <a:ext cx="838200" cy="203200"/>
            <a:chOff x="1056" y="2528"/>
            <a:chExt cx="472" cy="168"/>
          </a:xfrm>
        </p:grpSpPr>
        <p:sp>
          <p:nvSpPr>
            <p:cNvPr id="20560" name="Line 91"/>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61" name="Line 92"/>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6" name="Group 93"/>
          <p:cNvGrpSpPr>
            <a:grpSpLocks/>
          </p:cNvGrpSpPr>
          <p:nvPr/>
        </p:nvGrpSpPr>
        <p:grpSpPr bwMode="auto">
          <a:xfrm>
            <a:off x="5845175" y="3877384"/>
            <a:ext cx="838200" cy="203200"/>
            <a:chOff x="1056" y="2528"/>
            <a:chExt cx="472" cy="168"/>
          </a:xfrm>
        </p:grpSpPr>
        <p:sp>
          <p:nvSpPr>
            <p:cNvPr id="20558" name="Line 94"/>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59" name="Line 95"/>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7" name="Group 96"/>
          <p:cNvGrpSpPr>
            <a:grpSpLocks/>
          </p:cNvGrpSpPr>
          <p:nvPr/>
        </p:nvGrpSpPr>
        <p:grpSpPr bwMode="auto">
          <a:xfrm>
            <a:off x="5845175" y="4156784"/>
            <a:ext cx="838200" cy="203200"/>
            <a:chOff x="1056" y="2528"/>
            <a:chExt cx="472" cy="168"/>
          </a:xfrm>
        </p:grpSpPr>
        <p:sp>
          <p:nvSpPr>
            <p:cNvPr id="20556" name="Line 97"/>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57" name="Line 98"/>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8" name="Group 99"/>
          <p:cNvGrpSpPr>
            <a:grpSpLocks/>
          </p:cNvGrpSpPr>
          <p:nvPr/>
        </p:nvGrpSpPr>
        <p:grpSpPr bwMode="auto">
          <a:xfrm>
            <a:off x="5845175" y="4436184"/>
            <a:ext cx="838200" cy="203200"/>
            <a:chOff x="1056" y="2528"/>
            <a:chExt cx="472" cy="168"/>
          </a:xfrm>
        </p:grpSpPr>
        <p:sp>
          <p:nvSpPr>
            <p:cNvPr id="20554" name="Line 100"/>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55" name="Line 101"/>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9" name="Group 102"/>
          <p:cNvGrpSpPr>
            <a:grpSpLocks/>
          </p:cNvGrpSpPr>
          <p:nvPr/>
        </p:nvGrpSpPr>
        <p:grpSpPr bwMode="auto">
          <a:xfrm>
            <a:off x="5845175" y="4690184"/>
            <a:ext cx="838200" cy="203200"/>
            <a:chOff x="1056" y="2528"/>
            <a:chExt cx="472" cy="168"/>
          </a:xfrm>
        </p:grpSpPr>
        <p:sp>
          <p:nvSpPr>
            <p:cNvPr id="20552" name="Line 103"/>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53" name="Line 104"/>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10" name="Group 105"/>
          <p:cNvGrpSpPr>
            <a:grpSpLocks/>
          </p:cNvGrpSpPr>
          <p:nvPr/>
        </p:nvGrpSpPr>
        <p:grpSpPr bwMode="auto">
          <a:xfrm>
            <a:off x="5845175" y="4944184"/>
            <a:ext cx="838200" cy="203200"/>
            <a:chOff x="1056" y="2528"/>
            <a:chExt cx="472" cy="168"/>
          </a:xfrm>
        </p:grpSpPr>
        <p:sp>
          <p:nvSpPr>
            <p:cNvPr id="20550" name="Line 106"/>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51" name="Line 107"/>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11" name="Group 108"/>
          <p:cNvGrpSpPr>
            <a:grpSpLocks/>
          </p:cNvGrpSpPr>
          <p:nvPr/>
        </p:nvGrpSpPr>
        <p:grpSpPr bwMode="auto">
          <a:xfrm>
            <a:off x="5845175" y="5198184"/>
            <a:ext cx="838200" cy="203200"/>
            <a:chOff x="1056" y="2528"/>
            <a:chExt cx="472" cy="168"/>
          </a:xfrm>
        </p:grpSpPr>
        <p:sp>
          <p:nvSpPr>
            <p:cNvPr id="20548" name="Line 109"/>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49" name="Line 110"/>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12" name="Group 111"/>
          <p:cNvGrpSpPr>
            <a:grpSpLocks/>
          </p:cNvGrpSpPr>
          <p:nvPr/>
        </p:nvGrpSpPr>
        <p:grpSpPr bwMode="auto">
          <a:xfrm>
            <a:off x="5845175" y="5502984"/>
            <a:ext cx="838200" cy="203200"/>
            <a:chOff x="1056" y="2528"/>
            <a:chExt cx="472" cy="168"/>
          </a:xfrm>
        </p:grpSpPr>
        <p:sp>
          <p:nvSpPr>
            <p:cNvPr id="20546" name="Line 112"/>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47" name="Line 113"/>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grpSp>
        <p:nvGrpSpPr>
          <p:cNvPr id="13" name="Group 114"/>
          <p:cNvGrpSpPr>
            <a:grpSpLocks/>
          </p:cNvGrpSpPr>
          <p:nvPr/>
        </p:nvGrpSpPr>
        <p:grpSpPr bwMode="auto">
          <a:xfrm>
            <a:off x="5866184" y="5850663"/>
            <a:ext cx="838200" cy="203200"/>
            <a:chOff x="1056" y="2528"/>
            <a:chExt cx="472" cy="168"/>
          </a:xfrm>
        </p:grpSpPr>
        <p:sp>
          <p:nvSpPr>
            <p:cNvPr id="20544" name="Line 115"/>
            <p:cNvSpPr>
              <a:spLocks noChangeShapeType="1"/>
            </p:cNvSpPr>
            <p:nvPr/>
          </p:nvSpPr>
          <p:spPr bwMode="auto">
            <a:xfrm>
              <a:off x="1096" y="2696"/>
              <a:ext cx="432" cy="0"/>
            </a:xfrm>
            <a:prstGeom prst="line">
              <a:avLst/>
            </a:prstGeom>
            <a:noFill/>
            <a:ln w="19050">
              <a:solidFill>
                <a:schemeClr val="accent2">
                  <a:lumMod val="75000"/>
                </a:schemeClr>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sp>
          <p:nvSpPr>
            <p:cNvPr id="20545" name="Line 116"/>
            <p:cNvSpPr>
              <a:spLocks noChangeShapeType="1"/>
            </p:cNvSpPr>
            <p:nvPr/>
          </p:nvSpPr>
          <p:spPr bwMode="auto">
            <a:xfrm>
              <a:off x="1056" y="2528"/>
              <a:ext cx="240" cy="160"/>
            </a:xfrm>
            <a:prstGeom prst="line">
              <a:avLst/>
            </a:prstGeom>
            <a:noFill/>
            <a:ln w="19050">
              <a:solidFill>
                <a:schemeClr val="accent2">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6">
                      <a:lumMod val="75000"/>
                    </a:schemeClr>
                  </a:solidFill>
                </a:ln>
              </a:endParaRPr>
            </a:p>
          </p:txBody>
        </p:sp>
      </p:grpSp>
      <p:sp>
        <p:nvSpPr>
          <p:cNvPr id="552053" name="Text Box 117"/>
          <p:cNvSpPr txBox="1">
            <a:spLocks noChangeArrowheads="1"/>
          </p:cNvSpPr>
          <p:nvPr/>
        </p:nvSpPr>
        <p:spPr bwMode="auto">
          <a:xfrm>
            <a:off x="0" y="3551152"/>
            <a:ext cx="3627438"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90000"/>
              </a:lnSpc>
              <a:spcBef>
                <a:spcPct val="50000"/>
              </a:spcBef>
              <a:buFontTx/>
              <a:buChar char="•"/>
            </a:pPr>
            <a:r>
              <a:rPr kumimoji="0" lang="en-US" altLang="en-US" sz="1800" dirty="0">
                <a:solidFill>
                  <a:schemeClr val="bg2"/>
                </a:solidFill>
              </a:rPr>
              <a:t> </a:t>
            </a:r>
            <a:r>
              <a:rPr kumimoji="0" lang="en-US" altLang="en-US" sz="1800" dirty="0"/>
              <a:t>The</a:t>
            </a:r>
            <a:r>
              <a:rPr kumimoji="0" lang="en-US" altLang="en-US" sz="1800" dirty="0">
                <a:solidFill>
                  <a:schemeClr val="bg2"/>
                </a:solidFill>
              </a:rPr>
              <a:t> </a:t>
            </a:r>
            <a:r>
              <a:rPr kumimoji="0" lang="en-US" altLang="en-US" sz="1800" i="1" dirty="0">
                <a:solidFill>
                  <a:srgbClr val="EF8E21"/>
                </a:solidFill>
              </a:rPr>
              <a:t>Average Product</a:t>
            </a:r>
            <a:r>
              <a:rPr kumimoji="0" lang="en-US" altLang="en-US" sz="1800" i="1" dirty="0">
                <a:solidFill>
                  <a:schemeClr val="accent2"/>
                </a:solidFill>
              </a:rPr>
              <a:t> </a:t>
            </a:r>
            <a:r>
              <a:rPr kumimoji="0" lang="en-US" altLang="en-US" sz="1800" dirty="0"/>
              <a:t>curve will have the same general form except that its maximum point will be at a higher output level.</a:t>
            </a:r>
          </a:p>
        </p:txBody>
      </p:sp>
      <p:sp>
        <p:nvSpPr>
          <p:cNvPr id="2" name="Text Box 66"/>
          <p:cNvSpPr txBox="1">
            <a:spLocks noChangeArrowheads="1"/>
          </p:cNvSpPr>
          <p:nvPr/>
        </p:nvSpPr>
        <p:spPr bwMode="auto">
          <a:xfrm>
            <a:off x="7715250" y="3326522"/>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00"/>
                </a:solidFill>
                <a:latin typeface="Times New Roman" panose="02020603050405020304" pitchFamily="18" charset="0"/>
              </a:rPr>
              <a:t>8</a:t>
            </a:r>
          </a:p>
        </p:txBody>
      </p:sp>
      <p:sp>
        <p:nvSpPr>
          <p:cNvPr id="17" name="Title 16"/>
          <p:cNvSpPr>
            <a:spLocks noGrp="1"/>
          </p:cNvSpPr>
          <p:nvPr>
            <p:ph type="title"/>
          </p:nvPr>
        </p:nvSpPr>
        <p:spPr/>
        <p:txBody>
          <a:bodyPr/>
          <a:lstStyle/>
          <a:p>
            <a:r>
              <a:rPr lang="en-US" altLang="en-US" dirty="0"/>
              <a:t>Law of Diminishing Returns</a:t>
            </a:r>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1954"/>
                                        </p:tgtEl>
                                        <p:attrNameLst>
                                          <p:attrName>style.visibility</p:attrName>
                                        </p:attrNameLst>
                                      </p:cBhvr>
                                      <p:to>
                                        <p:strVal val="visible"/>
                                      </p:to>
                                    </p:set>
                                    <p:anim calcmode="lin" valueType="num">
                                      <p:cBhvr additive="base">
                                        <p:cTn id="7" dur="500" fill="hold"/>
                                        <p:tgtEl>
                                          <p:spTgt spid="551954"/>
                                        </p:tgtEl>
                                        <p:attrNameLst>
                                          <p:attrName>ppt_x</p:attrName>
                                        </p:attrNameLst>
                                      </p:cBhvr>
                                      <p:tavLst>
                                        <p:tav tm="0">
                                          <p:val>
                                            <p:strVal val="0-#ppt_w/2"/>
                                          </p:val>
                                        </p:tav>
                                        <p:tav tm="100000">
                                          <p:val>
                                            <p:strVal val="#ppt_x"/>
                                          </p:val>
                                        </p:tav>
                                      </p:tavLst>
                                    </p:anim>
                                    <p:anim calcmode="lin" valueType="num">
                                      <p:cBhvr additive="base">
                                        <p:cTn id="8" dur="500" fill="hold"/>
                                        <p:tgtEl>
                                          <p:spTgt spid="5519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000"/>
                            </p:stCondLst>
                            <p:childTnLst>
                              <p:par>
                                <p:cTn id="17" presetID="17" presetClass="entr" presetSubtype="8" fill="hold" grpId="0" nodeType="afterEffect">
                                  <p:stCondLst>
                                    <p:cond delay="0"/>
                                  </p:stCondLst>
                                  <p:childTnLst>
                                    <p:set>
                                      <p:cBhvr>
                                        <p:cTn id="18" dur="1" fill="hold">
                                          <p:stCondLst>
                                            <p:cond delay="0"/>
                                          </p:stCondLst>
                                        </p:cTn>
                                        <p:tgtEl>
                                          <p:spTgt spid="552002"/>
                                        </p:tgtEl>
                                        <p:attrNameLst>
                                          <p:attrName>style.visibility</p:attrName>
                                        </p:attrNameLst>
                                      </p:cBhvr>
                                      <p:to>
                                        <p:strVal val="visible"/>
                                      </p:to>
                                    </p:set>
                                    <p:anim calcmode="lin" valueType="num">
                                      <p:cBhvr>
                                        <p:cTn id="19" dur="500" fill="hold"/>
                                        <p:tgtEl>
                                          <p:spTgt spid="552002"/>
                                        </p:tgtEl>
                                        <p:attrNameLst>
                                          <p:attrName>ppt_x</p:attrName>
                                        </p:attrNameLst>
                                      </p:cBhvr>
                                      <p:tavLst>
                                        <p:tav tm="0">
                                          <p:val>
                                            <p:strVal val="#ppt_x-#ppt_w/2"/>
                                          </p:val>
                                        </p:tav>
                                        <p:tav tm="100000">
                                          <p:val>
                                            <p:strVal val="#ppt_x"/>
                                          </p:val>
                                        </p:tav>
                                      </p:tavLst>
                                    </p:anim>
                                    <p:anim calcmode="lin" valueType="num">
                                      <p:cBhvr>
                                        <p:cTn id="20" dur="500" fill="hold"/>
                                        <p:tgtEl>
                                          <p:spTgt spid="552002"/>
                                        </p:tgtEl>
                                        <p:attrNameLst>
                                          <p:attrName>ppt_y</p:attrName>
                                        </p:attrNameLst>
                                      </p:cBhvr>
                                      <p:tavLst>
                                        <p:tav tm="0">
                                          <p:val>
                                            <p:strVal val="#ppt_y"/>
                                          </p:val>
                                        </p:tav>
                                        <p:tav tm="100000">
                                          <p:val>
                                            <p:strVal val="#ppt_y"/>
                                          </p:val>
                                        </p:tav>
                                      </p:tavLst>
                                    </p:anim>
                                    <p:anim calcmode="lin" valueType="num">
                                      <p:cBhvr>
                                        <p:cTn id="21" dur="500" fill="hold"/>
                                        <p:tgtEl>
                                          <p:spTgt spid="552002"/>
                                        </p:tgtEl>
                                        <p:attrNameLst>
                                          <p:attrName>ppt_w</p:attrName>
                                        </p:attrNameLst>
                                      </p:cBhvr>
                                      <p:tavLst>
                                        <p:tav tm="0">
                                          <p:val>
                                            <p:fltVal val="0"/>
                                          </p:val>
                                        </p:tav>
                                        <p:tav tm="100000">
                                          <p:val>
                                            <p:strVal val="#ppt_w"/>
                                          </p:val>
                                        </p:tav>
                                      </p:tavLst>
                                    </p:anim>
                                    <p:anim calcmode="lin" valueType="num">
                                      <p:cBhvr>
                                        <p:cTn id="22" dur="500" fill="hold"/>
                                        <p:tgtEl>
                                          <p:spTgt spid="552002"/>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ppt_w/2"/>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2000"/>
                            </p:stCondLst>
                            <p:childTnLst>
                              <p:par>
                                <p:cTn id="31" presetID="17" presetClass="entr" presetSubtype="8" fill="hold" grpId="0" nodeType="afterEffect">
                                  <p:stCondLst>
                                    <p:cond delay="0"/>
                                  </p:stCondLst>
                                  <p:childTnLst>
                                    <p:set>
                                      <p:cBhvr>
                                        <p:cTn id="32" dur="1" fill="hold">
                                          <p:stCondLst>
                                            <p:cond delay="0"/>
                                          </p:stCondLst>
                                        </p:cTn>
                                        <p:tgtEl>
                                          <p:spTgt spid="552003"/>
                                        </p:tgtEl>
                                        <p:attrNameLst>
                                          <p:attrName>style.visibility</p:attrName>
                                        </p:attrNameLst>
                                      </p:cBhvr>
                                      <p:to>
                                        <p:strVal val="visible"/>
                                      </p:to>
                                    </p:set>
                                    <p:anim calcmode="lin" valueType="num">
                                      <p:cBhvr>
                                        <p:cTn id="33" dur="500" fill="hold"/>
                                        <p:tgtEl>
                                          <p:spTgt spid="552003"/>
                                        </p:tgtEl>
                                        <p:attrNameLst>
                                          <p:attrName>ppt_x</p:attrName>
                                        </p:attrNameLst>
                                      </p:cBhvr>
                                      <p:tavLst>
                                        <p:tav tm="0">
                                          <p:val>
                                            <p:strVal val="#ppt_x-#ppt_w/2"/>
                                          </p:val>
                                        </p:tav>
                                        <p:tav tm="100000">
                                          <p:val>
                                            <p:strVal val="#ppt_x"/>
                                          </p:val>
                                        </p:tav>
                                      </p:tavLst>
                                    </p:anim>
                                    <p:anim calcmode="lin" valueType="num">
                                      <p:cBhvr>
                                        <p:cTn id="34" dur="500" fill="hold"/>
                                        <p:tgtEl>
                                          <p:spTgt spid="552003"/>
                                        </p:tgtEl>
                                        <p:attrNameLst>
                                          <p:attrName>ppt_y</p:attrName>
                                        </p:attrNameLst>
                                      </p:cBhvr>
                                      <p:tavLst>
                                        <p:tav tm="0">
                                          <p:val>
                                            <p:strVal val="#ppt_y"/>
                                          </p:val>
                                        </p:tav>
                                        <p:tav tm="100000">
                                          <p:val>
                                            <p:strVal val="#ppt_y"/>
                                          </p:val>
                                        </p:tav>
                                      </p:tavLst>
                                    </p:anim>
                                    <p:anim calcmode="lin" valueType="num">
                                      <p:cBhvr>
                                        <p:cTn id="35" dur="500" fill="hold"/>
                                        <p:tgtEl>
                                          <p:spTgt spid="552003"/>
                                        </p:tgtEl>
                                        <p:attrNameLst>
                                          <p:attrName>ppt_w</p:attrName>
                                        </p:attrNameLst>
                                      </p:cBhvr>
                                      <p:tavLst>
                                        <p:tav tm="0">
                                          <p:val>
                                            <p:fltVal val="0"/>
                                          </p:val>
                                        </p:tav>
                                        <p:tav tm="100000">
                                          <p:val>
                                            <p:strVal val="#ppt_w"/>
                                          </p:val>
                                        </p:tav>
                                      </p:tavLst>
                                    </p:anim>
                                    <p:anim calcmode="lin" valueType="num">
                                      <p:cBhvr>
                                        <p:cTn id="36" dur="500" fill="hold"/>
                                        <p:tgtEl>
                                          <p:spTgt spid="552003"/>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2500"/>
                            </p:stCondLst>
                            <p:childTnLst>
                              <p:par>
                                <p:cTn id="38" presetID="17" presetClass="entr" presetSubtype="8"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ppt_x</p:attrName>
                                        </p:attrNameLst>
                                      </p:cBhvr>
                                      <p:tavLst>
                                        <p:tav tm="0">
                                          <p:val>
                                            <p:strVal val="#ppt_x-#ppt_w/2"/>
                                          </p:val>
                                        </p:tav>
                                        <p:tav tm="100000">
                                          <p:val>
                                            <p:strVal val="#ppt_x"/>
                                          </p:val>
                                        </p:tav>
                                      </p:tavLst>
                                    </p:anim>
                                    <p:anim calcmode="lin" valueType="num">
                                      <p:cBhvr>
                                        <p:cTn id="41" dur="500" fill="hold"/>
                                        <p:tgtEl>
                                          <p:spTgt spid="6"/>
                                        </p:tgtEl>
                                        <p:attrNameLst>
                                          <p:attrName>ppt_y</p:attrName>
                                        </p:attrNameLst>
                                      </p:cBhvr>
                                      <p:tavLst>
                                        <p:tav tm="0">
                                          <p:val>
                                            <p:strVal val="#ppt_y"/>
                                          </p:val>
                                        </p:tav>
                                        <p:tav tm="100000">
                                          <p:val>
                                            <p:strVal val="#ppt_y"/>
                                          </p:val>
                                        </p:tav>
                                      </p:tavLst>
                                    </p:anim>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3000"/>
                            </p:stCondLst>
                            <p:childTnLst>
                              <p:par>
                                <p:cTn id="45" presetID="17" presetClass="entr" presetSubtype="8" fill="hold" grpId="0" nodeType="afterEffect">
                                  <p:stCondLst>
                                    <p:cond delay="0"/>
                                  </p:stCondLst>
                                  <p:childTnLst>
                                    <p:set>
                                      <p:cBhvr>
                                        <p:cTn id="46" dur="1" fill="hold">
                                          <p:stCondLst>
                                            <p:cond delay="0"/>
                                          </p:stCondLst>
                                        </p:cTn>
                                        <p:tgtEl>
                                          <p:spTgt spid="552004"/>
                                        </p:tgtEl>
                                        <p:attrNameLst>
                                          <p:attrName>style.visibility</p:attrName>
                                        </p:attrNameLst>
                                      </p:cBhvr>
                                      <p:to>
                                        <p:strVal val="visible"/>
                                      </p:to>
                                    </p:set>
                                    <p:anim calcmode="lin" valueType="num">
                                      <p:cBhvr>
                                        <p:cTn id="47" dur="500" fill="hold"/>
                                        <p:tgtEl>
                                          <p:spTgt spid="552004"/>
                                        </p:tgtEl>
                                        <p:attrNameLst>
                                          <p:attrName>ppt_x</p:attrName>
                                        </p:attrNameLst>
                                      </p:cBhvr>
                                      <p:tavLst>
                                        <p:tav tm="0">
                                          <p:val>
                                            <p:strVal val="#ppt_x-#ppt_w/2"/>
                                          </p:val>
                                        </p:tav>
                                        <p:tav tm="100000">
                                          <p:val>
                                            <p:strVal val="#ppt_x"/>
                                          </p:val>
                                        </p:tav>
                                      </p:tavLst>
                                    </p:anim>
                                    <p:anim calcmode="lin" valueType="num">
                                      <p:cBhvr>
                                        <p:cTn id="48" dur="500" fill="hold"/>
                                        <p:tgtEl>
                                          <p:spTgt spid="552004"/>
                                        </p:tgtEl>
                                        <p:attrNameLst>
                                          <p:attrName>ppt_y</p:attrName>
                                        </p:attrNameLst>
                                      </p:cBhvr>
                                      <p:tavLst>
                                        <p:tav tm="0">
                                          <p:val>
                                            <p:strVal val="#ppt_y"/>
                                          </p:val>
                                        </p:tav>
                                        <p:tav tm="100000">
                                          <p:val>
                                            <p:strVal val="#ppt_y"/>
                                          </p:val>
                                        </p:tav>
                                      </p:tavLst>
                                    </p:anim>
                                    <p:anim calcmode="lin" valueType="num">
                                      <p:cBhvr>
                                        <p:cTn id="49" dur="500" fill="hold"/>
                                        <p:tgtEl>
                                          <p:spTgt spid="552004"/>
                                        </p:tgtEl>
                                        <p:attrNameLst>
                                          <p:attrName>ppt_w</p:attrName>
                                        </p:attrNameLst>
                                      </p:cBhvr>
                                      <p:tavLst>
                                        <p:tav tm="0">
                                          <p:val>
                                            <p:fltVal val="0"/>
                                          </p:val>
                                        </p:tav>
                                        <p:tav tm="100000">
                                          <p:val>
                                            <p:strVal val="#ppt_w"/>
                                          </p:val>
                                        </p:tav>
                                      </p:tavLst>
                                    </p:anim>
                                    <p:anim calcmode="lin" valueType="num">
                                      <p:cBhvr>
                                        <p:cTn id="50" dur="500" fill="hold"/>
                                        <p:tgtEl>
                                          <p:spTgt spid="552004"/>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3500"/>
                            </p:stCondLst>
                            <p:childTnLst>
                              <p:par>
                                <p:cTn id="52" presetID="17" presetClass="entr" presetSubtype="8" fill="hold" nodeType="after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p:cTn id="54" dur="500" fill="hold"/>
                                        <p:tgtEl>
                                          <p:spTgt spid="7"/>
                                        </p:tgtEl>
                                        <p:attrNameLst>
                                          <p:attrName>ppt_x</p:attrName>
                                        </p:attrNameLst>
                                      </p:cBhvr>
                                      <p:tavLst>
                                        <p:tav tm="0">
                                          <p:val>
                                            <p:strVal val="#ppt_x-#ppt_w/2"/>
                                          </p:val>
                                        </p:tav>
                                        <p:tav tm="100000">
                                          <p:val>
                                            <p:strVal val="#ppt_x"/>
                                          </p:val>
                                        </p:tav>
                                      </p:tavLst>
                                    </p:anim>
                                    <p:anim calcmode="lin" valueType="num">
                                      <p:cBhvr>
                                        <p:cTn id="55" dur="500" fill="hold"/>
                                        <p:tgtEl>
                                          <p:spTgt spid="7"/>
                                        </p:tgtEl>
                                        <p:attrNameLst>
                                          <p:attrName>ppt_y</p:attrName>
                                        </p:attrNameLst>
                                      </p:cBhvr>
                                      <p:tavLst>
                                        <p:tav tm="0">
                                          <p:val>
                                            <p:strVal val="#ppt_y"/>
                                          </p:val>
                                        </p:tav>
                                        <p:tav tm="100000">
                                          <p:val>
                                            <p:strVal val="#ppt_y"/>
                                          </p:val>
                                        </p:tav>
                                      </p:tavLst>
                                    </p:anim>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4000"/>
                            </p:stCondLst>
                            <p:childTnLst>
                              <p:par>
                                <p:cTn id="59" presetID="17" presetClass="entr" presetSubtype="8" fill="hold" grpId="0" nodeType="afterEffect">
                                  <p:stCondLst>
                                    <p:cond delay="0"/>
                                  </p:stCondLst>
                                  <p:childTnLst>
                                    <p:set>
                                      <p:cBhvr>
                                        <p:cTn id="60" dur="1" fill="hold">
                                          <p:stCondLst>
                                            <p:cond delay="0"/>
                                          </p:stCondLst>
                                        </p:cTn>
                                        <p:tgtEl>
                                          <p:spTgt spid="552005"/>
                                        </p:tgtEl>
                                        <p:attrNameLst>
                                          <p:attrName>style.visibility</p:attrName>
                                        </p:attrNameLst>
                                      </p:cBhvr>
                                      <p:to>
                                        <p:strVal val="visible"/>
                                      </p:to>
                                    </p:set>
                                    <p:anim calcmode="lin" valueType="num">
                                      <p:cBhvr>
                                        <p:cTn id="61" dur="500" fill="hold"/>
                                        <p:tgtEl>
                                          <p:spTgt spid="552005"/>
                                        </p:tgtEl>
                                        <p:attrNameLst>
                                          <p:attrName>ppt_x</p:attrName>
                                        </p:attrNameLst>
                                      </p:cBhvr>
                                      <p:tavLst>
                                        <p:tav tm="0">
                                          <p:val>
                                            <p:strVal val="#ppt_x-#ppt_w/2"/>
                                          </p:val>
                                        </p:tav>
                                        <p:tav tm="100000">
                                          <p:val>
                                            <p:strVal val="#ppt_x"/>
                                          </p:val>
                                        </p:tav>
                                      </p:tavLst>
                                    </p:anim>
                                    <p:anim calcmode="lin" valueType="num">
                                      <p:cBhvr>
                                        <p:cTn id="62" dur="500" fill="hold"/>
                                        <p:tgtEl>
                                          <p:spTgt spid="552005"/>
                                        </p:tgtEl>
                                        <p:attrNameLst>
                                          <p:attrName>ppt_y</p:attrName>
                                        </p:attrNameLst>
                                      </p:cBhvr>
                                      <p:tavLst>
                                        <p:tav tm="0">
                                          <p:val>
                                            <p:strVal val="#ppt_y"/>
                                          </p:val>
                                        </p:tav>
                                        <p:tav tm="100000">
                                          <p:val>
                                            <p:strVal val="#ppt_y"/>
                                          </p:val>
                                        </p:tav>
                                      </p:tavLst>
                                    </p:anim>
                                    <p:anim calcmode="lin" valueType="num">
                                      <p:cBhvr>
                                        <p:cTn id="63" dur="500" fill="hold"/>
                                        <p:tgtEl>
                                          <p:spTgt spid="552005"/>
                                        </p:tgtEl>
                                        <p:attrNameLst>
                                          <p:attrName>ppt_w</p:attrName>
                                        </p:attrNameLst>
                                      </p:cBhvr>
                                      <p:tavLst>
                                        <p:tav tm="0">
                                          <p:val>
                                            <p:fltVal val="0"/>
                                          </p:val>
                                        </p:tav>
                                        <p:tav tm="100000">
                                          <p:val>
                                            <p:strVal val="#ppt_w"/>
                                          </p:val>
                                        </p:tav>
                                      </p:tavLst>
                                    </p:anim>
                                    <p:anim calcmode="lin" valueType="num">
                                      <p:cBhvr>
                                        <p:cTn id="64" dur="500" fill="hold"/>
                                        <p:tgtEl>
                                          <p:spTgt spid="552005"/>
                                        </p:tgtEl>
                                        <p:attrNameLst>
                                          <p:attrName>ppt_h</p:attrName>
                                        </p:attrNameLst>
                                      </p:cBhvr>
                                      <p:tavLst>
                                        <p:tav tm="0">
                                          <p:val>
                                            <p:strVal val="#ppt_h"/>
                                          </p:val>
                                        </p:tav>
                                        <p:tav tm="100000">
                                          <p:val>
                                            <p:strVal val="#ppt_h"/>
                                          </p:val>
                                        </p:tav>
                                      </p:tavLst>
                                    </p:anim>
                                  </p:childTnLst>
                                </p:cTn>
                              </p:par>
                            </p:childTnLst>
                          </p:cTn>
                        </p:par>
                        <p:par>
                          <p:cTn id="65" fill="hold" nodeType="afterGroup">
                            <p:stCondLst>
                              <p:cond delay="4500"/>
                            </p:stCondLst>
                            <p:childTnLst>
                              <p:par>
                                <p:cTn id="66" presetID="17" presetClass="entr" presetSubtype="8"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p:cTn id="68" dur="500" fill="hold"/>
                                        <p:tgtEl>
                                          <p:spTgt spid="8"/>
                                        </p:tgtEl>
                                        <p:attrNameLst>
                                          <p:attrName>ppt_x</p:attrName>
                                        </p:attrNameLst>
                                      </p:cBhvr>
                                      <p:tavLst>
                                        <p:tav tm="0">
                                          <p:val>
                                            <p:strVal val="#ppt_x-#ppt_w/2"/>
                                          </p:val>
                                        </p:tav>
                                        <p:tav tm="100000">
                                          <p:val>
                                            <p:strVal val="#ppt_x"/>
                                          </p:val>
                                        </p:tav>
                                      </p:tavLst>
                                    </p:anim>
                                    <p:anim calcmode="lin" valueType="num">
                                      <p:cBhvr>
                                        <p:cTn id="69" dur="500" fill="hold"/>
                                        <p:tgtEl>
                                          <p:spTgt spid="8"/>
                                        </p:tgtEl>
                                        <p:attrNameLst>
                                          <p:attrName>ppt_y</p:attrName>
                                        </p:attrNameLst>
                                      </p:cBhvr>
                                      <p:tavLst>
                                        <p:tav tm="0">
                                          <p:val>
                                            <p:strVal val="#ppt_y"/>
                                          </p:val>
                                        </p:tav>
                                        <p:tav tm="100000">
                                          <p:val>
                                            <p:strVal val="#ppt_y"/>
                                          </p:val>
                                        </p:tav>
                                      </p:tavLst>
                                    </p:anim>
                                    <p:anim calcmode="lin" valueType="num">
                                      <p:cBhvr>
                                        <p:cTn id="70" dur="500" fill="hold"/>
                                        <p:tgtEl>
                                          <p:spTgt spid="8"/>
                                        </p:tgtEl>
                                        <p:attrNameLst>
                                          <p:attrName>ppt_w</p:attrName>
                                        </p:attrNameLst>
                                      </p:cBhvr>
                                      <p:tavLst>
                                        <p:tav tm="0">
                                          <p:val>
                                            <p:fltVal val="0"/>
                                          </p:val>
                                        </p:tav>
                                        <p:tav tm="100000">
                                          <p:val>
                                            <p:strVal val="#ppt_w"/>
                                          </p:val>
                                        </p:tav>
                                      </p:tavLst>
                                    </p:anim>
                                    <p:anim calcmode="lin" valueType="num">
                                      <p:cBhvr>
                                        <p:cTn id="71" dur="500" fill="hold"/>
                                        <p:tgtEl>
                                          <p:spTgt spid="8"/>
                                        </p:tgtEl>
                                        <p:attrNameLst>
                                          <p:attrName>ppt_h</p:attrName>
                                        </p:attrNameLst>
                                      </p:cBhvr>
                                      <p:tavLst>
                                        <p:tav tm="0">
                                          <p:val>
                                            <p:strVal val="#ppt_h"/>
                                          </p:val>
                                        </p:tav>
                                        <p:tav tm="100000">
                                          <p:val>
                                            <p:strVal val="#ppt_h"/>
                                          </p:val>
                                        </p:tav>
                                      </p:tavLst>
                                    </p:anim>
                                  </p:childTnLst>
                                </p:cTn>
                              </p:par>
                            </p:childTnLst>
                          </p:cTn>
                        </p:par>
                        <p:par>
                          <p:cTn id="72" fill="hold" nodeType="afterGroup">
                            <p:stCondLst>
                              <p:cond delay="5000"/>
                            </p:stCondLst>
                            <p:childTnLst>
                              <p:par>
                                <p:cTn id="73" presetID="17" presetClass="entr" presetSubtype="8" fill="hold" grpId="0" nodeType="afterEffect">
                                  <p:stCondLst>
                                    <p:cond delay="0"/>
                                  </p:stCondLst>
                                  <p:childTnLst>
                                    <p:set>
                                      <p:cBhvr>
                                        <p:cTn id="74" dur="1" fill="hold">
                                          <p:stCondLst>
                                            <p:cond delay="0"/>
                                          </p:stCondLst>
                                        </p:cTn>
                                        <p:tgtEl>
                                          <p:spTgt spid="552006"/>
                                        </p:tgtEl>
                                        <p:attrNameLst>
                                          <p:attrName>style.visibility</p:attrName>
                                        </p:attrNameLst>
                                      </p:cBhvr>
                                      <p:to>
                                        <p:strVal val="visible"/>
                                      </p:to>
                                    </p:set>
                                    <p:anim calcmode="lin" valueType="num">
                                      <p:cBhvr>
                                        <p:cTn id="75" dur="500" fill="hold"/>
                                        <p:tgtEl>
                                          <p:spTgt spid="552006"/>
                                        </p:tgtEl>
                                        <p:attrNameLst>
                                          <p:attrName>ppt_x</p:attrName>
                                        </p:attrNameLst>
                                      </p:cBhvr>
                                      <p:tavLst>
                                        <p:tav tm="0">
                                          <p:val>
                                            <p:strVal val="#ppt_x-#ppt_w/2"/>
                                          </p:val>
                                        </p:tav>
                                        <p:tav tm="100000">
                                          <p:val>
                                            <p:strVal val="#ppt_x"/>
                                          </p:val>
                                        </p:tav>
                                      </p:tavLst>
                                    </p:anim>
                                    <p:anim calcmode="lin" valueType="num">
                                      <p:cBhvr>
                                        <p:cTn id="76" dur="500" fill="hold"/>
                                        <p:tgtEl>
                                          <p:spTgt spid="552006"/>
                                        </p:tgtEl>
                                        <p:attrNameLst>
                                          <p:attrName>ppt_y</p:attrName>
                                        </p:attrNameLst>
                                      </p:cBhvr>
                                      <p:tavLst>
                                        <p:tav tm="0">
                                          <p:val>
                                            <p:strVal val="#ppt_y"/>
                                          </p:val>
                                        </p:tav>
                                        <p:tav tm="100000">
                                          <p:val>
                                            <p:strVal val="#ppt_y"/>
                                          </p:val>
                                        </p:tav>
                                      </p:tavLst>
                                    </p:anim>
                                    <p:anim calcmode="lin" valueType="num">
                                      <p:cBhvr>
                                        <p:cTn id="77" dur="500" fill="hold"/>
                                        <p:tgtEl>
                                          <p:spTgt spid="552006"/>
                                        </p:tgtEl>
                                        <p:attrNameLst>
                                          <p:attrName>ppt_w</p:attrName>
                                        </p:attrNameLst>
                                      </p:cBhvr>
                                      <p:tavLst>
                                        <p:tav tm="0">
                                          <p:val>
                                            <p:fltVal val="0"/>
                                          </p:val>
                                        </p:tav>
                                        <p:tav tm="100000">
                                          <p:val>
                                            <p:strVal val="#ppt_w"/>
                                          </p:val>
                                        </p:tav>
                                      </p:tavLst>
                                    </p:anim>
                                    <p:anim calcmode="lin" valueType="num">
                                      <p:cBhvr>
                                        <p:cTn id="78" dur="500" fill="hold"/>
                                        <p:tgtEl>
                                          <p:spTgt spid="552006"/>
                                        </p:tgtEl>
                                        <p:attrNameLst>
                                          <p:attrName>ppt_h</p:attrName>
                                        </p:attrNameLst>
                                      </p:cBhvr>
                                      <p:tavLst>
                                        <p:tav tm="0">
                                          <p:val>
                                            <p:strVal val="#ppt_h"/>
                                          </p:val>
                                        </p:tav>
                                        <p:tav tm="100000">
                                          <p:val>
                                            <p:strVal val="#ppt_h"/>
                                          </p:val>
                                        </p:tav>
                                      </p:tavLst>
                                    </p:anim>
                                  </p:childTnLst>
                                </p:cTn>
                              </p:par>
                            </p:childTnLst>
                          </p:cTn>
                        </p:par>
                        <p:par>
                          <p:cTn id="79" fill="hold" nodeType="afterGroup">
                            <p:stCondLst>
                              <p:cond delay="5500"/>
                            </p:stCondLst>
                            <p:childTnLst>
                              <p:par>
                                <p:cTn id="80" presetID="17" presetClass="entr" presetSubtype="8"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p:cTn id="82" dur="500" fill="hold"/>
                                        <p:tgtEl>
                                          <p:spTgt spid="9"/>
                                        </p:tgtEl>
                                        <p:attrNameLst>
                                          <p:attrName>ppt_x</p:attrName>
                                        </p:attrNameLst>
                                      </p:cBhvr>
                                      <p:tavLst>
                                        <p:tav tm="0">
                                          <p:val>
                                            <p:strVal val="#ppt_x-#ppt_w/2"/>
                                          </p:val>
                                        </p:tav>
                                        <p:tav tm="100000">
                                          <p:val>
                                            <p:strVal val="#ppt_x"/>
                                          </p:val>
                                        </p:tav>
                                      </p:tavLst>
                                    </p:anim>
                                    <p:anim calcmode="lin" valueType="num">
                                      <p:cBhvr>
                                        <p:cTn id="83" dur="500" fill="hold"/>
                                        <p:tgtEl>
                                          <p:spTgt spid="9"/>
                                        </p:tgtEl>
                                        <p:attrNameLst>
                                          <p:attrName>ppt_y</p:attrName>
                                        </p:attrNameLst>
                                      </p:cBhvr>
                                      <p:tavLst>
                                        <p:tav tm="0">
                                          <p:val>
                                            <p:strVal val="#ppt_y"/>
                                          </p:val>
                                        </p:tav>
                                        <p:tav tm="100000">
                                          <p:val>
                                            <p:strVal val="#ppt_y"/>
                                          </p:val>
                                        </p:tav>
                                      </p:tavLst>
                                    </p:anim>
                                    <p:anim calcmode="lin" valueType="num">
                                      <p:cBhvr>
                                        <p:cTn id="84" dur="500" fill="hold"/>
                                        <p:tgtEl>
                                          <p:spTgt spid="9"/>
                                        </p:tgtEl>
                                        <p:attrNameLst>
                                          <p:attrName>ppt_w</p:attrName>
                                        </p:attrNameLst>
                                      </p:cBhvr>
                                      <p:tavLst>
                                        <p:tav tm="0">
                                          <p:val>
                                            <p:fltVal val="0"/>
                                          </p:val>
                                        </p:tav>
                                        <p:tav tm="100000">
                                          <p:val>
                                            <p:strVal val="#ppt_w"/>
                                          </p:val>
                                        </p:tav>
                                      </p:tavLst>
                                    </p:anim>
                                    <p:anim calcmode="lin" valueType="num">
                                      <p:cBhvr>
                                        <p:cTn id="85" dur="500" fill="hold"/>
                                        <p:tgtEl>
                                          <p:spTgt spid="9"/>
                                        </p:tgtEl>
                                        <p:attrNameLst>
                                          <p:attrName>ppt_h</p:attrName>
                                        </p:attrNameLst>
                                      </p:cBhvr>
                                      <p:tavLst>
                                        <p:tav tm="0">
                                          <p:val>
                                            <p:strVal val="#ppt_h"/>
                                          </p:val>
                                        </p:tav>
                                        <p:tav tm="100000">
                                          <p:val>
                                            <p:strVal val="#ppt_h"/>
                                          </p:val>
                                        </p:tav>
                                      </p:tavLst>
                                    </p:anim>
                                  </p:childTnLst>
                                </p:cTn>
                              </p:par>
                            </p:childTnLst>
                          </p:cTn>
                        </p:par>
                        <p:par>
                          <p:cTn id="86" fill="hold" nodeType="afterGroup">
                            <p:stCondLst>
                              <p:cond delay="6000"/>
                            </p:stCondLst>
                            <p:childTnLst>
                              <p:par>
                                <p:cTn id="87" presetID="17" presetClass="entr" presetSubtype="8" fill="hold" grpId="0" nodeType="afterEffect">
                                  <p:stCondLst>
                                    <p:cond delay="0"/>
                                  </p:stCondLst>
                                  <p:childTnLst>
                                    <p:set>
                                      <p:cBhvr>
                                        <p:cTn id="88" dur="1" fill="hold">
                                          <p:stCondLst>
                                            <p:cond delay="0"/>
                                          </p:stCondLst>
                                        </p:cTn>
                                        <p:tgtEl>
                                          <p:spTgt spid="552007"/>
                                        </p:tgtEl>
                                        <p:attrNameLst>
                                          <p:attrName>style.visibility</p:attrName>
                                        </p:attrNameLst>
                                      </p:cBhvr>
                                      <p:to>
                                        <p:strVal val="visible"/>
                                      </p:to>
                                    </p:set>
                                    <p:anim calcmode="lin" valueType="num">
                                      <p:cBhvr>
                                        <p:cTn id="89" dur="500" fill="hold"/>
                                        <p:tgtEl>
                                          <p:spTgt spid="552007"/>
                                        </p:tgtEl>
                                        <p:attrNameLst>
                                          <p:attrName>ppt_x</p:attrName>
                                        </p:attrNameLst>
                                      </p:cBhvr>
                                      <p:tavLst>
                                        <p:tav tm="0">
                                          <p:val>
                                            <p:strVal val="#ppt_x-#ppt_w/2"/>
                                          </p:val>
                                        </p:tav>
                                        <p:tav tm="100000">
                                          <p:val>
                                            <p:strVal val="#ppt_x"/>
                                          </p:val>
                                        </p:tav>
                                      </p:tavLst>
                                    </p:anim>
                                    <p:anim calcmode="lin" valueType="num">
                                      <p:cBhvr>
                                        <p:cTn id="90" dur="500" fill="hold"/>
                                        <p:tgtEl>
                                          <p:spTgt spid="552007"/>
                                        </p:tgtEl>
                                        <p:attrNameLst>
                                          <p:attrName>ppt_y</p:attrName>
                                        </p:attrNameLst>
                                      </p:cBhvr>
                                      <p:tavLst>
                                        <p:tav tm="0">
                                          <p:val>
                                            <p:strVal val="#ppt_y"/>
                                          </p:val>
                                        </p:tav>
                                        <p:tav tm="100000">
                                          <p:val>
                                            <p:strVal val="#ppt_y"/>
                                          </p:val>
                                        </p:tav>
                                      </p:tavLst>
                                    </p:anim>
                                    <p:anim calcmode="lin" valueType="num">
                                      <p:cBhvr>
                                        <p:cTn id="91" dur="500" fill="hold"/>
                                        <p:tgtEl>
                                          <p:spTgt spid="552007"/>
                                        </p:tgtEl>
                                        <p:attrNameLst>
                                          <p:attrName>ppt_w</p:attrName>
                                        </p:attrNameLst>
                                      </p:cBhvr>
                                      <p:tavLst>
                                        <p:tav tm="0">
                                          <p:val>
                                            <p:fltVal val="0"/>
                                          </p:val>
                                        </p:tav>
                                        <p:tav tm="100000">
                                          <p:val>
                                            <p:strVal val="#ppt_w"/>
                                          </p:val>
                                        </p:tav>
                                      </p:tavLst>
                                    </p:anim>
                                    <p:anim calcmode="lin" valueType="num">
                                      <p:cBhvr>
                                        <p:cTn id="92" dur="500" fill="hold"/>
                                        <p:tgtEl>
                                          <p:spTgt spid="552007"/>
                                        </p:tgtEl>
                                        <p:attrNameLst>
                                          <p:attrName>ppt_h</p:attrName>
                                        </p:attrNameLst>
                                      </p:cBhvr>
                                      <p:tavLst>
                                        <p:tav tm="0">
                                          <p:val>
                                            <p:strVal val="#ppt_h"/>
                                          </p:val>
                                        </p:tav>
                                        <p:tav tm="100000">
                                          <p:val>
                                            <p:strVal val="#ppt_h"/>
                                          </p:val>
                                        </p:tav>
                                      </p:tavLst>
                                    </p:anim>
                                  </p:childTnLst>
                                </p:cTn>
                              </p:par>
                            </p:childTnLst>
                          </p:cTn>
                        </p:par>
                        <p:par>
                          <p:cTn id="93" fill="hold" nodeType="afterGroup">
                            <p:stCondLst>
                              <p:cond delay="6500"/>
                            </p:stCondLst>
                            <p:childTnLst>
                              <p:par>
                                <p:cTn id="94" presetID="17" presetClass="entr" presetSubtype="8" fill="hold" nodeType="afterEffect">
                                  <p:stCondLst>
                                    <p:cond delay="0"/>
                                  </p:stCondLst>
                                  <p:childTnLst>
                                    <p:set>
                                      <p:cBhvr>
                                        <p:cTn id="95" dur="1" fill="hold">
                                          <p:stCondLst>
                                            <p:cond delay="0"/>
                                          </p:stCondLst>
                                        </p:cTn>
                                        <p:tgtEl>
                                          <p:spTgt spid="10"/>
                                        </p:tgtEl>
                                        <p:attrNameLst>
                                          <p:attrName>style.visibility</p:attrName>
                                        </p:attrNameLst>
                                      </p:cBhvr>
                                      <p:to>
                                        <p:strVal val="visible"/>
                                      </p:to>
                                    </p:set>
                                    <p:anim calcmode="lin" valueType="num">
                                      <p:cBhvr>
                                        <p:cTn id="96" dur="500" fill="hold"/>
                                        <p:tgtEl>
                                          <p:spTgt spid="10"/>
                                        </p:tgtEl>
                                        <p:attrNameLst>
                                          <p:attrName>ppt_x</p:attrName>
                                        </p:attrNameLst>
                                      </p:cBhvr>
                                      <p:tavLst>
                                        <p:tav tm="0">
                                          <p:val>
                                            <p:strVal val="#ppt_x-#ppt_w/2"/>
                                          </p:val>
                                        </p:tav>
                                        <p:tav tm="100000">
                                          <p:val>
                                            <p:strVal val="#ppt_x"/>
                                          </p:val>
                                        </p:tav>
                                      </p:tavLst>
                                    </p:anim>
                                    <p:anim calcmode="lin" valueType="num">
                                      <p:cBhvr>
                                        <p:cTn id="97" dur="500" fill="hold"/>
                                        <p:tgtEl>
                                          <p:spTgt spid="10"/>
                                        </p:tgtEl>
                                        <p:attrNameLst>
                                          <p:attrName>ppt_y</p:attrName>
                                        </p:attrNameLst>
                                      </p:cBhvr>
                                      <p:tavLst>
                                        <p:tav tm="0">
                                          <p:val>
                                            <p:strVal val="#ppt_y"/>
                                          </p:val>
                                        </p:tav>
                                        <p:tav tm="100000">
                                          <p:val>
                                            <p:strVal val="#ppt_y"/>
                                          </p:val>
                                        </p:tav>
                                      </p:tavLst>
                                    </p:anim>
                                    <p:anim calcmode="lin" valueType="num">
                                      <p:cBhvr>
                                        <p:cTn id="98" dur="500" fill="hold"/>
                                        <p:tgtEl>
                                          <p:spTgt spid="10"/>
                                        </p:tgtEl>
                                        <p:attrNameLst>
                                          <p:attrName>ppt_w</p:attrName>
                                        </p:attrNameLst>
                                      </p:cBhvr>
                                      <p:tavLst>
                                        <p:tav tm="0">
                                          <p:val>
                                            <p:fltVal val="0"/>
                                          </p:val>
                                        </p:tav>
                                        <p:tav tm="100000">
                                          <p:val>
                                            <p:strVal val="#ppt_w"/>
                                          </p:val>
                                        </p:tav>
                                      </p:tavLst>
                                    </p:anim>
                                    <p:anim calcmode="lin" valueType="num">
                                      <p:cBhvr>
                                        <p:cTn id="99" dur="500" fill="hold"/>
                                        <p:tgtEl>
                                          <p:spTgt spid="10"/>
                                        </p:tgtEl>
                                        <p:attrNameLst>
                                          <p:attrName>ppt_h</p:attrName>
                                        </p:attrNameLst>
                                      </p:cBhvr>
                                      <p:tavLst>
                                        <p:tav tm="0">
                                          <p:val>
                                            <p:strVal val="#ppt_h"/>
                                          </p:val>
                                        </p:tav>
                                        <p:tav tm="100000">
                                          <p:val>
                                            <p:strVal val="#ppt_h"/>
                                          </p:val>
                                        </p:tav>
                                      </p:tavLst>
                                    </p:anim>
                                  </p:childTnLst>
                                </p:cTn>
                              </p:par>
                            </p:childTnLst>
                          </p:cTn>
                        </p:par>
                        <p:par>
                          <p:cTn id="100" fill="hold" nodeType="afterGroup">
                            <p:stCondLst>
                              <p:cond delay="7000"/>
                            </p:stCondLst>
                            <p:childTnLst>
                              <p:par>
                                <p:cTn id="101" presetID="17" presetClass="entr" presetSubtype="8" fill="hold" grpId="0" nodeType="afterEffect">
                                  <p:stCondLst>
                                    <p:cond delay="0"/>
                                  </p:stCondLst>
                                  <p:childTnLst>
                                    <p:set>
                                      <p:cBhvr>
                                        <p:cTn id="102" dur="1" fill="hold">
                                          <p:stCondLst>
                                            <p:cond delay="0"/>
                                          </p:stCondLst>
                                        </p:cTn>
                                        <p:tgtEl>
                                          <p:spTgt spid="552008"/>
                                        </p:tgtEl>
                                        <p:attrNameLst>
                                          <p:attrName>style.visibility</p:attrName>
                                        </p:attrNameLst>
                                      </p:cBhvr>
                                      <p:to>
                                        <p:strVal val="visible"/>
                                      </p:to>
                                    </p:set>
                                    <p:anim calcmode="lin" valueType="num">
                                      <p:cBhvr>
                                        <p:cTn id="103" dur="500" fill="hold"/>
                                        <p:tgtEl>
                                          <p:spTgt spid="552008"/>
                                        </p:tgtEl>
                                        <p:attrNameLst>
                                          <p:attrName>ppt_x</p:attrName>
                                        </p:attrNameLst>
                                      </p:cBhvr>
                                      <p:tavLst>
                                        <p:tav tm="0">
                                          <p:val>
                                            <p:strVal val="#ppt_x-#ppt_w/2"/>
                                          </p:val>
                                        </p:tav>
                                        <p:tav tm="100000">
                                          <p:val>
                                            <p:strVal val="#ppt_x"/>
                                          </p:val>
                                        </p:tav>
                                      </p:tavLst>
                                    </p:anim>
                                    <p:anim calcmode="lin" valueType="num">
                                      <p:cBhvr>
                                        <p:cTn id="104" dur="500" fill="hold"/>
                                        <p:tgtEl>
                                          <p:spTgt spid="552008"/>
                                        </p:tgtEl>
                                        <p:attrNameLst>
                                          <p:attrName>ppt_y</p:attrName>
                                        </p:attrNameLst>
                                      </p:cBhvr>
                                      <p:tavLst>
                                        <p:tav tm="0">
                                          <p:val>
                                            <p:strVal val="#ppt_y"/>
                                          </p:val>
                                        </p:tav>
                                        <p:tav tm="100000">
                                          <p:val>
                                            <p:strVal val="#ppt_y"/>
                                          </p:val>
                                        </p:tav>
                                      </p:tavLst>
                                    </p:anim>
                                    <p:anim calcmode="lin" valueType="num">
                                      <p:cBhvr>
                                        <p:cTn id="105" dur="500" fill="hold"/>
                                        <p:tgtEl>
                                          <p:spTgt spid="552008"/>
                                        </p:tgtEl>
                                        <p:attrNameLst>
                                          <p:attrName>ppt_w</p:attrName>
                                        </p:attrNameLst>
                                      </p:cBhvr>
                                      <p:tavLst>
                                        <p:tav tm="0">
                                          <p:val>
                                            <p:fltVal val="0"/>
                                          </p:val>
                                        </p:tav>
                                        <p:tav tm="100000">
                                          <p:val>
                                            <p:strVal val="#ppt_w"/>
                                          </p:val>
                                        </p:tav>
                                      </p:tavLst>
                                    </p:anim>
                                    <p:anim calcmode="lin" valueType="num">
                                      <p:cBhvr>
                                        <p:cTn id="106" dur="500" fill="hold"/>
                                        <p:tgtEl>
                                          <p:spTgt spid="552008"/>
                                        </p:tgtEl>
                                        <p:attrNameLst>
                                          <p:attrName>ppt_h</p:attrName>
                                        </p:attrNameLst>
                                      </p:cBhvr>
                                      <p:tavLst>
                                        <p:tav tm="0">
                                          <p:val>
                                            <p:strVal val="#ppt_h"/>
                                          </p:val>
                                        </p:tav>
                                        <p:tav tm="100000">
                                          <p:val>
                                            <p:strVal val="#ppt_h"/>
                                          </p:val>
                                        </p:tav>
                                      </p:tavLst>
                                    </p:anim>
                                  </p:childTnLst>
                                </p:cTn>
                              </p:par>
                            </p:childTnLst>
                          </p:cTn>
                        </p:par>
                        <p:par>
                          <p:cTn id="107" fill="hold" nodeType="afterGroup">
                            <p:stCondLst>
                              <p:cond delay="7500"/>
                            </p:stCondLst>
                            <p:childTnLst>
                              <p:par>
                                <p:cTn id="108" presetID="17" presetClass="entr" presetSubtype="8" fill="hold" nodeType="afterEffect">
                                  <p:stCondLst>
                                    <p:cond delay="0"/>
                                  </p:stCondLst>
                                  <p:childTnLst>
                                    <p:set>
                                      <p:cBhvr>
                                        <p:cTn id="109" dur="1" fill="hold">
                                          <p:stCondLst>
                                            <p:cond delay="0"/>
                                          </p:stCondLst>
                                        </p:cTn>
                                        <p:tgtEl>
                                          <p:spTgt spid="11"/>
                                        </p:tgtEl>
                                        <p:attrNameLst>
                                          <p:attrName>style.visibility</p:attrName>
                                        </p:attrNameLst>
                                      </p:cBhvr>
                                      <p:to>
                                        <p:strVal val="visible"/>
                                      </p:to>
                                    </p:set>
                                    <p:anim calcmode="lin" valueType="num">
                                      <p:cBhvr>
                                        <p:cTn id="110" dur="500" fill="hold"/>
                                        <p:tgtEl>
                                          <p:spTgt spid="11"/>
                                        </p:tgtEl>
                                        <p:attrNameLst>
                                          <p:attrName>ppt_x</p:attrName>
                                        </p:attrNameLst>
                                      </p:cBhvr>
                                      <p:tavLst>
                                        <p:tav tm="0">
                                          <p:val>
                                            <p:strVal val="#ppt_x-#ppt_w/2"/>
                                          </p:val>
                                        </p:tav>
                                        <p:tav tm="100000">
                                          <p:val>
                                            <p:strVal val="#ppt_x"/>
                                          </p:val>
                                        </p:tav>
                                      </p:tavLst>
                                    </p:anim>
                                    <p:anim calcmode="lin" valueType="num">
                                      <p:cBhvr>
                                        <p:cTn id="111" dur="500" fill="hold"/>
                                        <p:tgtEl>
                                          <p:spTgt spid="11"/>
                                        </p:tgtEl>
                                        <p:attrNameLst>
                                          <p:attrName>ppt_y</p:attrName>
                                        </p:attrNameLst>
                                      </p:cBhvr>
                                      <p:tavLst>
                                        <p:tav tm="0">
                                          <p:val>
                                            <p:strVal val="#ppt_y"/>
                                          </p:val>
                                        </p:tav>
                                        <p:tav tm="100000">
                                          <p:val>
                                            <p:strVal val="#ppt_y"/>
                                          </p:val>
                                        </p:tav>
                                      </p:tavLst>
                                    </p:anim>
                                    <p:anim calcmode="lin" valueType="num">
                                      <p:cBhvr>
                                        <p:cTn id="112" dur="500" fill="hold"/>
                                        <p:tgtEl>
                                          <p:spTgt spid="11"/>
                                        </p:tgtEl>
                                        <p:attrNameLst>
                                          <p:attrName>ppt_w</p:attrName>
                                        </p:attrNameLst>
                                      </p:cBhvr>
                                      <p:tavLst>
                                        <p:tav tm="0">
                                          <p:val>
                                            <p:fltVal val="0"/>
                                          </p:val>
                                        </p:tav>
                                        <p:tav tm="100000">
                                          <p:val>
                                            <p:strVal val="#ppt_w"/>
                                          </p:val>
                                        </p:tav>
                                      </p:tavLst>
                                    </p:anim>
                                    <p:anim calcmode="lin" valueType="num">
                                      <p:cBhvr>
                                        <p:cTn id="113" dur="500" fill="hold"/>
                                        <p:tgtEl>
                                          <p:spTgt spid="11"/>
                                        </p:tgtEl>
                                        <p:attrNameLst>
                                          <p:attrName>ppt_h</p:attrName>
                                        </p:attrNameLst>
                                      </p:cBhvr>
                                      <p:tavLst>
                                        <p:tav tm="0">
                                          <p:val>
                                            <p:strVal val="#ppt_h"/>
                                          </p:val>
                                        </p:tav>
                                        <p:tav tm="100000">
                                          <p:val>
                                            <p:strVal val="#ppt_h"/>
                                          </p:val>
                                        </p:tav>
                                      </p:tavLst>
                                    </p:anim>
                                  </p:childTnLst>
                                </p:cTn>
                              </p:par>
                            </p:childTnLst>
                          </p:cTn>
                        </p:par>
                        <p:par>
                          <p:cTn id="114" fill="hold" nodeType="afterGroup">
                            <p:stCondLst>
                              <p:cond delay="8000"/>
                            </p:stCondLst>
                            <p:childTnLst>
                              <p:par>
                                <p:cTn id="115" presetID="17" presetClass="entr" presetSubtype="8" fill="hold" grpId="0" nodeType="afterEffect">
                                  <p:stCondLst>
                                    <p:cond delay="0"/>
                                  </p:stCondLst>
                                  <p:childTnLst>
                                    <p:set>
                                      <p:cBhvr>
                                        <p:cTn id="116" dur="1" fill="hold">
                                          <p:stCondLst>
                                            <p:cond delay="0"/>
                                          </p:stCondLst>
                                        </p:cTn>
                                        <p:tgtEl>
                                          <p:spTgt spid="552009"/>
                                        </p:tgtEl>
                                        <p:attrNameLst>
                                          <p:attrName>style.visibility</p:attrName>
                                        </p:attrNameLst>
                                      </p:cBhvr>
                                      <p:to>
                                        <p:strVal val="visible"/>
                                      </p:to>
                                    </p:set>
                                    <p:anim calcmode="lin" valueType="num">
                                      <p:cBhvr>
                                        <p:cTn id="117" dur="500" fill="hold"/>
                                        <p:tgtEl>
                                          <p:spTgt spid="552009"/>
                                        </p:tgtEl>
                                        <p:attrNameLst>
                                          <p:attrName>ppt_x</p:attrName>
                                        </p:attrNameLst>
                                      </p:cBhvr>
                                      <p:tavLst>
                                        <p:tav tm="0">
                                          <p:val>
                                            <p:strVal val="#ppt_x-#ppt_w/2"/>
                                          </p:val>
                                        </p:tav>
                                        <p:tav tm="100000">
                                          <p:val>
                                            <p:strVal val="#ppt_x"/>
                                          </p:val>
                                        </p:tav>
                                      </p:tavLst>
                                    </p:anim>
                                    <p:anim calcmode="lin" valueType="num">
                                      <p:cBhvr>
                                        <p:cTn id="118" dur="500" fill="hold"/>
                                        <p:tgtEl>
                                          <p:spTgt spid="552009"/>
                                        </p:tgtEl>
                                        <p:attrNameLst>
                                          <p:attrName>ppt_y</p:attrName>
                                        </p:attrNameLst>
                                      </p:cBhvr>
                                      <p:tavLst>
                                        <p:tav tm="0">
                                          <p:val>
                                            <p:strVal val="#ppt_y"/>
                                          </p:val>
                                        </p:tav>
                                        <p:tav tm="100000">
                                          <p:val>
                                            <p:strVal val="#ppt_y"/>
                                          </p:val>
                                        </p:tav>
                                      </p:tavLst>
                                    </p:anim>
                                    <p:anim calcmode="lin" valueType="num">
                                      <p:cBhvr>
                                        <p:cTn id="119" dur="500" fill="hold"/>
                                        <p:tgtEl>
                                          <p:spTgt spid="552009"/>
                                        </p:tgtEl>
                                        <p:attrNameLst>
                                          <p:attrName>ppt_w</p:attrName>
                                        </p:attrNameLst>
                                      </p:cBhvr>
                                      <p:tavLst>
                                        <p:tav tm="0">
                                          <p:val>
                                            <p:fltVal val="0"/>
                                          </p:val>
                                        </p:tav>
                                        <p:tav tm="100000">
                                          <p:val>
                                            <p:strVal val="#ppt_w"/>
                                          </p:val>
                                        </p:tav>
                                      </p:tavLst>
                                    </p:anim>
                                    <p:anim calcmode="lin" valueType="num">
                                      <p:cBhvr>
                                        <p:cTn id="120" dur="500" fill="hold"/>
                                        <p:tgtEl>
                                          <p:spTgt spid="552009"/>
                                        </p:tgtEl>
                                        <p:attrNameLst>
                                          <p:attrName>ppt_h</p:attrName>
                                        </p:attrNameLst>
                                      </p:cBhvr>
                                      <p:tavLst>
                                        <p:tav tm="0">
                                          <p:val>
                                            <p:strVal val="#ppt_h"/>
                                          </p:val>
                                        </p:tav>
                                        <p:tav tm="100000">
                                          <p:val>
                                            <p:strVal val="#ppt_h"/>
                                          </p:val>
                                        </p:tav>
                                      </p:tavLst>
                                    </p:anim>
                                  </p:childTnLst>
                                </p:cTn>
                              </p:par>
                            </p:childTnLst>
                          </p:cTn>
                        </p:par>
                        <p:par>
                          <p:cTn id="121" fill="hold" nodeType="afterGroup">
                            <p:stCondLst>
                              <p:cond delay="8500"/>
                            </p:stCondLst>
                            <p:childTnLst>
                              <p:par>
                                <p:cTn id="122" presetID="17" presetClass="entr" presetSubtype="8" fill="hold" nodeType="after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ppt_x</p:attrName>
                                        </p:attrNameLst>
                                      </p:cBhvr>
                                      <p:tavLst>
                                        <p:tav tm="0">
                                          <p:val>
                                            <p:strVal val="#ppt_x-#ppt_w/2"/>
                                          </p:val>
                                        </p:tav>
                                        <p:tav tm="100000">
                                          <p:val>
                                            <p:strVal val="#ppt_x"/>
                                          </p:val>
                                        </p:tav>
                                      </p:tavLst>
                                    </p:anim>
                                    <p:anim calcmode="lin" valueType="num">
                                      <p:cBhvr>
                                        <p:cTn id="125" dur="500" fill="hold"/>
                                        <p:tgtEl>
                                          <p:spTgt spid="12"/>
                                        </p:tgtEl>
                                        <p:attrNameLst>
                                          <p:attrName>ppt_y</p:attrName>
                                        </p:attrNameLst>
                                      </p:cBhvr>
                                      <p:tavLst>
                                        <p:tav tm="0">
                                          <p:val>
                                            <p:strVal val="#ppt_y"/>
                                          </p:val>
                                        </p:tav>
                                        <p:tav tm="100000">
                                          <p:val>
                                            <p:strVal val="#ppt_y"/>
                                          </p:val>
                                        </p:tav>
                                      </p:tavLst>
                                    </p:anim>
                                    <p:anim calcmode="lin" valueType="num">
                                      <p:cBhvr>
                                        <p:cTn id="126" dur="500" fill="hold"/>
                                        <p:tgtEl>
                                          <p:spTgt spid="12"/>
                                        </p:tgtEl>
                                        <p:attrNameLst>
                                          <p:attrName>ppt_w</p:attrName>
                                        </p:attrNameLst>
                                      </p:cBhvr>
                                      <p:tavLst>
                                        <p:tav tm="0">
                                          <p:val>
                                            <p:fltVal val="0"/>
                                          </p:val>
                                        </p:tav>
                                        <p:tav tm="100000">
                                          <p:val>
                                            <p:strVal val="#ppt_w"/>
                                          </p:val>
                                        </p:tav>
                                      </p:tavLst>
                                    </p:anim>
                                    <p:anim calcmode="lin" valueType="num">
                                      <p:cBhvr>
                                        <p:cTn id="127" dur="500" fill="hold"/>
                                        <p:tgtEl>
                                          <p:spTgt spid="12"/>
                                        </p:tgtEl>
                                        <p:attrNameLst>
                                          <p:attrName>ppt_h</p:attrName>
                                        </p:attrNameLst>
                                      </p:cBhvr>
                                      <p:tavLst>
                                        <p:tav tm="0">
                                          <p:val>
                                            <p:strVal val="#ppt_h"/>
                                          </p:val>
                                        </p:tav>
                                        <p:tav tm="100000">
                                          <p:val>
                                            <p:strVal val="#ppt_h"/>
                                          </p:val>
                                        </p:tav>
                                      </p:tavLst>
                                    </p:anim>
                                  </p:childTnLst>
                                </p:cTn>
                              </p:par>
                            </p:childTnLst>
                          </p:cTn>
                        </p:par>
                        <p:par>
                          <p:cTn id="128" fill="hold" nodeType="afterGroup">
                            <p:stCondLst>
                              <p:cond delay="9000"/>
                            </p:stCondLst>
                            <p:childTnLst>
                              <p:par>
                                <p:cTn id="129" presetID="17" presetClass="entr" presetSubtype="8" fill="hold" grpId="0" nodeType="afterEffect">
                                  <p:stCondLst>
                                    <p:cond delay="0"/>
                                  </p:stCondLst>
                                  <p:childTnLst>
                                    <p:set>
                                      <p:cBhvr>
                                        <p:cTn id="130" dur="1" fill="hold">
                                          <p:stCondLst>
                                            <p:cond delay="0"/>
                                          </p:stCondLst>
                                        </p:cTn>
                                        <p:tgtEl>
                                          <p:spTgt spid="552010"/>
                                        </p:tgtEl>
                                        <p:attrNameLst>
                                          <p:attrName>style.visibility</p:attrName>
                                        </p:attrNameLst>
                                      </p:cBhvr>
                                      <p:to>
                                        <p:strVal val="visible"/>
                                      </p:to>
                                    </p:set>
                                    <p:anim calcmode="lin" valueType="num">
                                      <p:cBhvr>
                                        <p:cTn id="131" dur="500" fill="hold"/>
                                        <p:tgtEl>
                                          <p:spTgt spid="552010"/>
                                        </p:tgtEl>
                                        <p:attrNameLst>
                                          <p:attrName>ppt_x</p:attrName>
                                        </p:attrNameLst>
                                      </p:cBhvr>
                                      <p:tavLst>
                                        <p:tav tm="0">
                                          <p:val>
                                            <p:strVal val="#ppt_x-#ppt_w/2"/>
                                          </p:val>
                                        </p:tav>
                                        <p:tav tm="100000">
                                          <p:val>
                                            <p:strVal val="#ppt_x"/>
                                          </p:val>
                                        </p:tav>
                                      </p:tavLst>
                                    </p:anim>
                                    <p:anim calcmode="lin" valueType="num">
                                      <p:cBhvr>
                                        <p:cTn id="132" dur="500" fill="hold"/>
                                        <p:tgtEl>
                                          <p:spTgt spid="552010"/>
                                        </p:tgtEl>
                                        <p:attrNameLst>
                                          <p:attrName>ppt_y</p:attrName>
                                        </p:attrNameLst>
                                      </p:cBhvr>
                                      <p:tavLst>
                                        <p:tav tm="0">
                                          <p:val>
                                            <p:strVal val="#ppt_y"/>
                                          </p:val>
                                        </p:tav>
                                        <p:tav tm="100000">
                                          <p:val>
                                            <p:strVal val="#ppt_y"/>
                                          </p:val>
                                        </p:tav>
                                      </p:tavLst>
                                    </p:anim>
                                    <p:anim calcmode="lin" valueType="num">
                                      <p:cBhvr>
                                        <p:cTn id="133" dur="500" fill="hold"/>
                                        <p:tgtEl>
                                          <p:spTgt spid="552010"/>
                                        </p:tgtEl>
                                        <p:attrNameLst>
                                          <p:attrName>ppt_w</p:attrName>
                                        </p:attrNameLst>
                                      </p:cBhvr>
                                      <p:tavLst>
                                        <p:tav tm="0">
                                          <p:val>
                                            <p:fltVal val="0"/>
                                          </p:val>
                                        </p:tav>
                                        <p:tav tm="100000">
                                          <p:val>
                                            <p:strVal val="#ppt_w"/>
                                          </p:val>
                                        </p:tav>
                                      </p:tavLst>
                                    </p:anim>
                                    <p:anim calcmode="lin" valueType="num">
                                      <p:cBhvr>
                                        <p:cTn id="134" dur="500" fill="hold"/>
                                        <p:tgtEl>
                                          <p:spTgt spid="552010"/>
                                        </p:tgtEl>
                                        <p:attrNameLst>
                                          <p:attrName>ppt_h</p:attrName>
                                        </p:attrNameLst>
                                      </p:cBhvr>
                                      <p:tavLst>
                                        <p:tav tm="0">
                                          <p:val>
                                            <p:strVal val="#ppt_h"/>
                                          </p:val>
                                        </p:tav>
                                        <p:tav tm="100000">
                                          <p:val>
                                            <p:strVal val="#ppt_h"/>
                                          </p:val>
                                        </p:tav>
                                      </p:tavLst>
                                    </p:anim>
                                  </p:childTnLst>
                                </p:cTn>
                              </p:par>
                            </p:childTnLst>
                          </p:cTn>
                        </p:par>
                        <p:par>
                          <p:cTn id="135" fill="hold" nodeType="afterGroup">
                            <p:stCondLst>
                              <p:cond delay="9500"/>
                            </p:stCondLst>
                            <p:childTnLst>
                              <p:par>
                                <p:cTn id="136" presetID="17" presetClass="entr" presetSubtype="8" fill="hold" nodeType="afterEffect">
                                  <p:stCondLst>
                                    <p:cond delay="0"/>
                                  </p:stCondLst>
                                  <p:childTnLst>
                                    <p:set>
                                      <p:cBhvr>
                                        <p:cTn id="137" dur="1" fill="hold">
                                          <p:stCondLst>
                                            <p:cond delay="0"/>
                                          </p:stCondLst>
                                        </p:cTn>
                                        <p:tgtEl>
                                          <p:spTgt spid="13"/>
                                        </p:tgtEl>
                                        <p:attrNameLst>
                                          <p:attrName>style.visibility</p:attrName>
                                        </p:attrNameLst>
                                      </p:cBhvr>
                                      <p:to>
                                        <p:strVal val="visible"/>
                                      </p:to>
                                    </p:set>
                                    <p:anim calcmode="lin" valueType="num">
                                      <p:cBhvr>
                                        <p:cTn id="138" dur="500" fill="hold"/>
                                        <p:tgtEl>
                                          <p:spTgt spid="13"/>
                                        </p:tgtEl>
                                        <p:attrNameLst>
                                          <p:attrName>ppt_x</p:attrName>
                                        </p:attrNameLst>
                                      </p:cBhvr>
                                      <p:tavLst>
                                        <p:tav tm="0">
                                          <p:val>
                                            <p:strVal val="#ppt_x-#ppt_w/2"/>
                                          </p:val>
                                        </p:tav>
                                        <p:tav tm="100000">
                                          <p:val>
                                            <p:strVal val="#ppt_x"/>
                                          </p:val>
                                        </p:tav>
                                      </p:tavLst>
                                    </p:anim>
                                    <p:anim calcmode="lin" valueType="num">
                                      <p:cBhvr>
                                        <p:cTn id="139" dur="500" fill="hold"/>
                                        <p:tgtEl>
                                          <p:spTgt spid="13"/>
                                        </p:tgtEl>
                                        <p:attrNameLst>
                                          <p:attrName>ppt_y</p:attrName>
                                        </p:attrNameLst>
                                      </p:cBhvr>
                                      <p:tavLst>
                                        <p:tav tm="0">
                                          <p:val>
                                            <p:strVal val="#ppt_y"/>
                                          </p:val>
                                        </p:tav>
                                        <p:tav tm="100000">
                                          <p:val>
                                            <p:strVal val="#ppt_y"/>
                                          </p:val>
                                        </p:tav>
                                      </p:tavLst>
                                    </p:anim>
                                    <p:anim calcmode="lin" valueType="num">
                                      <p:cBhvr>
                                        <p:cTn id="140" dur="500" fill="hold"/>
                                        <p:tgtEl>
                                          <p:spTgt spid="13"/>
                                        </p:tgtEl>
                                        <p:attrNameLst>
                                          <p:attrName>ppt_w</p:attrName>
                                        </p:attrNameLst>
                                      </p:cBhvr>
                                      <p:tavLst>
                                        <p:tav tm="0">
                                          <p:val>
                                            <p:fltVal val="0"/>
                                          </p:val>
                                        </p:tav>
                                        <p:tav tm="100000">
                                          <p:val>
                                            <p:strVal val="#ppt_w"/>
                                          </p:val>
                                        </p:tav>
                                      </p:tavLst>
                                    </p:anim>
                                    <p:anim calcmode="lin" valueType="num">
                                      <p:cBhvr>
                                        <p:cTn id="141" dur="500" fill="hold"/>
                                        <p:tgtEl>
                                          <p:spTgt spid="13"/>
                                        </p:tgtEl>
                                        <p:attrNameLst>
                                          <p:attrName>ppt_h</p:attrName>
                                        </p:attrNameLst>
                                      </p:cBhvr>
                                      <p:tavLst>
                                        <p:tav tm="0">
                                          <p:val>
                                            <p:strVal val="#ppt_h"/>
                                          </p:val>
                                        </p:tav>
                                        <p:tav tm="100000">
                                          <p:val>
                                            <p:strVal val="#ppt_h"/>
                                          </p:val>
                                        </p:tav>
                                      </p:tavLst>
                                    </p:anim>
                                  </p:childTnLst>
                                </p:cTn>
                              </p:par>
                            </p:childTnLst>
                          </p:cTn>
                        </p:par>
                        <p:par>
                          <p:cTn id="142" fill="hold" nodeType="afterGroup">
                            <p:stCondLst>
                              <p:cond delay="10000"/>
                            </p:stCondLst>
                            <p:childTnLst>
                              <p:par>
                                <p:cTn id="143" presetID="17" presetClass="entr" presetSubtype="8" fill="hold" grpId="0" nodeType="afterEffect">
                                  <p:stCondLst>
                                    <p:cond delay="0"/>
                                  </p:stCondLst>
                                  <p:childTnLst>
                                    <p:set>
                                      <p:cBhvr>
                                        <p:cTn id="144" dur="1" fill="hold">
                                          <p:stCondLst>
                                            <p:cond delay="0"/>
                                          </p:stCondLst>
                                        </p:cTn>
                                        <p:tgtEl>
                                          <p:spTgt spid="552011"/>
                                        </p:tgtEl>
                                        <p:attrNameLst>
                                          <p:attrName>style.visibility</p:attrName>
                                        </p:attrNameLst>
                                      </p:cBhvr>
                                      <p:to>
                                        <p:strVal val="visible"/>
                                      </p:to>
                                    </p:set>
                                    <p:anim calcmode="lin" valueType="num">
                                      <p:cBhvr>
                                        <p:cTn id="145" dur="500" fill="hold"/>
                                        <p:tgtEl>
                                          <p:spTgt spid="552011"/>
                                        </p:tgtEl>
                                        <p:attrNameLst>
                                          <p:attrName>ppt_x</p:attrName>
                                        </p:attrNameLst>
                                      </p:cBhvr>
                                      <p:tavLst>
                                        <p:tav tm="0">
                                          <p:val>
                                            <p:strVal val="#ppt_x-#ppt_w/2"/>
                                          </p:val>
                                        </p:tav>
                                        <p:tav tm="100000">
                                          <p:val>
                                            <p:strVal val="#ppt_x"/>
                                          </p:val>
                                        </p:tav>
                                      </p:tavLst>
                                    </p:anim>
                                    <p:anim calcmode="lin" valueType="num">
                                      <p:cBhvr>
                                        <p:cTn id="146" dur="500" fill="hold"/>
                                        <p:tgtEl>
                                          <p:spTgt spid="552011"/>
                                        </p:tgtEl>
                                        <p:attrNameLst>
                                          <p:attrName>ppt_y</p:attrName>
                                        </p:attrNameLst>
                                      </p:cBhvr>
                                      <p:tavLst>
                                        <p:tav tm="0">
                                          <p:val>
                                            <p:strVal val="#ppt_y"/>
                                          </p:val>
                                        </p:tav>
                                        <p:tav tm="100000">
                                          <p:val>
                                            <p:strVal val="#ppt_y"/>
                                          </p:val>
                                        </p:tav>
                                      </p:tavLst>
                                    </p:anim>
                                    <p:anim calcmode="lin" valueType="num">
                                      <p:cBhvr>
                                        <p:cTn id="147" dur="500" fill="hold"/>
                                        <p:tgtEl>
                                          <p:spTgt spid="552011"/>
                                        </p:tgtEl>
                                        <p:attrNameLst>
                                          <p:attrName>ppt_w</p:attrName>
                                        </p:attrNameLst>
                                      </p:cBhvr>
                                      <p:tavLst>
                                        <p:tav tm="0">
                                          <p:val>
                                            <p:fltVal val="0"/>
                                          </p:val>
                                        </p:tav>
                                        <p:tav tm="100000">
                                          <p:val>
                                            <p:strVal val="#ppt_w"/>
                                          </p:val>
                                        </p:tav>
                                      </p:tavLst>
                                    </p:anim>
                                    <p:anim calcmode="lin" valueType="num">
                                      <p:cBhvr>
                                        <p:cTn id="148" dur="500" fill="hold"/>
                                        <p:tgtEl>
                                          <p:spTgt spid="552011"/>
                                        </p:tgtEl>
                                        <p:attrNameLst>
                                          <p:attrName>ppt_h</p:attrName>
                                        </p:attrNameLst>
                                      </p:cBhvr>
                                      <p:tavLst>
                                        <p:tav tm="0">
                                          <p:val>
                                            <p:strVal val="#ppt_h"/>
                                          </p:val>
                                        </p:tav>
                                        <p:tav tm="100000">
                                          <p:val>
                                            <p:strVal val="#ppt_h"/>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552053"/>
                                        </p:tgtEl>
                                        <p:attrNameLst>
                                          <p:attrName>style.visibility</p:attrName>
                                        </p:attrNameLst>
                                      </p:cBhvr>
                                      <p:to>
                                        <p:strVal val="visible"/>
                                      </p:to>
                                    </p:set>
                                    <p:anim calcmode="lin" valueType="num">
                                      <p:cBhvr additive="base">
                                        <p:cTn id="153" dur="500" fill="hold"/>
                                        <p:tgtEl>
                                          <p:spTgt spid="552053"/>
                                        </p:tgtEl>
                                        <p:attrNameLst>
                                          <p:attrName>ppt_x</p:attrName>
                                        </p:attrNameLst>
                                      </p:cBhvr>
                                      <p:tavLst>
                                        <p:tav tm="0">
                                          <p:val>
                                            <p:strVal val="0-#ppt_w/2"/>
                                          </p:val>
                                        </p:tav>
                                        <p:tav tm="100000">
                                          <p:val>
                                            <p:strVal val="#ppt_x"/>
                                          </p:val>
                                        </p:tav>
                                      </p:tavLst>
                                    </p:anim>
                                    <p:anim calcmode="lin" valueType="num">
                                      <p:cBhvr additive="base">
                                        <p:cTn id="154" dur="500" fill="hold"/>
                                        <p:tgtEl>
                                          <p:spTgt spid="552053"/>
                                        </p:tgtEl>
                                        <p:attrNameLst>
                                          <p:attrName>ppt_y</p:attrName>
                                        </p:attrNameLst>
                                      </p:cBhvr>
                                      <p:tavLst>
                                        <p:tav tm="0">
                                          <p:val>
                                            <p:strVal val="#ppt_y"/>
                                          </p:val>
                                        </p:tav>
                                        <p:tav tm="100000">
                                          <p:val>
                                            <p:strVal val="#ppt_y"/>
                                          </p:val>
                                        </p:tav>
                                      </p:tavLst>
                                    </p:anim>
                                  </p:childTnLst>
                                </p:cTn>
                              </p:par>
                            </p:childTnLst>
                          </p:cTn>
                        </p:par>
                        <p:par>
                          <p:cTn id="155" fill="hold" nodeType="afterGroup">
                            <p:stCondLst>
                              <p:cond delay="500"/>
                            </p:stCondLst>
                            <p:childTnLst>
                              <p:par>
                                <p:cTn id="156" presetID="17" presetClass="entr" presetSubtype="8" fill="hold" grpId="0" nodeType="afterEffect">
                                  <p:stCondLst>
                                    <p:cond delay="0"/>
                                  </p:stCondLst>
                                  <p:childTnLst>
                                    <p:set>
                                      <p:cBhvr>
                                        <p:cTn id="157" dur="1" fill="hold">
                                          <p:stCondLst>
                                            <p:cond delay="0"/>
                                          </p:stCondLst>
                                        </p:cTn>
                                        <p:tgtEl>
                                          <p:spTgt spid="2"/>
                                        </p:tgtEl>
                                        <p:attrNameLst>
                                          <p:attrName>style.visibility</p:attrName>
                                        </p:attrNameLst>
                                      </p:cBhvr>
                                      <p:to>
                                        <p:strVal val="visible"/>
                                      </p:to>
                                    </p:set>
                                    <p:anim calcmode="lin" valueType="num">
                                      <p:cBhvr>
                                        <p:cTn id="158" dur="500" fill="hold"/>
                                        <p:tgtEl>
                                          <p:spTgt spid="2"/>
                                        </p:tgtEl>
                                        <p:attrNameLst>
                                          <p:attrName>ppt_x</p:attrName>
                                        </p:attrNameLst>
                                      </p:cBhvr>
                                      <p:tavLst>
                                        <p:tav tm="0">
                                          <p:val>
                                            <p:strVal val="#ppt_x-#ppt_w/2"/>
                                          </p:val>
                                        </p:tav>
                                        <p:tav tm="100000">
                                          <p:val>
                                            <p:strVal val="#ppt_x"/>
                                          </p:val>
                                        </p:tav>
                                      </p:tavLst>
                                    </p:anim>
                                    <p:anim calcmode="lin" valueType="num">
                                      <p:cBhvr>
                                        <p:cTn id="159" dur="500" fill="hold"/>
                                        <p:tgtEl>
                                          <p:spTgt spid="2"/>
                                        </p:tgtEl>
                                        <p:attrNameLst>
                                          <p:attrName>ppt_y</p:attrName>
                                        </p:attrNameLst>
                                      </p:cBhvr>
                                      <p:tavLst>
                                        <p:tav tm="0">
                                          <p:val>
                                            <p:strVal val="#ppt_y"/>
                                          </p:val>
                                        </p:tav>
                                        <p:tav tm="100000">
                                          <p:val>
                                            <p:strVal val="#ppt_y"/>
                                          </p:val>
                                        </p:tav>
                                      </p:tavLst>
                                    </p:anim>
                                    <p:anim calcmode="lin" valueType="num">
                                      <p:cBhvr>
                                        <p:cTn id="160" dur="500" fill="hold"/>
                                        <p:tgtEl>
                                          <p:spTgt spid="2"/>
                                        </p:tgtEl>
                                        <p:attrNameLst>
                                          <p:attrName>ppt_w</p:attrName>
                                        </p:attrNameLst>
                                      </p:cBhvr>
                                      <p:tavLst>
                                        <p:tav tm="0">
                                          <p:val>
                                            <p:fltVal val="0"/>
                                          </p:val>
                                        </p:tav>
                                        <p:tav tm="100000">
                                          <p:val>
                                            <p:strVal val="#ppt_w"/>
                                          </p:val>
                                        </p:tav>
                                      </p:tavLst>
                                    </p:anim>
                                    <p:anim calcmode="lin" valueType="num">
                                      <p:cBhvr>
                                        <p:cTn id="161" dur="500" fill="hold"/>
                                        <p:tgtEl>
                                          <p:spTgt spid="2"/>
                                        </p:tgtEl>
                                        <p:attrNameLst>
                                          <p:attrName>ppt_h</p:attrName>
                                        </p:attrNameLst>
                                      </p:cBhvr>
                                      <p:tavLst>
                                        <p:tav tm="0">
                                          <p:val>
                                            <p:strVal val="#ppt_h"/>
                                          </p:val>
                                        </p:tav>
                                        <p:tav tm="100000">
                                          <p:val>
                                            <p:strVal val="#ppt_h"/>
                                          </p:val>
                                        </p:tav>
                                      </p:tavLst>
                                    </p:anim>
                                  </p:childTnLst>
                                </p:cTn>
                              </p:par>
                            </p:childTnLst>
                          </p:cTn>
                        </p:par>
                        <p:par>
                          <p:cTn id="162" fill="hold" nodeType="afterGroup">
                            <p:stCondLst>
                              <p:cond delay="1000"/>
                            </p:stCondLst>
                            <p:childTnLst>
                              <p:par>
                                <p:cTn id="163" presetID="17" presetClass="entr" presetSubtype="8" fill="hold" grpId="0" nodeType="afterEffect">
                                  <p:stCondLst>
                                    <p:cond delay="0"/>
                                  </p:stCondLst>
                                  <p:childTnLst>
                                    <p:set>
                                      <p:cBhvr>
                                        <p:cTn id="164" dur="1" fill="hold">
                                          <p:stCondLst>
                                            <p:cond delay="0"/>
                                          </p:stCondLst>
                                        </p:cTn>
                                        <p:tgtEl>
                                          <p:spTgt spid="552014"/>
                                        </p:tgtEl>
                                        <p:attrNameLst>
                                          <p:attrName>style.visibility</p:attrName>
                                        </p:attrNameLst>
                                      </p:cBhvr>
                                      <p:to>
                                        <p:strVal val="visible"/>
                                      </p:to>
                                    </p:set>
                                    <p:anim calcmode="lin" valueType="num">
                                      <p:cBhvr>
                                        <p:cTn id="165" dur="500" fill="hold"/>
                                        <p:tgtEl>
                                          <p:spTgt spid="552014"/>
                                        </p:tgtEl>
                                        <p:attrNameLst>
                                          <p:attrName>ppt_x</p:attrName>
                                        </p:attrNameLst>
                                      </p:cBhvr>
                                      <p:tavLst>
                                        <p:tav tm="0">
                                          <p:val>
                                            <p:strVal val="#ppt_x-#ppt_w/2"/>
                                          </p:val>
                                        </p:tav>
                                        <p:tav tm="100000">
                                          <p:val>
                                            <p:strVal val="#ppt_x"/>
                                          </p:val>
                                        </p:tav>
                                      </p:tavLst>
                                    </p:anim>
                                    <p:anim calcmode="lin" valueType="num">
                                      <p:cBhvr>
                                        <p:cTn id="166" dur="500" fill="hold"/>
                                        <p:tgtEl>
                                          <p:spTgt spid="552014"/>
                                        </p:tgtEl>
                                        <p:attrNameLst>
                                          <p:attrName>ppt_y</p:attrName>
                                        </p:attrNameLst>
                                      </p:cBhvr>
                                      <p:tavLst>
                                        <p:tav tm="0">
                                          <p:val>
                                            <p:strVal val="#ppt_y"/>
                                          </p:val>
                                        </p:tav>
                                        <p:tav tm="100000">
                                          <p:val>
                                            <p:strVal val="#ppt_y"/>
                                          </p:val>
                                        </p:tav>
                                      </p:tavLst>
                                    </p:anim>
                                    <p:anim calcmode="lin" valueType="num">
                                      <p:cBhvr>
                                        <p:cTn id="167" dur="500" fill="hold"/>
                                        <p:tgtEl>
                                          <p:spTgt spid="552014"/>
                                        </p:tgtEl>
                                        <p:attrNameLst>
                                          <p:attrName>ppt_w</p:attrName>
                                        </p:attrNameLst>
                                      </p:cBhvr>
                                      <p:tavLst>
                                        <p:tav tm="0">
                                          <p:val>
                                            <p:fltVal val="0"/>
                                          </p:val>
                                        </p:tav>
                                        <p:tav tm="100000">
                                          <p:val>
                                            <p:strVal val="#ppt_w"/>
                                          </p:val>
                                        </p:tav>
                                      </p:tavLst>
                                    </p:anim>
                                    <p:anim calcmode="lin" valueType="num">
                                      <p:cBhvr>
                                        <p:cTn id="168" dur="500" fill="hold"/>
                                        <p:tgtEl>
                                          <p:spTgt spid="552014"/>
                                        </p:tgtEl>
                                        <p:attrNameLst>
                                          <p:attrName>ppt_h</p:attrName>
                                        </p:attrNameLst>
                                      </p:cBhvr>
                                      <p:tavLst>
                                        <p:tav tm="0">
                                          <p:val>
                                            <p:strVal val="#ppt_h"/>
                                          </p:val>
                                        </p:tav>
                                        <p:tav tm="100000">
                                          <p:val>
                                            <p:strVal val="#ppt_h"/>
                                          </p:val>
                                        </p:tav>
                                      </p:tavLst>
                                    </p:anim>
                                  </p:childTnLst>
                                </p:cTn>
                              </p:par>
                            </p:childTnLst>
                          </p:cTn>
                        </p:par>
                        <p:par>
                          <p:cTn id="169" fill="hold" nodeType="afterGroup">
                            <p:stCondLst>
                              <p:cond delay="1500"/>
                            </p:stCondLst>
                            <p:childTnLst>
                              <p:par>
                                <p:cTn id="170" presetID="17" presetClass="entr" presetSubtype="8" fill="hold" grpId="0" nodeType="afterEffect">
                                  <p:stCondLst>
                                    <p:cond delay="0"/>
                                  </p:stCondLst>
                                  <p:childTnLst>
                                    <p:set>
                                      <p:cBhvr>
                                        <p:cTn id="171" dur="1" fill="hold">
                                          <p:stCondLst>
                                            <p:cond delay="0"/>
                                          </p:stCondLst>
                                        </p:cTn>
                                        <p:tgtEl>
                                          <p:spTgt spid="552015"/>
                                        </p:tgtEl>
                                        <p:attrNameLst>
                                          <p:attrName>style.visibility</p:attrName>
                                        </p:attrNameLst>
                                      </p:cBhvr>
                                      <p:to>
                                        <p:strVal val="visible"/>
                                      </p:to>
                                    </p:set>
                                    <p:anim calcmode="lin" valueType="num">
                                      <p:cBhvr>
                                        <p:cTn id="172" dur="500" fill="hold"/>
                                        <p:tgtEl>
                                          <p:spTgt spid="552015"/>
                                        </p:tgtEl>
                                        <p:attrNameLst>
                                          <p:attrName>ppt_x</p:attrName>
                                        </p:attrNameLst>
                                      </p:cBhvr>
                                      <p:tavLst>
                                        <p:tav tm="0">
                                          <p:val>
                                            <p:strVal val="#ppt_x-#ppt_w/2"/>
                                          </p:val>
                                        </p:tav>
                                        <p:tav tm="100000">
                                          <p:val>
                                            <p:strVal val="#ppt_x"/>
                                          </p:val>
                                        </p:tav>
                                      </p:tavLst>
                                    </p:anim>
                                    <p:anim calcmode="lin" valueType="num">
                                      <p:cBhvr>
                                        <p:cTn id="173" dur="500" fill="hold"/>
                                        <p:tgtEl>
                                          <p:spTgt spid="552015"/>
                                        </p:tgtEl>
                                        <p:attrNameLst>
                                          <p:attrName>ppt_y</p:attrName>
                                        </p:attrNameLst>
                                      </p:cBhvr>
                                      <p:tavLst>
                                        <p:tav tm="0">
                                          <p:val>
                                            <p:strVal val="#ppt_y"/>
                                          </p:val>
                                        </p:tav>
                                        <p:tav tm="100000">
                                          <p:val>
                                            <p:strVal val="#ppt_y"/>
                                          </p:val>
                                        </p:tav>
                                      </p:tavLst>
                                    </p:anim>
                                    <p:anim calcmode="lin" valueType="num">
                                      <p:cBhvr>
                                        <p:cTn id="174" dur="500" fill="hold"/>
                                        <p:tgtEl>
                                          <p:spTgt spid="552015"/>
                                        </p:tgtEl>
                                        <p:attrNameLst>
                                          <p:attrName>ppt_w</p:attrName>
                                        </p:attrNameLst>
                                      </p:cBhvr>
                                      <p:tavLst>
                                        <p:tav tm="0">
                                          <p:val>
                                            <p:fltVal val="0"/>
                                          </p:val>
                                        </p:tav>
                                        <p:tav tm="100000">
                                          <p:val>
                                            <p:strVal val="#ppt_w"/>
                                          </p:val>
                                        </p:tav>
                                      </p:tavLst>
                                    </p:anim>
                                    <p:anim calcmode="lin" valueType="num">
                                      <p:cBhvr>
                                        <p:cTn id="175" dur="500" fill="hold"/>
                                        <p:tgtEl>
                                          <p:spTgt spid="552015"/>
                                        </p:tgtEl>
                                        <p:attrNameLst>
                                          <p:attrName>ppt_h</p:attrName>
                                        </p:attrNameLst>
                                      </p:cBhvr>
                                      <p:tavLst>
                                        <p:tav tm="0">
                                          <p:val>
                                            <p:strVal val="#ppt_h"/>
                                          </p:val>
                                        </p:tav>
                                        <p:tav tm="100000">
                                          <p:val>
                                            <p:strVal val="#ppt_h"/>
                                          </p:val>
                                        </p:tav>
                                      </p:tavLst>
                                    </p:anim>
                                  </p:childTnLst>
                                </p:cTn>
                              </p:par>
                            </p:childTnLst>
                          </p:cTn>
                        </p:par>
                        <p:par>
                          <p:cTn id="176" fill="hold" nodeType="afterGroup">
                            <p:stCondLst>
                              <p:cond delay="2000"/>
                            </p:stCondLst>
                            <p:childTnLst>
                              <p:par>
                                <p:cTn id="177" presetID="17" presetClass="entr" presetSubtype="8" fill="hold" grpId="0" nodeType="afterEffect">
                                  <p:stCondLst>
                                    <p:cond delay="0"/>
                                  </p:stCondLst>
                                  <p:childTnLst>
                                    <p:set>
                                      <p:cBhvr>
                                        <p:cTn id="178" dur="1" fill="hold">
                                          <p:stCondLst>
                                            <p:cond delay="0"/>
                                          </p:stCondLst>
                                        </p:cTn>
                                        <p:tgtEl>
                                          <p:spTgt spid="552016"/>
                                        </p:tgtEl>
                                        <p:attrNameLst>
                                          <p:attrName>style.visibility</p:attrName>
                                        </p:attrNameLst>
                                      </p:cBhvr>
                                      <p:to>
                                        <p:strVal val="visible"/>
                                      </p:to>
                                    </p:set>
                                    <p:anim calcmode="lin" valueType="num">
                                      <p:cBhvr>
                                        <p:cTn id="179" dur="500" fill="hold"/>
                                        <p:tgtEl>
                                          <p:spTgt spid="552016"/>
                                        </p:tgtEl>
                                        <p:attrNameLst>
                                          <p:attrName>ppt_x</p:attrName>
                                        </p:attrNameLst>
                                      </p:cBhvr>
                                      <p:tavLst>
                                        <p:tav tm="0">
                                          <p:val>
                                            <p:strVal val="#ppt_x-#ppt_w/2"/>
                                          </p:val>
                                        </p:tav>
                                        <p:tav tm="100000">
                                          <p:val>
                                            <p:strVal val="#ppt_x"/>
                                          </p:val>
                                        </p:tav>
                                      </p:tavLst>
                                    </p:anim>
                                    <p:anim calcmode="lin" valueType="num">
                                      <p:cBhvr>
                                        <p:cTn id="180" dur="500" fill="hold"/>
                                        <p:tgtEl>
                                          <p:spTgt spid="552016"/>
                                        </p:tgtEl>
                                        <p:attrNameLst>
                                          <p:attrName>ppt_y</p:attrName>
                                        </p:attrNameLst>
                                      </p:cBhvr>
                                      <p:tavLst>
                                        <p:tav tm="0">
                                          <p:val>
                                            <p:strVal val="#ppt_y"/>
                                          </p:val>
                                        </p:tav>
                                        <p:tav tm="100000">
                                          <p:val>
                                            <p:strVal val="#ppt_y"/>
                                          </p:val>
                                        </p:tav>
                                      </p:tavLst>
                                    </p:anim>
                                    <p:anim calcmode="lin" valueType="num">
                                      <p:cBhvr>
                                        <p:cTn id="181" dur="500" fill="hold"/>
                                        <p:tgtEl>
                                          <p:spTgt spid="552016"/>
                                        </p:tgtEl>
                                        <p:attrNameLst>
                                          <p:attrName>ppt_w</p:attrName>
                                        </p:attrNameLst>
                                      </p:cBhvr>
                                      <p:tavLst>
                                        <p:tav tm="0">
                                          <p:val>
                                            <p:fltVal val="0"/>
                                          </p:val>
                                        </p:tav>
                                        <p:tav tm="100000">
                                          <p:val>
                                            <p:strVal val="#ppt_w"/>
                                          </p:val>
                                        </p:tav>
                                      </p:tavLst>
                                    </p:anim>
                                    <p:anim calcmode="lin" valueType="num">
                                      <p:cBhvr>
                                        <p:cTn id="182" dur="500" fill="hold"/>
                                        <p:tgtEl>
                                          <p:spTgt spid="552016"/>
                                        </p:tgtEl>
                                        <p:attrNameLst>
                                          <p:attrName>ppt_h</p:attrName>
                                        </p:attrNameLst>
                                      </p:cBhvr>
                                      <p:tavLst>
                                        <p:tav tm="0">
                                          <p:val>
                                            <p:strVal val="#ppt_h"/>
                                          </p:val>
                                        </p:tav>
                                        <p:tav tm="100000">
                                          <p:val>
                                            <p:strVal val="#ppt_h"/>
                                          </p:val>
                                        </p:tav>
                                      </p:tavLst>
                                    </p:anim>
                                  </p:childTnLst>
                                </p:cTn>
                              </p:par>
                            </p:childTnLst>
                          </p:cTn>
                        </p:par>
                        <p:par>
                          <p:cTn id="183" fill="hold" nodeType="afterGroup">
                            <p:stCondLst>
                              <p:cond delay="2500"/>
                            </p:stCondLst>
                            <p:childTnLst>
                              <p:par>
                                <p:cTn id="184" presetID="17" presetClass="entr" presetSubtype="8" fill="hold" grpId="0" nodeType="afterEffect">
                                  <p:stCondLst>
                                    <p:cond delay="0"/>
                                  </p:stCondLst>
                                  <p:childTnLst>
                                    <p:set>
                                      <p:cBhvr>
                                        <p:cTn id="185" dur="1" fill="hold">
                                          <p:stCondLst>
                                            <p:cond delay="0"/>
                                          </p:stCondLst>
                                        </p:cTn>
                                        <p:tgtEl>
                                          <p:spTgt spid="552017"/>
                                        </p:tgtEl>
                                        <p:attrNameLst>
                                          <p:attrName>style.visibility</p:attrName>
                                        </p:attrNameLst>
                                      </p:cBhvr>
                                      <p:to>
                                        <p:strVal val="visible"/>
                                      </p:to>
                                    </p:set>
                                    <p:anim calcmode="lin" valueType="num">
                                      <p:cBhvr>
                                        <p:cTn id="186" dur="500" fill="hold"/>
                                        <p:tgtEl>
                                          <p:spTgt spid="552017"/>
                                        </p:tgtEl>
                                        <p:attrNameLst>
                                          <p:attrName>ppt_x</p:attrName>
                                        </p:attrNameLst>
                                      </p:cBhvr>
                                      <p:tavLst>
                                        <p:tav tm="0">
                                          <p:val>
                                            <p:strVal val="#ppt_x-#ppt_w/2"/>
                                          </p:val>
                                        </p:tav>
                                        <p:tav tm="100000">
                                          <p:val>
                                            <p:strVal val="#ppt_x"/>
                                          </p:val>
                                        </p:tav>
                                      </p:tavLst>
                                    </p:anim>
                                    <p:anim calcmode="lin" valueType="num">
                                      <p:cBhvr>
                                        <p:cTn id="187" dur="500" fill="hold"/>
                                        <p:tgtEl>
                                          <p:spTgt spid="552017"/>
                                        </p:tgtEl>
                                        <p:attrNameLst>
                                          <p:attrName>ppt_y</p:attrName>
                                        </p:attrNameLst>
                                      </p:cBhvr>
                                      <p:tavLst>
                                        <p:tav tm="0">
                                          <p:val>
                                            <p:strVal val="#ppt_y"/>
                                          </p:val>
                                        </p:tav>
                                        <p:tav tm="100000">
                                          <p:val>
                                            <p:strVal val="#ppt_y"/>
                                          </p:val>
                                        </p:tav>
                                      </p:tavLst>
                                    </p:anim>
                                    <p:anim calcmode="lin" valueType="num">
                                      <p:cBhvr>
                                        <p:cTn id="188" dur="500" fill="hold"/>
                                        <p:tgtEl>
                                          <p:spTgt spid="552017"/>
                                        </p:tgtEl>
                                        <p:attrNameLst>
                                          <p:attrName>ppt_w</p:attrName>
                                        </p:attrNameLst>
                                      </p:cBhvr>
                                      <p:tavLst>
                                        <p:tav tm="0">
                                          <p:val>
                                            <p:fltVal val="0"/>
                                          </p:val>
                                        </p:tav>
                                        <p:tav tm="100000">
                                          <p:val>
                                            <p:strVal val="#ppt_w"/>
                                          </p:val>
                                        </p:tav>
                                      </p:tavLst>
                                    </p:anim>
                                    <p:anim calcmode="lin" valueType="num">
                                      <p:cBhvr>
                                        <p:cTn id="189" dur="500" fill="hold"/>
                                        <p:tgtEl>
                                          <p:spTgt spid="552017"/>
                                        </p:tgtEl>
                                        <p:attrNameLst>
                                          <p:attrName>ppt_h</p:attrName>
                                        </p:attrNameLst>
                                      </p:cBhvr>
                                      <p:tavLst>
                                        <p:tav tm="0">
                                          <p:val>
                                            <p:strVal val="#ppt_h"/>
                                          </p:val>
                                        </p:tav>
                                        <p:tav tm="100000">
                                          <p:val>
                                            <p:strVal val="#ppt_h"/>
                                          </p:val>
                                        </p:tav>
                                      </p:tavLst>
                                    </p:anim>
                                  </p:childTnLst>
                                </p:cTn>
                              </p:par>
                            </p:childTnLst>
                          </p:cTn>
                        </p:par>
                        <p:par>
                          <p:cTn id="190" fill="hold" nodeType="afterGroup">
                            <p:stCondLst>
                              <p:cond delay="3000"/>
                            </p:stCondLst>
                            <p:childTnLst>
                              <p:par>
                                <p:cTn id="191" presetID="17" presetClass="entr" presetSubtype="8" fill="hold" grpId="0" nodeType="afterEffect">
                                  <p:stCondLst>
                                    <p:cond delay="0"/>
                                  </p:stCondLst>
                                  <p:childTnLst>
                                    <p:set>
                                      <p:cBhvr>
                                        <p:cTn id="192" dur="1" fill="hold">
                                          <p:stCondLst>
                                            <p:cond delay="0"/>
                                          </p:stCondLst>
                                        </p:cTn>
                                        <p:tgtEl>
                                          <p:spTgt spid="552018"/>
                                        </p:tgtEl>
                                        <p:attrNameLst>
                                          <p:attrName>style.visibility</p:attrName>
                                        </p:attrNameLst>
                                      </p:cBhvr>
                                      <p:to>
                                        <p:strVal val="visible"/>
                                      </p:to>
                                    </p:set>
                                    <p:anim calcmode="lin" valueType="num">
                                      <p:cBhvr>
                                        <p:cTn id="193" dur="500" fill="hold"/>
                                        <p:tgtEl>
                                          <p:spTgt spid="552018"/>
                                        </p:tgtEl>
                                        <p:attrNameLst>
                                          <p:attrName>ppt_x</p:attrName>
                                        </p:attrNameLst>
                                      </p:cBhvr>
                                      <p:tavLst>
                                        <p:tav tm="0">
                                          <p:val>
                                            <p:strVal val="#ppt_x-#ppt_w/2"/>
                                          </p:val>
                                        </p:tav>
                                        <p:tav tm="100000">
                                          <p:val>
                                            <p:strVal val="#ppt_x"/>
                                          </p:val>
                                        </p:tav>
                                      </p:tavLst>
                                    </p:anim>
                                    <p:anim calcmode="lin" valueType="num">
                                      <p:cBhvr>
                                        <p:cTn id="194" dur="500" fill="hold"/>
                                        <p:tgtEl>
                                          <p:spTgt spid="552018"/>
                                        </p:tgtEl>
                                        <p:attrNameLst>
                                          <p:attrName>ppt_y</p:attrName>
                                        </p:attrNameLst>
                                      </p:cBhvr>
                                      <p:tavLst>
                                        <p:tav tm="0">
                                          <p:val>
                                            <p:strVal val="#ppt_y"/>
                                          </p:val>
                                        </p:tav>
                                        <p:tav tm="100000">
                                          <p:val>
                                            <p:strVal val="#ppt_y"/>
                                          </p:val>
                                        </p:tav>
                                      </p:tavLst>
                                    </p:anim>
                                    <p:anim calcmode="lin" valueType="num">
                                      <p:cBhvr>
                                        <p:cTn id="195" dur="500" fill="hold"/>
                                        <p:tgtEl>
                                          <p:spTgt spid="552018"/>
                                        </p:tgtEl>
                                        <p:attrNameLst>
                                          <p:attrName>ppt_w</p:attrName>
                                        </p:attrNameLst>
                                      </p:cBhvr>
                                      <p:tavLst>
                                        <p:tav tm="0">
                                          <p:val>
                                            <p:fltVal val="0"/>
                                          </p:val>
                                        </p:tav>
                                        <p:tav tm="100000">
                                          <p:val>
                                            <p:strVal val="#ppt_w"/>
                                          </p:val>
                                        </p:tav>
                                      </p:tavLst>
                                    </p:anim>
                                    <p:anim calcmode="lin" valueType="num">
                                      <p:cBhvr>
                                        <p:cTn id="196" dur="500" fill="hold"/>
                                        <p:tgtEl>
                                          <p:spTgt spid="552018"/>
                                        </p:tgtEl>
                                        <p:attrNameLst>
                                          <p:attrName>ppt_h</p:attrName>
                                        </p:attrNameLst>
                                      </p:cBhvr>
                                      <p:tavLst>
                                        <p:tav tm="0">
                                          <p:val>
                                            <p:strVal val="#ppt_h"/>
                                          </p:val>
                                        </p:tav>
                                        <p:tav tm="100000">
                                          <p:val>
                                            <p:strVal val="#ppt_h"/>
                                          </p:val>
                                        </p:tav>
                                      </p:tavLst>
                                    </p:anim>
                                  </p:childTnLst>
                                </p:cTn>
                              </p:par>
                            </p:childTnLst>
                          </p:cTn>
                        </p:par>
                        <p:par>
                          <p:cTn id="197" fill="hold" nodeType="afterGroup">
                            <p:stCondLst>
                              <p:cond delay="3500"/>
                            </p:stCondLst>
                            <p:childTnLst>
                              <p:par>
                                <p:cTn id="198" presetID="17" presetClass="entr" presetSubtype="8" fill="hold" grpId="0" nodeType="afterEffect">
                                  <p:stCondLst>
                                    <p:cond delay="0"/>
                                  </p:stCondLst>
                                  <p:childTnLst>
                                    <p:set>
                                      <p:cBhvr>
                                        <p:cTn id="199" dur="1" fill="hold">
                                          <p:stCondLst>
                                            <p:cond delay="0"/>
                                          </p:stCondLst>
                                        </p:cTn>
                                        <p:tgtEl>
                                          <p:spTgt spid="552019"/>
                                        </p:tgtEl>
                                        <p:attrNameLst>
                                          <p:attrName>style.visibility</p:attrName>
                                        </p:attrNameLst>
                                      </p:cBhvr>
                                      <p:to>
                                        <p:strVal val="visible"/>
                                      </p:to>
                                    </p:set>
                                    <p:anim calcmode="lin" valueType="num">
                                      <p:cBhvr>
                                        <p:cTn id="200" dur="500" fill="hold"/>
                                        <p:tgtEl>
                                          <p:spTgt spid="552019"/>
                                        </p:tgtEl>
                                        <p:attrNameLst>
                                          <p:attrName>ppt_x</p:attrName>
                                        </p:attrNameLst>
                                      </p:cBhvr>
                                      <p:tavLst>
                                        <p:tav tm="0">
                                          <p:val>
                                            <p:strVal val="#ppt_x-#ppt_w/2"/>
                                          </p:val>
                                        </p:tav>
                                        <p:tav tm="100000">
                                          <p:val>
                                            <p:strVal val="#ppt_x"/>
                                          </p:val>
                                        </p:tav>
                                      </p:tavLst>
                                    </p:anim>
                                    <p:anim calcmode="lin" valueType="num">
                                      <p:cBhvr>
                                        <p:cTn id="201" dur="500" fill="hold"/>
                                        <p:tgtEl>
                                          <p:spTgt spid="552019"/>
                                        </p:tgtEl>
                                        <p:attrNameLst>
                                          <p:attrName>ppt_y</p:attrName>
                                        </p:attrNameLst>
                                      </p:cBhvr>
                                      <p:tavLst>
                                        <p:tav tm="0">
                                          <p:val>
                                            <p:strVal val="#ppt_y"/>
                                          </p:val>
                                        </p:tav>
                                        <p:tav tm="100000">
                                          <p:val>
                                            <p:strVal val="#ppt_y"/>
                                          </p:val>
                                        </p:tav>
                                      </p:tavLst>
                                    </p:anim>
                                    <p:anim calcmode="lin" valueType="num">
                                      <p:cBhvr>
                                        <p:cTn id="202" dur="500" fill="hold"/>
                                        <p:tgtEl>
                                          <p:spTgt spid="552019"/>
                                        </p:tgtEl>
                                        <p:attrNameLst>
                                          <p:attrName>ppt_w</p:attrName>
                                        </p:attrNameLst>
                                      </p:cBhvr>
                                      <p:tavLst>
                                        <p:tav tm="0">
                                          <p:val>
                                            <p:fltVal val="0"/>
                                          </p:val>
                                        </p:tav>
                                        <p:tav tm="100000">
                                          <p:val>
                                            <p:strVal val="#ppt_w"/>
                                          </p:val>
                                        </p:tav>
                                      </p:tavLst>
                                    </p:anim>
                                    <p:anim calcmode="lin" valueType="num">
                                      <p:cBhvr>
                                        <p:cTn id="203" dur="500" fill="hold"/>
                                        <p:tgtEl>
                                          <p:spTgt spid="552019"/>
                                        </p:tgtEl>
                                        <p:attrNameLst>
                                          <p:attrName>ppt_h</p:attrName>
                                        </p:attrNameLst>
                                      </p:cBhvr>
                                      <p:tavLst>
                                        <p:tav tm="0">
                                          <p:val>
                                            <p:strVal val="#ppt_h"/>
                                          </p:val>
                                        </p:tav>
                                        <p:tav tm="100000">
                                          <p:val>
                                            <p:strVal val="#ppt_h"/>
                                          </p:val>
                                        </p:tav>
                                      </p:tavLst>
                                    </p:anim>
                                  </p:childTnLst>
                                </p:cTn>
                              </p:par>
                            </p:childTnLst>
                          </p:cTn>
                        </p:par>
                        <p:par>
                          <p:cTn id="204" fill="hold" nodeType="afterGroup">
                            <p:stCondLst>
                              <p:cond delay="4000"/>
                            </p:stCondLst>
                            <p:childTnLst>
                              <p:par>
                                <p:cTn id="205" presetID="17" presetClass="entr" presetSubtype="8" fill="hold" grpId="0" nodeType="afterEffect">
                                  <p:stCondLst>
                                    <p:cond delay="0"/>
                                  </p:stCondLst>
                                  <p:childTnLst>
                                    <p:set>
                                      <p:cBhvr>
                                        <p:cTn id="206" dur="1" fill="hold">
                                          <p:stCondLst>
                                            <p:cond delay="0"/>
                                          </p:stCondLst>
                                        </p:cTn>
                                        <p:tgtEl>
                                          <p:spTgt spid="552020"/>
                                        </p:tgtEl>
                                        <p:attrNameLst>
                                          <p:attrName>style.visibility</p:attrName>
                                        </p:attrNameLst>
                                      </p:cBhvr>
                                      <p:to>
                                        <p:strVal val="visible"/>
                                      </p:to>
                                    </p:set>
                                    <p:anim calcmode="lin" valueType="num">
                                      <p:cBhvr>
                                        <p:cTn id="207" dur="500" fill="hold"/>
                                        <p:tgtEl>
                                          <p:spTgt spid="552020"/>
                                        </p:tgtEl>
                                        <p:attrNameLst>
                                          <p:attrName>ppt_x</p:attrName>
                                        </p:attrNameLst>
                                      </p:cBhvr>
                                      <p:tavLst>
                                        <p:tav tm="0">
                                          <p:val>
                                            <p:strVal val="#ppt_x-#ppt_w/2"/>
                                          </p:val>
                                        </p:tav>
                                        <p:tav tm="100000">
                                          <p:val>
                                            <p:strVal val="#ppt_x"/>
                                          </p:val>
                                        </p:tav>
                                      </p:tavLst>
                                    </p:anim>
                                    <p:anim calcmode="lin" valueType="num">
                                      <p:cBhvr>
                                        <p:cTn id="208" dur="500" fill="hold"/>
                                        <p:tgtEl>
                                          <p:spTgt spid="552020"/>
                                        </p:tgtEl>
                                        <p:attrNameLst>
                                          <p:attrName>ppt_y</p:attrName>
                                        </p:attrNameLst>
                                      </p:cBhvr>
                                      <p:tavLst>
                                        <p:tav tm="0">
                                          <p:val>
                                            <p:strVal val="#ppt_y"/>
                                          </p:val>
                                        </p:tav>
                                        <p:tav tm="100000">
                                          <p:val>
                                            <p:strVal val="#ppt_y"/>
                                          </p:val>
                                        </p:tav>
                                      </p:tavLst>
                                    </p:anim>
                                    <p:anim calcmode="lin" valueType="num">
                                      <p:cBhvr>
                                        <p:cTn id="209" dur="500" fill="hold"/>
                                        <p:tgtEl>
                                          <p:spTgt spid="552020"/>
                                        </p:tgtEl>
                                        <p:attrNameLst>
                                          <p:attrName>ppt_w</p:attrName>
                                        </p:attrNameLst>
                                      </p:cBhvr>
                                      <p:tavLst>
                                        <p:tav tm="0">
                                          <p:val>
                                            <p:fltVal val="0"/>
                                          </p:val>
                                        </p:tav>
                                        <p:tav tm="100000">
                                          <p:val>
                                            <p:strVal val="#ppt_w"/>
                                          </p:val>
                                        </p:tav>
                                      </p:tavLst>
                                    </p:anim>
                                    <p:anim calcmode="lin" valueType="num">
                                      <p:cBhvr>
                                        <p:cTn id="210" dur="500" fill="hold"/>
                                        <p:tgtEl>
                                          <p:spTgt spid="552020"/>
                                        </p:tgtEl>
                                        <p:attrNameLst>
                                          <p:attrName>ppt_h</p:attrName>
                                        </p:attrNameLst>
                                      </p:cBhvr>
                                      <p:tavLst>
                                        <p:tav tm="0">
                                          <p:val>
                                            <p:strVal val="#ppt_h"/>
                                          </p:val>
                                        </p:tav>
                                        <p:tav tm="100000">
                                          <p:val>
                                            <p:strVal val="#ppt_h"/>
                                          </p:val>
                                        </p:tav>
                                      </p:tavLst>
                                    </p:anim>
                                  </p:childTnLst>
                                </p:cTn>
                              </p:par>
                            </p:childTnLst>
                          </p:cTn>
                        </p:par>
                        <p:par>
                          <p:cTn id="211" fill="hold" nodeType="afterGroup">
                            <p:stCondLst>
                              <p:cond delay="4500"/>
                            </p:stCondLst>
                            <p:childTnLst>
                              <p:par>
                                <p:cTn id="212" presetID="17" presetClass="entr" presetSubtype="8" fill="hold" grpId="0" nodeType="afterEffect">
                                  <p:stCondLst>
                                    <p:cond delay="0"/>
                                  </p:stCondLst>
                                  <p:childTnLst>
                                    <p:set>
                                      <p:cBhvr>
                                        <p:cTn id="213" dur="1" fill="hold">
                                          <p:stCondLst>
                                            <p:cond delay="0"/>
                                          </p:stCondLst>
                                        </p:cTn>
                                        <p:tgtEl>
                                          <p:spTgt spid="552021"/>
                                        </p:tgtEl>
                                        <p:attrNameLst>
                                          <p:attrName>style.visibility</p:attrName>
                                        </p:attrNameLst>
                                      </p:cBhvr>
                                      <p:to>
                                        <p:strVal val="visible"/>
                                      </p:to>
                                    </p:set>
                                    <p:anim calcmode="lin" valueType="num">
                                      <p:cBhvr>
                                        <p:cTn id="214" dur="500" fill="hold"/>
                                        <p:tgtEl>
                                          <p:spTgt spid="552021"/>
                                        </p:tgtEl>
                                        <p:attrNameLst>
                                          <p:attrName>ppt_x</p:attrName>
                                        </p:attrNameLst>
                                      </p:cBhvr>
                                      <p:tavLst>
                                        <p:tav tm="0">
                                          <p:val>
                                            <p:strVal val="#ppt_x-#ppt_w/2"/>
                                          </p:val>
                                        </p:tav>
                                        <p:tav tm="100000">
                                          <p:val>
                                            <p:strVal val="#ppt_x"/>
                                          </p:val>
                                        </p:tav>
                                      </p:tavLst>
                                    </p:anim>
                                    <p:anim calcmode="lin" valueType="num">
                                      <p:cBhvr>
                                        <p:cTn id="215" dur="500" fill="hold"/>
                                        <p:tgtEl>
                                          <p:spTgt spid="552021"/>
                                        </p:tgtEl>
                                        <p:attrNameLst>
                                          <p:attrName>ppt_y</p:attrName>
                                        </p:attrNameLst>
                                      </p:cBhvr>
                                      <p:tavLst>
                                        <p:tav tm="0">
                                          <p:val>
                                            <p:strVal val="#ppt_y"/>
                                          </p:val>
                                        </p:tav>
                                        <p:tav tm="100000">
                                          <p:val>
                                            <p:strVal val="#ppt_y"/>
                                          </p:val>
                                        </p:tav>
                                      </p:tavLst>
                                    </p:anim>
                                    <p:anim calcmode="lin" valueType="num">
                                      <p:cBhvr>
                                        <p:cTn id="216" dur="500" fill="hold"/>
                                        <p:tgtEl>
                                          <p:spTgt spid="552021"/>
                                        </p:tgtEl>
                                        <p:attrNameLst>
                                          <p:attrName>ppt_w</p:attrName>
                                        </p:attrNameLst>
                                      </p:cBhvr>
                                      <p:tavLst>
                                        <p:tav tm="0">
                                          <p:val>
                                            <p:fltVal val="0"/>
                                          </p:val>
                                        </p:tav>
                                        <p:tav tm="100000">
                                          <p:val>
                                            <p:strVal val="#ppt_w"/>
                                          </p:val>
                                        </p:tav>
                                      </p:tavLst>
                                    </p:anim>
                                    <p:anim calcmode="lin" valueType="num">
                                      <p:cBhvr>
                                        <p:cTn id="217" dur="500" fill="hold"/>
                                        <p:tgtEl>
                                          <p:spTgt spid="552021"/>
                                        </p:tgtEl>
                                        <p:attrNameLst>
                                          <p:attrName>ppt_h</p:attrName>
                                        </p:attrNameLst>
                                      </p:cBhvr>
                                      <p:tavLst>
                                        <p:tav tm="0">
                                          <p:val>
                                            <p:strVal val="#ppt_h"/>
                                          </p:val>
                                        </p:tav>
                                        <p:tav tm="100000">
                                          <p:val>
                                            <p:strVal val="#ppt_h"/>
                                          </p:val>
                                        </p:tav>
                                      </p:tavLst>
                                    </p:anim>
                                  </p:childTnLst>
                                </p:cTn>
                              </p:par>
                            </p:childTnLst>
                          </p:cTn>
                        </p:par>
                        <p:par>
                          <p:cTn id="218" fill="hold" nodeType="afterGroup">
                            <p:stCondLst>
                              <p:cond delay="5000"/>
                            </p:stCondLst>
                            <p:childTnLst>
                              <p:par>
                                <p:cTn id="219" presetID="17" presetClass="entr" presetSubtype="8" fill="hold" grpId="0" nodeType="afterEffect">
                                  <p:stCondLst>
                                    <p:cond delay="0"/>
                                  </p:stCondLst>
                                  <p:childTnLst>
                                    <p:set>
                                      <p:cBhvr>
                                        <p:cTn id="220" dur="1" fill="hold">
                                          <p:stCondLst>
                                            <p:cond delay="0"/>
                                          </p:stCondLst>
                                        </p:cTn>
                                        <p:tgtEl>
                                          <p:spTgt spid="552022"/>
                                        </p:tgtEl>
                                        <p:attrNameLst>
                                          <p:attrName>style.visibility</p:attrName>
                                        </p:attrNameLst>
                                      </p:cBhvr>
                                      <p:to>
                                        <p:strVal val="visible"/>
                                      </p:to>
                                    </p:set>
                                    <p:anim calcmode="lin" valueType="num">
                                      <p:cBhvr>
                                        <p:cTn id="221" dur="500" fill="hold"/>
                                        <p:tgtEl>
                                          <p:spTgt spid="552022"/>
                                        </p:tgtEl>
                                        <p:attrNameLst>
                                          <p:attrName>ppt_x</p:attrName>
                                        </p:attrNameLst>
                                      </p:cBhvr>
                                      <p:tavLst>
                                        <p:tav tm="0">
                                          <p:val>
                                            <p:strVal val="#ppt_x-#ppt_w/2"/>
                                          </p:val>
                                        </p:tav>
                                        <p:tav tm="100000">
                                          <p:val>
                                            <p:strVal val="#ppt_x"/>
                                          </p:val>
                                        </p:tav>
                                      </p:tavLst>
                                    </p:anim>
                                    <p:anim calcmode="lin" valueType="num">
                                      <p:cBhvr>
                                        <p:cTn id="222" dur="500" fill="hold"/>
                                        <p:tgtEl>
                                          <p:spTgt spid="552022"/>
                                        </p:tgtEl>
                                        <p:attrNameLst>
                                          <p:attrName>ppt_y</p:attrName>
                                        </p:attrNameLst>
                                      </p:cBhvr>
                                      <p:tavLst>
                                        <p:tav tm="0">
                                          <p:val>
                                            <p:strVal val="#ppt_y"/>
                                          </p:val>
                                        </p:tav>
                                        <p:tav tm="100000">
                                          <p:val>
                                            <p:strVal val="#ppt_y"/>
                                          </p:val>
                                        </p:tav>
                                      </p:tavLst>
                                    </p:anim>
                                    <p:anim calcmode="lin" valueType="num">
                                      <p:cBhvr>
                                        <p:cTn id="223" dur="500" fill="hold"/>
                                        <p:tgtEl>
                                          <p:spTgt spid="552022"/>
                                        </p:tgtEl>
                                        <p:attrNameLst>
                                          <p:attrName>ppt_w</p:attrName>
                                        </p:attrNameLst>
                                      </p:cBhvr>
                                      <p:tavLst>
                                        <p:tav tm="0">
                                          <p:val>
                                            <p:fltVal val="0"/>
                                          </p:val>
                                        </p:tav>
                                        <p:tav tm="100000">
                                          <p:val>
                                            <p:strVal val="#ppt_w"/>
                                          </p:val>
                                        </p:tav>
                                      </p:tavLst>
                                    </p:anim>
                                    <p:anim calcmode="lin" valueType="num">
                                      <p:cBhvr>
                                        <p:cTn id="224" dur="500" fill="hold"/>
                                        <p:tgtEl>
                                          <p:spTgt spid="5520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54" grpId="0" autoUpdateAnimBg="0"/>
      <p:bldP spid="552002" grpId="0" autoUpdateAnimBg="0"/>
      <p:bldP spid="552003" grpId="0" autoUpdateAnimBg="0"/>
      <p:bldP spid="552004" grpId="0" autoUpdateAnimBg="0"/>
      <p:bldP spid="552005" grpId="0" autoUpdateAnimBg="0"/>
      <p:bldP spid="552006" grpId="0" autoUpdateAnimBg="0"/>
      <p:bldP spid="552007" grpId="0" autoUpdateAnimBg="0"/>
      <p:bldP spid="552008" grpId="0" autoUpdateAnimBg="0"/>
      <p:bldP spid="552009" grpId="0" autoUpdateAnimBg="0"/>
      <p:bldP spid="552010" grpId="0" autoUpdateAnimBg="0"/>
      <p:bldP spid="552011" grpId="0" autoUpdateAnimBg="0"/>
      <p:bldP spid="552014" grpId="0" autoUpdateAnimBg="0"/>
      <p:bldP spid="552015" grpId="0" autoUpdateAnimBg="0"/>
      <p:bldP spid="552016" grpId="0" autoUpdateAnimBg="0"/>
      <p:bldP spid="552017" grpId="0" autoUpdateAnimBg="0"/>
      <p:bldP spid="552018" grpId="0" autoUpdateAnimBg="0"/>
      <p:bldP spid="552019" grpId="0" autoUpdateAnimBg="0"/>
      <p:bldP spid="552020" grpId="0" autoUpdateAnimBg="0"/>
      <p:bldP spid="552021" grpId="0" autoUpdateAnimBg="0"/>
      <p:bldP spid="552022" grpId="0" autoUpdateAnimBg="0"/>
      <p:bldP spid="552053" grpId="0" autoUpdateAnimBg="0"/>
      <p:bldP spid="2"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BRANCHTO" val="0"/>
  <p:tag name="HOTSPOTTYPE" val="NextSlide"/>
  <p:tag name="DEFINEDINNAVIGATOR" val="False"/>
</p:tagLst>
</file>

<file path=ppt/theme/theme1.xml><?xml version="1.0" encoding="utf-8"?>
<a:theme xmlns:a="http://schemas.openxmlformats.org/drawingml/2006/main" name="MBM 9e template ">
  <a:themeElements>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MBM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BM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BM template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BM template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BM template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BM template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BM template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BM template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BM template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BM template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BM template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BM template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MBM 9e template</Template>
  <TotalTime>10278</TotalTime>
  <Words>2379</Words>
  <Application>Microsoft Office PowerPoint</Application>
  <PresentationFormat>On-screen Show (4:3)</PresentationFormat>
  <Paragraphs>617</Paragraphs>
  <Slides>44</Slides>
  <Notes>42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Symbol</vt:lpstr>
      <vt:lpstr>Times New Roman</vt:lpstr>
      <vt:lpstr>Wingdings</vt:lpstr>
      <vt:lpstr>Baskerville Old Face</vt:lpstr>
      <vt:lpstr>Monotype Sorts</vt:lpstr>
      <vt:lpstr>MBM 9e template </vt:lpstr>
      <vt:lpstr>Equation</vt:lpstr>
      <vt:lpstr>Chapter 5</vt:lpstr>
      <vt:lpstr>After reading this chapter, you should be able to:</vt:lpstr>
      <vt:lpstr>PowerPoint Presentation</vt:lpstr>
      <vt:lpstr>Derived Demand</vt:lpstr>
      <vt:lpstr>PowerPoint Presentation</vt:lpstr>
      <vt:lpstr>Production Function</vt:lpstr>
      <vt:lpstr>Definitions</vt:lpstr>
      <vt:lpstr>Law of Diminishing Returns</vt:lpstr>
      <vt:lpstr>Law of Diminishing Returns</vt:lpstr>
      <vt:lpstr>Law of Diminishing Returns</vt:lpstr>
      <vt:lpstr>Law of Diminishing Returns</vt:lpstr>
      <vt:lpstr>PowerPoint Presentation</vt:lpstr>
      <vt:lpstr>Hiring Decision</vt:lpstr>
      <vt:lpstr>Short-Run Demand for Perfectly Competitive Firm</vt:lpstr>
      <vt:lpstr>Short-Run Labor Demand</vt:lpstr>
      <vt:lpstr>Value of Marginal Product</vt:lpstr>
      <vt:lpstr>Question for Thought</vt:lpstr>
      <vt:lpstr>PowerPoint Presentation</vt:lpstr>
      <vt:lpstr>Short-Run Demand for Imperfectly Competitive Firm</vt:lpstr>
      <vt:lpstr>Short-Run Labor Demand</vt:lpstr>
      <vt:lpstr>PowerPoint Presentation</vt:lpstr>
      <vt:lpstr>Long-Run Labor Demand</vt:lpstr>
      <vt:lpstr>Output Effect</vt:lpstr>
      <vt:lpstr>Substitution Effect</vt:lpstr>
      <vt:lpstr>Long-Run Labor Demand</vt:lpstr>
      <vt:lpstr>Other Factors</vt:lpstr>
      <vt:lpstr>Other Factors</vt:lpstr>
      <vt:lpstr>Question for Thought</vt:lpstr>
      <vt:lpstr>PowerPoint Presentation</vt:lpstr>
      <vt:lpstr>Market Labor Demand</vt:lpstr>
      <vt:lpstr>PowerPoint Presentation</vt:lpstr>
      <vt:lpstr>Wage Elasticity Coefficient</vt:lpstr>
      <vt:lpstr>Determinants of Elasticity</vt:lpstr>
      <vt:lpstr>Determinants of Elasticity</vt:lpstr>
      <vt:lpstr>Determinants of Elasticity</vt:lpstr>
      <vt:lpstr>Estimates of Elasticity</vt:lpstr>
      <vt:lpstr>Significance of Elasticity</vt:lpstr>
      <vt:lpstr>PowerPoint Presentation</vt:lpstr>
      <vt:lpstr>Determinants of Labor Demand</vt:lpstr>
      <vt:lpstr>Determinants of Labor Demand</vt:lpstr>
      <vt:lpstr>Determinants of Labor Demand</vt:lpstr>
      <vt:lpstr>Question for Thought</vt:lpstr>
      <vt:lpstr>PowerPoint Presentation</vt:lpstr>
      <vt:lpstr>Employment in Textiles and Apparel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Labor Economics</dc:title>
  <dc:creator>David Macpherson</dc:creator>
  <cp:lastModifiedBy>Otterness, Sarah</cp:lastModifiedBy>
  <cp:revision>556</cp:revision>
  <cp:lastPrinted>1999-07-11T19:38:41Z</cp:lastPrinted>
  <dcterms:created xsi:type="dcterms:W3CDTF">1999-02-04T22:15:52Z</dcterms:created>
  <dcterms:modified xsi:type="dcterms:W3CDTF">2016-08-22T22:24:18Z</dcterms:modified>
</cp:coreProperties>
</file>