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541" r:id="rId3"/>
    <p:sldId id="542" r:id="rId5"/>
    <p:sldId id="372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21" r:id="rId16"/>
    <p:sldId id="519" r:id="rId17"/>
    <p:sldId id="520" r:id="rId18"/>
    <p:sldId id="538" r:id="rId19"/>
    <p:sldId id="429" r:id="rId20"/>
    <p:sldId id="522" r:id="rId21"/>
    <p:sldId id="539" r:id="rId22"/>
    <p:sldId id="471" r:id="rId23"/>
    <p:sldId id="523" r:id="rId24"/>
    <p:sldId id="524" r:id="rId25"/>
    <p:sldId id="525" r:id="rId26"/>
    <p:sldId id="474" r:id="rId27"/>
    <p:sldId id="535" r:id="rId28"/>
    <p:sldId id="536" r:id="rId29"/>
  </p:sldIdLst>
  <p:sldSz cx="9144000" cy="6858000" type="screen4x3"/>
  <p:notesSz cx="7302500" cy="9588500"/>
  <p:embeddedFontLst>
    <p:embeddedFont>
      <p:font typeface="Baskerville Old Face" panose="02020602080505020303" pitchFamily="18" charset="0"/>
      <p:regular r:id="rId34"/>
    </p:embeddedFont>
  </p:embeddedFontLst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8E21"/>
    <a:srgbClr val="F65872"/>
    <a:srgbClr val="FE9A36"/>
    <a:srgbClr val="FE8002"/>
    <a:srgbClr val="FF75FF"/>
    <a:srgbClr val="003000"/>
    <a:srgbClr val="002400"/>
    <a:srgbClr val="003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1" autoAdjust="0"/>
    <p:restoredTop sz="94720" autoAdjust="0"/>
  </p:normalViewPr>
  <p:slideViewPr>
    <p:cSldViewPr snapToGrid="0">
      <p:cViewPr varScale="1">
        <p:scale>
          <a:sx n="98" d="100"/>
          <a:sy n="98" d="100"/>
        </p:scale>
        <p:origin x="-11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6"/>
    </p:cViewPr>
  </p:sorterViewPr>
  <p:notesViewPr>
    <p:cSldViewPr snapToGrid="0">
      <p:cViewPr varScale="1">
        <p:scale>
          <a:sx n="59" d="100"/>
          <a:sy n="59" d="100"/>
        </p:scale>
        <p:origin x="-1920" y="-67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font" Target="fonts/font1.fntdata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12.xml"/><Relationship Id="rId8" Type="http://schemas.openxmlformats.org/officeDocument/2006/relationships/slide" Target="slides/slide11.xml"/><Relationship Id="rId7" Type="http://schemas.openxmlformats.org/officeDocument/2006/relationships/slide" Target="slides/slide10.xml"/><Relationship Id="rId6" Type="http://schemas.openxmlformats.org/officeDocument/2006/relationships/slide" Target="slides/slide9.xml"/><Relationship Id="rId5" Type="http://schemas.openxmlformats.org/officeDocument/2006/relationships/slide" Target="slides/slide8.xml"/><Relationship Id="rId4" Type="http://schemas.openxmlformats.org/officeDocument/2006/relationships/slide" Target="slides/slide7.xml"/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7" Type="http://schemas.openxmlformats.org/officeDocument/2006/relationships/slide" Target="slides/slide26.xml"/><Relationship Id="rId16" Type="http://schemas.openxmlformats.org/officeDocument/2006/relationships/slide" Target="slides/slide25.xml"/><Relationship Id="rId15" Type="http://schemas.openxmlformats.org/officeDocument/2006/relationships/slide" Target="slides/slide23.xml"/><Relationship Id="rId14" Type="http://schemas.openxmlformats.org/officeDocument/2006/relationships/slide" Target="slides/slide21.xml"/><Relationship Id="rId13" Type="http://schemas.openxmlformats.org/officeDocument/2006/relationships/slide" Target="slides/slide18.xml"/><Relationship Id="rId12" Type="http://schemas.openxmlformats.org/officeDocument/2006/relationships/slide" Target="slides/slide15.xml"/><Relationship Id="rId11" Type="http://schemas.openxmlformats.org/officeDocument/2006/relationships/slide" Target="slides/slide14.xml"/><Relationship Id="rId10" Type="http://schemas.openxmlformats.org/officeDocument/2006/relationships/slide" Target="slides/slide13.xml"/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t" anchorCtr="0" compatLnSpc="1"/>
          <a:lstStyle>
            <a:lvl1pPr defTabSz="967105">
              <a:defRPr kumimoji="0" sz="1300"/>
            </a:lvl1pPr>
          </a:lstStyle>
          <a:p>
            <a:pPr>
              <a:defRPr/>
            </a:pPr>
            <a:r>
              <a:rPr lang="en-US"/>
              <a:t>David Macpherson</a:t>
            </a:r>
            <a:endParaRPr lang="en-US"/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t" anchorCtr="0" compatLnSpc="1"/>
          <a:lstStyle>
            <a:lvl1pPr algn="r" defTabSz="967105">
              <a:defRPr kumimoji="0" sz="1300"/>
            </a:lvl1pPr>
          </a:lstStyle>
          <a:p>
            <a:pPr>
              <a:defRPr/>
            </a:pPr>
            <a:fld id="{493D14EB-05CF-4359-913D-383672036986}" type="datetime1">
              <a:rPr lang="en-US"/>
            </a:fld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b" anchorCtr="0" compatLnSpc="1"/>
          <a:lstStyle>
            <a:lvl1pPr defTabSz="967105">
              <a:defRPr kumimoji="0" sz="1300"/>
            </a:lvl1pPr>
          </a:lstStyle>
          <a:p>
            <a:pPr>
              <a:defRPr/>
            </a:pPr>
            <a:r>
              <a:rPr lang="en-US"/>
              <a:t>Chapter 6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b" anchorCtr="0" compatLnSpc="1"/>
          <a:lstStyle>
            <a:lvl1pPr algn="r" defTabSz="967105">
              <a:defRPr kumimoji="0" sz="1300"/>
            </a:lvl1pPr>
          </a:lstStyle>
          <a:p>
            <a:fld id="{7392BE8D-224C-4C2E-80F7-2799BCFD2DB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t" anchorCtr="0" compatLnSpc="1"/>
          <a:lstStyle>
            <a:lvl1pPr defTabSz="967105">
              <a:defRPr kumimoji="0"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2538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2950"/>
            <a:ext cx="5353050" cy="4316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0"/>
            <a:r>
              <a:rPr lang="en-US" noProof="0" smtClean="0"/>
              <a:t>Second level</a:t>
            </a:r>
            <a:endParaRPr lang="en-US" noProof="0" smtClean="0"/>
          </a:p>
          <a:p>
            <a:pPr lvl="0"/>
            <a:r>
              <a:rPr lang="en-US" noProof="0" smtClean="0"/>
              <a:t>Third level</a:t>
            </a:r>
            <a:endParaRPr lang="en-US" noProof="0" smtClean="0"/>
          </a:p>
          <a:p>
            <a:pPr lvl="0"/>
            <a:r>
              <a:rPr lang="en-US" noProof="0" smtClean="0"/>
              <a:t>Fourth level</a:t>
            </a:r>
            <a:endParaRPr lang="en-US" noProof="0" smtClean="0"/>
          </a:p>
          <a:p>
            <a:pPr lvl="0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t" anchorCtr="0" compatLnSpc="1"/>
          <a:lstStyle>
            <a:lvl1pPr algn="r" defTabSz="967105">
              <a:defRPr kumimoji="0" sz="1300"/>
            </a:lvl1pPr>
          </a:lstStyle>
          <a:p>
            <a:pPr>
              <a:defRPr/>
            </a:pPr>
            <a:fld id="{D4E07CFA-A1CC-4B1C-B28B-37A70E4BB042}" type="datetime1">
              <a:rPr lang="en-US"/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b" anchorCtr="0" compatLnSpc="1"/>
          <a:lstStyle>
            <a:lvl1pPr defTabSz="967105">
              <a:defRPr kumimoji="0"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505" tIns="48252" rIns="96505" bIns="48252" numCol="1" anchor="b" anchorCtr="0" compatLnSpc="1"/>
          <a:lstStyle>
            <a:lvl1pPr algn="r" defTabSz="967105">
              <a:defRPr kumimoji="0" sz="1300"/>
            </a:lvl1pPr>
          </a:lstStyle>
          <a:p>
            <a:fld id="{3FF636B6-3178-483E-B124-79631704473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B3CBDF-F3EA-44D4-9D65-20A69A48EC0F}" type="slidenum">
              <a:rPr kumimoji="0" lang="en-US" altLang="en-US" sz="1300"/>
            </a:fld>
            <a:endParaRPr kumimoji="0" lang="en-US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644CF0-B26B-4A8B-909F-D6FB97DDAFE3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89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1727D34-11A1-42FB-8672-A430D13A7AA6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AE1E39-37B2-4B59-94B6-C3652F6C73FC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99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CFB68C-670A-41E2-B526-D0BB1A290820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AA4A40-8BAE-47FB-9B76-15F2950E40B5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09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4F854-3B76-4026-98B9-5676302A6175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20F097-44C7-4CEC-8B95-355864C86940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19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3283C6-819A-41C9-B253-CC514E2340DA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A0B3B1-619F-4A4C-9FEF-A02BB6A5AC77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30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494376-3FD5-4180-86A7-37AA1A2DA1AC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228853-1C4C-41E2-A088-BF69F0B07C66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40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D4DF5D-2DFB-422C-917E-661722EBEE79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6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966" tIns="47983" rIns="95966" bIns="4798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0500A8-9D86-4E34-B8C2-69BAB5DFD6E4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505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01BBB5-9207-4A38-A749-7244FF4238CD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FB46B4-60F1-4DC2-B21A-6BE6D5BAFE55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86F83A-9540-4F46-A704-902C8DED0C7B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E58516-D5DF-4E20-AC9C-D9B44F93C480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9E1C02-02F5-4E31-90B7-423B939BF2F3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6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7A2EE3-3C4C-4195-A56E-6709128ADB32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193B7A-0140-453C-A75C-7EAEC61771C2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56B0A6-68E5-4F21-857F-BF54D483EDD3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07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C9B1E3-8CC5-4EA4-91EF-E85298C72800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514A4C-B89B-4163-A08C-0C33E1761793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491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D05D2C-C0DE-4E38-8796-7D1072EC8897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4F3056-3F8B-435A-87CA-3EE071396FEF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41162B-8D1F-4104-A23D-615B337A8F00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3CE626-7740-4886-A8D9-57E9C233A2AF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512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F0A0B6-C8EB-4090-BE13-B9230FBA8386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7A2D57-B4F2-4969-ADD4-9CAF23BD5A23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522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846882-EE65-4651-BF52-249F6B9EC084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31E1B8-3D4E-4520-950E-65074FA275F9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532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9EC78D-2857-4D54-B3AB-C5A91C445284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8CFA0A-7790-4F3E-AFAF-F239B4CC64FF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24B51F-64FC-4D16-9A6D-3CE4771A9BFC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9EB7A4-4E46-4812-AAF7-2C961CDDEF8F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17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37C213-2C74-4862-8F01-29D1C4B6E231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4925D15-68DF-40B9-AE92-25E8D33CA5E9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1A730E-F8B7-45DC-89F9-6AB82DDE74CF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E6F4D-93AE-424B-BC08-425C017C8FFC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37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E3CF52-8454-47E7-B7A5-BBF122AE48D3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DD43C98-E04B-4745-A7A6-D8E6DCFDE961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48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A6AA86D-988B-4D86-A5E2-E63B462BBE94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48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746A7C-136F-4D7A-95A2-50D0DFD781C9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58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B6AE8A8-9677-42A9-9DF6-9A42A37F23AB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7E34BC-098E-48C7-B66E-8302924BB6EE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686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942DB9E-DEC7-49A9-A7F5-D3F6F1278B2D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82D8BC-D3FF-4804-A996-1CD43E69C6D9}" type="datetime1">
              <a:rPr kumimoji="0" lang="en-US" altLang="en-US" sz="1300" smtClean="0"/>
            </a:fld>
            <a:endParaRPr kumimoji="0" lang="en-US" altLang="en-US" sz="1300" smtClean="0"/>
          </a:p>
        </p:txBody>
      </p:sp>
      <p:sp>
        <p:nvSpPr>
          <p:cNvPr id="378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710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0A38F3-8371-48D4-98C4-A62784C842B4}" type="slidenum">
              <a:rPr kumimoji="0" lang="en-US" altLang="en-US" sz="1300"/>
            </a:fld>
            <a:endParaRPr kumimoji="0" lang="en-US" altLang="en-US" sz="1300"/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rgbClr val="230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" y="-1905000"/>
            <a:ext cx="9144000" cy="613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 type="none" w="med" len="med"/>
                <a:tailEnd type="none" w="lg" len="lg"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62200" y="3492058"/>
            <a:ext cx="6019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7000" y="4495800"/>
            <a:ext cx="5715000" cy="1752600"/>
          </a:xfrm>
        </p:spPr>
        <p:txBody>
          <a:bodyPr/>
          <a:lstStyle>
            <a:lvl1pPr marL="0" indent="0" algn="r">
              <a:buFontTx/>
              <a:buNone/>
              <a:defRPr sz="4000" baseline="0">
                <a:solidFill>
                  <a:srgbClr val="F7941D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Labor Economics: Introduction and Overview</a:t>
            </a:r>
            <a:endParaRPr 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9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9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  <a:endParaRPr lang="en-US" altLang="en-US" sz="5400" b="1" smtClean="0">
              <a:solidFill>
                <a:srgbClr val="EF8E21"/>
              </a:solidFill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124200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blipFill dpi="0" rotWithShape="1">
            <a:blip r:embed="rId2">
              <a:alphaModFix amt="11000"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  <a:endParaRPr lang="en-US" altLang="en-US" sz="5400" b="1" smtClean="0">
              <a:solidFill>
                <a:srgbClr val="EF8E21"/>
              </a:solidFill>
              <a:latin typeface="+mj-lt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58694"/>
            <a:ext cx="922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1058694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3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dirty="0" smtClean="0"/>
              <a:t>Chapter 1</a:t>
            </a:r>
            <a:endParaRPr lang="en-US" altLang="en-US" dirty="0" smtClean="0"/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784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229600" y="6400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prstDash val="sysDot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EF8E21"/>
                </a:solidFill>
                <a:latin typeface="+mn-lt"/>
              </a:rPr>
              <a:t>1-</a:t>
            </a:r>
            <a:fld id="{91F8B2B5-FBD2-49AA-91D6-C53D186A640A}" type="slidenum">
              <a:rPr lang="en-US" altLang="en-US" sz="1200">
                <a:solidFill>
                  <a:srgbClr val="EF8E21"/>
                </a:solidFill>
                <a:latin typeface="+mn-lt"/>
              </a:rPr>
            </a:fld>
            <a:endParaRPr lang="en-US" altLang="en-US" sz="1200" dirty="0">
              <a:solidFill>
                <a:srgbClr val="EF8E2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baseline="0">
          <a:solidFill>
            <a:srgbClr val="EF8E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o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∞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6</a:t>
            </a:r>
            <a:endParaRPr lang="en-US" alt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Wage Determination and the Allocation of Labor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Labor Demand Determinants</a:t>
            </a:r>
            <a:endParaRPr lang="en-US" alt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Prices of other resources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For </a:t>
            </a:r>
            <a:r>
              <a:rPr lang="en-US" altLang="en-US" i="1" dirty="0" smtClean="0">
                <a:solidFill>
                  <a:srgbClr val="EF8E21"/>
                </a:solidFill>
              </a:rPr>
              <a:t>gross substitutes</a:t>
            </a:r>
            <a:r>
              <a:rPr lang="en-US" altLang="en-US" dirty="0" smtClean="0"/>
              <a:t>, an increase (decrease) in the price of a substitute input will increase (decrease) labor demand. 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For </a:t>
            </a:r>
            <a:r>
              <a:rPr lang="en-US" altLang="en-US" i="1" dirty="0" smtClean="0">
                <a:solidFill>
                  <a:srgbClr val="EF8E21"/>
                </a:solidFill>
              </a:rPr>
              <a:t>gross complements</a:t>
            </a:r>
            <a:r>
              <a:rPr lang="en-US" altLang="en-US" dirty="0" smtClean="0"/>
              <a:t>, an increase (decrease) in the price of a complement input will decrease (increase) labor demand. 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Labor Demand Determinants</a:t>
            </a:r>
            <a:endParaRPr lang="en-US" alt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Prices of other resources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For pure complements, an increase (decrease) in the price of a complement input will decrease (increase) labor demand.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Number of employers 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An increase (decrease) in the number of employers will increase (decrease) labor demand.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Changes in Labor Demand</a:t>
            </a:r>
            <a:endParaRPr lang="en-US" altLang="en-US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13316" name="Line 3"/>
          <p:cNvSpPr>
            <a:spLocks noChangeShapeType="1"/>
          </p:cNvSpPr>
          <p:nvPr/>
        </p:nvSpPr>
        <p:spPr bwMode="auto">
          <a:xfrm>
            <a:off x="4495800" y="21482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480300" y="5729600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786188" y="1573525"/>
            <a:ext cx="129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Wage rate</a:t>
            </a:r>
            <a:endParaRPr lang="en-US" altLang="en-US" sz="1800">
              <a:latin typeface="+mn-lt"/>
            </a:endParaRPr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0" y="1577975"/>
            <a:ext cx="381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Assume that the productivity of workers rises due to computer innovations. 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0" y="2911475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This will raise the marginal product and thus shift the labor demand curve to the right (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Arial" panose="020B0604020202020204" pitchFamily="34" charset="0"/>
              </a:rPr>
              <a:t>0 </a:t>
            </a:r>
            <a:r>
              <a:rPr kumimoji="0" lang="en-US" altLang="en-US" sz="2000">
                <a:latin typeface="Arial" panose="020B0604020202020204" pitchFamily="34" charset="0"/>
              </a:rPr>
              <a:t>to </a:t>
            </a:r>
            <a:r>
              <a:rPr lang="en-US" altLang="en-US" sz="2000">
                <a:solidFill>
                  <a:schemeClr val="hlink"/>
                </a:solidFill>
                <a:latin typeface="Arial" panose="020B0604020202020204" pitchFamily="34" charset="0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4486275" y="56438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0011" name="Text Box 11"/>
          <p:cNvSpPr txBox="1">
            <a:spLocks noChangeArrowheads="1"/>
          </p:cNvSpPr>
          <p:nvPr/>
        </p:nvSpPr>
        <p:spPr bwMode="auto">
          <a:xfrm>
            <a:off x="0" y="4481513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equilibrium wage rate will rise to </a:t>
            </a:r>
            <a:r>
              <a:rPr lang="en-US" altLang="en-US" sz="2000">
                <a:latin typeface="Arial" panose="020B0604020202020204" pitchFamily="34" charset="0"/>
              </a:rPr>
              <a:t>W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 and equilibrium quantity will rise to Q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13323" name="Text Box 12"/>
          <p:cNvSpPr txBox="1">
            <a:spLocks noChangeArrowheads="1"/>
          </p:cNvSpPr>
          <p:nvPr/>
        </p:nvSpPr>
        <p:spPr bwMode="auto">
          <a:xfrm>
            <a:off x="7329488" y="1808475"/>
            <a:ext cx="488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324" name="Line 13"/>
          <p:cNvSpPr>
            <a:spLocks noChangeShapeType="1"/>
          </p:cNvSpPr>
          <p:nvPr/>
        </p:nvSpPr>
        <p:spPr bwMode="auto">
          <a:xfrm flipV="1">
            <a:off x="5200650" y="2167250"/>
            <a:ext cx="2076450" cy="2152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3325" name="Line 14"/>
          <p:cNvSpPr>
            <a:spLocks noChangeShapeType="1"/>
          </p:cNvSpPr>
          <p:nvPr/>
        </p:nvSpPr>
        <p:spPr bwMode="auto">
          <a:xfrm>
            <a:off x="5200650" y="2110100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3326" name="Text Box 15"/>
          <p:cNvSpPr txBox="1">
            <a:spLocks noChangeArrowheads="1"/>
          </p:cNvSpPr>
          <p:nvPr/>
        </p:nvSpPr>
        <p:spPr bwMode="auto">
          <a:xfrm>
            <a:off x="7481888" y="4189725"/>
            <a:ext cx="488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18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>
            <a:off x="6286500" y="3186425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3328" name="Text Box 17"/>
          <p:cNvSpPr txBox="1">
            <a:spLocks noChangeArrowheads="1"/>
          </p:cNvSpPr>
          <p:nvPr/>
        </p:nvSpPr>
        <p:spPr bwMode="auto">
          <a:xfrm flipH="1">
            <a:off x="6084888" y="5593075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0</a:t>
            </a:r>
            <a:endParaRPr lang="en-US" altLang="en-US" sz="1800">
              <a:latin typeface="+mn-lt"/>
            </a:endParaRPr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 flipH="1">
            <a:off x="4467225" y="3195950"/>
            <a:ext cx="1809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 flipH="1">
            <a:off x="3846513" y="2992750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0</a:t>
            </a:r>
            <a:endParaRPr lang="en-US" altLang="en-US" sz="1800">
              <a:latin typeface="+mn-lt"/>
            </a:endParaRPr>
          </a:p>
        </p:txBody>
      </p:sp>
      <p:pic>
        <p:nvPicPr>
          <p:cNvPr id="13331" name="Picture 30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41975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31" name="Line 31"/>
          <p:cNvSpPr>
            <a:spLocks noChangeShapeType="1"/>
          </p:cNvSpPr>
          <p:nvPr/>
        </p:nvSpPr>
        <p:spPr bwMode="auto">
          <a:xfrm>
            <a:off x="5572125" y="1824350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0032" name="Text Box 32"/>
          <p:cNvSpPr txBox="1">
            <a:spLocks noChangeArrowheads="1"/>
          </p:cNvSpPr>
          <p:nvPr/>
        </p:nvSpPr>
        <p:spPr bwMode="auto">
          <a:xfrm>
            <a:off x="7824788" y="3837300"/>
            <a:ext cx="4794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1</a:t>
            </a:r>
            <a:endParaRPr lang="en-US" altLang="en-US" sz="18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640033" name="Line 33"/>
          <p:cNvSpPr>
            <a:spLocks noChangeShapeType="1"/>
          </p:cNvSpPr>
          <p:nvPr/>
        </p:nvSpPr>
        <p:spPr bwMode="auto">
          <a:xfrm flipH="1" flipV="1">
            <a:off x="4486275" y="2824475"/>
            <a:ext cx="2114550" cy="19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0034" name="Line 34"/>
          <p:cNvSpPr>
            <a:spLocks noChangeShapeType="1"/>
          </p:cNvSpPr>
          <p:nvPr/>
        </p:nvSpPr>
        <p:spPr bwMode="auto">
          <a:xfrm>
            <a:off x="6638925" y="2919725"/>
            <a:ext cx="0" cy="27051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pic>
        <p:nvPicPr>
          <p:cNvPr id="640035" name="Picture 35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27895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0036" name="Text Box 36"/>
          <p:cNvSpPr txBox="1">
            <a:spLocks noChangeArrowheads="1"/>
          </p:cNvSpPr>
          <p:nvPr/>
        </p:nvSpPr>
        <p:spPr bwMode="auto">
          <a:xfrm flipH="1">
            <a:off x="6446838" y="5621650"/>
            <a:ext cx="6064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1</a:t>
            </a:r>
            <a:endParaRPr lang="en-US" altLang="en-US" sz="1800">
              <a:latin typeface="+mn-lt"/>
            </a:endParaRPr>
          </a:p>
        </p:txBody>
      </p:sp>
      <p:sp>
        <p:nvSpPr>
          <p:cNvPr id="640037" name="Text Box 37"/>
          <p:cNvSpPr txBox="1">
            <a:spLocks noChangeArrowheads="1"/>
          </p:cNvSpPr>
          <p:nvPr/>
        </p:nvSpPr>
        <p:spPr bwMode="auto">
          <a:xfrm flipH="1">
            <a:off x="3865563" y="2611750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1</a:t>
            </a:r>
            <a:endParaRPr lang="en-US" alt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9" grpId="0" autoUpdateAnimBg="0"/>
      <p:bldP spid="640011" grpId="0" autoUpdateAnimBg="0"/>
      <p:bldP spid="640032" grpId="0" autoUpdateAnimBg="0"/>
      <p:bldP spid="640036" grpId="0" autoUpdateAnimBg="0"/>
      <p:bldP spid="64003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Changes in Labor Supply</a:t>
            </a:r>
            <a:endParaRPr lang="en-US" altLang="en-US" smtClean="0"/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14340" name="Line 3"/>
          <p:cNvSpPr>
            <a:spLocks noChangeShapeType="1"/>
          </p:cNvSpPr>
          <p:nvPr/>
        </p:nvSpPr>
        <p:spPr bwMode="auto">
          <a:xfrm>
            <a:off x="4495800" y="2109288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7480300" y="5690688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786188" y="1534613"/>
            <a:ext cx="129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Wage rate</a:t>
            </a:r>
            <a:endParaRPr lang="en-US" altLang="en-US" sz="1800">
              <a:latin typeface="+mn-lt"/>
            </a:endParaRPr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0" y="1787525"/>
            <a:ext cx="381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Assume that the number of working-age immigrants increases substantially. 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648201" name="Text Box 9"/>
          <p:cNvSpPr txBox="1">
            <a:spLocks noChangeArrowheads="1"/>
          </p:cNvSpPr>
          <p:nvPr/>
        </p:nvSpPr>
        <p:spPr bwMode="auto">
          <a:xfrm>
            <a:off x="0" y="291465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This will shift the labor supply curve to the right (</a:t>
            </a:r>
            <a:r>
              <a:rPr kumimoji="0"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000" baseline="-25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>
                <a:latin typeface="Arial" panose="020B0604020202020204" pitchFamily="34" charset="0"/>
              </a:rPr>
              <a:t>to </a:t>
            </a:r>
            <a:r>
              <a:rPr kumimoji="0"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4486275" y="5604963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8203" name="Text Box 11"/>
          <p:cNvSpPr txBox="1">
            <a:spLocks noChangeArrowheads="1"/>
          </p:cNvSpPr>
          <p:nvPr/>
        </p:nvSpPr>
        <p:spPr bwMode="auto">
          <a:xfrm>
            <a:off x="0" y="4030663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equilibrium wage rate will fall to </a:t>
            </a:r>
            <a:r>
              <a:rPr lang="en-US" altLang="en-US" sz="2000">
                <a:latin typeface="Arial" panose="020B0604020202020204" pitchFamily="34" charset="0"/>
              </a:rPr>
              <a:t>W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 and equilibrium quantity will rise to Q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14347" name="Text Box 12"/>
          <p:cNvSpPr txBox="1">
            <a:spLocks noChangeArrowheads="1"/>
          </p:cNvSpPr>
          <p:nvPr/>
        </p:nvSpPr>
        <p:spPr bwMode="auto">
          <a:xfrm>
            <a:off x="7329488" y="1769563"/>
            <a:ext cx="488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0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V="1">
            <a:off x="5200650" y="2128338"/>
            <a:ext cx="2076450" cy="2152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5200650" y="2071188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4350" name="Text Box 15"/>
          <p:cNvSpPr txBox="1">
            <a:spLocks noChangeArrowheads="1"/>
          </p:cNvSpPr>
          <p:nvPr/>
        </p:nvSpPr>
        <p:spPr bwMode="auto">
          <a:xfrm>
            <a:off x="7481888" y="4150813"/>
            <a:ext cx="488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0</a:t>
            </a:r>
            <a:endParaRPr lang="en-US" altLang="en-US" sz="18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4351" name="Line 16"/>
          <p:cNvSpPr>
            <a:spLocks noChangeShapeType="1"/>
          </p:cNvSpPr>
          <p:nvPr/>
        </p:nvSpPr>
        <p:spPr bwMode="auto">
          <a:xfrm>
            <a:off x="6286500" y="3147513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4352" name="Text Box 17"/>
          <p:cNvSpPr txBox="1">
            <a:spLocks noChangeArrowheads="1"/>
          </p:cNvSpPr>
          <p:nvPr/>
        </p:nvSpPr>
        <p:spPr bwMode="auto">
          <a:xfrm flipH="1">
            <a:off x="6084888" y="5554163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0</a:t>
            </a:r>
            <a:endParaRPr lang="en-US" altLang="en-US" sz="1800">
              <a:latin typeface="+mn-lt"/>
            </a:endParaRPr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H="1">
            <a:off x="4467225" y="3157038"/>
            <a:ext cx="1809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4354" name="Text Box 19"/>
          <p:cNvSpPr txBox="1">
            <a:spLocks noChangeArrowheads="1"/>
          </p:cNvSpPr>
          <p:nvPr/>
        </p:nvSpPr>
        <p:spPr bwMode="auto">
          <a:xfrm flipH="1">
            <a:off x="3846513" y="2953838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0</a:t>
            </a:r>
            <a:endParaRPr lang="en-US" altLang="en-US" sz="1800">
              <a:latin typeface="+mn-lt"/>
            </a:endParaRPr>
          </a:p>
        </p:txBody>
      </p:sp>
      <p:pic>
        <p:nvPicPr>
          <p:cNvPr id="14355" name="Picture 20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0" y="3103063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13" name="Line 21"/>
          <p:cNvSpPr>
            <a:spLocks noChangeShapeType="1"/>
          </p:cNvSpPr>
          <p:nvPr/>
        </p:nvSpPr>
        <p:spPr bwMode="auto">
          <a:xfrm flipH="1">
            <a:off x="5467350" y="2461713"/>
            <a:ext cx="2095500" cy="22288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8214" name="Text Box 22"/>
          <p:cNvSpPr txBox="1">
            <a:spLocks noChangeArrowheads="1"/>
          </p:cNvSpPr>
          <p:nvPr/>
        </p:nvSpPr>
        <p:spPr bwMode="auto">
          <a:xfrm>
            <a:off x="7634288" y="2179138"/>
            <a:ext cx="4794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1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8215" name="Line 23"/>
          <p:cNvSpPr>
            <a:spLocks noChangeShapeType="1"/>
          </p:cNvSpPr>
          <p:nvPr/>
        </p:nvSpPr>
        <p:spPr bwMode="auto">
          <a:xfrm flipH="1" flipV="1">
            <a:off x="4552950" y="3452313"/>
            <a:ext cx="2114550" cy="19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48216" name="Line 24"/>
          <p:cNvSpPr>
            <a:spLocks noChangeShapeType="1"/>
          </p:cNvSpPr>
          <p:nvPr/>
        </p:nvSpPr>
        <p:spPr bwMode="auto">
          <a:xfrm>
            <a:off x="6648450" y="3471363"/>
            <a:ext cx="0" cy="21145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pic>
        <p:nvPicPr>
          <p:cNvPr id="648217" name="Picture 25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475" y="341738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218" name="Text Box 26"/>
          <p:cNvSpPr txBox="1">
            <a:spLocks noChangeArrowheads="1"/>
          </p:cNvSpPr>
          <p:nvPr/>
        </p:nvSpPr>
        <p:spPr bwMode="auto">
          <a:xfrm flipH="1">
            <a:off x="6446838" y="5582738"/>
            <a:ext cx="6064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1</a:t>
            </a:r>
            <a:endParaRPr lang="en-US" altLang="en-US" sz="1800">
              <a:latin typeface="+mn-lt"/>
            </a:endParaRPr>
          </a:p>
        </p:txBody>
      </p:sp>
      <p:sp>
        <p:nvSpPr>
          <p:cNvPr id="648219" name="Text Box 27"/>
          <p:cNvSpPr txBox="1">
            <a:spLocks noChangeArrowheads="1"/>
          </p:cNvSpPr>
          <p:nvPr/>
        </p:nvSpPr>
        <p:spPr bwMode="auto">
          <a:xfrm flipH="1">
            <a:off x="3884613" y="3249113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1</a:t>
            </a:r>
            <a:endParaRPr lang="en-US" altLang="en-US" sz="18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8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1" grpId="0" autoUpdateAnimBg="0"/>
      <p:bldP spid="648203" grpId="0" autoUpdateAnimBg="0"/>
      <p:bldP spid="648214" grpId="0" autoUpdateAnimBg="0"/>
      <p:bldP spid="648218" grpId="0" autoUpdateAnimBg="0"/>
      <p:bldP spid="6482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550"/>
            <a:ext cx="8229600" cy="1348902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Wage and Employment for a Perfectly Competitive Firm</a:t>
            </a:r>
            <a:endParaRPr lang="en-US" altLang="en-US" dirty="0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4476344" y="2060648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j-lt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460844" y="5642048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j-lt"/>
              </a:rPr>
              <a:t>Quantity of Labor Hours</a:t>
            </a:r>
            <a:endParaRPr lang="en-US" altLang="en-US" sz="1600">
              <a:latin typeface="+mj-lt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766732" y="1485973"/>
            <a:ext cx="129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j-lt"/>
              </a:rPr>
              <a:t>Wage rate</a:t>
            </a:r>
            <a:endParaRPr lang="en-US" altLang="en-US" sz="1800">
              <a:latin typeface="+mj-lt"/>
            </a:endParaRPr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0" y="1645702"/>
            <a:ext cx="36671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 firm hiring in a perfectly competitive labor market is a “wage taker.” Its labor supply curve, 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S</a:t>
            </a:r>
            <a:r>
              <a:rPr lang="en-US" altLang="en-US" sz="2000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=MWC=P</a:t>
            </a:r>
            <a:r>
              <a:rPr lang="en-US" altLang="en-US" sz="2000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L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>
                <a:latin typeface="Arial" panose="020B0604020202020204" pitchFamily="34" charset="0"/>
              </a:rPr>
              <a:t>is perfectly elastic at W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44105" name="Text Box 9"/>
          <p:cNvSpPr txBox="1">
            <a:spLocks noChangeArrowheads="1"/>
          </p:cNvSpPr>
          <p:nvPr/>
        </p:nvSpPr>
        <p:spPr bwMode="auto">
          <a:xfrm>
            <a:off x="0" y="3119714"/>
            <a:ext cx="36576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 firm will hire another worker 	if the  additional revenue the worker generates, </a:t>
            </a:r>
            <a:r>
              <a:rPr kumimoji="0" lang="en-US" altLang="en-US" sz="2000" i="1" dirty="0">
                <a:solidFill>
                  <a:schemeClr val="accent2"/>
                </a:solidFill>
                <a:latin typeface="Arial" panose="020B0604020202020204" pitchFamily="34" charset="0"/>
              </a:rPr>
              <a:t>marginal revenue product</a:t>
            </a:r>
            <a:r>
              <a:rPr kumimoji="0"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2000" dirty="0">
                <a:latin typeface="Arial" panose="020B0604020202020204" pitchFamily="34" charset="0"/>
              </a:rPr>
              <a:t>), is greater than the cost of hiring an additional worker, </a:t>
            </a:r>
            <a:r>
              <a:rPr kumimoji="0" lang="en-US" altLang="en-US" sz="2000" i="1" dirty="0">
                <a:solidFill>
                  <a:schemeClr val="accent2"/>
                </a:solidFill>
                <a:latin typeface="Arial" panose="020B0604020202020204" pitchFamily="34" charset="0"/>
              </a:rPr>
              <a:t>marginal wage cost</a:t>
            </a:r>
            <a:r>
              <a:rPr kumimoji="0"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2000" dirty="0">
                <a:solidFill>
                  <a:schemeClr val="accent2"/>
                </a:solidFill>
                <a:latin typeface="Arial" panose="020B0604020202020204" pitchFamily="34" charset="0"/>
              </a:rPr>
              <a:t>MWC</a:t>
            </a:r>
            <a:r>
              <a:rPr kumimoji="0" lang="en-US" altLang="en-US" sz="2000" dirty="0">
                <a:latin typeface="Arial" panose="020B0604020202020204" pitchFamily="34" charset="0"/>
              </a:rPr>
              <a:t>). 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4466819" y="5556323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j-lt"/>
            </a:endParaRPr>
          </a:p>
        </p:txBody>
      </p:sp>
      <p:sp>
        <p:nvSpPr>
          <p:cNvPr id="15370" name="Text Box 12"/>
          <p:cNvSpPr txBox="1">
            <a:spLocks noChangeArrowheads="1"/>
          </p:cNvSpPr>
          <p:nvPr/>
        </p:nvSpPr>
        <p:spPr bwMode="auto">
          <a:xfrm>
            <a:off x="7395757" y="2854398"/>
            <a:ext cx="1612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j-lt"/>
              </a:rPr>
              <a:t>S</a:t>
            </a:r>
            <a:r>
              <a:rPr lang="en-US" altLang="en-US" sz="1800" baseline="-25000">
                <a:solidFill>
                  <a:schemeClr val="accent2"/>
                </a:solidFill>
                <a:latin typeface="+mj-lt"/>
              </a:rPr>
              <a:t>L</a:t>
            </a:r>
            <a:r>
              <a:rPr lang="en-US" altLang="en-US" sz="1800">
                <a:solidFill>
                  <a:schemeClr val="accent2"/>
                </a:solidFill>
                <a:latin typeface="+mj-lt"/>
              </a:rPr>
              <a:t>=MWC=P</a:t>
            </a:r>
            <a:r>
              <a:rPr lang="en-US" altLang="en-US" sz="1800" baseline="-25000">
                <a:solidFill>
                  <a:schemeClr val="accent2"/>
                </a:solidFill>
                <a:latin typeface="+mj-lt"/>
              </a:rPr>
              <a:t>L</a:t>
            </a:r>
            <a:endParaRPr lang="en-US" altLang="en-US" sz="180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>
            <a:off x="4409669" y="3089348"/>
            <a:ext cx="297180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j-lt"/>
            </a:endParaRPr>
          </a:p>
        </p:txBody>
      </p:sp>
      <p:sp>
        <p:nvSpPr>
          <p:cNvPr id="644110" name="Line 14"/>
          <p:cNvSpPr>
            <a:spLocks noChangeShapeType="1"/>
          </p:cNvSpPr>
          <p:nvPr/>
        </p:nvSpPr>
        <p:spPr bwMode="auto">
          <a:xfrm>
            <a:off x="4981169" y="2174948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j-lt"/>
            </a:endParaRPr>
          </a:p>
        </p:txBody>
      </p:sp>
      <p:sp>
        <p:nvSpPr>
          <p:cNvPr id="644111" name="Text Box 15"/>
          <p:cNvSpPr txBox="1">
            <a:spLocks noChangeArrowheads="1"/>
          </p:cNvSpPr>
          <p:nvPr/>
        </p:nvSpPr>
        <p:spPr bwMode="auto">
          <a:xfrm>
            <a:off x="7168744" y="4178373"/>
            <a:ext cx="19558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j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j-lt"/>
              </a:rPr>
              <a:t>L</a:t>
            </a:r>
            <a:r>
              <a:rPr lang="en-US" altLang="en-US" sz="1800">
                <a:solidFill>
                  <a:schemeClr val="hlink"/>
                </a:solidFill>
                <a:latin typeface="+mj-lt"/>
              </a:rPr>
              <a:t>=MRP=VMP</a:t>
            </a:r>
            <a:endParaRPr lang="en-US" altLang="en-US" sz="1800" baseline="-25000">
              <a:solidFill>
                <a:schemeClr val="hlink"/>
              </a:solidFill>
              <a:latin typeface="+mj-lt"/>
            </a:endParaRPr>
          </a:p>
        </p:txBody>
      </p:sp>
      <p:sp>
        <p:nvSpPr>
          <p:cNvPr id="644112" name="Line 16"/>
          <p:cNvSpPr>
            <a:spLocks noChangeShapeType="1"/>
          </p:cNvSpPr>
          <p:nvPr/>
        </p:nvSpPr>
        <p:spPr bwMode="auto">
          <a:xfrm>
            <a:off x="5924144" y="3098873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j-lt"/>
            </a:endParaRPr>
          </a:p>
        </p:txBody>
      </p:sp>
      <p:sp>
        <p:nvSpPr>
          <p:cNvPr id="644113" name="Text Box 17"/>
          <p:cNvSpPr txBox="1">
            <a:spLocks noChangeArrowheads="1"/>
          </p:cNvSpPr>
          <p:nvPr/>
        </p:nvSpPr>
        <p:spPr bwMode="auto">
          <a:xfrm flipH="1">
            <a:off x="5770157" y="5534098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j-lt"/>
              </a:rPr>
              <a:t>Q</a:t>
            </a:r>
            <a:r>
              <a:rPr lang="en-US" altLang="en-US" sz="1800" baseline="-25000">
                <a:latin typeface="+mj-lt"/>
              </a:rPr>
              <a:t>0</a:t>
            </a:r>
            <a:endParaRPr lang="en-US" altLang="en-US" sz="1800">
              <a:latin typeface="+mj-lt"/>
            </a:endParaRPr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 flipH="1">
            <a:off x="3827057" y="2905198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j-lt"/>
              </a:rPr>
              <a:t>W</a:t>
            </a:r>
            <a:r>
              <a:rPr lang="en-US" altLang="en-US" sz="1800" baseline="-25000">
                <a:latin typeface="+mj-lt"/>
              </a:rPr>
              <a:t>0</a:t>
            </a:r>
            <a:endParaRPr lang="en-US" altLang="en-US" sz="1800">
              <a:latin typeface="+mj-lt"/>
            </a:endParaRPr>
          </a:p>
        </p:txBody>
      </p:sp>
      <p:pic>
        <p:nvPicPr>
          <p:cNvPr id="644116" name="Picture 20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694" y="3054423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4117" name="Text Box 21"/>
          <p:cNvSpPr txBox="1">
            <a:spLocks noChangeArrowheads="1"/>
          </p:cNvSpPr>
          <p:nvPr/>
        </p:nvSpPr>
        <p:spPr bwMode="auto">
          <a:xfrm>
            <a:off x="0" y="5172075"/>
            <a:ext cx="3781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firm maximizes its profits by hiring </a:t>
            </a:r>
            <a:r>
              <a:rPr lang="en-US" altLang="en-US" sz="2000">
                <a:latin typeface="Arial" panose="020B0604020202020204" pitchFamily="34" charset="0"/>
              </a:rPr>
              <a:t>Q</a:t>
            </a:r>
            <a:r>
              <a:rPr lang="en-US" altLang="en-US" sz="2000" baseline="-25000">
                <a:latin typeface="Arial" panose="020B0604020202020204" pitchFamily="34" charset="0"/>
              </a:rPr>
              <a:t>0</a:t>
            </a:r>
            <a:r>
              <a:rPr kumimoji="0" lang="en-US" altLang="en-US" sz="2000">
                <a:latin typeface="Arial" panose="020B0604020202020204" pitchFamily="34" charset="0"/>
              </a:rPr>
              <a:t> units of labor (MRP=MWC).	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5" grpId="0" autoUpdateAnimBg="0"/>
      <p:bldP spid="644111" grpId="0" autoUpdateAnimBg="0"/>
      <p:bldP spid="644113" grpId="0" autoUpdateAnimBg="0"/>
      <p:bldP spid="6441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Allocative Efficiency</a:t>
            </a:r>
            <a:endParaRPr lang="en-US" alt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0" dirty="0" smtClean="0"/>
              <a:t>An </a:t>
            </a:r>
            <a:r>
              <a:rPr lang="en-US" altLang="en-US" sz="2800" b="0" i="1" dirty="0" smtClean="0">
                <a:solidFill>
                  <a:srgbClr val="EF8E21"/>
                </a:solidFill>
              </a:rPr>
              <a:t>efficient allocation of labor</a:t>
            </a:r>
            <a:r>
              <a:rPr lang="en-US" altLang="en-US" sz="2800" b="0" dirty="0" smtClean="0">
                <a:solidFill>
                  <a:srgbClr val="EF8E21"/>
                </a:solidFill>
              </a:rPr>
              <a:t> </a:t>
            </a:r>
            <a:r>
              <a:rPr lang="en-US" altLang="en-US" sz="2800" b="0" dirty="0" smtClean="0"/>
              <a:t>is obtained when society gets the largest possible amount of output from a given amount of labor.</a:t>
            </a:r>
            <a:endParaRPr lang="en-US" altLang="en-US" sz="2800" b="0" dirty="0" smtClean="0"/>
          </a:p>
          <a:p>
            <a:pPr eaLnBrk="1" hangingPunct="1"/>
            <a:r>
              <a:rPr lang="en-US" altLang="en-US" sz="2800" b="0" dirty="0" smtClean="0"/>
              <a:t>Efficient allocation requires the VMP of labor for each product be equal to the price of labor.</a:t>
            </a:r>
            <a:endParaRPr lang="en-US" altLang="en-US" sz="2800" b="0" dirty="0" smtClean="0"/>
          </a:p>
          <a:p>
            <a:pPr eaLnBrk="1" hangingPunct="1"/>
            <a:r>
              <a:rPr lang="en-US" altLang="en-US" sz="2800" b="0" dirty="0" smtClean="0"/>
              <a:t>Perfect competition in the product and labor markets creates allocative efficiency.</a:t>
            </a:r>
            <a:endParaRPr lang="en-US" altLang="en-US" sz="2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0" dirty="0"/>
              <a:t>1. What effect will each of the following have on the market demand for a specific type of labor</a:t>
            </a:r>
            <a:r>
              <a:rPr lang="en-US" altLang="en-US" sz="2000" b="0" dirty="0" smtClean="0"/>
              <a:t>: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/>
              <a:t>	</a:t>
            </a:r>
            <a:r>
              <a:rPr lang="en-US" altLang="en-US" sz="2000" b="0" dirty="0" smtClean="0"/>
              <a:t>(</a:t>
            </a:r>
            <a:r>
              <a:rPr lang="en-US" altLang="en-US" sz="2000" b="0" dirty="0"/>
              <a:t>a) An increase in product demand that increases the </a:t>
            </a:r>
            <a:r>
              <a:rPr lang="en-US" altLang="en-US" sz="2000" b="0" dirty="0" smtClean="0"/>
              <a:t>product 	price.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/>
              <a:t>	</a:t>
            </a:r>
            <a:r>
              <a:rPr lang="en-US" altLang="en-US" sz="2000" b="0" dirty="0" smtClean="0"/>
              <a:t>(</a:t>
            </a:r>
            <a:r>
              <a:rPr lang="en-US" altLang="en-US" sz="2000" b="0" dirty="0"/>
              <a:t>b) A decline in the productivity of this type of labor</a:t>
            </a:r>
            <a:r>
              <a:rPr lang="en-US" altLang="en-US" sz="2000" b="0" dirty="0" smtClean="0"/>
              <a:t>.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 smtClean="0"/>
              <a:t>	(</a:t>
            </a:r>
            <a:r>
              <a:rPr lang="en-US" altLang="en-US" sz="2000" b="0" dirty="0"/>
              <a:t>c) An increase in the price of a gross substitute of labor. 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 smtClean="0"/>
              <a:t>	(</a:t>
            </a:r>
            <a:r>
              <a:rPr lang="en-US" altLang="en-US" sz="2000" b="0" dirty="0"/>
              <a:t>d) An increase in the price of a gross complement of </a:t>
            </a:r>
            <a:r>
              <a:rPr lang="en-US" altLang="en-US" sz="2000" b="0" dirty="0" smtClean="0"/>
              <a:t>labor</a:t>
            </a:r>
            <a:r>
              <a:rPr lang="en-US" altLang="en-US" sz="2000" b="0" dirty="0"/>
              <a:t>. 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 smtClean="0"/>
              <a:t>	(</a:t>
            </a:r>
            <a:r>
              <a:rPr lang="en-US" altLang="en-US" sz="2000" b="0" dirty="0"/>
              <a:t>e) The demise of several firms that hire this type </a:t>
            </a:r>
            <a:r>
              <a:rPr lang="en-US" altLang="en-US" sz="2000" b="0" dirty="0" smtClean="0"/>
              <a:t>of labor.</a:t>
            </a:r>
            <a:endParaRPr lang="en-US" altLang="en-US" sz="2000" b="0" dirty="0" smtClean="0"/>
          </a:p>
          <a:p>
            <a:pPr marL="0" indent="0">
              <a:buNone/>
            </a:pPr>
            <a:r>
              <a:rPr lang="en-US" altLang="en-US" sz="2000" b="0" dirty="0" smtClean="0"/>
              <a:t>	(</a:t>
            </a:r>
            <a:r>
              <a:rPr lang="en-US" altLang="en-US" sz="2000" b="0" dirty="0"/>
              <a:t>f)  A decline in the market wage for this type of labor.</a:t>
            </a:r>
            <a:endParaRPr lang="en-US" sz="2000" b="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idx="1"/>
          </p:nvPr>
        </p:nvSpPr>
        <p:spPr>
          <a:xfrm>
            <a:off x="204281" y="1676400"/>
            <a:ext cx="871598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dirty="0" smtClean="0">
                <a:solidFill>
                  <a:srgbClr val="EF8E21"/>
                </a:solidFill>
              </a:rPr>
              <a:t>2. Wage and Employment Determination: Monopoly in the Product Market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319719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Wage and Employment for a Monopolist</a:t>
            </a:r>
            <a:endParaRPr lang="en-US" altLang="en-US" dirty="0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  <a:endParaRPr lang="en-US" altLang="en-US" dirty="0" smtClean="0"/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4486072" y="209956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7470572" y="5680960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37578" y="1655596"/>
            <a:ext cx="129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Wage rate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0" y="1840262"/>
            <a:ext cx="36671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Because a monopolist faces a 	downward sloping demand curve, increased hiring of labor and the resulting larger output force the firm to lower its price.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9464" name="Text Box 9"/>
          <p:cNvSpPr txBox="1">
            <a:spLocks noChangeArrowheads="1"/>
          </p:cNvSpPr>
          <p:nvPr/>
        </p:nvSpPr>
        <p:spPr bwMode="auto">
          <a:xfrm>
            <a:off x="0" y="3276304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Because it must lower its price on all units, its marginal revenue (MR) is less than the price.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4476547" y="559523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7405485" y="2893310"/>
            <a:ext cx="1612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L</a:t>
            </a:r>
            <a:r>
              <a:rPr lang="en-US" altLang="en-US" sz="1800">
                <a:solidFill>
                  <a:schemeClr val="accent2"/>
                </a:solidFill>
                <a:latin typeface="+mn-lt"/>
              </a:rPr>
              <a:t>=MWC=P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L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>
            <a:off x="4419397" y="3128260"/>
            <a:ext cx="2971800" cy="9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>
            <a:off x="4990897" y="2213860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7178472" y="4217285"/>
            <a:ext cx="21336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C</a:t>
            </a:r>
            <a:r>
              <a:rPr lang="en-US" altLang="en-US" sz="1800">
                <a:solidFill>
                  <a:schemeClr val="hlink"/>
                </a:solidFill>
                <a:latin typeface="+mn-lt"/>
              </a:rPr>
              <a:t>=VMP (MP*P)</a:t>
            </a:r>
            <a:endParaRPr lang="en-US" altLang="en-US" sz="1800" baseline="-25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>
            <a:off x="5933872" y="3137785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 flipH="1">
            <a:off x="5779885" y="5573010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C</a:t>
            </a:r>
            <a:endParaRPr lang="en-US" altLang="en-US" sz="1800">
              <a:latin typeface="+mn-lt"/>
            </a:endParaRPr>
          </a:p>
        </p:txBody>
      </p:sp>
      <p:sp>
        <p:nvSpPr>
          <p:cNvPr id="19472" name="Text Box 17"/>
          <p:cNvSpPr txBox="1">
            <a:spLocks noChangeArrowheads="1"/>
          </p:cNvSpPr>
          <p:nvPr/>
        </p:nvSpPr>
        <p:spPr bwMode="auto">
          <a:xfrm flipH="1">
            <a:off x="3836785" y="2944110"/>
            <a:ext cx="596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0</a:t>
            </a:r>
            <a:endParaRPr lang="en-US" altLang="en-US" sz="1800">
              <a:latin typeface="+mn-lt"/>
            </a:endParaRPr>
          </a:p>
        </p:txBody>
      </p:sp>
      <p:pic>
        <p:nvPicPr>
          <p:cNvPr id="19473" name="Picture 18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10" y="304571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0" y="4452032"/>
            <a:ext cx="3781425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The firm’s MRP curve (MP * MR) lies below the VMP curve (MP * P), and thus firm hires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M</a:t>
            </a:r>
            <a:r>
              <a:rPr kumimoji="0" lang="en-US" altLang="en-US" sz="2000" dirty="0">
                <a:latin typeface="Arial" panose="020B0604020202020204" pitchFamily="34" charset="0"/>
              </a:rPr>
              <a:t> rather than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C</a:t>
            </a:r>
            <a:r>
              <a:rPr kumimoji="0" lang="en-US" altLang="en-US" sz="2000" dirty="0">
                <a:latin typeface="Arial" panose="020B0604020202020204" pitchFamily="34" charset="0"/>
              </a:rPr>
              <a:t>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4917872" y="2212273"/>
            <a:ext cx="1384300" cy="2792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76" name="Text Box 21"/>
          <p:cNvSpPr txBox="1">
            <a:spLocks noChangeArrowheads="1"/>
          </p:cNvSpPr>
          <p:nvPr/>
        </p:nvSpPr>
        <p:spPr bwMode="auto">
          <a:xfrm>
            <a:off x="6335510" y="4904673"/>
            <a:ext cx="24066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M</a:t>
            </a:r>
            <a:r>
              <a:rPr lang="en-US" altLang="en-US" sz="1800">
                <a:solidFill>
                  <a:schemeClr val="hlink"/>
                </a:solidFill>
                <a:latin typeface="+mn-lt"/>
              </a:rPr>
              <a:t>=MRP (MP*MR)</a:t>
            </a:r>
            <a:endParaRPr lang="en-US" altLang="en-US" sz="1800" baseline="-25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5375072" y="3160010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78" name="Text Box 24"/>
          <p:cNvSpPr txBox="1">
            <a:spLocks noChangeArrowheads="1"/>
          </p:cNvSpPr>
          <p:nvPr/>
        </p:nvSpPr>
        <p:spPr bwMode="auto">
          <a:xfrm>
            <a:off x="5122660" y="3002848"/>
            <a:ext cx="328612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a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 flipV="1">
            <a:off x="5381422" y="2558348"/>
            <a:ext cx="0" cy="5222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19480" name="Text Box 26"/>
          <p:cNvSpPr txBox="1">
            <a:spLocks noChangeArrowheads="1"/>
          </p:cNvSpPr>
          <p:nvPr/>
        </p:nvSpPr>
        <p:spPr bwMode="auto">
          <a:xfrm>
            <a:off x="5298872" y="2193223"/>
            <a:ext cx="3651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b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19481" name="Text Box 27"/>
          <p:cNvSpPr txBox="1">
            <a:spLocks noChangeArrowheads="1"/>
          </p:cNvSpPr>
          <p:nvPr/>
        </p:nvSpPr>
        <p:spPr bwMode="auto">
          <a:xfrm>
            <a:off x="5832272" y="2737735"/>
            <a:ext cx="2825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c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19482" name="Text Box 28"/>
          <p:cNvSpPr txBox="1">
            <a:spLocks noChangeArrowheads="1"/>
          </p:cNvSpPr>
          <p:nvPr/>
        </p:nvSpPr>
        <p:spPr bwMode="auto">
          <a:xfrm flipH="1">
            <a:off x="5160760" y="5558723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M</a:t>
            </a:r>
            <a:endParaRPr lang="en-US" altLang="en-US" sz="1800">
              <a:latin typeface="+mn-lt"/>
            </a:endParaRPr>
          </a:p>
        </p:txBody>
      </p:sp>
      <p:sp>
        <p:nvSpPr>
          <p:cNvPr id="19483" name="Text Box 29"/>
          <p:cNvSpPr txBox="1">
            <a:spLocks noChangeArrowheads="1"/>
          </p:cNvSpPr>
          <p:nvPr/>
        </p:nvSpPr>
        <p:spPr bwMode="auto">
          <a:xfrm>
            <a:off x="0" y="5612385"/>
            <a:ext cx="3781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An efficiency loss of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abc</a:t>
            </a:r>
            <a:r>
              <a:rPr kumimoji="0" lang="en-US" altLang="en-US" sz="2000" dirty="0">
                <a:latin typeface="Arial" panose="020B0604020202020204" pitchFamily="34" charset="0"/>
              </a:rPr>
              <a:t> results.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047750" y="1678075"/>
            <a:ext cx="7226300" cy="378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r>
              <a:rPr lang="en-US" altLang="en-US" sz="2000" dirty="0">
                <a:latin typeface="+mn-lt"/>
              </a:rPr>
              <a:t>1. Complete the following table for a firm operating in labor market A and product market AA</a:t>
            </a:r>
            <a:r>
              <a:rPr lang="en-US" altLang="en-US" sz="2000" dirty="0" smtClean="0">
                <a:latin typeface="+mn-lt"/>
              </a:rPr>
              <a:t>.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382713" y="5038725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kumimoji="0" lang="en-US" altLang="en-US" sz="2800"/>
          </a:p>
        </p:txBody>
      </p:sp>
      <p:graphicFrame>
        <p:nvGraphicFramePr>
          <p:cNvPr id="692230" name="Group 6"/>
          <p:cNvGraphicFramePr>
            <a:graphicFrameLocks noGrp="1"/>
          </p:cNvGraphicFramePr>
          <p:nvPr/>
        </p:nvGraphicFramePr>
        <p:xfrm>
          <a:off x="1001713" y="2325484"/>
          <a:ext cx="7010400" cy="2778132"/>
        </p:xfrm>
        <a:graphic>
          <a:graphicData uri="http://schemas.openxmlformats.org/drawingml/2006/table">
            <a:tbl>
              <a:tblPr/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Labor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Wage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TWC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MWC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MRP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VMP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$16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$16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$15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$12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$8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$10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$6</a:t>
                      </a: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$8</a:t>
                      </a: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4" name="Text Box 64"/>
          <p:cNvSpPr txBox="1">
            <a:spLocks noChangeArrowheads="1"/>
          </p:cNvSpPr>
          <p:nvPr/>
        </p:nvSpPr>
        <p:spPr bwMode="auto">
          <a:xfrm>
            <a:off x="996950" y="5219497"/>
            <a:ext cx="6781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en-US" sz="1800" dirty="0">
                <a:latin typeface="+mn-lt"/>
              </a:rPr>
              <a:t>   (a) What can we conclude about the degree of 	competition in the labor market and product market?</a:t>
            </a:r>
            <a:endParaRPr kumimoji="0" lang="en-US" altLang="en-US" sz="1800" dirty="0">
              <a:latin typeface="+mn-lt"/>
            </a:endParaRPr>
          </a:p>
        </p:txBody>
      </p:sp>
      <p:sp>
        <p:nvSpPr>
          <p:cNvPr id="20545" name="Text Box 65"/>
          <p:cNvSpPr txBox="1">
            <a:spLocks noChangeArrowheads="1"/>
          </p:cNvSpPr>
          <p:nvPr/>
        </p:nvSpPr>
        <p:spPr bwMode="auto">
          <a:xfrm>
            <a:off x="976313" y="5952922"/>
            <a:ext cx="6781800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52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en-US" sz="1800">
                <a:latin typeface="+mn-lt"/>
              </a:rPr>
              <a:t>   (b) What is the profit maximizing level of employment?</a:t>
            </a:r>
            <a:endParaRPr kumimoji="0" lang="en-US" altLang="en-US" sz="1800">
              <a:latin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07004"/>
            <a:ext cx="8229600" cy="1329447"/>
          </a:xfrm>
        </p:spPr>
        <p:txBody>
          <a:bodyPr/>
          <a:lstStyle/>
          <a:p>
            <a:r>
              <a:rPr lang="en-US" dirty="0" smtClean="0"/>
              <a:t>After reading this chapter, you should be able to: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LO 06-01: Explain the supply and demand of labor in a perfectly competitive labor market.</a:t>
            </a:r>
            <a:endParaRPr lang="en-US" sz="2400" b="0" dirty="0"/>
          </a:p>
          <a:p>
            <a:r>
              <a:rPr lang="en-US" sz="2400" b="0" dirty="0"/>
              <a:t>LO 06-02: Discuss the effects on wage and employment if an employer is a monopolist in the product market.</a:t>
            </a:r>
            <a:endParaRPr lang="en-US" sz="2400" b="0" dirty="0"/>
          </a:p>
          <a:p>
            <a:r>
              <a:rPr lang="en-US" sz="2400" b="0" dirty="0"/>
              <a:t>LO 06-03: Explain the effects on wage and employment if an employer is a </a:t>
            </a:r>
            <a:r>
              <a:rPr lang="en-US" sz="2400" b="0" dirty="0" err="1"/>
              <a:t>monoposonist</a:t>
            </a:r>
            <a:r>
              <a:rPr lang="en-US" sz="2400" b="0" dirty="0"/>
              <a:t> in the labor market.</a:t>
            </a:r>
            <a:endParaRPr lang="en-US" sz="2400" b="0" dirty="0"/>
          </a:p>
          <a:p>
            <a:r>
              <a:rPr lang="en-US" sz="2400" b="0" dirty="0"/>
              <a:t>LO 06-04: Explain why labor markets characterized by delayed supply responses may exhibit a cobweb-shaped adjustment path to equilibrium.</a:t>
            </a:r>
            <a:endParaRPr lang="en-US" sz="2400" b="0" dirty="0"/>
          </a:p>
          <a:p>
            <a:endParaRPr lang="en-US" sz="2400" b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800" dirty="0" smtClean="0">
                <a:solidFill>
                  <a:srgbClr val="EF8E21"/>
                </a:solidFill>
              </a:rPr>
              <a:t>3. Monopsony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Monopsony</a:t>
            </a:r>
            <a:endParaRPr lang="en-US" alt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rgbClr val="EF8E21"/>
                </a:solidFill>
              </a:rPr>
              <a:t>monopsony</a:t>
            </a:r>
            <a:r>
              <a:rPr lang="en-US" altLang="en-US" i="1" dirty="0" smtClean="0">
                <a:solidFill>
                  <a:schemeClr val="accent2"/>
                </a:solidFill>
              </a:rPr>
              <a:t> </a:t>
            </a:r>
            <a:r>
              <a:rPr lang="en-US" altLang="en-US" dirty="0" smtClean="0"/>
              <a:t>is a labor market where a single firm is the sole hirer of a particular type of labor.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A </a:t>
            </a:r>
            <a:r>
              <a:rPr lang="en-US" altLang="en-US" dirty="0" err="1" smtClean="0"/>
              <a:t>monopsonist</a:t>
            </a:r>
            <a:r>
              <a:rPr lang="en-US" altLang="en-US" dirty="0" smtClean="0"/>
              <a:t> has control over the wage rate workers are paid by hiring more or less labor.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Parchment"/>
          <p:cNvSpPr>
            <a:spLocks noChangeArrowheads="1"/>
          </p:cNvSpPr>
          <p:nvPr/>
        </p:nvSpPr>
        <p:spPr bwMode="auto">
          <a:xfrm>
            <a:off x="1512888" y="3151188"/>
            <a:ext cx="6465887" cy="3276600"/>
          </a:xfrm>
          <a:prstGeom prst="rect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3175">
            <a:solidFill>
              <a:schemeClr val="bg2"/>
            </a:solidFill>
            <a:miter lim="800000"/>
            <a:tailEnd type="none" w="lg" len="lg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3555" name="Line 4"/>
          <p:cNvSpPr>
            <a:spLocks noChangeShapeType="1"/>
          </p:cNvSpPr>
          <p:nvPr/>
        </p:nvSpPr>
        <p:spPr bwMode="auto">
          <a:xfrm>
            <a:off x="1752600" y="4049713"/>
            <a:ext cx="6248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6" name="Group 103"/>
          <p:cNvGrpSpPr/>
          <p:nvPr/>
        </p:nvGrpSpPr>
        <p:grpSpPr bwMode="auto">
          <a:xfrm>
            <a:off x="1752600" y="4371975"/>
            <a:ext cx="6280150" cy="1687513"/>
            <a:chOff x="1104" y="2754"/>
            <a:chExt cx="3956" cy="1063"/>
          </a:xfrm>
        </p:grpSpPr>
        <p:sp>
          <p:nvSpPr>
            <p:cNvPr id="23609" name="Line 5"/>
            <p:cNvSpPr>
              <a:spLocks noChangeShapeType="1"/>
            </p:cNvSpPr>
            <p:nvPr/>
          </p:nvSpPr>
          <p:spPr bwMode="auto">
            <a:xfrm>
              <a:off x="1108" y="3817"/>
              <a:ext cx="3950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Line 6"/>
            <p:cNvSpPr>
              <a:spLocks noChangeShapeType="1"/>
            </p:cNvSpPr>
            <p:nvPr/>
          </p:nvSpPr>
          <p:spPr bwMode="auto">
            <a:xfrm>
              <a:off x="1110" y="3652"/>
              <a:ext cx="3950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Line 7"/>
            <p:cNvSpPr>
              <a:spLocks noChangeShapeType="1"/>
            </p:cNvSpPr>
            <p:nvPr/>
          </p:nvSpPr>
          <p:spPr bwMode="auto">
            <a:xfrm>
              <a:off x="1113" y="3471"/>
              <a:ext cx="3943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Line 8"/>
            <p:cNvSpPr>
              <a:spLocks noChangeShapeType="1"/>
            </p:cNvSpPr>
            <p:nvPr/>
          </p:nvSpPr>
          <p:spPr bwMode="auto">
            <a:xfrm>
              <a:off x="1104" y="3296"/>
              <a:ext cx="3934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Line 9"/>
            <p:cNvSpPr>
              <a:spLocks noChangeShapeType="1"/>
            </p:cNvSpPr>
            <p:nvPr/>
          </p:nvSpPr>
          <p:spPr bwMode="auto">
            <a:xfrm>
              <a:off x="1115" y="3131"/>
              <a:ext cx="3932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Line 10"/>
            <p:cNvSpPr>
              <a:spLocks noChangeShapeType="1"/>
            </p:cNvSpPr>
            <p:nvPr/>
          </p:nvSpPr>
          <p:spPr bwMode="auto">
            <a:xfrm>
              <a:off x="1115" y="2948"/>
              <a:ext cx="3932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5" name="Line 11"/>
            <p:cNvSpPr>
              <a:spLocks noChangeShapeType="1"/>
            </p:cNvSpPr>
            <p:nvPr/>
          </p:nvSpPr>
          <p:spPr bwMode="auto">
            <a:xfrm>
              <a:off x="1115" y="2754"/>
              <a:ext cx="3919" cy="0"/>
            </a:xfrm>
            <a:prstGeom prst="line">
              <a:avLst/>
            </a:prstGeom>
            <a:noFill/>
            <a:ln w="3175">
              <a:solidFill>
                <a:srgbClr val="969696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5"/>
          <p:cNvGrpSpPr/>
          <p:nvPr/>
        </p:nvGrpSpPr>
        <p:grpSpPr bwMode="auto">
          <a:xfrm>
            <a:off x="4338638" y="3389313"/>
            <a:ext cx="1163637" cy="3014662"/>
            <a:chOff x="2733" y="2135"/>
            <a:chExt cx="733" cy="1899"/>
          </a:xfrm>
        </p:grpSpPr>
        <p:sp>
          <p:nvSpPr>
            <p:cNvPr id="23600" name="Text Box 34"/>
            <p:cNvSpPr txBox="1">
              <a:spLocks noChangeArrowheads="1"/>
            </p:cNvSpPr>
            <p:nvPr/>
          </p:nvSpPr>
          <p:spPr bwMode="auto">
            <a:xfrm>
              <a:off x="2793" y="2723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$ 2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1" name="Text Box 37"/>
            <p:cNvSpPr txBox="1">
              <a:spLocks noChangeArrowheads="1"/>
            </p:cNvSpPr>
            <p:nvPr/>
          </p:nvSpPr>
          <p:spPr bwMode="auto">
            <a:xfrm>
              <a:off x="2800" y="2918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$ 6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2" name="Text Box 40"/>
            <p:cNvSpPr txBox="1">
              <a:spLocks noChangeArrowheads="1"/>
            </p:cNvSpPr>
            <p:nvPr/>
          </p:nvSpPr>
          <p:spPr bwMode="auto">
            <a:xfrm>
              <a:off x="2735" y="309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$12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3" name="Text Box 43"/>
            <p:cNvSpPr txBox="1">
              <a:spLocks noChangeArrowheads="1"/>
            </p:cNvSpPr>
            <p:nvPr/>
          </p:nvSpPr>
          <p:spPr bwMode="auto">
            <a:xfrm>
              <a:off x="2746" y="3268"/>
              <a:ext cx="5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$20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4" name="Text Box 46"/>
            <p:cNvSpPr txBox="1">
              <a:spLocks noChangeArrowheads="1"/>
            </p:cNvSpPr>
            <p:nvPr/>
          </p:nvSpPr>
          <p:spPr bwMode="auto">
            <a:xfrm>
              <a:off x="2753" y="3434"/>
              <a:ext cx="6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$30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5" name="Text Box 49"/>
            <p:cNvSpPr txBox="1">
              <a:spLocks noChangeArrowheads="1"/>
            </p:cNvSpPr>
            <p:nvPr/>
          </p:nvSpPr>
          <p:spPr bwMode="auto">
            <a:xfrm>
              <a:off x="2737" y="3612"/>
              <a:ext cx="6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$42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6" name="Text Box 52"/>
            <p:cNvSpPr txBox="1">
              <a:spLocks noChangeArrowheads="1"/>
            </p:cNvSpPr>
            <p:nvPr/>
          </p:nvSpPr>
          <p:spPr bwMode="auto">
            <a:xfrm>
              <a:off x="2733" y="3784"/>
              <a:ext cx="7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$56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791" y="2562"/>
              <a:ext cx="4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-----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608" name="Text Box 19"/>
            <p:cNvSpPr txBox="1">
              <a:spLocks noChangeArrowheads="1"/>
            </p:cNvSpPr>
            <p:nvPr/>
          </p:nvSpPr>
          <p:spPr bwMode="auto">
            <a:xfrm>
              <a:off x="2776" y="2135"/>
              <a:ext cx="445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0" lang="en-US" altLang="en-US" sz="2000" i="1">
                  <a:solidFill>
                    <a:schemeClr val="hlink"/>
                  </a:solidFill>
                </a:rPr>
                <a:t>TWC</a:t>
              </a:r>
              <a:br>
                <a:rPr kumimoji="0" lang="en-US" altLang="en-US" sz="1800">
                  <a:solidFill>
                    <a:schemeClr val="bg2"/>
                  </a:solidFill>
                </a:rPr>
              </a:br>
              <a:r>
                <a:rPr kumimoji="0" lang="en-US" altLang="en-US" sz="1800">
                  <a:solidFill>
                    <a:schemeClr val="bg2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en-US" sz="1800" b="1">
                  <a:solidFill>
                    <a:schemeClr val="bg2"/>
                  </a:solidFill>
                </a:rPr>
                <a:t>(3)</a:t>
              </a:r>
              <a:endParaRPr kumimoji="0" lang="en-US" altLang="en-US" sz="2800">
                <a:solidFill>
                  <a:schemeClr val="bg2"/>
                </a:solidFill>
              </a:endParaRPr>
            </a:p>
          </p:txBody>
        </p:sp>
      </p:grpSp>
      <p:grpSp>
        <p:nvGrpSpPr>
          <p:cNvPr id="4" name="Group 107"/>
          <p:cNvGrpSpPr/>
          <p:nvPr/>
        </p:nvGrpSpPr>
        <p:grpSpPr bwMode="auto">
          <a:xfrm>
            <a:off x="6627813" y="3216275"/>
            <a:ext cx="1206500" cy="3203575"/>
            <a:chOff x="4175" y="2026"/>
            <a:chExt cx="760" cy="2018"/>
          </a:xfrm>
        </p:grpSpPr>
        <p:sp>
          <p:nvSpPr>
            <p:cNvPr id="23591" name="Text Box 41"/>
            <p:cNvSpPr txBox="1">
              <a:spLocks noChangeArrowheads="1"/>
            </p:cNvSpPr>
            <p:nvPr/>
          </p:nvSpPr>
          <p:spPr bwMode="auto">
            <a:xfrm>
              <a:off x="4220" y="310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$  7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4233" y="2733"/>
              <a:ext cx="5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$  9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4215" y="2928"/>
              <a:ext cx="6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$  8 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4" name="Text Box 53"/>
            <p:cNvSpPr txBox="1">
              <a:spLocks noChangeArrowheads="1"/>
            </p:cNvSpPr>
            <p:nvPr/>
          </p:nvSpPr>
          <p:spPr bwMode="auto">
            <a:xfrm>
              <a:off x="4175" y="3794"/>
              <a:ext cx="57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  $ 3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5" name="Text Box 23"/>
            <p:cNvSpPr txBox="1">
              <a:spLocks noChangeArrowheads="1"/>
            </p:cNvSpPr>
            <p:nvPr/>
          </p:nvSpPr>
          <p:spPr bwMode="auto">
            <a:xfrm>
              <a:off x="4244" y="2026"/>
              <a:ext cx="658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0" lang="en-US" altLang="en-US" sz="2000" i="1">
                  <a:solidFill>
                    <a:schemeClr val="hlink"/>
                  </a:solidFill>
                </a:rPr>
                <a:t>(VMP)</a:t>
              </a:r>
              <a:br>
                <a:rPr kumimoji="0" lang="en-US" altLang="en-US" sz="2000" i="1">
                  <a:solidFill>
                    <a:schemeClr val="hlink"/>
                  </a:solidFill>
                </a:rPr>
              </a:br>
              <a:r>
                <a:rPr kumimoji="0" lang="en-US" altLang="en-US" sz="2000" i="1">
                  <a:solidFill>
                    <a:schemeClr val="hlink"/>
                  </a:solidFill>
                </a:rPr>
                <a:t>MRP</a:t>
              </a:r>
              <a:br>
                <a:rPr kumimoji="0" lang="en-US" altLang="en-US" sz="1800">
                  <a:solidFill>
                    <a:schemeClr val="bg2"/>
                  </a:solidFill>
                </a:rPr>
              </a:br>
              <a:r>
                <a:rPr kumimoji="0" lang="en-US" altLang="en-US" sz="1800" b="1">
                  <a:solidFill>
                    <a:schemeClr val="bg2"/>
                  </a:solidFill>
                </a:rPr>
                <a:t>(5)</a:t>
              </a:r>
              <a:endParaRPr kumimoji="0" lang="en-US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3596" name="Text Box 44"/>
            <p:cNvSpPr txBox="1">
              <a:spLocks noChangeArrowheads="1"/>
            </p:cNvSpPr>
            <p:nvPr/>
          </p:nvSpPr>
          <p:spPr bwMode="auto">
            <a:xfrm>
              <a:off x="4232" y="3278"/>
              <a:ext cx="5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$  6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7" name="Text Box 47"/>
            <p:cNvSpPr txBox="1">
              <a:spLocks noChangeArrowheads="1"/>
            </p:cNvSpPr>
            <p:nvPr/>
          </p:nvSpPr>
          <p:spPr bwMode="auto">
            <a:xfrm>
              <a:off x="4240" y="3444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$  5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8" name="Text Box 50"/>
            <p:cNvSpPr txBox="1">
              <a:spLocks noChangeArrowheads="1"/>
            </p:cNvSpPr>
            <p:nvPr/>
          </p:nvSpPr>
          <p:spPr bwMode="auto">
            <a:xfrm>
              <a:off x="4221" y="3622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  $ 4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9" name="Text Box 56"/>
            <p:cNvSpPr txBox="1">
              <a:spLocks noChangeArrowheads="1"/>
            </p:cNvSpPr>
            <p:nvPr/>
          </p:nvSpPr>
          <p:spPr bwMode="auto">
            <a:xfrm>
              <a:off x="4239" y="2537"/>
              <a:ext cx="6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 $ 10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3559" name="Text Box 65"/>
          <p:cNvSpPr txBox="1">
            <a:spLocks noChangeArrowheads="1"/>
          </p:cNvSpPr>
          <p:nvPr/>
        </p:nvSpPr>
        <p:spPr bwMode="auto">
          <a:xfrm>
            <a:off x="282947" y="1592263"/>
            <a:ext cx="8567738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874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A </a:t>
            </a:r>
            <a:r>
              <a:rPr kumimoji="0" lang="en-US" altLang="en-US" sz="1800" dirty="0" err="1">
                <a:latin typeface="Arial" panose="020B0604020202020204" pitchFamily="34" charset="0"/>
              </a:rPr>
              <a:t>monopsonist</a:t>
            </a:r>
            <a:r>
              <a:rPr kumimoji="0" lang="en-US" altLang="en-US" sz="1800" dirty="0">
                <a:latin typeface="Arial" panose="020B0604020202020204" pitchFamily="34" charset="0"/>
              </a:rPr>
              <a:t> faces an upward sloping labor curve. It has to pay a higher wage to get more workers. </a:t>
            </a:r>
            <a:endParaRPr kumimoji="0"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The total wage cost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(</a:t>
            </a:r>
            <a:r>
              <a:rPr kumimoji="0" lang="en-US" altLang="en-US" sz="1800" i="1" dirty="0">
                <a:solidFill>
                  <a:schemeClr val="hlink"/>
                </a:solidFill>
                <a:latin typeface="Arial" panose="020B0604020202020204" pitchFamily="34" charset="0"/>
              </a:rPr>
              <a:t>TWC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kumimoji="0" lang="en-US" altLang="en-US" sz="1800" dirty="0">
                <a:latin typeface="Arial" panose="020B0604020202020204" pitchFamily="34" charset="0"/>
              </a:rPr>
              <a:t>to the firm is calculated as the number of units of labor times the wage rate. </a:t>
            </a:r>
            <a:endParaRPr kumimoji="0"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The firm maximizes profits by hiring </a:t>
            </a:r>
            <a:r>
              <a:rPr kumimoji="0"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=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MWC </a:t>
            </a:r>
            <a:r>
              <a:rPr kumimoji="0" lang="en-US" altLang="en-US" sz="1800" dirty="0">
                <a:latin typeface="Arial" panose="020B0604020202020204" pitchFamily="34" charset="0"/>
              </a:rPr>
              <a:t>at 3 units.</a:t>
            </a:r>
            <a:endParaRPr kumimoji="0" lang="en-US" altLang="en-US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The marginal wage cost (</a:t>
            </a:r>
            <a:r>
              <a:rPr kumimoji="0" lang="en-US" altLang="en-US" sz="1800" i="1" dirty="0">
                <a:solidFill>
                  <a:schemeClr val="hlink"/>
                </a:solidFill>
                <a:latin typeface="Arial" panose="020B0604020202020204" pitchFamily="34" charset="0"/>
              </a:rPr>
              <a:t>MWC</a:t>
            </a:r>
            <a:r>
              <a:rPr kumimoji="0" lang="en-US" altLang="en-US" sz="1800" dirty="0">
                <a:latin typeface="Arial" panose="020B0604020202020204" pitchFamily="34" charset="0"/>
              </a:rPr>
              <a:t>) is the additional cost of hiring the last worker.</a:t>
            </a:r>
            <a:endParaRPr kumimoji="0"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3560" name="Rectangle 6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altLang="en-US" smtClean="0"/>
              <a:t>Monopsony</a:t>
            </a:r>
            <a:endParaRPr lang="en-US" altLang="en-US" smtClean="0"/>
          </a:p>
        </p:txBody>
      </p:sp>
      <p:grpSp>
        <p:nvGrpSpPr>
          <p:cNvPr id="5" name="Group 108"/>
          <p:cNvGrpSpPr/>
          <p:nvPr/>
        </p:nvGrpSpPr>
        <p:grpSpPr bwMode="auto">
          <a:xfrm>
            <a:off x="5680075" y="3219450"/>
            <a:ext cx="1244600" cy="3162300"/>
            <a:chOff x="3578" y="2028"/>
            <a:chExt cx="784" cy="1992"/>
          </a:xfrm>
        </p:grpSpPr>
        <p:sp>
          <p:nvSpPr>
            <p:cNvPr id="23582" name="Text Box 22"/>
            <p:cNvSpPr txBox="1">
              <a:spLocks noChangeArrowheads="1"/>
            </p:cNvSpPr>
            <p:nvPr/>
          </p:nvSpPr>
          <p:spPr bwMode="auto">
            <a:xfrm>
              <a:off x="3583" y="2028"/>
              <a:ext cx="489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br>
                <a:rPr kumimoji="0" lang="en-US" altLang="en-US" sz="1800">
                  <a:solidFill>
                    <a:schemeClr val="bg2"/>
                  </a:solidFill>
                </a:rPr>
              </a:br>
              <a:r>
                <a:rPr kumimoji="0" lang="en-US" altLang="en-US" sz="2000" i="1">
                  <a:solidFill>
                    <a:schemeClr val="hlink"/>
                  </a:solidFill>
                </a:rPr>
                <a:t>MWC</a:t>
              </a:r>
              <a:br>
                <a:rPr kumimoji="0" lang="en-US" altLang="en-US" sz="1800">
                  <a:solidFill>
                    <a:schemeClr val="bg2"/>
                  </a:solidFill>
                </a:rPr>
              </a:br>
              <a:r>
                <a:rPr kumimoji="0" lang="en-US" altLang="en-US" sz="1800">
                  <a:solidFill>
                    <a:schemeClr val="bg2"/>
                  </a:solidFill>
                </a:rPr>
                <a:t> </a:t>
              </a:r>
              <a:r>
                <a:rPr kumimoji="0" lang="en-US" altLang="en-US" sz="1800" b="1">
                  <a:solidFill>
                    <a:schemeClr val="bg2"/>
                  </a:solidFill>
                </a:rPr>
                <a:t>(4)</a:t>
              </a:r>
              <a:endParaRPr kumimoji="0" lang="en-US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3583" name="Text Box 80"/>
            <p:cNvSpPr txBox="1">
              <a:spLocks noChangeArrowheads="1"/>
            </p:cNvSpPr>
            <p:nvPr/>
          </p:nvSpPr>
          <p:spPr bwMode="auto">
            <a:xfrm>
              <a:off x="3578" y="2542"/>
              <a:ext cx="6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---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4" name="Text Box 81"/>
            <p:cNvSpPr txBox="1">
              <a:spLocks noChangeArrowheads="1"/>
            </p:cNvSpPr>
            <p:nvPr/>
          </p:nvSpPr>
          <p:spPr bwMode="auto">
            <a:xfrm>
              <a:off x="3595" y="2718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  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5" name="Text Box 82"/>
            <p:cNvSpPr txBox="1">
              <a:spLocks noChangeArrowheads="1"/>
            </p:cNvSpPr>
            <p:nvPr/>
          </p:nvSpPr>
          <p:spPr bwMode="auto">
            <a:xfrm>
              <a:off x="3595" y="2913"/>
              <a:ext cx="6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  4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6" name="Text Box 83"/>
            <p:cNvSpPr txBox="1">
              <a:spLocks noChangeArrowheads="1"/>
            </p:cNvSpPr>
            <p:nvPr/>
          </p:nvSpPr>
          <p:spPr bwMode="auto">
            <a:xfrm>
              <a:off x="3588" y="3085"/>
              <a:ext cx="6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  6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7" name="Text Box 84"/>
            <p:cNvSpPr txBox="1">
              <a:spLocks noChangeArrowheads="1"/>
            </p:cNvSpPr>
            <p:nvPr/>
          </p:nvSpPr>
          <p:spPr bwMode="auto">
            <a:xfrm>
              <a:off x="3584" y="3251"/>
              <a:ext cx="6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  8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8" name="Text Box 85"/>
            <p:cNvSpPr txBox="1">
              <a:spLocks noChangeArrowheads="1"/>
            </p:cNvSpPr>
            <p:nvPr/>
          </p:nvSpPr>
          <p:spPr bwMode="auto">
            <a:xfrm>
              <a:off x="3584" y="3423"/>
              <a:ext cx="6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$10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89" name="Text Box 86"/>
            <p:cNvSpPr txBox="1">
              <a:spLocks noChangeArrowheads="1"/>
            </p:cNvSpPr>
            <p:nvPr/>
          </p:nvSpPr>
          <p:spPr bwMode="auto">
            <a:xfrm>
              <a:off x="3582" y="3609"/>
              <a:ext cx="7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$12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90" name="Text Box 87"/>
            <p:cNvSpPr txBox="1">
              <a:spLocks noChangeArrowheads="1"/>
            </p:cNvSpPr>
            <p:nvPr/>
          </p:nvSpPr>
          <p:spPr bwMode="auto">
            <a:xfrm>
              <a:off x="3586" y="3770"/>
              <a:ext cx="7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$14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</p:grpSp>
      <p:grpSp>
        <p:nvGrpSpPr>
          <p:cNvPr id="23562" name="Group 104"/>
          <p:cNvGrpSpPr/>
          <p:nvPr/>
        </p:nvGrpSpPr>
        <p:grpSpPr bwMode="auto">
          <a:xfrm>
            <a:off x="1504950" y="3082925"/>
            <a:ext cx="2709863" cy="3355975"/>
            <a:chOff x="948" y="1942"/>
            <a:chExt cx="1707" cy="2114"/>
          </a:xfrm>
        </p:grpSpPr>
        <p:sp>
          <p:nvSpPr>
            <p:cNvPr id="23563" name="Text Box 20"/>
            <p:cNvSpPr txBox="1">
              <a:spLocks noChangeArrowheads="1"/>
            </p:cNvSpPr>
            <p:nvPr/>
          </p:nvSpPr>
          <p:spPr bwMode="auto">
            <a:xfrm>
              <a:off x="1695" y="1942"/>
              <a:ext cx="960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endParaRPr kumimoji="0" lang="en-US" altLang="en-US" sz="2000" i="1">
                <a:solidFill>
                  <a:schemeClr val="hlink"/>
                </a:solidFill>
              </a:endParaRPr>
            </a:p>
            <a:p>
              <a:pPr algn="ctr">
                <a:lnSpc>
                  <a:spcPct val="70000"/>
                </a:lnSpc>
              </a:pPr>
              <a:endParaRPr kumimoji="0" lang="en-US" altLang="en-US" sz="2000" i="1">
                <a:solidFill>
                  <a:schemeClr val="hlink"/>
                </a:solidFill>
              </a:endParaRPr>
            </a:p>
            <a:p>
              <a:pPr algn="ctr">
                <a:lnSpc>
                  <a:spcPct val="70000"/>
                </a:lnSpc>
              </a:pPr>
              <a:r>
                <a:rPr kumimoji="0" lang="en-US" altLang="en-US" sz="2000" i="1">
                  <a:solidFill>
                    <a:schemeClr val="hlink"/>
                  </a:solidFill>
                </a:rPr>
                <a:t>Wage</a:t>
              </a:r>
              <a:endParaRPr kumimoji="0" lang="en-US" altLang="en-US" sz="1800" i="1">
                <a:solidFill>
                  <a:schemeClr val="bg2"/>
                </a:solidFill>
              </a:endParaRPr>
            </a:p>
            <a:p>
              <a:pPr algn="ctr">
                <a:lnSpc>
                  <a:spcPct val="70000"/>
                </a:lnSpc>
              </a:pPr>
              <a:r>
                <a:rPr kumimoji="0" lang="en-US" altLang="en-US" sz="1800" b="1">
                  <a:solidFill>
                    <a:schemeClr val="bg2"/>
                  </a:solidFill>
                </a:rPr>
                <a:t>(2)</a:t>
              </a:r>
              <a:endParaRPr kumimoji="0" lang="en-US" altLang="en-US" sz="1800" b="1">
                <a:solidFill>
                  <a:schemeClr val="bg2"/>
                </a:solidFill>
              </a:endParaRPr>
            </a:p>
          </p:txBody>
        </p:sp>
        <p:sp>
          <p:nvSpPr>
            <p:cNvPr id="23564" name="Text Box 21"/>
            <p:cNvSpPr txBox="1">
              <a:spLocks noChangeArrowheads="1"/>
            </p:cNvSpPr>
            <p:nvPr/>
          </p:nvSpPr>
          <p:spPr bwMode="auto">
            <a:xfrm>
              <a:off x="948" y="2024"/>
              <a:ext cx="74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0" lang="en-US" altLang="en-US" sz="2000" i="1">
                  <a:solidFill>
                    <a:schemeClr val="hlink"/>
                  </a:solidFill>
                </a:rPr>
                <a:t>Units of </a:t>
              </a:r>
              <a:br>
                <a:rPr kumimoji="0" lang="en-US" altLang="en-US" sz="2000" i="1">
                  <a:solidFill>
                    <a:schemeClr val="hlink"/>
                  </a:solidFill>
                </a:rPr>
              </a:br>
              <a:r>
                <a:rPr kumimoji="0" lang="en-US" altLang="en-US" sz="2000" i="1">
                  <a:solidFill>
                    <a:schemeClr val="hlink"/>
                  </a:solidFill>
                </a:rPr>
                <a:t>Labor (L)</a:t>
              </a:r>
              <a:br>
                <a:rPr kumimoji="0" lang="en-US" altLang="en-US" sz="1800">
                  <a:solidFill>
                    <a:schemeClr val="bg2"/>
                  </a:solidFill>
                </a:rPr>
              </a:br>
              <a:r>
                <a:rPr kumimoji="0" lang="en-US" altLang="en-US" sz="1800" b="1">
                  <a:solidFill>
                    <a:schemeClr val="bg2"/>
                  </a:solidFill>
                </a:rPr>
                <a:t>(1)</a:t>
              </a:r>
              <a:endParaRPr kumimoji="0" lang="en-US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3565" name="Text Box 71"/>
            <p:cNvSpPr txBox="1">
              <a:spLocks noChangeArrowheads="1"/>
            </p:cNvSpPr>
            <p:nvPr/>
          </p:nvSpPr>
          <p:spPr bwMode="auto">
            <a:xfrm>
              <a:off x="1146" y="2545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0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66" name="Text Box 72"/>
            <p:cNvSpPr txBox="1">
              <a:spLocks noChangeArrowheads="1"/>
            </p:cNvSpPr>
            <p:nvPr/>
          </p:nvSpPr>
          <p:spPr bwMode="auto">
            <a:xfrm>
              <a:off x="1146" y="273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1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67" name="Text Box 73"/>
            <p:cNvSpPr txBox="1">
              <a:spLocks noChangeArrowheads="1"/>
            </p:cNvSpPr>
            <p:nvPr/>
          </p:nvSpPr>
          <p:spPr bwMode="auto">
            <a:xfrm>
              <a:off x="1150" y="291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2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68" name="Text Box 74"/>
            <p:cNvSpPr txBox="1">
              <a:spLocks noChangeArrowheads="1"/>
            </p:cNvSpPr>
            <p:nvPr/>
          </p:nvSpPr>
          <p:spPr bwMode="auto">
            <a:xfrm>
              <a:off x="1150" y="3080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3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69" name="Text Box 75"/>
            <p:cNvSpPr txBox="1">
              <a:spLocks noChangeArrowheads="1"/>
            </p:cNvSpPr>
            <p:nvPr/>
          </p:nvSpPr>
          <p:spPr bwMode="auto">
            <a:xfrm>
              <a:off x="1146" y="3264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4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70" name="Text Box 76"/>
            <p:cNvSpPr txBox="1">
              <a:spLocks noChangeArrowheads="1"/>
            </p:cNvSpPr>
            <p:nvPr/>
          </p:nvSpPr>
          <p:spPr bwMode="auto">
            <a:xfrm>
              <a:off x="1150" y="343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5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71" name="Text Box 77"/>
            <p:cNvSpPr txBox="1">
              <a:spLocks noChangeArrowheads="1"/>
            </p:cNvSpPr>
            <p:nvPr/>
          </p:nvSpPr>
          <p:spPr bwMode="auto">
            <a:xfrm>
              <a:off x="1150" y="361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6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23572" name="Text Box 78"/>
            <p:cNvSpPr txBox="1">
              <a:spLocks noChangeArrowheads="1"/>
            </p:cNvSpPr>
            <p:nvPr/>
          </p:nvSpPr>
          <p:spPr bwMode="auto">
            <a:xfrm>
              <a:off x="1150" y="376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</a:rPr>
                <a:t>  7</a:t>
              </a:r>
              <a:endParaRPr lang="en-US" altLang="en-US" sz="2000">
                <a:solidFill>
                  <a:srgbClr val="000000"/>
                </a:solidFill>
              </a:endParaRPr>
            </a:p>
          </p:txBody>
        </p:sp>
        <p:grpSp>
          <p:nvGrpSpPr>
            <p:cNvPr id="23573" name="Group 99"/>
            <p:cNvGrpSpPr/>
            <p:nvPr/>
          </p:nvGrpSpPr>
          <p:grpSpPr bwMode="auto">
            <a:xfrm>
              <a:off x="1829" y="2539"/>
              <a:ext cx="657" cy="1517"/>
              <a:chOff x="1829" y="2539"/>
              <a:chExt cx="657" cy="1517"/>
            </a:xfrm>
          </p:grpSpPr>
          <p:sp>
            <p:nvSpPr>
              <p:cNvPr id="23574" name="Text Box 91"/>
              <p:cNvSpPr txBox="1">
                <a:spLocks noChangeArrowheads="1"/>
              </p:cNvSpPr>
              <p:nvPr/>
            </p:nvSpPr>
            <p:spPr bwMode="auto">
              <a:xfrm>
                <a:off x="1865" y="2539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 $1.00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5" name="Text Box 92"/>
              <p:cNvSpPr txBox="1">
                <a:spLocks noChangeArrowheads="1"/>
              </p:cNvSpPr>
              <p:nvPr/>
            </p:nvSpPr>
            <p:spPr bwMode="auto">
              <a:xfrm>
                <a:off x="1861" y="2718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 $2.00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6" name="Text Box 93"/>
              <p:cNvSpPr txBox="1">
                <a:spLocks noChangeArrowheads="1"/>
              </p:cNvSpPr>
              <p:nvPr/>
            </p:nvSpPr>
            <p:spPr bwMode="auto">
              <a:xfrm>
                <a:off x="1868" y="2923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 $3.00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7" name="Text Box 94"/>
              <p:cNvSpPr txBox="1">
                <a:spLocks noChangeArrowheads="1"/>
              </p:cNvSpPr>
              <p:nvPr/>
            </p:nvSpPr>
            <p:spPr bwMode="auto">
              <a:xfrm>
                <a:off x="1862" y="3104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 $4.00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8" name="Text Box 95"/>
              <p:cNvSpPr txBox="1">
                <a:spLocks noChangeArrowheads="1"/>
              </p:cNvSpPr>
              <p:nvPr/>
            </p:nvSpPr>
            <p:spPr bwMode="auto">
              <a:xfrm>
                <a:off x="1900" y="3278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$5.00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79" name="Text Box 96"/>
              <p:cNvSpPr txBox="1">
                <a:spLocks noChangeArrowheads="1"/>
              </p:cNvSpPr>
              <p:nvPr/>
            </p:nvSpPr>
            <p:spPr bwMode="auto">
              <a:xfrm>
                <a:off x="1829" y="3458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  $6.00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0" name="Text Box 97"/>
              <p:cNvSpPr txBox="1">
                <a:spLocks noChangeArrowheads="1"/>
              </p:cNvSpPr>
              <p:nvPr/>
            </p:nvSpPr>
            <p:spPr bwMode="auto">
              <a:xfrm>
                <a:off x="1904" y="3609"/>
                <a:ext cx="5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$7.00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81" name="Text Box 98"/>
              <p:cNvSpPr txBox="1">
                <a:spLocks noChangeArrowheads="1"/>
              </p:cNvSpPr>
              <p:nvPr/>
            </p:nvSpPr>
            <p:spPr bwMode="auto">
              <a:xfrm>
                <a:off x="1896" y="3806"/>
                <a:ext cx="5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000">
                    <a:solidFill>
                      <a:srgbClr val="000000"/>
                    </a:solidFill>
                  </a:rPr>
                  <a:t>$8.00</a:t>
                </a:r>
                <a:endParaRPr lang="en-US" altLang="en-US" sz="2000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732"/>
            <a:ext cx="8229600" cy="1319719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Wage and Employment </a:t>
            </a:r>
            <a:br>
              <a:rPr lang="en-US" altLang="en-US" dirty="0" smtClean="0"/>
            </a:br>
            <a:r>
              <a:rPr lang="en-US" altLang="en-US" dirty="0" smtClean="0"/>
              <a:t>for a </a:t>
            </a:r>
            <a:r>
              <a:rPr lang="en-US" altLang="en-US" dirty="0" err="1" smtClean="0"/>
              <a:t>Monopsonist</a:t>
            </a:r>
            <a:endParaRPr lang="en-US" altLang="en-US" dirty="0" smtClean="0"/>
          </a:p>
        </p:txBody>
      </p:sp>
      <p:sp>
        <p:nvSpPr>
          <p:cNvPr id="2457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24580" name="Line 3"/>
          <p:cNvSpPr>
            <a:spLocks noChangeShapeType="1"/>
          </p:cNvSpPr>
          <p:nvPr/>
        </p:nvSpPr>
        <p:spPr bwMode="auto">
          <a:xfrm>
            <a:off x="4495800" y="2200551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7480300" y="5781951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786188" y="1625876"/>
            <a:ext cx="1296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Wage rate</a:t>
            </a:r>
            <a:endParaRPr lang="en-US" altLang="en-US" sz="1800">
              <a:latin typeface="+mn-lt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0" y="1587334"/>
            <a:ext cx="366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firm’s MWC lies above the S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L</a:t>
            </a:r>
            <a:r>
              <a:rPr kumimoji="0" lang="en-US" altLang="en-US" sz="2000">
                <a:latin typeface="Arial" panose="020B0604020202020204" pitchFamily="34" charset="0"/>
              </a:rPr>
              <a:t>. </a:t>
            </a:r>
            <a:endParaRPr kumimoji="0"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0" y="3284538"/>
            <a:ext cx="3657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To attract these workers, it need only pay W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M.</a:t>
            </a:r>
            <a:endParaRPr kumimoji="0"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4486275" y="5696226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86" name="Text Box 11"/>
          <p:cNvSpPr txBox="1">
            <a:spLocks noChangeArrowheads="1"/>
          </p:cNvSpPr>
          <p:nvPr/>
        </p:nvSpPr>
        <p:spPr bwMode="auto">
          <a:xfrm>
            <a:off x="7234238" y="2489476"/>
            <a:ext cx="1612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L</a:t>
            </a:r>
            <a:r>
              <a:rPr lang="en-US" altLang="en-US" sz="1800">
                <a:solidFill>
                  <a:schemeClr val="accent2"/>
                </a:solidFill>
                <a:latin typeface="+mn-lt"/>
              </a:rPr>
              <a:t>=P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L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24587" name="Line 12"/>
          <p:cNvSpPr>
            <a:spLocks noChangeShapeType="1"/>
          </p:cNvSpPr>
          <p:nvPr/>
        </p:nvSpPr>
        <p:spPr bwMode="auto">
          <a:xfrm flipV="1">
            <a:off x="4762500" y="1895751"/>
            <a:ext cx="1190625" cy="22860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 flipH="1">
            <a:off x="5561013" y="5731151"/>
            <a:ext cx="5302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C</a:t>
            </a:r>
            <a:endParaRPr lang="en-US" altLang="en-US" sz="1800">
              <a:latin typeface="+mn-lt"/>
            </a:endParaRP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0" y="3959225"/>
            <a:ext cx="37814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firm thus pays a lower wage (W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M </a:t>
            </a:r>
            <a:r>
              <a:rPr kumimoji="0" lang="en-US" altLang="en-US" sz="2000">
                <a:latin typeface="Arial" panose="020B0604020202020204" pitchFamily="34" charset="0"/>
              </a:rPr>
              <a:t> rather than W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C</a:t>
            </a:r>
            <a:r>
              <a:rPr kumimoji="0" lang="en-US" altLang="en-US" sz="2000">
                <a:latin typeface="Arial" panose="020B0604020202020204" pitchFamily="34" charset="0"/>
              </a:rPr>
              <a:t>) and hires fewer units of labor (Q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M </a:t>
            </a:r>
            <a:r>
              <a:rPr kumimoji="0" lang="en-US" altLang="en-US" sz="2000">
                <a:latin typeface="Arial" panose="020B0604020202020204" pitchFamily="34" charset="0"/>
              </a:rPr>
              <a:t> instead 	of Q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C</a:t>
            </a:r>
            <a:r>
              <a:rPr kumimoji="0" lang="en-US" altLang="en-US" sz="2000">
                <a:latin typeface="Arial" panose="020B0604020202020204" pitchFamily="34" charset="0"/>
              </a:rPr>
              <a:t>) than firms in a competitive labor market.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24590" name="Line 20"/>
          <p:cNvSpPr>
            <a:spLocks noChangeShapeType="1"/>
          </p:cNvSpPr>
          <p:nvPr/>
        </p:nvSpPr>
        <p:spPr bwMode="auto">
          <a:xfrm>
            <a:off x="4927600" y="2313264"/>
            <a:ext cx="1384300" cy="279241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1" name="Text Box 21"/>
          <p:cNvSpPr txBox="1">
            <a:spLocks noChangeArrowheads="1"/>
          </p:cNvSpPr>
          <p:nvPr/>
        </p:nvSpPr>
        <p:spPr bwMode="auto">
          <a:xfrm>
            <a:off x="6345238" y="5005664"/>
            <a:ext cx="24066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L</a:t>
            </a:r>
            <a:r>
              <a:rPr lang="en-US" altLang="en-US" sz="1800">
                <a:solidFill>
                  <a:schemeClr val="hlink"/>
                </a:solidFill>
                <a:latin typeface="+mn-lt"/>
              </a:rPr>
              <a:t>=MRP=VMP</a:t>
            </a:r>
            <a:endParaRPr lang="en-US" altLang="en-US" sz="1800" baseline="-25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24592" name="Line 22"/>
          <p:cNvSpPr>
            <a:spLocks noChangeShapeType="1"/>
          </p:cNvSpPr>
          <p:nvPr/>
        </p:nvSpPr>
        <p:spPr bwMode="auto">
          <a:xfrm>
            <a:off x="5756275" y="3975376"/>
            <a:ext cx="9525" cy="16954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3" name="Text Box 28"/>
          <p:cNvSpPr txBox="1">
            <a:spLocks noChangeArrowheads="1"/>
          </p:cNvSpPr>
          <p:nvPr/>
        </p:nvSpPr>
        <p:spPr bwMode="auto">
          <a:xfrm>
            <a:off x="0" y="5398239"/>
            <a:ext cx="3781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An efficiency loss of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abc</a:t>
            </a:r>
            <a:r>
              <a:rPr kumimoji="0" lang="en-US" altLang="en-US" sz="2000" dirty="0">
                <a:latin typeface="Arial" panose="020B0604020202020204" pitchFamily="34" charset="0"/>
              </a:rPr>
              <a:t> results.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24594" name="Line 29"/>
          <p:cNvSpPr>
            <a:spLocks noChangeShapeType="1"/>
          </p:cNvSpPr>
          <p:nvPr/>
        </p:nvSpPr>
        <p:spPr bwMode="auto">
          <a:xfrm flipV="1">
            <a:off x="5067300" y="2733951"/>
            <a:ext cx="2171700" cy="18573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5" name="Text Box 30"/>
          <p:cNvSpPr txBox="1">
            <a:spLocks noChangeArrowheads="1"/>
          </p:cNvSpPr>
          <p:nvPr/>
        </p:nvSpPr>
        <p:spPr bwMode="auto">
          <a:xfrm>
            <a:off x="5892800" y="1575076"/>
            <a:ext cx="16129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+mn-lt"/>
              </a:rPr>
              <a:t>MWC</a:t>
            </a:r>
            <a:endParaRPr lang="en-US" altLang="en-US" sz="180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4596" name="Line 31"/>
          <p:cNvSpPr>
            <a:spLocks noChangeShapeType="1"/>
          </p:cNvSpPr>
          <p:nvPr/>
        </p:nvSpPr>
        <p:spPr bwMode="auto">
          <a:xfrm>
            <a:off x="5337175" y="3137176"/>
            <a:ext cx="38100" cy="25241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7" name="Line 32"/>
          <p:cNvSpPr>
            <a:spLocks noChangeShapeType="1"/>
          </p:cNvSpPr>
          <p:nvPr/>
        </p:nvSpPr>
        <p:spPr bwMode="auto">
          <a:xfrm flipH="1">
            <a:off x="4498975" y="3984901"/>
            <a:ext cx="1285875" cy="190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8" name="Line 33"/>
          <p:cNvSpPr>
            <a:spLocks noChangeShapeType="1"/>
          </p:cNvSpPr>
          <p:nvPr/>
        </p:nvSpPr>
        <p:spPr bwMode="auto">
          <a:xfrm flipH="1">
            <a:off x="4498975" y="4318276"/>
            <a:ext cx="8763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24599" name="Text Box 34"/>
          <p:cNvSpPr txBox="1">
            <a:spLocks noChangeArrowheads="1"/>
          </p:cNvSpPr>
          <p:nvPr/>
        </p:nvSpPr>
        <p:spPr bwMode="auto">
          <a:xfrm flipH="1">
            <a:off x="3951288" y="3721376"/>
            <a:ext cx="6254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C</a:t>
            </a:r>
            <a:endParaRPr lang="en-US" altLang="en-US" sz="1800">
              <a:latin typeface="+mn-lt"/>
            </a:endParaRPr>
          </a:p>
        </p:txBody>
      </p:sp>
      <p:sp>
        <p:nvSpPr>
          <p:cNvPr id="24600" name="Text Box 35"/>
          <p:cNvSpPr txBox="1">
            <a:spLocks noChangeArrowheads="1"/>
          </p:cNvSpPr>
          <p:nvPr/>
        </p:nvSpPr>
        <p:spPr bwMode="auto">
          <a:xfrm flipH="1">
            <a:off x="5122863" y="5712101"/>
            <a:ext cx="615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Q</a:t>
            </a:r>
            <a:r>
              <a:rPr lang="en-US" altLang="en-US" sz="1800" baseline="-25000">
                <a:latin typeface="+mn-lt"/>
              </a:rPr>
              <a:t>M</a:t>
            </a:r>
            <a:endParaRPr lang="en-US" altLang="en-US" sz="1800">
              <a:latin typeface="+mn-lt"/>
            </a:endParaRPr>
          </a:p>
        </p:txBody>
      </p:sp>
      <p:sp>
        <p:nvSpPr>
          <p:cNvPr id="24601" name="Text Box 36"/>
          <p:cNvSpPr txBox="1">
            <a:spLocks noChangeArrowheads="1"/>
          </p:cNvSpPr>
          <p:nvPr/>
        </p:nvSpPr>
        <p:spPr bwMode="auto">
          <a:xfrm flipH="1">
            <a:off x="3932238" y="4111901"/>
            <a:ext cx="7969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latin typeface="+mn-lt"/>
              </a:rPr>
              <a:t>W</a:t>
            </a:r>
            <a:r>
              <a:rPr lang="en-US" altLang="en-US" sz="1800" baseline="-25000">
                <a:latin typeface="+mn-lt"/>
              </a:rPr>
              <a:t>M</a:t>
            </a:r>
            <a:endParaRPr lang="en-US" altLang="en-US" sz="1800">
              <a:latin typeface="+mn-lt"/>
            </a:endParaRPr>
          </a:p>
        </p:txBody>
      </p:sp>
      <p:sp>
        <p:nvSpPr>
          <p:cNvPr id="24602" name="Text Box 37"/>
          <p:cNvSpPr txBox="1">
            <a:spLocks noChangeArrowheads="1"/>
          </p:cNvSpPr>
          <p:nvPr/>
        </p:nvSpPr>
        <p:spPr bwMode="auto">
          <a:xfrm>
            <a:off x="0" y="2292350"/>
            <a:ext cx="37433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The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monopsonist</a:t>
            </a:r>
            <a:r>
              <a:rPr kumimoji="0" lang="en-US" altLang="en-US" sz="2000" dirty="0">
                <a:latin typeface="Arial" panose="020B0604020202020204" pitchFamily="34" charset="0"/>
              </a:rPr>
              <a:t> equates its MRP with its MWC at point a and hires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M </a:t>
            </a:r>
            <a:r>
              <a:rPr kumimoji="0" lang="en-US" altLang="en-US" sz="2000" dirty="0">
                <a:latin typeface="Arial" panose="020B0604020202020204" pitchFamily="34" charset="0"/>
              </a:rPr>
              <a:t>units of labor.</a:t>
            </a:r>
            <a:endParaRPr kumimoji="0" lang="en-US" altLang="en-US" sz="2000" baseline="-25000" dirty="0">
              <a:latin typeface="Arial" panose="020B0604020202020204" pitchFamily="34" charset="0"/>
            </a:endParaRPr>
          </a:p>
        </p:txBody>
      </p:sp>
      <p:sp>
        <p:nvSpPr>
          <p:cNvPr id="24603" name="Text Box 38"/>
          <p:cNvSpPr txBox="1">
            <a:spLocks noChangeArrowheads="1"/>
          </p:cNvSpPr>
          <p:nvPr/>
        </p:nvSpPr>
        <p:spPr bwMode="auto">
          <a:xfrm>
            <a:off x="5327650" y="4196039"/>
            <a:ext cx="3111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b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4604" name="Text Box 39"/>
          <p:cNvSpPr txBox="1">
            <a:spLocks noChangeArrowheads="1"/>
          </p:cNvSpPr>
          <p:nvPr/>
        </p:nvSpPr>
        <p:spPr bwMode="auto">
          <a:xfrm>
            <a:off x="5375275" y="2881589"/>
            <a:ext cx="3111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a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4605" name="Text Box 40"/>
          <p:cNvSpPr txBox="1">
            <a:spLocks noChangeArrowheads="1"/>
          </p:cNvSpPr>
          <p:nvPr/>
        </p:nvSpPr>
        <p:spPr bwMode="auto">
          <a:xfrm>
            <a:off x="5813425" y="3795989"/>
            <a:ext cx="3111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rgbClr val="003300"/>
                </a:solidFill>
                <a:latin typeface="+mn-lt"/>
              </a:rPr>
              <a:t>c</a:t>
            </a:r>
            <a:endParaRPr lang="en-US" altLang="en-US" sz="1800">
              <a:solidFill>
                <a:srgbClr val="00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800" dirty="0" smtClean="0">
                <a:solidFill>
                  <a:srgbClr val="EF8E21"/>
                </a:solidFill>
              </a:rPr>
              <a:t>4. Wage Determination: Delayed Supply Responses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Cobweb Model</a:t>
            </a:r>
            <a:endParaRPr lang="en-US" altLang="en-US" smtClean="0"/>
          </a:p>
        </p:txBody>
      </p:sp>
      <p:sp>
        <p:nvSpPr>
          <p:cNvPr id="6778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677896" name="Text Box 8"/>
          <p:cNvSpPr txBox="1">
            <a:spLocks noChangeArrowheads="1"/>
          </p:cNvSpPr>
          <p:nvPr/>
        </p:nvSpPr>
        <p:spPr bwMode="auto">
          <a:xfrm>
            <a:off x="0" y="1632518"/>
            <a:ext cx="3810000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>
                <a:latin typeface="Arial" panose="020B0604020202020204" pitchFamily="34" charset="0"/>
              </a:rPr>
              <a:t> 	The market for highly trained professionals such as nurses has delayed supply responses to changes in demand and wage rates. </a:t>
            </a:r>
            <a:endParaRPr kumimoji="0"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3786188" y="1581905"/>
            <a:ext cx="5075237" cy="4829175"/>
            <a:chOff x="2385" y="782"/>
            <a:chExt cx="3197" cy="3042"/>
          </a:xfrm>
        </p:grpSpPr>
        <p:sp>
          <p:nvSpPr>
            <p:cNvPr id="26656" name="Text Box 15"/>
            <p:cNvSpPr txBox="1">
              <a:spLocks noChangeArrowheads="1"/>
            </p:cNvSpPr>
            <p:nvPr/>
          </p:nvSpPr>
          <p:spPr bwMode="auto">
            <a:xfrm flipH="1">
              <a:off x="3833" y="3370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Q</a:t>
              </a:r>
              <a:r>
                <a:rPr lang="en-US" altLang="en-US" sz="1800" baseline="-25000">
                  <a:latin typeface="+mn-lt"/>
                </a:rPr>
                <a:t>0</a:t>
              </a:r>
              <a:endParaRPr lang="en-US" altLang="en-US" sz="1800">
                <a:latin typeface="+mn-lt"/>
              </a:endParaRPr>
            </a:p>
          </p:txBody>
        </p:sp>
        <p:sp>
          <p:nvSpPr>
            <p:cNvPr id="26657" name="Text Box 17"/>
            <p:cNvSpPr txBox="1">
              <a:spLocks noChangeArrowheads="1"/>
            </p:cNvSpPr>
            <p:nvPr/>
          </p:nvSpPr>
          <p:spPr bwMode="auto">
            <a:xfrm flipH="1">
              <a:off x="2465" y="1738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W</a:t>
              </a:r>
              <a:r>
                <a:rPr lang="en-US" altLang="en-US" sz="1800" baseline="-25000">
                  <a:latin typeface="+mn-lt"/>
                </a:rPr>
                <a:t>0</a:t>
              </a:r>
              <a:endParaRPr lang="en-US" altLang="en-US" sz="1800">
                <a:latin typeface="+mn-lt"/>
              </a:endParaRPr>
            </a:p>
          </p:txBody>
        </p:sp>
        <p:sp>
          <p:nvSpPr>
            <p:cNvPr id="26658" name="Text Box 13"/>
            <p:cNvSpPr txBox="1">
              <a:spLocks noChangeArrowheads="1"/>
            </p:cNvSpPr>
            <p:nvPr/>
          </p:nvSpPr>
          <p:spPr bwMode="auto">
            <a:xfrm>
              <a:off x="4664" y="2541"/>
              <a:ext cx="3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solidFill>
                    <a:schemeClr val="hlink"/>
                  </a:solidFill>
                  <a:latin typeface="+mn-lt"/>
                </a:rPr>
                <a:t>D</a:t>
              </a:r>
              <a:r>
                <a:rPr lang="en-US" altLang="en-US" sz="1800" baseline="-25000">
                  <a:solidFill>
                    <a:schemeClr val="hlink"/>
                  </a:solidFill>
                  <a:latin typeface="+mn-lt"/>
                </a:rPr>
                <a:t>0</a:t>
              </a:r>
              <a:endParaRPr lang="en-US" altLang="en-US" sz="180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26659" name="Line 3"/>
            <p:cNvSpPr>
              <a:spLocks noChangeShapeType="1"/>
            </p:cNvSpPr>
            <p:nvPr/>
          </p:nvSpPr>
          <p:spPr bwMode="auto">
            <a:xfrm>
              <a:off x="2832" y="1200"/>
              <a:ext cx="0" cy="22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60" name="Text Box 5"/>
            <p:cNvSpPr txBox="1">
              <a:spLocks noChangeArrowheads="1"/>
            </p:cNvSpPr>
            <p:nvPr/>
          </p:nvSpPr>
          <p:spPr bwMode="auto">
            <a:xfrm>
              <a:off x="4712" y="3456"/>
              <a:ext cx="8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>
                  <a:latin typeface="+mn-lt"/>
                </a:rPr>
                <a:t>Quantity of Labor Hours</a:t>
              </a:r>
              <a:endParaRPr lang="en-US" altLang="en-US" sz="1600">
                <a:latin typeface="+mn-lt"/>
              </a:endParaRPr>
            </a:p>
          </p:txBody>
        </p:sp>
        <p:sp>
          <p:nvSpPr>
            <p:cNvPr id="26661" name="Text Box 6"/>
            <p:cNvSpPr txBox="1">
              <a:spLocks noChangeArrowheads="1"/>
            </p:cNvSpPr>
            <p:nvPr/>
          </p:nvSpPr>
          <p:spPr bwMode="auto">
            <a:xfrm>
              <a:off x="2385" y="838"/>
              <a:ext cx="8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>
                  <a:latin typeface="+mn-lt"/>
                </a:rPr>
                <a:t>Wage rate</a:t>
              </a:r>
              <a:endParaRPr lang="en-US" altLang="en-US" sz="1800">
                <a:latin typeface="+mn-lt"/>
              </a:endParaRPr>
            </a:p>
          </p:txBody>
        </p:sp>
        <p:sp>
          <p:nvSpPr>
            <p:cNvPr id="26662" name="Line 9"/>
            <p:cNvSpPr>
              <a:spLocks noChangeShapeType="1"/>
            </p:cNvSpPr>
            <p:nvPr/>
          </p:nvSpPr>
          <p:spPr bwMode="auto">
            <a:xfrm>
              <a:off x="2826" y="3402"/>
              <a:ext cx="256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63" name="Text Box 10"/>
            <p:cNvSpPr txBox="1">
              <a:spLocks noChangeArrowheads="1"/>
            </p:cNvSpPr>
            <p:nvPr/>
          </p:nvSpPr>
          <p:spPr bwMode="auto">
            <a:xfrm>
              <a:off x="4685" y="782"/>
              <a:ext cx="3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+mn-lt"/>
                </a:rPr>
                <a:t>S</a:t>
              </a:r>
              <a:endParaRPr lang="en-US" altLang="en-US" sz="180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26664" name="Line 11"/>
            <p:cNvSpPr>
              <a:spLocks noChangeShapeType="1"/>
            </p:cNvSpPr>
            <p:nvPr/>
          </p:nvSpPr>
          <p:spPr bwMode="auto">
            <a:xfrm flipV="1">
              <a:off x="3570" y="984"/>
              <a:ext cx="1134" cy="142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65" name="Line 12"/>
            <p:cNvSpPr>
              <a:spLocks noChangeShapeType="1"/>
            </p:cNvSpPr>
            <p:nvPr/>
          </p:nvSpPr>
          <p:spPr bwMode="auto">
            <a:xfrm>
              <a:off x="3258" y="1224"/>
              <a:ext cx="1410" cy="13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66" name="Line 14"/>
            <p:cNvSpPr>
              <a:spLocks noChangeShapeType="1"/>
            </p:cNvSpPr>
            <p:nvPr/>
          </p:nvSpPr>
          <p:spPr bwMode="auto">
            <a:xfrm>
              <a:off x="3960" y="1854"/>
              <a:ext cx="0" cy="15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67" name="Line 16"/>
            <p:cNvSpPr>
              <a:spLocks noChangeShapeType="1"/>
            </p:cNvSpPr>
            <p:nvPr/>
          </p:nvSpPr>
          <p:spPr bwMode="auto">
            <a:xfrm flipH="1">
              <a:off x="2814" y="1890"/>
              <a:ext cx="1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pic>
          <p:nvPicPr>
            <p:cNvPr id="26668" name="Picture 18" descr="wb02248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2" y="1886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77914" name="Text Box 26"/>
          <p:cNvSpPr txBox="1">
            <a:spLocks noChangeArrowheads="1"/>
          </p:cNvSpPr>
          <p:nvPr/>
        </p:nvSpPr>
        <p:spPr bwMode="auto">
          <a:xfrm>
            <a:off x="0" y="2475428"/>
            <a:ext cx="3810000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>
                <a:latin typeface="Arial" panose="020B0604020202020204" pitchFamily="34" charset="0"/>
              </a:rPr>
              <a:t> 	Because the quantity of labor  supplied is temporarily fixed at Q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0</a:t>
            </a:r>
            <a:r>
              <a:rPr kumimoji="0" lang="en-US" altLang="en-US" sz="1600" dirty="0">
                <a:latin typeface="Arial" panose="020B0604020202020204" pitchFamily="34" charset="0"/>
              </a:rPr>
              <a:t>, the wage rate rises to W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1</a:t>
            </a:r>
            <a:r>
              <a:rPr kumimoji="0" lang="en-US" altLang="en-US" sz="1600" dirty="0">
                <a:latin typeface="Arial" panose="020B0604020202020204" pitchFamily="34" charset="0"/>
              </a:rPr>
              <a:t> when demand changes from D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0</a:t>
            </a:r>
            <a:r>
              <a:rPr kumimoji="0" lang="en-US" altLang="en-US" sz="1600" dirty="0">
                <a:latin typeface="Arial" panose="020B0604020202020204" pitchFamily="34" charset="0"/>
              </a:rPr>
              <a:t> to D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1</a:t>
            </a:r>
            <a:r>
              <a:rPr kumimoji="0" lang="en-US" altLang="en-US" sz="1600" dirty="0">
                <a:latin typeface="Arial" panose="020B0604020202020204" pitchFamily="34" charset="0"/>
              </a:rPr>
              <a:t>.</a:t>
            </a:r>
            <a:endParaRPr kumimoji="0" lang="en-US" altLang="en-US" sz="1600" baseline="-25000" dirty="0">
              <a:latin typeface="Arial" panose="020B0604020202020204" pitchFamily="34" charset="0"/>
            </a:endParaRPr>
          </a:p>
        </p:txBody>
      </p:sp>
      <p:sp>
        <p:nvSpPr>
          <p:cNvPr id="677915" name="Text Box 27"/>
          <p:cNvSpPr txBox="1">
            <a:spLocks noChangeArrowheads="1"/>
          </p:cNvSpPr>
          <p:nvPr/>
        </p:nvSpPr>
        <p:spPr bwMode="auto">
          <a:xfrm>
            <a:off x="0" y="3328675"/>
            <a:ext cx="38100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>
                <a:latin typeface="Arial" panose="020B0604020202020204" pitchFamily="34" charset="0"/>
              </a:rPr>
              <a:t> 	At wage rate W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1</a:t>
            </a:r>
            <a:r>
              <a:rPr kumimoji="0" lang="en-US" altLang="en-US" sz="1600" dirty="0">
                <a:latin typeface="Arial" panose="020B0604020202020204" pitchFamily="34" charset="0"/>
              </a:rPr>
              <a:t>, Q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1 </a:t>
            </a:r>
            <a:r>
              <a:rPr kumimoji="0" lang="en-US" altLang="en-US" sz="1600" dirty="0">
                <a:latin typeface="Arial" panose="020B0604020202020204" pitchFamily="34" charset="0"/>
              </a:rPr>
              <a:t> nurses are attracted to the profession. </a:t>
            </a:r>
            <a:endParaRPr kumimoji="0" lang="en-US" altLang="en-US" sz="1600" baseline="-25000" dirty="0">
              <a:latin typeface="Arial" panose="020B0604020202020204" pitchFamily="34" charset="0"/>
            </a:endParaRPr>
          </a:p>
        </p:txBody>
      </p:sp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0" y="3821945"/>
            <a:ext cx="38100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>
                <a:latin typeface="Arial" panose="020B0604020202020204" pitchFamily="34" charset="0"/>
              </a:rPr>
              <a:t> 	With supply fixed at Q</a:t>
            </a:r>
            <a:r>
              <a:rPr kumimoji="0" lang="en-US" altLang="en-US" sz="16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1600">
                <a:latin typeface="Arial" panose="020B0604020202020204" pitchFamily="34" charset="0"/>
              </a:rPr>
              <a:t>, the wage rate falls to W</a:t>
            </a:r>
            <a:r>
              <a:rPr kumimoji="0" lang="en-US" altLang="en-US" sz="1600" baseline="-25000">
                <a:latin typeface="Arial" panose="020B0604020202020204" pitchFamily="34" charset="0"/>
              </a:rPr>
              <a:t>2</a:t>
            </a:r>
            <a:r>
              <a:rPr kumimoji="0" lang="en-US" altLang="en-US" sz="1600">
                <a:latin typeface="Arial" panose="020B0604020202020204" pitchFamily="34" charset="0"/>
              </a:rPr>
              <a:t>.</a:t>
            </a:r>
            <a:endParaRPr kumimoji="0" lang="en-US" altLang="en-US" sz="1600">
              <a:latin typeface="Arial" panose="020B0604020202020204" pitchFamily="34" charset="0"/>
            </a:endParaRPr>
          </a:p>
        </p:txBody>
      </p:sp>
      <p:sp>
        <p:nvSpPr>
          <p:cNvPr id="677917" name="Text Box 29"/>
          <p:cNvSpPr txBox="1">
            <a:spLocks noChangeArrowheads="1"/>
          </p:cNvSpPr>
          <p:nvPr/>
        </p:nvSpPr>
        <p:spPr bwMode="auto">
          <a:xfrm>
            <a:off x="0" y="4311228"/>
            <a:ext cx="376237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>
                <a:latin typeface="Arial" panose="020B0604020202020204" pitchFamily="34" charset="0"/>
              </a:rPr>
              <a:t> 	With this wage rate, the quantity of nurses falls over time to Q</a:t>
            </a:r>
            <a:r>
              <a:rPr kumimoji="0" lang="en-US" altLang="en-US" sz="1600" baseline="-25000" dirty="0">
                <a:latin typeface="Arial" panose="020B0604020202020204" pitchFamily="34" charset="0"/>
              </a:rPr>
              <a:t>2</a:t>
            </a:r>
            <a:r>
              <a:rPr kumimoji="0" lang="en-US" altLang="en-US" sz="1600" dirty="0">
                <a:latin typeface="Arial" panose="020B0604020202020204" pitchFamily="34" charset="0"/>
              </a:rPr>
              <a:t>.</a:t>
            </a:r>
            <a:endParaRPr kumimoji="0"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677918" name="Text Box 30"/>
          <p:cNvSpPr txBox="1">
            <a:spLocks noChangeArrowheads="1"/>
          </p:cNvSpPr>
          <p:nvPr/>
        </p:nvSpPr>
        <p:spPr bwMode="auto">
          <a:xfrm>
            <a:off x="0" y="4791283"/>
            <a:ext cx="386715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600" dirty="0">
                <a:latin typeface="Arial" panose="020B0604020202020204" pitchFamily="34" charset="0"/>
              </a:rPr>
              <a:t> 	The cycle repeats until equilibrium is achieved at the intersection of S and D.</a:t>
            </a:r>
            <a:endParaRPr kumimoji="0" lang="en-US" altLang="en-US" sz="1600" dirty="0">
              <a:latin typeface="Arial" panose="020B0604020202020204" pitchFamily="34" charset="0"/>
            </a:endParaRPr>
          </a:p>
        </p:txBody>
      </p:sp>
      <p:grpSp>
        <p:nvGrpSpPr>
          <p:cNvPr id="3" name="Group 51"/>
          <p:cNvGrpSpPr/>
          <p:nvPr/>
        </p:nvGrpSpPr>
        <p:grpSpPr bwMode="auto">
          <a:xfrm>
            <a:off x="3951288" y="1713668"/>
            <a:ext cx="4405312" cy="2498725"/>
            <a:chOff x="2483" y="852"/>
            <a:chExt cx="2775" cy="1574"/>
          </a:xfrm>
        </p:grpSpPr>
        <p:sp>
          <p:nvSpPr>
            <p:cNvPr id="26651" name="Line 19"/>
            <p:cNvSpPr>
              <a:spLocks noChangeShapeType="1"/>
            </p:cNvSpPr>
            <p:nvPr/>
          </p:nvSpPr>
          <p:spPr bwMode="auto">
            <a:xfrm>
              <a:off x="3606" y="852"/>
              <a:ext cx="1410" cy="13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52" name="Text Box 20"/>
            <p:cNvSpPr txBox="1">
              <a:spLocks noChangeArrowheads="1"/>
            </p:cNvSpPr>
            <p:nvPr/>
          </p:nvSpPr>
          <p:spPr bwMode="auto">
            <a:xfrm>
              <a:off x="4956" y="2193"/>
              <a:ext cx="3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solidFill>
                    <a:schemeClr val="hlink"/>
                  </a:solidFill>
                  <a:latin typeface="+mn-lt"/>
                </a:rPr>
                <a:t>D</a:t>
              </a:r>
              <a:r>
                <a:rPr lang="en-US" altLang="en-US" sz="1800" baseline="-25000">
                  <a:solidFill>
                    <a:schemeClr val="hlink"/>
                  </a:solidFill>
                  <a:latin typeface="+mn-lt"/>
                </a:rPr>
                <a:t>1</a:t>
              </a:r>
              <a:endParaRPr lang="en-US" altLang="en-US" sz="180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26653" name="Line 21"/>
            <p:cNvSpPr>
              <a:spLocks noChangeShapeType="1"/>
            </p:cNvSpPr>
            <p:nvPr/>
          </p:nvSpPr>
          <p:spPr bwMode="auto">
            <a:xfrm flipH="1" flipV="1">
              <a:off x="2844" y="1212"/>
              <a:ext cx="1086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54" name="Text Box 25"/>
            <p:cNvSpPr txBox="1">
              <a:spLocks noChangeArrowheads="1"/>
            </p:cNvSpPr>
            <p:nvPr/>
          </p:nvSpPr>
          <p:spPr bwMode="auto">
            <a:xfrm flipH="1">
              <a:off x="2483" y="1102"/>
              <a:ext cx="3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W</a:t>
              </a:r>
              <a:r>
                <a:rPr lang="en-US" altLang="en-US" sz="1800" baseline="-25000">
                  <a:latin typeface="+mn-lt"/>
                </a:rPr>
                <a:t>1</a:t>
              </a:r>
              <a:endParaRPr lang="en-US" altLang="en-US" sz="1800">
                <a:latin typeface="+mn-lt"/>
              </a:endParaRPr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 flipV="1">
              <a:off x="3966" y="1206"/>
              <a:ext cx="6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</p:grpSp>
      <p:grpSp>
        <p:nvGrpSpPr>
          <p:cNvPr id="4" name="Group 49"/>
          <p:cNvGrpSpPr/>
          <p:nvPr/>
        </p:nvGrpSpPr>
        <p:grpSpPr bwMode="auto">
          <a:xfrm>
            <a:off x="3921125" y="2802696"/>
            <a:ext cx="3228975" cy="369888"/>
            <a:chOff x="2470" y="1551"/>
            <a:chExt cx="2034" cy="233"/>
          </a:xfrm>
        </p:grpSpPr>
        <p:sp>
          <p:nvSpPr>
            <p:cNvPr id="26648" name="Line 33"/>
            <p:cNvSpPr>
              <a:spLocks noChangeShapeType="1"/>
            </p:cNvSpPr>
            <p:nvPr/>
          </p:nvSpPr>
          <p:spPr bwMode="auto">
            <a:xfrm flipH="1">
              <a:off x="4100" y="1743"/>
              <a:ext cx="404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49" name="Line 36"/>
            <p:cNvSpPr>
              <a:spLocks noChangeShapeType="1"/>
            </p:cNvSpPr>
            <p:nvPr/>
          </p:nvSpPr>
          <p:spPr bwMode="auto">
            <a:xfrm flipH="1" flipV="1">
              <a:off x="2832" y="1733"/>
              <a:ext cx="1265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50" name="Text Box 37"/>
            <p:cNvSpPr txBox="1">
              <a:spLocks noChangeArrowheads="1"/>
            </p:cNvSpPr>
            <p:nvPr/>
          </p:nvSpPr>
          <p:spPr bwMode="auto">
            <a:xfrm flipH="1">
              <a:off x="2470" y="1551"/>
              <a:ext cx="33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W</a:t>
              </a:r>
              <a:r>
                <a:rPr lang="en-US" altLang="en-US" sz="1800" baseline="-25000">
                  <a:latin typeface="+mn-lt"/>
                </a:rPr>
                <a:t>2</a:t>
              </a:r>
              <a:endParaRPr lang="en-US" altLang="en-US" sz="1800">
                <a:latin typeface="+mn-lt"/>
              </a:endParaRPr>
            </a:p>
          </p:txBody>
        </p:sp>
      </p:grpSp>
      <p:grpSp>
        <p:nvGrpSpPr>
          <p:cNvPr id="5" name="Group 54"/>
          <p:cNvGrpSpPr/>
          <p:nvPr/>
        </p:nvGrpSpPr>
        <p:grpSpPr bwMode="auto">
          <a:xfrm>
            <a:off x="6329363" y="2318505"/>
            <a:ext cx="1252537" cy="3786188"/>
            <a:chOff x="3990" y="1230"/>
            <a:chExt cx="789" cy="2385"/>
          </a:xfrm>
        </p:grpSpPr>
        <p:sp>
          <p:nvSpPr>
            <p:cNvPr id="26644" name="Text Box 24"/>
            <p:cNvSpPr txBox="1">
              <a:spLocks noChangeArrowheads="1"/>
            </p:cNvSpPr>
            <p:nvPr/>
          </p:nvSpPr>
          <p:spPr bwMode="auto">
            <a:xfrm flipH="1">
              <a:off x="4397" y="3382"/>
              <a:ext cx="3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Q</a:t>
              </a:r>
              <a:r>
                <a:rPr lang="en-US" altLang="en-US" sz="1800" baseline="-25000">
                  <a:latin typeface="+mn-lt"/>
                </a:rPr>
                <a:t>1</a:t>
              </a:r>
              <a:endParaRPr lang="en-US" altLang="en-US" sz="1800">
                <a:latin typeface="+mn-lt"/>
              </a:endParaRPr>
            </a:p>
          </p:txBody>
        </p:sp>
        <p:sp>
          <p:nvSpPr>
            <p:cNvPr id="26645" name="Line 35"/>
            <p:cNvSpPr>
              <a:spLocks noChangeShapeType="1"/>
            </p:cNvSpPr>
            <p:nvPr/>
          </p:nvSpPr>
          <p:spPr bwMode="auto">
            <a:xfrm>
              <a:off x="3990" y="1230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46" name="Line 38"/>
            <p:cNvSpPr>
              <a:spLocks noChangeShapeType="1"/>
            </p:cNvSpPr>
            <p:nvPr/>
          </p:nvSpPr>
          <p:spPr bwMode="auto">
            <a:xfrm flipH="1">
              <a:off x="4507" y="1234"/>
              <a:ext cx="3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47" name="Line 39"/>
            <p:cNvSpPr>
              <a:spLocks noChangeShapeType="1"/>
            </p:cNvSpPr>
            <p:nvPr/>
          </p:nvSpPr>
          <p:spPr bwMode="auto">
            <a:xfrm>
              <a:off x="4505" y="1750"/>
              <a:ext cx="0" cy="16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</p:grpSp>
      <p:grpSp>
        <p:nvGrpSpPr>
          <p:cNvPr id="6" name="Group 56"/>
          <p:cNvGrpSpPr/>
          <p:nvPr/>
        </p:nvGrpSpPr>
        <p:grpSpPr bwMode="auto">
          <a:xfrm>
            <a:off x="6380163" y="3105905"/>
            <a:ext cx="504825" cy="2965450"/>
            <a:chOff x="4019" y="1742"/>
            <a:chExt cx="318" cy="1868"/>
          </a:xfrm>
        </p:grpSpPr>
        <p:sp>
          <p:nvSpPr>
            <p:cNvPr id="26642" name="Line 40"/>
            <p:cNvSpPr>
              <a:spLocks noChangeShapeType="1"/>
            </p:cNvSpPr>
            <p:nvPr/>
          </p:nvSpPr>
          <p:spPr bwMode="auto">
            <a:xfrm>
              <a:off x="4102" y="1742"/>
              <a:ext cx="0" cy="16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6643" name="Text Box 41"/>
            <p:cNvSpPr txBox="1">
              <a:spLocks noChangeArrowheads="1"/>
            </p:cNvSpPr>
            <p:nvPr/>
          </p:nvSpPr>
          <p:spPr bwMode="auto">
            <a:xfrm flipH="1">
              <a:off x="4019" y="3377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</a:pPr>
              <a:r>
                <a:rPr lang="en-US" altLang="en-US" sz="1800">
                  <a:latin typeface="+mn-lt"/>
                </a:rPr>
                <a:t>Q</a:t>
              </a:r>
              <a:r>
                <a:rPr lang="en-US" altLang="en-US" sz="1800" baseline="-25000">
                  <a:latin typeface="+mn-lt"/>
                </a:rPr>
                <a:t>2</a:t>
              </a:r>
              <a:endParaRPr lang="en-US" altLang="en-US" sz="1800">
                <a:latin typeface="+mn-lt"/>
              </a:endParaRPr>
            </a:p>
          </p:txBody>
        </p:sp>
      </p:grpSp>
      <p:grpSp>
        <p:nvGrpSpPr>
          <p:cNvPr id="7" name="Group 55"/>
          <p:cNvGrpSpPr/>
          <p:nvPr/>
        </p:nvGrpSpPr>
        <p:grpSpPr bwMode="auto">
          <a:xfrm>
            <a:off x="6515100" y="2451855"/>
            <a:ext cx="366713" cy="631825"/>
            <a:chOff x="4104" y="1330"/>
            <a:chExt cx="231" cy="398"/>
          </a:xfrm>
        </p:grpSpPr>
        <p:sp>
          <p:nvSpPr>
            <p:cNvPr id="26640" name="Line 42"/>
            <p:cNvSpPr>
              <a:spLocks noChangeShapeType="1"/>
            </p:cNvSpPr>
            <p:nvPr/>
          </p:nvSpPr>
          <p:spPr bwMode="auto">
            <a:xfrm flipV="1">
              <a:off x="4104" y="1330"/>
              <a:ext cx="0" cy="3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 sz="2000">
                <a:latin typeface="+mn-lt"/>
              </a:endParaRPr>
            </a:p>
          </p:txBody>
        </p:sp>
        <p:pic>
          <p:nvPicPr>
            <p:cNvPr id="26641" name="Picture 43" descr="wb02248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9" y="1493"/>
              <a:ext cx="8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7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2" grpId="0" advAuto="0" autoUpdateAnimBg="0" build="p"/>
      <p:bldP spid="677896" grpId="0" autoUpdateAnimBg="0"/>
      <p:bldP spid="677914" grpId="0" autoUpdateAnimBg="0"/>
      <p:bldP spid="677915" grpId="0" autoUpdateAnimBg="0"/>
      <p:bldP spid="677916" grpId="0" autoUpdateAnimBg="0"/>
      <p:bldP spid="677917" grpId="0" autoUpdateAnimBg="0"/>
      <p:bldP spid="6779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Evidence</a:t>
            </a:r>
            <a:endParaRPr lang="en-US" alt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Some evidence exists for cobweb adjustments in markets such as lawyers and engineers.</a:t>
            </a:r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Critics argue that: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Students make choices on the basis of the </a:t>
            </a:r>
            <a:r>
              <a:rPr lang="en-US" altLang="en-US" sz="2400" i="1" dirty="0" smtClean="0"/>
              <a:t>lifetime earnings stream</a:t>
            </a:r>
            <a:r>
              <a:rPr lang="en-US" altLang="en-US" sz="2400" dirty="0" smtClean="0"/>
              <a:t> rather than </a:t>
            </a:r>
            <a:r>
              <a:rPr lang="en-US" altLang="en-US" sz="2400" i="1" dirty="0" smtClean="0"/>
              <a:t>starting salaries</a:t>
            </a:r>
            <a:r>
              <a:rPr lang="en-US" altLang="en-US" sz="2400" dirty="0" smtClean="0"/>
              <a:t>.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Students make a forecast of the long-run outcome of a change in demand or supply and make the right choice.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dirty="0" smtClean="0">
                <a:solidFill>
                  <a:srgbClr val="EF8E21"/>
                </a:solidFill>
              </a:rPr>
              <a:t>1. Theory of a Perfectly     Competitive Labor Market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Perfectly Competitive Labor Market</a:t>
            </a:r>
            <a:endParaRPr lang="en-US" altLang="en-US" dirty="0" smtClean="0"/>
          </a:p>
        </p:txBody>
      </p:sp>
      <p:sp>
        <p:nvSpPr>
          <p:cNvPr id="5123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i="1" dirty="0" smtClean="0">
                <a:solidFill>
                  <a:schemeClr val="accent2"/>
                </a:solidFill>
              </a:rPr>
              <a:t>Perfectly competitive labor markets</a:t>
            </a:r>
            <a:r>
              <a:rPr lang="en-US" altLang="en-US" sz="2800" i="1" dirty="0" smtClean="0"/>
              <a:t> </a:t>
            </a:r>
            <a:r>
              <a:rPr lang="en-US" altLang="en-US" sz="2800" dirty="0" smtClean="0"/>
              <a:t>have the following characteristics:</a:t>
            </a:r>
            <a:endParaRPr lang="en-US" altLang="en-US" sz="2800" dirty="0" smtClean="0"/>
          </a:p>
          <a:p>
            <a:pPr lvl="1" eaLnBrk="1" hangingPunct="1"/>
            <a:r>
              <a:rPr lang="en-US" altLang="en-US" sz="2400" dirty="0" smtClean="0"/>
              <a:t>Large number of firms trying to hire an identical type of labor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Numerous qualified people independently offering their services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Neither firms nor workers have control over the market wage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Perfect, costless information and labor mobility </a:t>
            </a: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Market Labor Supply</a:t>
            </a:r>
            <a:endParaRPr lang="en-US" altLang="en-US" dirty="0" smtClean="0"/>
          </a:p>
        </p:txBody>
      </p:sp>
      <p:sp>
        <p:nvSpPr>
          <p:cNvPr id="61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endParaRPr lang="en-US" altLang="en-US" smtClean="0"/>
          </a:p>
        </p:txBody>
      </p:sp>
      <p:sp>
        <p:nvSpPr>
          <p:cNvPr id="6148" name="Line 3"/>
          <p:cNvSpPr>
            <a:spLocks noChangeShapeType="1"/>
          </p:cNvSpPr>
          <p:nvPr/>
        </p:nvSpPr>
        <p:spPr bwMode="auto">
          <a:xfrm>
            <a:off x="4495800" y="2080104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480300" y="5661504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 rot="-5400000">
            <a:off x="3529012" y="1992584"/>
            <a:ext cx="1306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Wage rate</a:t>
            </a:r>
            <a:endParaRPr lang="en-US" altLang="en-US" sz="1600">
              <a:latin typeface="+mn-lt"/>
            </a:endParaRPr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0" y="1565275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Though individuals have backward-bending labor supply  curves, market supply curves are usually positively sloped over normal wage ranges.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0" y="2862263"/>
            <a:ext cx="36576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High relative wages attract workers away from household production, leisure, or their previous jobs.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4486275" y="5575779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154" name="Text Box 12"/>
          <p:cNvSpPr txBox="1">
            <a:spLocks noChangeArrowheads="1"/>
          </p:cNvSpPr>
          <p:nvPr/>
        </p:nvSpPr>
        <p:spPr bwMode="auto">
          <a:xfrm>
            <a:off x="0" y="3961422"/>
            <a:ext cx="3733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The height of the market supply curve measures the opportunity cost of using the marginal labor hour in this employment.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155" name="Text Box 14"/>
          <p:cNvSpPr txBox="1">
            <a:spLocks noChangeArrowheads="1"/>
          </p:cNvSpPr>
          <p:nvPr/>
        </p:nvSpPr>
        <p:spPr bwMode="auto">
          <a:xfrm>
            <a:off x="7329488" y="1740379"/>
            <a:ext cx="4889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S</a:t>
            </a:r>
            <a:endParaRPr lang="en-US" altLang="en-US" sz="18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56" name="Line 27"/>
          <p:cNvSpPr>
            <a:spLocks noChangeShapeType="1"/>
          </p:cNvSpPr>
          <p:nvPr/>
        </p:nvSpPr>
        <p:spPr bwMode="auto">
          <a:xfrm flipV="1">
            <a:off x="5238750" y="2042004"/>
            <a:ext cx="1981200" cy="2266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6157" name="Text Box 28"/>
          <p:cNvSpPr txBox="1">
            <a:spLocks noChangeArrowheads="1"/>
          </p:cNvSpPr>
          <p:nvPr/>
        </p:nvSpPr>
        <p:spPr bwMode="auto">
          <a:xfrm>
            <a:off x="0" y="5349875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shorter the time period, the less elastic is the labor supply curve.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Wage and Employment Determination</a:t>
            </a:r>
            <a:endParaRPr lang="en-US" altLang="en-US" smtClean="0"/>
          </a:p>
        </p:txBody>
      </p:sp>
      <p:sp>
        <p:nvSpPr>
          <p:cNvPr id="717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  <a:endParaRPr lang="en-US" altLang="en-US" dirty="0" smtClean="0"/>
          </a:p>
        </p:txBody>
      </p:sp>
      <p:sp>
        <p:nvSpPr>
          <p:cNvPr id="7172" name="Line 3"/>
          <p:cNvSpPr>
            <a:spLocks noChangeShapeType="1"/>
          </p:cNvSpPr>
          <p:nvPr/>
        </p:nvSpPr>
        <p:spPr bwMode="auto">
          <a:xfrm>
            <a:off x="4505528" y="2080104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latin typeface="+mn-lt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490028" y="5661504"/>
            <a:ext cx="1381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+mn-lt"/>
              </a:rPr>
              <a:t>Quantity of Labor Hours</a:t>
            </a:r>
            <a:endParaRPr lang="en-US" altLang="en-US" sz="1600">
              <a:latin typeface="+mn-lt"/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3795916" y="1739670"/>
            <a:ext cx="12969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+mn-lt"/>
              </a:rPr>
              <a:t>Wage rate</a:t>
            </a:r>
            <a:endParaRPr lang="en-US" altLang="en-US" sz="1600" dirty="0">
              <a:latin typeface="+mn-lt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0" y="2306248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equilibrium wage rate W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0</a:t>
            </a:r>
            <a:r>
              <a:rPr kumimoji="0" lang="en-US" altLang="en-US" sz="2000">
                <a:latin typeface="Arial" panose="020B0604020202020204" pitchFamily="34" charset="0"/>
              </a:rPr>
              <a:t> and level of employment Q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0 </a:t>
            </a:r>
            <a:r>
              <a:rPr kumimoji="0" lang="en-US" altLang="en-US" sz="2000">
                <a:latin typeface="Arial" panose="020B0604020202020204" pitchFamily="34" charset="0"/>
              </a:rPr>
              <a:t>occur at the intersection of labor supply and demand.</a:t>
            </a:r>
            <a:endParaRPr kumimoji="0" lang="en-US" altLang="en-US" sz="2000">
              <a:latin typeface="Arial" panose="020B0604020202020204" pitchFamily="34" charset="0"/>
            </a:endParaRPr>
          </a:p>
        </p:txBody>
      </p:sp>
      <p:sp>
        <p:nvSpPr>
          <p:cNvPr id="626697" name="Text Box 9"/>
          <p:cNvSpPr txBox="1">
            <a:spLocks noChangeArrowheads="1"/>
          </p:cNvSpPr>
          <p:nvPr/>
        </p:nvSpPr>
        <p:spPr bwMode="auto">
          <a:xfrm>
            <a:off x="0" y="3512748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An excess demand of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kumimoji="0" lang="en-US" altLang="en-US" sz="2000" dirty="0">
                <a:latin typeface="Arial" panose="020B0604020202020204" pitchFamily="34" charset="0"/>
              </a:rPr>
              <a:t>-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1</a:t>
            </a:r>
            <a:r>
              <a:rPr kumimoji="0" lang="en-US" altLang="en-US" sz="2000" dirty="0">
                <a:latin typeface="Arial" panose="020B0604020202020204" pitchFamily="34" charset="0"/>
              </a:rPr>
              <a:t> would occur at a wage rate of W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ed</a:t>
            </a:r>
            <a:r>
              <a:rPr kumimoji="0" lang="en-US" altLang="en-US" sz="2000" dirty="0">
                <a:latin typeface="Arial" panose="020B0604020202020204" pitchFamily="34" charset="0"/>
              </a:rPr>
              <a:t>.</a:t>
            </a:r>
            <a:endParaRPr kumimoji="0" lang="en-US" altLang="en-US" sz="2000" baseline="-25000" dirty="0">
              <a:latin typeface="Arial" panose="020B0604020202020204" pitchFamily="34" charset="0"/>
            </a:endParaRPr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496003" y="5575779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699" name="Text Box 11"/>
          <p:cNvSpPr txBox="1">
            <a:spLocks noChangeArrowheads="1"/>
          </p:cNvSpPr>
          <p:nvPr/>
        </p:nvSpPr>
        <p:spPr bwMode="auto">
          <a:xfrm>
            <a:off x="0" y="4494598"/>
            <a:ext cx="373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6695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An excess supply of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kumimoji="0" lang="en-US" altLang="en-US" sz="2000" dirty="0">
                <a:latin typeface="Arial" panose="020B0604020202020204" pitchFamily="34" charset="0"/>
              </a:rPr>
              <a:t>- Q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1</a:t>
            </a:r>
            <a:r>
              <a:rPr kumimoji="0" lang="en-US" altLang="en-US" sz="2000" dirty="0">
                <a:latin typeface="Arial" panose="020B0604020202020204" pitchFamily="34" charset="0"/>
              </a:rPr>
              <a:t> would occur at a wage rate of W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es</a:t>
            </a:r>
            <a:r>
              <a:rPr kumimoji="0" lang="en-US" altLang="en-US" sz="2000" dirty="0">
                <a:latin typeface="Arial" panose="020B0604020202020204" pitchFamily="34" charset="0"/>
              </a:rPr>
              <a:t>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7179" name="Text Box 12"/>
          <p:cNvSpPr txBox="1">
            <a:spLocks noChangeArrowheads="1"/>
          </p:cNvSpPr>
          <p:nvPr/>
        </p:nvSpPr>
        <p:spPr bwMode="auto">
          <a:xfrm>
            <a:off x="7339216" y="1740379"/>
            <a:ext cx="48895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solidFill>
                  <a:schemeClr val="accent2"/>
                </a:solidFill>
                <a:latin typeface="+mn-lt"/>
              </a:rPr>
              <a:t>S</a:t>
            </a:r>
            <a:endParaRPr lang="en-US" altLang="en-US" sz="16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180" name="Line 13"/>
          <p:cNvSpPr>
            <a:spLocks noChangeShapeType="1"/>
          </p:cNvSpPr>
          <p:nvPr/>
        </p:nvSpPr>
        <p:spPr bwMode="auto">
          <a:xfrm flipV="1">
            <a:off x="5210378" y="2099154"/>
            <a:ext cx="2076450" cy="21526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7181" name="Line 15"/>
          <p:cNvSpPr>
            <a:spLocks noChangeShapeType="1"/>
          </p:cNvSpPr>
          <p:nvPr/>
        </p:nvSpPr>
        <p:spPr bwMode="auto">
          <a:xfrm>
            <a:off x="5210378" y="2042004"/>
            <a:ext cx="2238375" cy="2209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7182" name="Text Box 16"/>
          <p:cNvSpPr txBox="1">
            <a:spLocks noChangeArrowheads="1"/>
          </p:cNvSpPr>
          <p:nvPr/>
        </p:nvSpPr>
        <p:spPr bwMode="auto">
          <a:xfrm>
            <a:off x="7491616" y="4035904"/>
            <a:ext cx="48895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solidFill>
                  <a:schemeClr val="hlink"/>
                </a:solidFill>
                <a:latin typeface="+mn-lt"/>
              </a:rPr>
              <a:t>D</a:t>
            </a:r>
            <a:endParaRPr lang="en-US" altLang="en-US" sz="16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7183" name="Line 17"/>
          <p:cNvSpPr>
            <a:spLocks noChangeShapeType="1"/>
          </p:cNvSpPr>
          <p:nvPr/>
        </p:nvSpPr>
        <p:spPr bwMode="auto">
          <a:xfrm>
            <a:off x="6296228" y="3118329"/>
            <a:ext cx="0" cy="24669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7184" name="Text Box 18"/>
          <p:cNvSpPr txBox="1">
            <a:spLocks noChangeArrowheads="1"/>
          </p:cNvSpPr>
          <p:nvPr/>
        </p:nvSpPr>
        <p:spPr bwMode="auto">
          <a:xfrm flipH="1">
            <a:off x="6094616" y="5524979"/>
            <a:ext cx="53022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Q</a:t>
            </a:r>
            <a:r>
              <a:rPr lang="en-US" altLang="en-US" sz="1600" baseline="-25000">
                <a:latin typeface="+mn-lt"/>
              </a:rPr>
              <a:t>0</a:t>
            </a:r>
            <a:endParaRPr lang="en-US" altLang="en-US" sz="1600">
              <a:latin typeface="+mn-lt"/>
            </a:endParaRPr>
          </a:p>
        </p:txBody>
      </p:sp>
      <p:sp>
        <p:nvSpPr>
          <p:cNvPr id="7185" name="Line 19"/>
          <p:cNvSpPr>
            <a:spLocks noChangeShapeType="1"/>
          </p:cNvSpPr>
          <p:nvPr/>
        </p:nvSpPr>
        <p:spPr bwMode="auto">
          <a:xfrm flipH="1">
            <a:off x="4476953" y="3127854"/>
            <a:ext cx="1809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7186" name="Text Box 20"/>
          <p:cNvSpPr txBox="1">
            <a:spLocks noChangeArrowheads="1"/>
          </p:cNvSpPr>
          <p:nvPr/>
        </p:nvSpPr>
        <p:spPr bwMode="auto">
          <a:xfrm flipH="1">
            <a:off x="3856241" y="2924654"/>
            <a:ext cx="59690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W</a:t>
            </a:r>
            <a:r>
              <a:rPr lang="en-US" altLang="en-US" sz="1600" baseline="-25000">
                <a:latin typeface="+mn-lt"/>
              </a:rPr>
              <a:t>0</a:t>
            </a:r>
            <a:endParaRPr lang="en-US" altLang="en-US" sz="1600">
              <a:latin typeface="+mn-lt"/>
            </a:endParaRPr>
          </a:p>
        </p:txBody>
      </p:sp>
      <p:sp>
        <p:nvSpPr>
          <p:cNvPr id="626712" name="Line 24"/>
          <p:cNvSpPr>
            <a:spLocks noChangeShapeType="1"/>
          </p:cNvSpPr>
          <p:nvPr/>
        </p:nvSpPr>
        <p:spPr bwMode="auto">
          <a:xfrm>
            <a:off x="4496003" y="3642204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713" name="Text Box 25"/>
          <p:cNvSpPr txBox="1">
            <a:spLocks noChangeArrowheads="1"/>
          </p:cNvSpPr>
          <p:nvPr/>
        </p:nvSpPr>
        <p:spPr bwMode="auto">
          <a:xfrm flipH="1">
            <a:off x="3875291" y="3391379"/>
            <a:ext cx="65405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W</a:t>
            </a:r>
            <a:r>
              <a:rPr lang="en-US" altLang="en-US" sz="1600" baseline="-25000">
                <a:latin typeface="+mn-lt"/>
              </a:rPr>
              <a:t>ed</a:t>
            </a:r>
            <a:endParaRPr lang="en-US" altLang="en-US" sz="1600">
              <a:latin typeface="+mn-lt"/>
            </a:endParaRPr>
          </a:p>
        </p:txBody>
      </p:sp>
      <p:sp>
        <p:nvSpPr>
          <p:cNvPr id="626714" name="Line 26"/>
          <p:cNvSpPr>
            <a:spLocks noChangeShapeType="1"/>
          </p:cNvSpPr>
          <p:nvPr/>
        </p:nvSpPr>
        <p:spPr bwMode="auto">
          <a:xfrm>
            <a:off x="5800928" y="3651729"/>
            <a:ext cx="0" cy="19335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715" name="Line 27"/>
          <p:cNvSpPr>
            <a:spLocks noChangeShapeType="1"/>
          </p:cNvSpPr>
          <p:nvPr/>
        </p:nvSpPr>
        <p:spPr bwMode="auto">
          <a:xfrm>
            <a:off x="6801053" y="3642204"/>
            <a:ext cx="0" cy="19526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716" name="Text Box 28"/>
          <p:cNvSpPr txBox="1">
            <a:spLocks noChangeArrowheads="1"/>
          </p:cNvSpPr>
          <p:nvPr/>
        </p:nvSpPr>
        <p:spPr bwMode="auto">
          <a:xfrm flipH="1">
            <a:off x="6656591" y="5553554"/>
            <a:ext cx="53022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Q</a:t>
            </a:r>
            <a:r>
              <a:rPr lang="en-US" altLang="en-US" sz="1600" baseline="-25000">
                <a:latin typeface="+mn-lt"/>
              </a:rPr>
              <a:t>2</a:t>
            </a:r>
            <a:endParaRPr lang="en-US" altLang="en-US" sz="1600">
              <a:latin typeface="+mn-lt"/>
            </a:endParaRPr>
          </a:p>
        </p:txBody>
      </p:sp>
      <p:sp>
        <p:nvSpPr>
          <p:cNvPr id="626717" name="Text Box 29"/>
          <p:cNvSpPr txBox="1">
            <a:spLocks noChangeArrowheads="1"/>
          </p:cNvSpPr>
          <p:nvPr/>
        </p:nvSpPr>
        <p:spPr bwMode="auto">
          <a:xfrm flipH="1">
            <a:off x="5580266" y="5553554"/>
            <a:ext cx="530225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Q</a:t>
            </a:r>
            <a:r>
              <a:rPr lang="en-US" altLang="en-US" sz="1600" baseline="-25000">
                <a:latin typeface="+mn-lt"/>
              </a:rPr>
              <a:t>1</a:t>
            </a:r>
            <a:endParaRPr lang="en-US" altLang="en-US" sz="1600">
              <a:latin typeface="+mn-lt"/>
            </a:endParaRPr>
          </a:p>
        </p:txBody>
      </p:sp>
      <p:sp>
        <p:nvSpPr>
          <p:cNvPr id="626718" name="Text Box 30"/>
          <p:cNvSpPr txBox="1">
            <a:spLocks noChangeArrowheads="1"/>
          </p:cNvSpPr>
          <p:nvPr/>
        </p:nvSpPr>
        <p:spPr bwMode="auto">
          <a:xfrm flipH="1">
            <a:off x="3837191" y="2381729"/>
            <a:ext cx="730250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lang="en-US" altLang="en-US" sz="1600">
                <a:latin typeface="+mn-lt"/>
              </a:rPr>
              <a:t>W</a:t>
            </a:r>
            <a:r>
              <a:rPr lang="en-US" altLang="en-US" sz="1600" baseline="-25000">
                <a:latin typeface="+mn-lt"/>
              </a:rPr>
              <a:t>es</a:t>
            </a:r>
            <a:endParaRPr lang="en-US" altLang="en-US" sz="1600">
              <a:latin typeface="+mn-lt"/>
            </a:endParaRPr>
          </a:p>
        </p:txBody>
      </p:sp>
      <p:sp>
        <p:nvSpPr>
          <p:cNvPr id="626719" name="Line 31"/>
          <p:cNvSpPr>
            <a:spLocks noChangeShapeType="1"/>
          </p:cNvSpPr>
          <p:nvPr/>
        </p:nvSpPr>
        <p:spPr bwMode="auto">
          <a:xfrm flipH="1" flipV="1">
            <a:off x="5791403" y="2613504"/>
            <a:ext cx="9525" cy="1028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720" name="Line 32"/>
          <p:cNvSpPr>
            <a:spLocks noChangeShapeType="1"/>
          </p:cNvSpPr>
          <p:nvPr/>
        </p:nvSpPr>
        <p:spPr bwMode="auto">
          <a:xfrm flipV="1">
            <a:off x="6810578" y="2584929"/>
            <a:ext cx="0" cy="10477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sp>
        <p:nvSpPr>
          <p:cNvPr id="626721" name="Line 33"/>
          <p:cNvSpPr>
            <a:spLocks noChangeShapeType="1"/>
          </p:cNvSpPr>
          <p:nvPr/>
        </p:nvSpPr>
        <p:spPr bwMode="auto">
          <a:xfrm flipV="1">
            <a:off x="4496003" y="2584929"/>
            <a:ext cx="235267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1800">
              <a:latin typeface="+mn-lt"/>
            </a:endParaRPr>
          </a:p>
        </p:txBody>
      </p:sp>
      <p:pic>
        <p:nvPicPr>
          <p:cNvPr id="7197" name="Picture 34" descr="wb02248_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78" y="3073879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6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6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6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2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26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7" grpId="0" autoUpdateAnimBg="0"/>
      <p:bldP spid="626699" grpId="0" autoUpdateAnimBg="0"/>
      <p:bldP spid="626713" grpId="0" autoUpdateAnimBg="0"/>
      <p:bldP spid="626716" grpId="0" autoUpdateAnimBg="0"/>
      <p:bldP spid="626717" grpId="0" autoUpdateAnimBg="0"/>
      <p:bldP spid="6267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Labor Supply Determinants</a:t>
            </a:r>
            <a:endParaRPr lang="en-US" alt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wage rates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wages in other occupations rise (fall), then labor supply will fall (rise).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Nonwage income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nonwage income rises (falls), then labor supply will fall (rise).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Preferences for work versus leisure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preferences for work increase (decrease), then labor supply will increase (decrease).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Labor Supply Determinants</a:t>
            </a:r>
            <a:endParaRPr lang="en-US" alt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Nonwage aspects of job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If the nonwage aspects of a job improve (worsen), then labor supply will increase (decrease).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Number of qualified suppliers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An increase (decrease) in the number of qualified workers will increase (decrease) labor supply.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Labor Demand Determinants</a:t>
            </a:r>
            <a:endParaRPr lang="en-US" alt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Product demand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Changes in product demand that increase (decrease) the product price, will increase (decrease) labor demand.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Productivity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An increase (decrease) in productivity will increase (decrease) labor demand, assuming that it does not cause an offset in the product price.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MBM 9e template ">
  <a:themeElements>
    <a:clrScheme name="MBM template 2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MBM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MBM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ch1_11e</Template>
  <TotalTime>0</TotalTime>
  <Words>8334</Words>
  <Application>WPS Presentation</Application>
  <PresentationFormat>On-screen Show (4:3)</PresentationFormat>
  <Paragraphs>495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Baskerville Old Face</vt:lpstr>
      <vt:lpstr>Monotype Sorts</vt:lpstr>
      <vt:lpstr>Thonburi</vt:lpstr>
      <vt:lpstr>Symbol</vt:lpstr>
      <vt:lpstr>Kingsoft Sign</vt:lpstr>
      <vt:lpstr>Microsoft YaHei</vt:lpstr>
      <vt:lpstr>汉仪旗黑</vt:lpstr>
      <vt:lpstr>Arial Unicode MS</vt:lpstr>
      <vt:lpstr>宋体-简</vt:lpstr>
      <vt:lpstr>MBM 9e template </vt:lpstr>
      <vt:lpstr>Chapter 6</vt:lpstr>
      <vt:lpstr>After reading this chapter, you should be able to:</vt:lpstr>
      <vt:lpstr>PowerPoint 演示文稿</vt:lpstr>
      <vt:lpstr>Perfectly Competitive Labor Market</vt:lpstr>
      <vt:lpstr>Market Labor Supply</vt:lpstr>
      <vt:lpstr>Wage and Employment Determination</vt:lpstr>
      <vt:lpstr>Labor Supply Determinants</vt:lpstr>
      <vt:lpstr>Labor Supply Determinants</vt:lpstr>
      <vt:lpstr>Labor Demand Determinants</vt:lpstr>
      <vt:lpstr>Labor Demand Determinants</vt:lpstr>
      <vt:lpstr>Labor Demand Determinants</vt:lpstr>
      <vt:lpstr>Changes in Labor Demand</vt:lpstr>
      <vt:lpstr>Changes in Labor Supply</vt:lpstr>
      <vt:lpstr>Wage and Employment for a Perfectly Competitive Firm</vt:lpstr>
      <vt:lpstr>Allocative Efficiency</vt:lpstr>
      <vt:lpstr>Questions for Thought</vt:lpstr>
      <vt:lpstr>PowerPoint 演示文稿</vt:lpstr>
      <vt:lpstr>Wage and Employment for a Monopolist</vt:lpstr>
      <vt:lpstr>Questions for Thought</vt:lpstr>
      <vt:lpstr>PowerPoint 演示文稿</vt:lpstr>
      <vt:lpstr>Monopsony</vt:lpstr>
      <vt:lpstr>Monopsony</vt:lpstr>
      <vt:lpstr>Wage and Employment  for a Monopsonist</vt:lpstr>
      <vt:lpstr>PowerPoint 演示文稿</vt:lpstr>
      <vt:lpstr>Cobweb Model</vt:lpstr>
      <vt:lpstr>Evidence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Labor Economics</dc:title>
  <dc:creator>David Macpherson</dc:creator>
  <cp:lastModifiedBy>syednaseerahmed</cp:lastModifiedBy>
  <cp:revision>603</cp:revision>
  <cp:lastPrinted>2023-06-17T06:26:46Z</cp:lastPrinted>
  <dcterms:created xsi:type="dcterms:W3CDTF">2023-06-17T06:26:46Z</dcterms:created>
  <dcterms:modified xsi:type="dcterms:W3CDTF">2023-06-17T06:26:46Z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