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9"/>
  </p:notesMasterIdLst>
  <p:sldIdLst>
    <p:sldId id="279" r:id="rId4"/>
    <p:sldId id="258" r:id="rId5"/>
    <p:sldId id="280" r:id="rId6"/>
    <p:sldId id="260" r:id="rId7"/>
    <p:sldId id="284"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81" r:id="rId23"/>
    <p:sldId id="276" r:id="rId24"/>
    <p:sldId id="277" r:id="rId25"/>
    <p:sldId id="282" r:id="rId26"/>
    <p:sldId id="278"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6" d="100"/>
          <a:sy n="66" d="100"/>
        </p:scale>
        <p:origin x="144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BFD66-E081-4F3D-9C06-B9FA6E1BE999}" type="datetimeFigureOut">
              <a:rPr lang="en-US" smtClean="0"/>
              <a:t>2/19/2023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35389-7E58-48A9-82D2-9DAB743D9041}" type="slidenum">
              <a:rPr lang="en-US" smtClean="0"/>
              <a:t>‹#›</a:t>
            </a:fld>
            <a:endParaRPr lang="en-US"/>
          </a:p>
        </p:txBody>
      </p:sp>
    </p:spTree>
    <p:extLst>
      <p:ext uri="{BB962C8B-B14F-4D97-AF65-F5344CB8AC3E}">
        <p14:creationId xmlns:p14="http://schemas.microsoft.com/office/powerpoint/2010/main" val="13812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1173163" y="696913"/>
            <a:ext cx="4638675" cy="3479800"/>
          </a:xfrm>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F4DA0B97-DE1A-44CF-A279-E3B43854DFBE}"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5197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1305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1234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01127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34391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1414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BC3564D2-F0B0-485C-9917-9969AD0FA85F}"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229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8B144696-DD34-421A-94AC-B071DC7D6E73}"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2292" name="Rectangle 2"/>
          <p:cNvSpPr>
            <a:spLocks noGrp="1" noRot="1" noChangeAspect="1" noChangeArrowheads="1" noTextEdit="1"/>
          </p:cNvSpPr>
          <p:nvPr>
            <p:ph type="sldImg"/>
          </p:nvPr>
        </p:nvSpPr>
        <p:spPr>
          <a:xfrm>
            <a:off x="1173163" y="696913"/>
            <a:ext cx="4638675" cy="3479800"/>
          </a:xfrm>
          <a:ln/>
        </p:spPr>
      </p:sp>
      <p:sp>
        <p:nvSpPr>
          <p:cNvPr id="122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689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1CAF4AD3-8F8E-40AD-A4C8-7EFF1FC1750F}"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433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9C333B1-1974-4CFB-A612-A466B94A7BBD}"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4340" name="Rectangle 2"/>
          <p:cNvSpPr>
            <a:spLocks noGrp="1" noRot="1" noChangeAspect="1" noChangeArrowheads="1" noTextEdit="1"/>
          </p:cNvSpPr>
          <p:nvPr>
            <p:ph type="sldImg"/>
          </p:nvPr>
        </p:nvSpPr>
        <p:spPr>
          <a:xfrm>
            <a:off x="1173163" y="696913"/>
            <a:ext cx="4638675" cy="3479800"/>
          </a:xfrm>
          <a:solidFill>
            <a:srgbClr val="FFFFFF"/>
          </a:solidFill>
          <a:ln/>
        </p:spPr>
      </p:sp>
      <p:sp>
        <p:nvSpPr>
          <p:cNvPr id="1434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07707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173163" y="696913"/>
            <a:ext cx="4638675" cy="347980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04B9B68E-B5E8-41B7-B0D7-D0889046DECC}"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924295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72700150-3DB8-416E-BE70-1B9D9AA5B98D}"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843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81AD49E1-CDAB-48B6-8F1F-05E2220F49C0}"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8436" name="Rectangle 2"/>
          <p:cNvSpPr>
            <a:spLocks noGrp="1" noRot="1" noChangeAspect="1" noChangeArrowheads="1" noTextEdit="1"/>
          </p:cNvSpPr>
          <p:nvPr>
            <p:ph type="sldImg"/>
          </p:nvPr>
        </p:nvSpPr>
        <p:spPr>
          <a:xfrm>
            <a:off x="1173163" y="696913"/>
            <a:ext cx="4638675" cy="3479800"/>
          </a:xfrm>
          <a:solidFill>
            <a:srgbClr val="FFFFFF"/>
          </a:solidFill>
          <a:ln/>
        </p:spPr>
      </p:sp>
      <p:sp>
        <p:nvSpPr>
          <p:cNvPr id="1843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91973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6C6CD6E9-87C0-4384-B80F-EF12F9ADD9D7}"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04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D6EE031-1D12-40C2-BBF0-6A82D671988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0484" name="Rectangle 2"/>
          <p:cNvSpPr>
            <a:spLocks noGrp="1" noRot="1" noChangeAspect="1" noChangeArrowheads="1" noTextEdit="1"/>
          </p:cNvSpPr>
          <p:nvPr>
            <p:ph type="sldImg"/>
          </p:nvPr>
        </p:nvSpPr>
        <p:spPr>
          <a:xfrm>
            <a:off x="1173163" y="696913"/>
            <a:ext cx="4638675" cy="3479800"/>
          </a:xfrm>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877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F35389-7E58-48A9-82D2-9DAB743D9041}" type="slidenum">
              <a:rPr lang="en-US" smtClean="0"/>
              <a:t>2</a:t>
            </a:fld>
            <a:endParaRPr lang="en-US"/>
          </a:p>
        </p:txBody>
      </p:sp>
    </p:spTree>
    <p:extLst>
      <p:ext uri="{BB962C8B-B14F-4D97-AF65-F5344CB8AC3E}">
        <p14:creationId xmlns:p14="http://schemas.microsoft.com/office/powerpoint/2010/main" val="2915068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6C6CD6E9-87C0-4384-B80F-EF12F9ADD9D7}"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04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D6EE031-1D12-40C2-BBF0-6A82D671988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0484" name="Rectangle 2"/>
          <p:cNvSpPr>
            <a:spLocks noGrp="1" noRot="1" noChangeAspect="1" noChangeArrowheads="1" noTextEdit="1"/>
          </p:cNvSpPr>
          <p:nvPr>
            <p:ph type="sldImg"/>
          </p:nvPr>
        </p:nvSpPr>
        <p:spPr>
          <a:xfrm>
            <a:off x="1173163" y="696913"/>
            <a:ext cx="4638675" cy="3479800"/>
          </a:xfrm>
          <a:ln/>
        </p:spPr>
      </p:sp>
      <p:sp>
        <p:nvSpPr>
          <p:cNvPr id="20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66946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7F001FE-0CBB-4B54-A2ED-A79951A60D46}"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457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C56C5913-4B73-43B6-8DFC-421C1016B8E4}"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4580" name="Rectangle 2"/>
          <p:cNvSpPr>
            <a:spLocks noGrp="1" noRot="1" noChangeAspect="1" noChangeArrowheads="1" noTextEdit="1"/>
          </p:cNvSpPr>
          <p:nvPr>
            <p:ph type="sldImg"/>
          </p:nvPr>
        </p:nvSpPr>
        <p:spPr>
          <a:xfrm>
            <a:off x="1173163" y="696913"/>
            <a:ext cx="4638675" cy="3479800"/>
          </a:xfrm>
          <a:solidFill>
            <a:srgbClr val="FFFFFF"/>
          </a:solidFill>
          <a:ln/>
        </p:spPr>
      </p:sp>
      <p:sp>
        <p:nvSpPr>
          <p:cNvPr id="2458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3608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BE2785C-A7E5-4F45-9BD1-CE8797F0ABD5}"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66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352E0CE-F96B-4CE3-921A-05A62243D146}"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628" name="Rectangle 2"/>
          <p:cNvSpPr>
            <a:spLocks noGrp="1" noRot="1" noChangeAspect="1" noChangeArrowheads="1" noTextEdit="1"/>
          </p:cNvSpPr>
          <p:nvPr>
            <p:ph type="sldImg"/>
          </p:nvPr>
        </p:nvSpPr>
        <p:spPr>
          <a:xfrm>
            <a:off x="1173163" y="696913"/>
            <a:ext cx="4638675" cy="3479800"/>
          </a:xfrm>
          <a:solidFill>
            <a:srgbClr val="FFFFFF"/>
          </a:solidFill>
          <a:ln/>
        </p:spPr>
      </p:sp>
      <p:sp>
        <p:nvSpPr>
          <p:cNvPr id="2662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98690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2BE2785C-A7E5-4F45-9BD1-CE8797F0ABD5}"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66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4352E0CE-F96B-4CE3-921A-05A62243D146}"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6628" name="Rectangle 2"/>
          <p:cNvSpPr>
            <a:spLocks noGrp="1" noRot="1" noChangeAspect="1" noChangeArrowheads="1" noTextEdit="1"/>
          </p:cNvSpPr>
          <p:nvPr>
            <p:ph type="sldImg"/>
          </p:nvPr>
        </p:nvSpPr>
        <p:spPr>
          <a:xfrm>
            <a:off x="1173163" y="696913"/>
            <a:ext cx="4638675" cy="3479800"/>
          </a:xfrm>
          <a:solidFill>
            <a:srgbClr val="FFFFFF"/>
          </a:solidFill>
          <a:ln/>
        </p:spPr>
      </p:sp>
      <p:sp>
        <p:nvSpPr>
          <p:cNvPr id="2662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9966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C682C50A-DF55-43DD-9EF3-712C882E16FD}"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2867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E2B35BB3-A257-43ED-9F0F-CB11F6A6E80E}"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8676" name="Rectangle 2"/>
          <p:cNvSpPr>
            <a:spLocks noGrp="1" noRot="1" noChangeAspect="1" noChangeArrowheads="1" noTextEdit="1"/>
          </p:cNvSpPr>
          <p:nvPr>
            <p:ph type="sldImg"/>
          </p:nvPr>
        </p:nvSpPr>
        <p:spPr>
          <a:xfrm>
            <a:off x="1173163" y="696913"/>
            <a:ext cx="4638675" cy="3479800"/>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9665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9774514E-9763-423D-BC63-2578B77AF9E2}"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819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16D1597-2EB6-4728-9C4C-2EE7F307009D}"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196" name="Rectangle 2"/>
          <p:cNvSpPr>
            <a:spLocks noGrp="1" noRot="1" noChangeAspect="1" noChangeArrowheads="1" noTextEdit="1"/>
          </p:cNvSpPr>
          <p:nvPr>
            <p:ph type="sldImg"/>
          </p:nvPr>
        </p:nvSpPr>
        <p:spPr>
          <a:xfrm>
            <a:off x="1173163" y="696913"/>
            <a:ext cx="4638675" cy="3479800"/>
          </a:xfrm>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0792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7064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0833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6943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8687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3334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783C285-41BE-43FA-A681-E35ECB12D660}" type="datetime1">
              <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2/19/2023</a:t>
            </a:fld>
            <a:endParaRPr kumimoji="0" lang="en-US" altLang="en-US" sz="12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kumimoji="1" sz="1200">
                <a:solidFill>
                  <a:schemeClr val="tx1"/>
                </a:solidFill>
                <a:latin typeface="Times New Roman" pitchFamily="18" charset="0"/>
              </a:defRPr>
            </a:lvl1pPr>
            <a:lvl2pPr marL="742950" indent="-285750" defTabSz="930275">
              <a:spcBef>
                <a:spcPct val="30000"/>
              </a:spcBef>
              <a:defRPr kumimoji="1" sz="1200">
                <a:solidFill>
                  <a:schemeClr val="tx1"/>
                </a:solidFill>
                <a:latin typeface="Times New Roman" pitchFamily="18" charset="0"/>
              </a:defRPr>
            </a:lvl2pPr>
            <a:lvl3pPr marL="1143000" indent="-228600" defTabSz="930275">
              <a:spcBef>
                <a:spcPct val="30000"/>
              </a:spcBef>
              <a:defRPr kumimoji="1" sz="1200">
                <a:solidFill>
                  <a:schemeClr val="tx1"/>
                </a:solidFill>
                <a:latin typeface="Times New Roman" pitchFamily="18" charset="0"/>
              </a:defRPr>
            </a:lvl3pPr>
            <a:lvl4pPr marL="1600200" indent="-228600" defTabSz="930275">
              <a:spcBef>
                <a:spcPct val="30000"/>
              </a:spcBef>
              <a:defRPr kumimoji="1" sz="1200">
                <a:solidFill>
                  <a:schemeClr val="tx1"/>
                </a:solidFill>
                <a:latin typeface="Times New Roman" pitchFamily="18" charset="0"/>
              </a:defRPr>
            </a:lvl4pPr>
            <a:lvl5pPr marL="2057400" indent="-228600" defTabSz="930275">
              <a:spcBef>
                <a:spcPct val="30000"/>
              </a:spcBef>
              <a:defRPr kumimoji="1" sz="1200">
                <a:solidFill>
                  <a:schemeClr val="tx1"/>
                </a:solidFill>
                <a:latin typeface="Times New Roman" pitchFamily="18" charset="0"/>
              </a:defRPr>
            </a:lvl5pPr>
            <a:lvl6pPr marL="2514600" indent="-228600" defTabSz="930275" eaLnBrk="0" fontAlgn="base" hangingPunct="0">
              <a:spcBef>
                <a:spcPct val="30000"/>
              </a:spcBef>
              <a:spcAft>
                <a:spcPct val="0"/>
              </a:spcAft>
              <a:defRPr kumimoji="1" sz="1200">
                <a:solidFill>
                  <a:schemeClr val="tx1"/>
                </a:solidFill>
                <a:latin typeface="Times New Roman" pitchFamily="18" charset="0"/>
              </a:defRPr>
            </a:lvl6pPr>
            <a:lvl7pPr marL="2971800" indent="-228600" defTabSz="930275" eaLnBrk="0" fontAlgn="base" hangingPunct="0">
              <a:spcBef>
                <a:spcPct val="30000"/>
              </a:spcBef>
              <a:spcAft>
                <a:spcPct val="0"/>
              </a:spcAft>
              <a:defRPr kumimoji="1" sz="1200">
                <a:solidFill>
                  <a:schemeClr val="tx1"/>
                </a:solidFill>
                <a:latin typeface="Times New Roman" pitchFamily="18" charset="0"/>
              </a:defRPr>
            </a:lvl7pPr>
            <a:lvl8pPr marL="3429000" indent="-228600" defTabSz="930275" eaLnBrk="0" fontAlgn="base" hangingPunct="0">
              <a:spcBef>
                <a:spcPct val="30000"/>
              </a:spcBef>
              <a:spcAft>
                <a:spcPct val="0"/>
              </a:spcAft>
              <a:defRPr kumimoji="1" sz="1200">
                <a:solidFill>
                  <a:schemeClr val="tx1"/>
                </a:solidFill>
                <a:latin typeface="Times New Roman" pitchFamily="18" charset="0"/>
              </a:defRPr>
            </a:lvl8pPr>
            <a:lvl9pPr marL="3886200" indent="-228600" defTabSz="930275" eaLnBrk="0" fontAlgn="base" hangingPunct="0">
              <a:spcBef>
                <a:spcPct val="30000"/>
              </a:spcBef>
              <a:spcAft>
                <a:spcPct val="0"/>
              </a:spcAft>
              <a:defRPr kumimoji="1" sz="1200">
                <a:solidFill>
                  <a:schemeClr val="tx1"/>
                </a:solidFill>
                <a:latin typeface="Times New Roman" pitchFamily="18"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379B0DEB-EF8B-4DFA-AA2E-290BE5F4B72B}"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30275"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0244" name="Rectangle 2"/>
          <p:cNvSpPr>
            <a:spLocks noGrp="1" noRot="1" noChangeAspect="1" noChangeArrowheads="1" noTextEdit="1"/>
          </p:cNvSpPr>
          <p:nvPr>
            <p:ph type="sldImg"/>
          </p:nvPr>
        </p:nvSpPr>
        <p:spPr>
          <a:xfrm>
            <a:off x="1173163" y="696913"/>
            <a:ext cx="4638675" cy="347980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33747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30600"/>
        </a:solidFill>
        <a:effectLst/>
      </p:bgPr>
    </p:bg>
    <p:spTree>
      <p:nvGrpSpPr>
        <p:cNvPr id="1" name=""/>
        <p:cNvGrpSpPr/>
        <p:nvPr/>
      </p:nvGrpSpPr>
      <p:grpSpPr>
        <a:xfrm>
          <a:off x="0" y="0"/>
          <a:ext cx="0" cy="0"/>
          <a:chOff x="0" y="0"/>
          <a:chExt cx="0" cy="0"/>
        </a:xfrm>
      </p:grpSpPr>
      <p:pic>
        <p:nvPicPr>
          <p:cNvPr id="3072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21" y="-1905000"/>
            <a:ext cx="9144000" cy="613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solidFill>
                  <a:schemeClr val="tx1"/>
                </a:solidFill>
                <a:prstDash val="sysDot"/>
                <a:miter lim="800000"/>
                <a:headEnd type="none" w="med" len="med"/>
                <a:tailEnd type="none" w="lg" len="lg"/>
              </a14:hiddenLine>
            </a:ext>
          </a:extLst>
        </p:spPr>
      </p:pic>
      <p:sp>
        <p:nvSpPr>
          <p:cNvPr id="3074" name="Rectangle 2"/>
          <p:cNvSpPr>
            <a:spLocks noGrp="1" noChangeArrowheads="1"/>
          </p:cNvSpPr>
          <p:nvPr>
            <p:ph type="ctrTitle" hasCustomPrompt="1"/>
          </p:nvPr>
        </p:nvSpPr>
        <p:spPr>
          <a:xfrm>
            <a:off x="2362200" y="3492060"/>
            <a:ext cx="6019800" cy="1470025"/>
          </a:xfrm>
        </p:spPr>
        <p:txBody>
          <a:bodyPr/>
          <a:lstStyle>
            <a:lvl1pPr algn="r">
              <a:defRPr baseline="0">
                <a:solidFill>
                  <a:schemeClr val="bg1"/>
                </a:solidFill>
                <a:latin typeface="Baskerville Old Face" panose="02020602080505020303" pitchFamily="18" charset="0"/>
              </a:defRPr>
            </a:lvl1pPr>
          </a:lstStyle>
          <a:p>
            <a:r>
              <a:rPr lang="en-US" dirty="0" smtClean="0"/>
              <a:t>Chapter 1</a:t>
            </a:r>
            <a:endParaRPr lang="en-US" dirty="0"/>
          </a:p>
        </p:txBody>
      </p:sp>
      <p:sp>
        <p:nvSpPr>
          <p:cNvPr id="3075" name="Rectangle 3"/>
          <p:cNvSpPr>
            <a:spLocks noGrp="1" noChangeArrowheads="1"/>
          </p:cNvSpPr>
          <p:nvPr>
            <p:ph type="subTitle" idx="1" hasCustomPrompt="1"/>
          </p:nvPr>
        </p:nvSpPr>
        <p:spPr>
          <a:xfrm>
            <a:off x="2667000" y="4495800"/>
            <a:ext cx="5715000" cy="1752600"/>
          </a:xfrm>
        </p:spPr>
        <p:txBody>
          <a:bodyPr/>
          <a:lstStyle>
            <a:lvl1pPr marL="0" indent="0" algn="r">
              <a:buFontTx/>
              <a:buNone/>
              <a:defRPr sz="3000" baseline="0">
                <a:solidFill>
                  <a:srgbClr val="F7941D"/>
                </a:solidFill>
                <a:latin typeface="Baskerville Old Face" panose="02020602080505020303" pitchFamily="18" charset="0"/>
              </a:defRPr>
            </a:lvl1pPr>
          </a:lstStyle>
          <a:p>
            <a:r>
              <a:rPr lang="en-US" dirty="0" smtClean="0"/>
              <a:t>Labor Economics: Introduction and Overview</a:t>
            </a:r>
            <a:endParaRPr lang="en-US" dirty="0"/>
          </a:p>
        </p:txBody>
      </p:sp>
      <p:sp>
        <p:nvSpPr>
          <p:cNvPr id="10" name="Text Box 13"/>
          <p:cNvSpPr txBox="1">
            <a:spLocks noChangeArrowheads="1"/>
          </p:cNvSpPr>
          <p:nvPr userDrawn="1"/>
        </p:nvSpPr>
        <p:spPr bwMode="auto">
          <a:xfrm>
            <a:off x="457200" y="6400800"/>
            <a:ext cx="8534400"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en-US" sz="675" b="0" i="1" u="none" strike="noStrike" kern="1200" cap="none" spc="0" normalizeH="0" baseline="0" noProof="0" dirty="0" smtClean="0">
                <a:ln>
                  <a:noFill/>
                </a:ln>
                <a:solidFill>
                  <a:srgbClr val="FFFFFF">
                    <a:lumMod val="95000"/>
                  </a:srgbClr>
                </a:solidFill>
                <a:effectLst/>
                <a:uLnTx/>
                <a:uFillTx/>
                <a:latin typeface="Times New Roman" panose="02020603050405020304" pitchFamily="18" charset="0"/>
                <a:ea typeface="+mn-ea"/>
                <a:cs typeface="Times New Roman" panose="02020603050405020304" pitchFamily="18" charset="0"/>
              </a:rPr>
              <a:t>© 2017 McGraw-Hill Education. All rights reserved. Authorized only for instructor use in the classroom. No reproduction or distribution without the prior written consent of McGraw-Hill Education.</a:t>
            </a:r>
            <a:endParaRPr kumimoji="1" lang="en-US" sz="675" b="0" i="1" u="none" strike="noStrike" kern="1200" cap="none" spc="0" normalizeH="0" baseline="0" noProof="0" dirty="0">
              <a:ln>
                <a:noFill/>
              </a:ln>
              <a:solidFill>
                <a:srgbClr val="FFFFFF">
                  <a:lumMod val="9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38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528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2"/>
            <a:ext cx="2057400" cy="58975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304802"/>
            <a:ext cx="6019800" cy="5897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565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30600"/>
        </a:solidFill>
        <a:effectLst/>
      </p:bgPr>
    </p:bg>
    <p:spTree>
      <p:nvGrpSpPr>
        <p:cNvPr id="1" name=""/>
        <p:cNvGrpSpPr/>
        <p:nvPr/>
      </p:nvGrpSpPr>
      <p:grpSpPr>
        <a:xfrm>
          <a:off x="0" y="0"/>
          <a:ext cx="0" cy="0"/>
          <a:chOff x="0" y="0"/>
          <a:chExt cx="0" cy="0"/>
        </a:xfrm>
      </p:grpSpPr>
      <p:pic>
        <p:nvPicPr>
          <p:cNvPr id="3072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21" y="-1905000"/>
            <a:ext cx="9144000" cy="613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solidFill>
                  <a:schemeClr val="tx1"/>
                </a:solidFill>
                <a:prstDash val="sysDot"/>
                <a:miter lim="800000"/>
                <a:headEnd type="none" w="med" len="med"/>
                <a:tailEnd type="none" w="lg" len="lg"/>
              </a14:hiddenLine>
            </a:ext>
          </a:extLst>
        </p:spPr>
      </p:pic>
      <p:sp>
        <p:nvSpPr>
          <p:cNvPr id="3074" name="Rectangle 2"/>
          <p:cNvSpPr>
            <a:spLocks noGrp="1" noChangeArrowheads="1"/>
          </p:cNvSpPr>
          <p:nvPr>
            <p:ph type="ctrTitle" hasCustomPrompt="1"/>
          </p:nvPr>
        </p:nvSpPr>
        <p:spPr>
          <a:xfrm>
            <a:off x="2362200" y="3492060"/>
            <a:ext cx="6019800" cy="1470025"/>
          </a:xfrm>
        </p:spPr>
        <p:txBody>
          <a:bodyPr/>
          <a:lstStyle>
            <a:lvl1pPr algn="r">
              <a:defRPr baseline="0">
                <a:solidFill>
                  <a:schemeClr val="bg1"/>
                </a:solidFill>
                <a:latin typeface="Baskerville Old Face" panose="02020602080505020303" pitchFamily="18" charset="0"/>
              </a:defRPr>
            </a:lvl1pPr>
          </a:lstStyle>
          <a:p>
            <a:r>
              <a:rPr lang="en-US" dirty="0" smtClean="0"/>
              <a:t>Chapter 1</a:t>
            </a:r>
            <a:endParaRPr lang="en-US" dirty="0"/>
          </a:p>
        </p:txBody>
      </p:sp>
      <p:sp>
        <p:nvSpPr>
          <p:cNvPr id="3075" name="Rectangle 3"/>
          <p:cNvSpPr>
            <a:spLocks noGrp="1" noChangeArrowheads="1"/>
          </p:cNvSpPr>
          <p:nvPr>
            <p:ph type="subTitle" idx="1" hasCustomPrompt="1"/>
          </p:nvPr>
        </p:nvSpPr>
        <p:spPr>
          <a:xfrm>
            <a:off x="2667000" y="4495800"/>
            <a:ext cx="5715000" cy="1752600"/>
          </a:xfrm>
        </p:spPr>
        <p:txBody>
          <a:bodyPr/>
          <a:lstStyle>
            <a:lvl1pPr marL="0" indent="0" algn="r">
              <a:buFontTx/>
              <a:buNone/>
              <a:defRPr sz="3000" baseline="0">
                <a:solidFill>
                  <a:srgbClr val="F7941D"/>
                </a:solidFill>
                <a:latin typeface="Baskerville Old Face" panose="02020602080505020303" pitchFamily="18" charset="0"/>
              </a:defRPr>
            </a:lvl1pPr>
          </a:lstStyle>
          <a:p>
            <a:r>
              <a:rPr lang="en-US" dirty="0" smtClean="0"/>
              <a:t>Labor Economics: Introduction and Overview</a:t>
            </a:r>
            <a:endParaRPr lang="en-US" dirty="0"/>
          </a:p>
        </p:txBody>
      </p:sp>
      <p:sp>
        <p:nvSpPr>
          <p:cNvPr id="10" name="Text Box 13"/>
          <p:cNvSpPr txBox="1">
            <a:spLocks noChangeArrowheads="1"/>
          </p:cNvSpPr>
          <p:nvPr userDrawn="1"/>
        </p:nvSpPr>
        <p:spPr bwMode="auto">
          <a:xfrm>
            <a:off x="457200" y="6400800"/>
            <a:ext cx="8534400"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en-US" sz="675" b="0" i="1" u="none" strike="noStrike" kern="1200" cap="none" spc="0" normalizeH="0" baseline="0" noProof="0" dirty="0" smtClean="0">
                <a:ln>
                  <a:noFill/>
                </a:ln>
                <a:solidFill>
                  <a:srgbClr val="FFFFFF">
                    <a:lumMod val="95000"/>
                  </a:srgbClr>
                </a:solidFill>
                <a:effectLst/>
                <a:uLnTx/>
                <a:uFillTx/>
                <a:latin typeface="Times New Roman" panose="02020603050405020304" pitchFamily="18" charset="0"/>
                <a:ea typeface="+mn-ea"/>
                <a:cs typeface="Times New Roman" panose="02020603050405020304" pitchFamily="18" charset="0"/>
              </a:rPr>
              <a:t>© 2017 McGraw-Hill Education. All rights reserved. Authorized only for instructor use in the classroom. No reproduction or distribution without the prior written consent of McGraw-Hill Education.</a:t>
            </a:r>
            <a:endParaRPr kumimoji="1" lang="en-US" sz="675" b="0" i="1" u="none" strike="noStrike" kern="1200" cap="none" spc="0" normalizeH="0" baseline="0" noProof="0" dirty="0">
              <a:ln>
                <a:noFill/>
              </a:ln>
              <a:solidFill>
                <a:srgbClr val="FFFFFF">
                  <a:lumMod val="9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47297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Straight Connector 3"/>
          <p:cNvCxnSpPr/>
          <p:nvPr userDrawn="1"/>
        </p:nvCxnSpPr>
        <p:spPr>
          <a:xfrm>
            <a:off x="0" y="1524000"/>
            <a:ext cx="9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0"/>
            <a:ext cx="9144000" cy="1447800"/>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solidFill>
                  <a:srgbClr val="230600"/>
                </a:solidFill>
              </a:ln>
              <a:solidFill>
                <a:srgbClr val="2306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60648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51692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64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64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06870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8662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457200" y="1676402"/>
            <a:ext cx="8229600" cy="4525963"/>
          </a:xfrm>
        </p:spPr>
        <p:txBody>
          <a:bodyPr/>
          <a:lstStyle>
            <a:lvl1pPr marL="400050" indent="-400050" eaLnBrk="1" hangingPunct="1">
              <a:lnSpc>
                <a:spcPct val="80000"/>
              </a:lnSpc>
              <a:buFont typeface="Wingdings" pitchFamily="2" charset="2"/>
              <a:buNone/>
              <a:defRPr>
                <a:latin typeface="Times New Roman" panose="02020603050405020304" pitchFamily="18" charset="0"/>
              </a:defRPr>
            </a:lvl1pPr>
          </a:lstStyle>
          <a:p>
            <a:pPr marL="533400" indent="-533400" eaLnBrk="1" hangingPunct="1">
              <a:lnSpc>
                <a:spcPct val="80000"/>
              </a:lnSpc>
              <a:buFont typeface="Wingdings" pitchFamily="2" charset="2"/>
              <a:buNone/>
            </a:pPr>
            <a:r>
              <a:rPr lang="en-US" altLang="en-US" sz="4050" b="1" dirty="0" smtClean="0">
                <a:solidFill>
                  <a:srgbClr val="EF8E21"/>
                </a:solidFill>
                <a:latin typeface="+mj-lt"/>
              </a:rPr>
              <a:t>1. LABOR ECONOMICS AS A DISCIPLINE</a:t>
            </a:r>
          </a:p>
        </p:txBody>
      </p:sp>
      <p:cxnSp>
        <p:nvCxnSpPr>
          <p:cNvPr id="4" name="Straight Connector 3"/>
          <p:cNvCxnSpPr/>
          <p:nvPr userDrawn="1"/>
        </p:nvCxnSpPr>
        <p:spPr>
          <a:xfrm>
            <a:off x="457200" y="3124200"/>
            <a:ext cx="822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025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066800"/>
            <a:ext cx="9144000" cy="5791200"/>
          </a:xfrm>
          <a:prstGeom prst="rect">
            <a:avLst/>
          </a:prstGeom>
          <a:blipFill dpi="0" rotWithShape="1">
            <a:blip r:embed="rId2">
              <a:alphaModFix amt="11000"/>
              <a:biLevel thresh="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2" name="Rectangle 2"/>
          <p:cNvSpPr>
            <a:spLocks noGrp="1" noChangeArrowheads="1"/>
          </p:cNvSpPr>
          <p:nvPr>
            <p:ph idx="1"/>
          </p:nvPr>
        </p:nvSpPr>
        <p:spPr>
          <a:xfrm>
            <a:off x="457200" y="1676402"/>
            <a:ext cx="8229600" cy="4525963"/>
          </a:xfrm>
        </p:spPr>
        <p:txBody>
          <a:bodyPr/>
          <a:lstStyle>
            <a:lvl1pPr marL="400050" indent="-400050" eaLnBrk="1" hangingPunct="1">
              <a:lnSpc>
                <a:spcPct val="80000"/>
              </a:lnSpc>
              <a:buFont typeface="Wingdings" pitchFamily="2" charset="2"/>
              <a:buNone/>
              <a:defRPr>
                <a:latin typeface="Times New Roman" panose="02020603050405020304" pitchFamily="18" charset="0"/>
              </a:defRPr>
            </a:lvl1pPr>
          </a:lstStyle>
          <a:p>
            <a:pPr marL="533400" indent="-533400" eaLnBrk="1" hangingPunct="1">
              <a:lnSpc>
                <a:spcPct val="80000"/>
              </a:lnSpc>
              <a:buFont typeface="Wingdings" pitchFamily="2" charset="2"/>
              <a:buNone/>
            </a:pPr>
            <a:r>
              <a:rPr lang="en-US" altLang="en-US" sz="4050" b="1" dirty="0" smtClean="0">
                <a:solidFill>
                  <a:srgbClr val="EF8E21"/>
                </a:solidFill>
                <a:latin typeface="+mj-lt"/>
              </a:rPr>
              <a:t>1. LABOR ECONOMICS AS A DISCIPLINE</a:t>
            </a:r>
          </a:p>
        </p:txBody>
      </p:sp>
      <p:cxnSp>
        <p:nvCxnSpPr>
          <p:cNvPr id="3" name="Straight Connector 2"/>
          <p:cNvCxnSpPr/>
          <p:nvPr userDrawn="1"/>
        </p:nvCxnSpPr>
        <p:spPr>
          <a:xfrm>
            <a:off x="0" y="1058694"/>
            <a:ext cx="9220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9144000" cy="1058694"/>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solidFill>
                  <a:srgbClr val="230600"/>
                </a:solidFill>
              </a:ln>
              <a:solidFill>
                <a:srgbClr val="2306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83609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250175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Straight Connector 3"/>
          <p:cNvCxnSpPr/>
          <p:nvPr userDrawn="1"/>
        </p:nvCxnSpPr>
        <p:spPr>
          <a:xfrm>
            <a:off x="0" y="1524000"/>
            <a:ext cx="9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0"/>
            <a:ext cx="9144000" cy="1447800"/>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solidFill>
                  <a:srgbClr val="230600"/>
                </a:solidFill>
              </a:ln>
              <a:solidFill>
                <a:srgbClr val="2306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08049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95567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98083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2"/>
            <a:ext cx="2057400" cy="58975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304802"/>
            <a:ext cx="6019800" cy="5897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38792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30600"/>
        </a:solidFill>
        <a:effectLst/>
      </p:bgPr>
    </p:bg>
    <p:spTree>
      <p:nvGrpSpPr>
        <p:cNvPr id="1" name=""/>
        <p:cNvGrpSpPr/>
        <p:nvPr/>
      </p:nvGrpSpPr>
      <p:grpSpPr>
        <a:xfrm>
          <a:off x="0" y="0"/>
          <a:ext cx="0" cy="0"/>
          <a:chOff x="0" y="0"/>
          <a:chExt cx="0" cy="0"/>
        </a:xfrm>
      </p:grpSpPr>
      <p:pic>
        <p:nvPicPr>
          <p:cNvPr id="30723"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21" y="-1905000"/>
            <a:ext cx="9144000" cy="613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solidFill>
                  <a:schemeClr val="tx1"/>
                </a:solidFill>
                <a:prstDash val="sysDot"/>
                <a:miter lim="800000"/>
                <a:headEnd type="none" w="med" len="med"/>
                <a:tailEnd type="none" w="lg" len="lg"/>
              </a14:hiddenLine>
            </a:ext>
          </a:extLst>
        </p:spPr>
      </p:pic>
      <p:sp>
        <p:nvSpPr>
          <p:cNvPr id="3074" name="Rectangle 2"/>
          <p:cNvSpPr>
            <a:spLocks noGrp="1" noChangeArrowheads="1"/>
          </p:cNvSpPr>
          <p:nvPr>
            <p:ph type="ctrTitle" hasCustomPrompt="1"/>
          </p:nvPr>
        </p:nvSpPr>
        <p:spPr>
          <a:xfrm>
            <a:off x="2362200" y="3492060"/>
            <a:ext cx="6019800" cy="1470025"/>
          </a:xfrm>
        </p:spPr>
        <p:txBody>
          <a:bodyPr/>
          <a:lstStyle>
            <a:lvl1pPr algn="r">
              <a:defRPr baseline="0">
                <a:solidFill>
                  <a:schemeClr val="bg1"/>
                </a:solidFill>
                <a:latin typeface="Baskerville Old Face" panose="02020602080505020303" pitchFamily="18" charset="0"/>
              </a:defRPr>
            </a:lvl1pPr>
          </a:lstStyle>
          <a:p>
            <a:r>
              <a:rPr lang="en-US" dirty="0" smtClean="0"/>
              <a:t>Chapter 1</a:t>
            </a:r>
            <a:endParaRPr lang="en-US" dirty="0"/>
          </a:p>
        </p:txBody>
      </p:sp>
      <p:sp>
        <p:nvSpPr>
          <p:cNvPr id="3075" name="Rectangle 3"/>
          <p:cNvSpPr>
            <a:spLocks noGrp="1" noChangeArrowheads="1"/>
          </p:cNvSpPr>
          <p:nvPr>
            <p:ph type="subTitle" idx="1" hasCustomPrompt="1"/>
          </p:nvPr>
        </p:nvSpPr>
        <p:spPr>
          <a:xfrm>
            <a:off x="2667000" y="4495800"/>
            <a:ext cx="5715000" cy="1752600"/>
          </a:xfrm>
        </p:spPr>
        <p:txBody>
          <a:bodyPr/>
          <a:lstStyle>
            <a:lvl1pPr marL="0" indent="0" algn="r">
              <a:buFontTx/>
              <a:buNone/>
              <a:defRPr sz="3000" baseline="0">
                <a:solidFill>
                  <a:srgbClr val="F7941D"/>
                </a:solidFill>
                <a:latin typeface="Baskerville Old Face" panose="02020602080505020303" pitchFamily="18" charset="0"/>
              </a:defRPr>
            </a:lvl1pPr>
          </a:lstStyle>
          <a:p>
            <a:r>
              <a:rPr lang="en-US" dirty="0" smtClean="0"/>
              <a:t>Labor Economics: Introduction and Overview</a:t>
            </a:r>
            <a:endParaRPr lang="en-US" dirty="0"/>
          </a:p>
        </p:txBody>
      </p:sp>
      <p:sp>
        <p:nvSpPr>
          <p:cNvPr id="10" name="Text Box 13"/>
          <p:cNvSpPr txBox="1">
            <a:spLocks noChangeArrowheads="1"/>
          </p:cNvSpPr>
          <p:nvPr userDrawn="1"/>
        </p:nvSpPr>
        <p:spPr bwMode="auto">
          <a:xfrm>
            <a:off x="457200" y="6400800"/>
            <a:ext cx="8534400"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en-US" sz="675" b="0" i="1" u="none" strike="noStrike" kern="1200" cap="none" spc="0" normalizeH="0" baseline="0" noProof="0" dirty="0" smtClean="0">
                <a:ln>
                  <a:noFill/>
                </a:ln>
                <a:solidFill>
                  <a:srgbClr val="FFFFFF">
                    <a:lumMod val="95000"/>
                  </a:srgbClr>
                </a:solidFill>
                <a:effectLst/>
                <a:uLnTx/>
                <a:uFillTx/>
                <a:latin typeface="Times New Roman" panose="02020603050405020304" pitchFamily="18" charset="0"/>
                <a:ea typeface="+mn-ea"/>
                <a:cs typeface="Times New Roman" panose="02020603050405020304" pitchFamily="18" charset="0"/>
              </a:rPr>
              <a:t>© 2017 McGraw-Hill Education. All rights reserved. Authorized only for instructor use in the classroom. No reproduction or distribution without the prior written consent of McGraw-Hill Education.</a:t>
            </a:r>
            <a:endParaRPr kumimoji="1" lang="en-US" sz="675" b="0" i="1" u="none" strike="noStrike" kern="1200" cap="none" spc="0" normalizeH="0" baseline="0" noProof="0" dirty="0">
              <a:ln>
                <a:noFill/>
              </a:ln>
              <a:solidFill>
                <a:srgbClr val="FFFFFF">
                  <a:lumMod val="9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887940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Straight Connector 3"/>
          <p:cNvCxnSpPr/>
          <p:nvPr userDrawn="1"/>
        </p:nvCxnSpPr>
        <p:spPr>
          <a:xfrm>
            <a:off x="0" y="1524000"/>
            <a:ext cx="9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0" y="0"/>
            <a:ext cx="9144000" cy="1447800"/>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solidFill>
                  <a:srgbClr val="230600"/>
                </a:solidFill>
              </a:ln>
              <a:solidFill>
                <a:srgbClr val="2306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10848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681065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64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64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9440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2311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457200" y="1676402"/>
            <a:ext cx="8229600" cy="4525963"/>
          </a:xfrm>
        </p:spPr>
        <p:txBody>
          <a:bodyPr/>
          <a:lstStyle>
            <a:lvl1pPr marL="400050" indent="-400050" eaLnBrk="1" hangingPunct="1">
              <a:lnSpc>
                <a:spcPct val="80000"/>
              </a:lnSpc>
              <a:buFont typeface="Wingdings" pitchFamily="2" charset="2"/>
              <a:buNone/>
              <a:defRPr>
                <a:latin typeface="Times New Roman" panose="02020603050405020304" pitchFamily="18" charset="0"/>
              </a:defRPr>
            </a:lvl1pPr>
          </a:lstStyle>
          <a:p>
            <a:pPr marL="533400" indent="-533400" eaLnBrk="1" hangingPunct="1">
              <a:lnSpc>
                <a:spcPct val="80000"/>
              </a:lnSpc>
              <a:buFont typeface="Wingdings" pitchFamily="2" charset="2"/>
              <a:buNone/>
            </a:pPr>
            <a:r>
              <a:rPr lang="en-US" altLang="en-US" sz="4050" b="1" dirty="0" smtClean="0">
                <a:solidFill>
                  <a:srgbClr val="EF8E21"/>
                </a:solidFill>
                <a:latin typeface="+mj-lt"/>
              </a:rPr>
              <a:t>1. LABOR ECONOMICS AS A DISCIPLINE</a:t>
            </a:r>
          </a:p>
        </p:txBody>
      </p:sp>
      <p:cxnSp>
        <p:nvCxnSpPr>
          <p:cNvPr id="4" name="Straight Connector 3"/>
          <p:cNvCxnSpPr/>
          <p:nvPr userDrawn="1"/>
        </p:nvCxnSpPr>
        <p:spPr>
          <a:xfrm>
            <a:off x="457200" y="3124200"/>
            <a:ext cx="822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501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066800"/>
            <a:ext cx="9144000" cy="5791200"/>
          </a:xfrm>
          <a:prstGeom prst="rect">
            <a:avLst/>
          </a:prstGeom>
          <a:blipFill dpi="0" rotWithShape="1">
            <a:blip r:embed="rId2">
              <a:alphaModFix amt="11000"/>
              <a:biLevel thresh="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2" name="Rectangle 2"/>
          <p:cNvSpPr>
            <a:spLocks noGrp="1" noChangeArrowheads="1"/>
          </p:cNvSpPr>
          <p:nvPr>
            <p:ph idx="1"/>
          </p:nvPr>
        </p:nvSpPr>
        <p:spPr>
          <a:xfrm>
            <a:off x="457200" y="1676402"/>
            <a:ext cx="8229600" cy="4525963"/>
          </a:xfrm>
        </p:spPr>
        <p:txBody>
          <a:bodyPr/>
          <a:lstStyle>
            <a:lvl1pPr marL="400050" indent="-400050" eaLnBrk="1" hangingPunct="1">
              <a:lnSpc>
                <a:spcPct val="80000"/>
              </a:lnSpc>
              <a:buFont typeface="Wingdings" pitchFamily="2" charset="2"/>
              <a:buNone/>
              <a:defRPr>
                <a:latin typeface="Times New Roman" panose="02020603050405020304" pitchFamily="18" charset="0"/>
              </a:defRPr>
            </a:lvl1pPr>
          </a:lstStyle>
          <a:p>
            <a:pPr marL="533400" indent="-533400" eaLnBrk="1" hangingPunct="1">
              <a:lnSpc>
                <a:spcPct val="80000"/>
              </a:lnSpc>
              <a:buFont typeface="Wingdings" pitchFamily="2" charset="2"/>
              <a:buNone/>
            </a:pPr>
            <a:r>
              <a:rPr lang="en-US" altLang="en-US" sz="4050" b="1" dirty="0" smtClean="0">
                <a:solidFill>
                  <a:srgbClr val="EF8E21"/>
                </a:solidFill>
                <a:latin typeface="+mj-lt"/>
              </a:rPr>
              <a:t>1. LABOR ECONOMICS AS A DISCIPLINE</a:t>
            </a:r>
          </a:p>
        </p:txBody>
      </p:sp>
      <p:cxnSp>
        <p:nvCxnSpPr>
          <p:cNvPr id="3" name="Straight Connector 2"/>
          <p:cNvCxnSpPr/>
          <p:nvPr userDrawn="1"/>
        </p:nvCxnSpPr>
        <p:spPr>
          <a:xfrm>
            <a:off x="0" y="1058694"/>
            <a:ext cx="9220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9144000" cy="1058694"/>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solidFill>
                  <a:srgbClr val="230600"/>
                </a:solidFill>
              </a:ln>
              <a:solidFill>
                <a:srgbClr val="2306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6236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579448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779752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0583840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1695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2"/>
            <a:ext cx="2057400" cy="58975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304802"/>
            <a:ext cx="6019800" cy="58975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568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64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64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4561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8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457200" y="1676402"/>
            <a:ext cx="8229600" cy="4525963"/>
          </a:xfrm>
        </p:spPr>
        <p:txBody>
          <a:bodyPr/>
          <a:lstStyle>
            <a:lvl1pPr marL="400050" indent="-400050" eaLnBrk="1" hangingPunct="1">
              <a:lnSpc>
                <a:spcPct val="80000"/>
              </a:lnSpc>
              <a:buFont typeface="Wingdings" pitchFamily="2" charset="2"/>
              <a:buNone/>
              <a:defRPr>
                <a:latin typeface="Times New Roman" panose="02020603050405020304" pitchFamily="18" charset="0"/>
              </a:defRPr>
            </a:lvl1pPr>
          </a:lstStyle>
          <a:p>
            <a:pPr marL="533400" indent="-533400" eaLnBrk="1" hangingPunct="1">
              <a:lnSpc>
                <a:spcPct val="80000"/>
              </a:lnSpc>
              <a:buFont typeface="Wingdings" pitchFamily="2" charset="2"/>
              <a:buNone/>
            </a:pPr>
            <a:r>
              <a:rPr lang="en-US" altLang="en-US" sz="4050" b="1" dirty="0" smtClean="0">
                <a:solidFill>
                  <a:srgbClr val="EF8E21"/>
                </a:solidFill>
                <a:latin typeface="+mj-lt"/>
              </a:rPr>
              <a:t>1. LABOR ECONOMICS AS A DISCIPLINE</a:t>
            </a:r>
          </a:p>
        </p:txBody>
      </p:sp>
      <p:cxnSp>
        <p:nvCxnSpPr>
          <p:cNvPr id="4" name="Straight Connector 3"/>
          <p:cNvCxnSpPr/>
          <p:nvPr userDrawn="1"/>
        </p:nvCxnSpPr>
        <p:spPr>
          <a:xfrm>
            <a:off x="457200" y="3124200"/>
            <a:ext cx="822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84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1066800"/>
            <a:ext cx="9144000" cy="5791200"/>
          </a:xfrm>
          <a:prstGeom prst="rect">
            <a:avLst/>
          </a:prstGeom>
          <a:blipFill dpi="0" rotWithShape="1">
            <a:blip r:embed="rId2">
              <a:alphaModFix amt="11000"/>
              <a:biLevel thresh="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2" name="Rectangle 2"/>
          <p:cNvSpPr>
            <a:spLocks noGrp="1" noChangeArrowheads="1"/>
          </p:cNvSpPr>
          <p:nvPr>
            <p:ph idx="1"/>
          </p:nvPr>
        </p:nvSpPr>
        <p:spPr>
          <a:xfrm>
            <a:off x="457200" y="1676402"/>
            <a:ext cx="8229600" cy="4525963"/>
          </a:xfrm>
        </p:spPr>
        <p:txBody>
          <a:bodyPr/>
          <a:lstStyle>
            <a:lvl1pPr marL="400050" indent="-400050" eaLnBrk="1" hangingPunct="1">
              <a:lnSpc>
                <a:spcPct val="80000"/>
              </a:lnSpc>
              <a:buFont typeface="Wingdings" pitchFamily="2" charset="2"/>
              <a:buNone/>
              <a:defRPr>
                <a:latin typeface="Times New Roman" panose="02020603050405020304" pitchFamily="18" charset="0"/>
              </a:defRPr>
            </a:lvl1pPr>
          </a:lstStyle>
          <a:p>
            <a:pPr marL="533400" indent="-533400" eaLnBrk="1" hangingPunct="1">
              <a:lnSpc>
                <a:spcPct val="80000"/>
              </a:lnSpc>
              <a:buFont typeface="Wingdings" pitchFamily="2" charset="2"/>
              <a:buNone/>
            </a:pPr>
            <a:r>
              <a:rPr lang="en-US" altLang="en-US" sz="4050" b="1" dirty="0" smtClean="0">
                <a:solidFill>
                  <a:srgbClr val="EF8E21"/>
                </a:solidFill>
                <a:latin typeface="+mj-lt"/>
              </a:rPr>
              <a:t>1. LABOR ECONOMICS AS A DISCIPLINE</a:t>
            </a:r>
          </a:p>
        </p:txBody>
      </p:sp>
      <p:cxnSp>
        <p:nvCxnSpPr>
          <p:cNvPr id="3" name="Straight Connector 2"/>
          <p:cNvCxnSpPr/>
          <p:nvPr userDrawn="1"/>
        </p:nvCxnSpPr>
        <p:spPr>
          <a:xfrm>
            <a:off x="0" y="1058694"/>
            <a:ext cx="9220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9144000" cy="1058694"/>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1" lang="en-US" sz="1800" b="0" i="0" u="none" strike="noStrike" kern="1200" cap="none" spc="0" normalizeH="0" baseline="0" noProof="0" dirty="0">
              <a:ln>
                <a:solidFill>
                  <a:srgbClr val="230600"/>
                </a:solidFill>
              </a:ln>
              <a:solidFill>
                <a:srgbClr val="2306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7905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79261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407650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bwMode="auto">
          <a:xfrm>
            <a:off x="457200" y="29345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Chapter 1</a:t>
            </a:r>
          </a:p>
        </p:txBody>
      </p:sp>
      <p:sp>
        <p:nvSpPr>
          <p:cNvPr id="1034" name="Rectangle 3"/>
          <p:cNvSpPr>
            <a:spLocks noGrp="1" noChangeArrowheads="1"/>
          </p:cNvSpPr>
          <p:nvPr>
            <p:ph type="body" idx="1"/>
          </p:nvPr>
        </p:nvSpPr>
        <p:spPr bwMode="auto">
          <a:xfrm>
            <a:off x="457200" y="16764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5" name="Text Box 13"/>
          <p:cNvSpPr txBox="1">
            <a:spLocks noChangeArrowheads="1"/>
          </p:cNvSpPr>
          <p:nvPr/>
        </p:nvSpPr>
        <p:spPr bwMode="auto">
          <a:xfrm>
            <a:off x="457200" y="6400800"/>
            <a:ext cx="78486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en-US" sz="600" b="0" i="1" u="none" strike="noStrike" kern="1200" cap="none" spc="0" normalizeH="0" baseline="0" noProof="0" dirty="0" smtClean="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2017 McGraw-Hill Education. All rights reserved. Authorized only for instructor use in the classroom. No reproduction or distribution without the prior written consent of McGraw-Hill Education.</a:t>
            </a:r>
            <a:endParaRPr kumimoji="1" lang="en-US" sz="600" b="0" i="1"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endParaRPr>
          </a:p>
        </p:txBody>
      </p:sp>
      <p:sp>
        <p:nvSpPr>
          <p:cNvPr id="1039" name="Text Box 16"/>
          <p:cNvSpPr txBox="1">
            <a:spLocks noChangeArrowheads="1"/>
          </p:cNvSpPr>
          <p:nvPr userDrawn="1"/>
        </p:nvSpPr>
        <p:spPr bwMode="auto">
          <a:xfrm>
            <a:off x="8229600" y="6400800"/>
            <a:ext cx="6858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solidFill>
                  <a:schemeClr val="tx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marL="0" marR="0" lvl="0" indent="0" algn="l" defTabSz="685800" rtl="0" eaLnBrk="0" fontAlgn="base" latinLnBrk="0" hangingPunct="0">
              <a:lnSpc>
                <a:spcPct val="100000"/>
              </a:lnSpc>
              <a:spcBef>
                <a:spcPct val="50000"/>
              </a:spcBef>
              <a:spcAft>
                <a:spcPct val="0"/>
              </a:spcAft>
              <a:buClrTx/>
              <a:buSzTx/>
              <a:buFontTx/>
              <a:buNone/>
              <a:tabLst/>
              <a:defRPr/>
            </a:pPr>
            <a:r>
              <a:rPr kumimoji="1" lang="en-US" altLang="en-US" sz="900" b="0" i="0" u="none" strike="noStrike" kern="1200" cap="none" spc="0" normalizeH="0" baseline="0" noProof="0" dirty="0">
                <a:ln>
                  <a:noFill/>
                </a:ln>
                <a:solidFill>
                  <a:srgbClr val="EF8E21"/>
                </a:solidFill>
                <a:effectLst/>
                <a:uLnTx/>
                <a:uFillTx/>
                <a:latin typeface="Times New Roman" panose="02020603050405020304" pitchFamily="18" charset="0"/>
                <a:ea typeface="+mn-ea"/>
                <a:cs typeface="+mn-cs"/>
              </a:rPr>
              <a:t>1-</a:t>
            </a:r>
            <a:fld id="{91F8B2B5-FBD2-49AA-91D6-C53D186A640A}" type="slidenum">
              <a:rPr kumimoji="1" lang="en-US" altLang="en-US" sz="900" b="0" i="0" u="none" strike="noStrike" kern="1200" cap="none" spc="0" normalizeH="0" baseline="0" noProof="0">
                <a:ln>
                  <a:noFill/>
                </a:ln>
                <a:solidFill>
                  <a:srgbClr val="EF8E21"/>
                </a:solidFill>
                <a:effectLst/>
                <a:uLnTx/>
                <a:uFillTx/>
                <a:latin typeface="Times New Roman" panose="02020603050405020304" pitchFamily="18" charset="0"/>
                <a:ea typeface="+mn-ea"/>
                <a:cs typeface="+mn-cs"/>
              </a:rPr>
              <a:pPr marL="0" marR="0" lvl="0" indent="0" algn="l" defTabSz="685800" rtl="0" eaLnBrk="0" fontAlgn="base" latinLnBrk="0" hangingPunct="0">
                <a:lnSpc>
                  <a:spcPct val="100000"/>
                </a:lnSpc>
                <a:spcBef>
                  <a:spcPct val="50000"/>
                </a:spcBef>
                <a:spcAft>
                  <a:spcPct val="0"/>
                </a:spcAft>
                <a:buClrTx/>
                <a:buSzTx/>
                <a:buFontTx/>
                <a:buNone/>
                <a:tabLst/>
                <a:defRPr/>
              </a:pPr>
              <a:t>‹#›</a:t>
            </a:fld>
            <a:endParaRPr kumimoji="1" lang="en-US" altLang="en-US" sz="900" b="0" i="0" u="none" strike="noStrike" kern="1200" cap="none" spc="0" normalizeH="0" baseline="0" noProof="0" dirty="0">
              <a:ln>
                <a:noFill/>
              </a:ln>
              <a:solidFill>
                <a:srgbClr val="EF8E2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12126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300" b="1" baseline="0">
          <a:solidFill>
            <a:srgbClr val="EF8E21"/>
          </a:solidFill>
          <a:latin typeface="Times New Roman" panose="02020603050405020304" pitchFamily="18"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o"/>
        <a:defRPr sz="2400" b="1">
          <a:solidFill>
            <a:schemeClr val="tx1"/>
          </a:solidFill>
          <a:latin typeface="Times New Roman" panose="02020603050405020304" pitchFamily="18" charset="0"/>
          <a:ea typeface="+mn-ea"/>
          <a:cs typeface="+mn-cs"/>
        </a:defRPr>
      </a:lvl1pPr>
      <a:lvl2pPr marL="557213" indent="-214313" algn="l" rtl="0" eaLnBrk="0" fontAlgn="base" hangingPunct="0">
        <a:spcBef>
          <a:spcPct val="20000"/>
        </a:spcBef>
        <a:spcAft>
          <a:spcPct val="0"/>
        </a:spcAft>
        <a:buChar char="•"/>
        <a:defRPr sz="2100">
          <a:solidFill>
            <a:schemeClr val="tx1"/>
          </a:solidFill>
          <a:latin typeface="Times New Roman" panose="02020603050405020304" pitchFamily="18" charset="0"/>
        </a:defRPr>
      </a:lvl2pPr>
      <a:lvl3pPr marL="857250" indent="-171450" algn="l" rtl="0" eaLnBrk="0" fontAlgn="base" hangingPunct="0">
        <a:spcBef>
          <a:spcPct val="20000"/>
        </a:spcBef>
        <a:spcAft>
          <a:spcPct val="0"/>
        </a:spcAft>
        <a:buFont typeface="Arial" charset="0"/>
        <a:buChar char="∞"/>
        <a:defRPr sz="1800">
          <a:solidFill>
            <a:schemeClr val="tx1"/>
          </a:solidFill>
          <a:latin typeface="Times New Roman" panose="02020603050405020304" pitchFamily="18" charset="0"/>
        </a:defRPr>
      </a:lvl3pPr>
      <a:lvl4pPr marL="1200150" indent="-171450" algn="l" rtl="0" eaLnBrk="0" fontAlgn="base" hangingPunct="0">
        <a:spcBef>
          <a:spcPct val="20000"/>
        </a:spcBef>
        <a:spcAft>
          <a:spcPct val="0"/>
        </a:spcAft>
        <a:buFont typeface="Arial" charset="0"/>
        <a:buChar char="~"/>
        <a:defRPr sz="1500">
          <a:solidFill>
            <a:schemeClr val="tx1"/>
          </a:solidFill>
          <a:latin typeface="Times New Roman" panose="02020603050405020304" pitchFamily="18" charset="0"/>
        </a:defRPr>
      </a:lvl4pPr>
      <a:lvl5pPr marL="1543050" indent="-171450" algn="l" rtl="0" eaLnBrk="0" fontAlgn="base" hangingPunct="0">
        <a:spcBef>
          <a:spcPct val="20000"/>
        </a:spcBef>
        <a:spcAft>
          <a:spcPct val="0"/>
        </a:spcAft>
        <a:buFont typeface="Arial" charset="0"/>
        <a:buChar char="−"/>
        <a:defRPr sz="1500">
          <a:solidFill>
            <a:schemeClr val="tx1"/>
          </a:solidFill>
          <a:latin typeface="Times New Roman" panose="02020603050405020304" pitchFamily="18" charset="0"/>
        </a:defRPr>
      </a:lvl5pPr>
      <a:lvl6pPr marL="1885950" indent="-171450" algn="l" rtl="0" eaLnBrk="1" fontAlgn="base" hangingPunct="1">
        <a:spcBef>
          <a:spcPct val="20000"/>
        </a:spcBef>
        <a:spcAft>
          <a:spcPct val="0"/>
        </a:spcAft>
        <a:buFont typeface="Arial" charset="0"/>
        <a:buChar char="−"/>
        <a:defRPr sz="1500">
          <a:solidFill>
            <a:schemeClr val="tx1"/>
          </a:solidFill>
          <a:latin typeface="+mn-lt"/>
        </a:defRPr>
      </a:lvl6pPr>
      <a:lvl7pPr marL="2228850" indent="-171450" algn="l" rtl="0" eaLnBrk="1" fontAlgn="base" hangingPunct="1">
        <a:spcBef>
          <a:spcPct val="20000"/>
        </a:spcBef>
        <a:spcAft>
          <a:spcPct val="0"/>
        </a:spcAft>
        <a:buFont typeface="Arial" charset="0"/>
        <a:buChar char="−"/>
        <a:defRPr sz="1500">
          <a:solidFill>
            <a:schemeClr val="tx1"/>
          </a:solidFill>
          <a:latin typeface="+mn-lt"/>
        </a:defRPr>
      </a:lvl7pPr>
      <a:lvl8pPr marL="2571750" indent="-171450" algn="l" rtl="0" eaLnBrk="1" fontAlgn="base" hangingPunct="1">
        <a:spcBef>
          <a:spcPct val="20000"/>
        </a:spcBef>
        <a:spcAft>
          <a:spcPct val="0"/>
        </a:spcAft>
        <a:buFont typeface="Arial" charset="0"/>
        <a:buChar char="−"/>
        <a:defRPr sz="1500">
          <a:solidFill>
            <a:schemeClr val="tx1"/>
          </a:solidFill>
          <a:latin typeface="+mn-lt"/>
        </a:defRPr>
      </a:lvl8pPr>
      <a:lvl9pPr marL="2914650" indent="-171450" algn="l" rtl="0" eaLnBrk="1" fontAlgn="base" hangingPunct="1">
        <a:spcBef>
          <a:spcPct val="20000"/>
        </a:spcBef>
        <a:spcAft>
          <a:spcPct val="0"/>
        </a:spcAft>
        <a:buFont typeface="Arial" charset="0"/>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bwMode="auto">
          <a:xfrm>
            <a:off x="457200" y="29345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Chapter 1</a:t>
            </a:r>
          </a:p>
        </p:txBody>
      </p:sp>
      <p:sp>
        <p:nvSpPr>
          <p:cNvPr id="1034" name="Rectangle 3"/>
          <p:cNvSpPr>
            <a:spLocks noGrp="1" noChangeArrowheads="1"/>
          </p:cNvSpPr>
          <p:nvPr>
            <p:ph type="body" idx="1"/>
          </p:nvPr>
        </p:nvSpPr>
        <p:spPr bwMode="auto">
          <a:xfrm>
            <a:off x="457200" y="16764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5" name="Text Box 13"/>
          <p:cNvSpPr txBox="1">
            <a:spLocks noChangeArrowheads="1"/>
          </p:cNvSpPr>
          <p:nvPr/>
        </p:nvSpPr>
        <p:spPr bwMode="auto">
          <a:xfrm>
            <a:off x="457200" y="6400800"/>
            <a:ext cx="78486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en-US" sz="600" b="0" i="1" u="none" strike="noStrike" kern="1200" cap="none" spc="0" normalizeH="0" baseline="0" noProof="0" dirty="0" smtClean="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2017 McGraw-Hill Education. All rights reserved. Authorized only for instructor use in the classroom. No reproduction or distribution without the prior written consent of McGraw-Hill Education.</a:t>
            </a:r>
            <a:endParaRPr kumimoji="1" lang="en-US" sz="600" b="0" i="1"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endParaRPr>
          </a:p>
        </p:txBody>
      </p:sp>
      <p:sp>
        <p:nvSpPr>
          <p:cNvPr id="1039" name="Text Box 16"/>
          <p:cNvSpPr txBox="1">
            <a:spLocks noChangeArrowheads="1"/>
          </p:cNvSpPr>
          <p:nvPr userDrawn="1"/>
        </p:nvSpPr>
        <p:spPr bwMode="auto">
          <a:xfrm>
            <a:off x="8229600" y="6400800"/>
            <a:ext cx="6858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solidFill>
                  <a:schemeClr val="tx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marL="0" marR="0" lvl="0" indent="0" algn="l" defTabSz="685800" rtl="0" eaLnBrk="0" fontAlgn="base" latinLnBrk="0" hangingPunct="0">
              <a:lnSpc>
                <a:spcPct val="100000"/>
              </a:lnSpc>
              <a:spcBef>
                <a:spcPct val="50000"/>
              </a:spcBef>
              <a:spcAft>
                <a:spcPct val="0"/>
              </a:spcAft>
              <a:buClrTx/>
              <a:buSzTx/>
              <a:buFontTx/>
              <a:buNone/>
              <a:tabLst/>
              <a:defRPr/>
            </a:pPr>
            <a:r>
              <a:rPr kumimoji="1" lang="en-US" altLang="en-US" sz="900" b="0" i="0" u="none" strike="noStrike" kern="1200" cap="none" spc="0" normalizeH="0" baseline="0" noProof="0" dirty="0">
                <a:ln>
                  <a:noFill/>
                </a:ln>
                <a:solidFill>
                  <a:srgbClr val="EF8E21"/>
                </a:solidFill>
                <a:effectLst/>
                <a:uLnTx/>
                <a:uFillTx/>
                <a:latin typeface="Times New Roman" panose="02020603050405020304" pitchFamily="18" charset="0"/>
                <a:ea typeface="+mn-ea"/>
                <a:cs typeface="+mn-cs"/>
              </a:rPr>
              <a:t>1-</a:t>
            </a:r>
            <a:fld id="{91F8B2B5-FBD2-49AA-91D6-C53D186A640A}" type="slidenum">
              <a:rPr kumimoji="1" lang="en-US" altLang="en-US" sz="900" b="0" i="0" u="none" strike="noStrike" kern="1200" cap="none" spc="0" normalizeH="0" baseline="0" noProof="0">
                <a:ln>
                  <a:noFill/>
                </a:ln>
                <a:solidFill>
                  <a:srgbClr val="EF8E21"/>
                </a:solidFill>
                <a:effectLst/>
                <a:uLnTx/>
                <a:uFillTx/>
                <a:latin typeface="Times New Roman" panose="02020603050405020304" pitchFamily="18" charset="0"/>
                <a:ea typeface="+mn-ea"/>
                <a:cs typeface="+mn-cs"/>
              </a:rPr>
              <a:pPr marL="0" marR="0" lvl="0" indent="0" algn="l" defTabSz="685800" rtl="0" eaLnBrk="0" fontAlgn="base" latinLnBrk="0" hangingPunct="0">
                <a:lnSpc>
                  <a:spcPct val="100000"/>
                </a:lnSpc>
                <a:spcBef>
                  <a:spcPct val="50000"/>
                </a:spcBef>
                <a:spcAft>
                  <a:spcPct val="0"/>
                </a:spcAft>
                <a:buClrTx/>
                <a:buSzTx/>
                <a:buFontTx/>
                <a:buNone/>
                <a:tabLst/>
                <a:defRPr/>
              </a:pPr>
              <a:t>‹#›</a:t>
            </a:fld>
            <a:endParaRPr kumimoji="1" lang="en-US" altLang="en-US" sz="900" b="0" i="0" u="none" strike="noStrike" kern="1200" cap="none" spc="0" normalizeH="0" baseline="0" noProof="0" dirty="0">
              <a:ln>
                <a:noFill/>
              </a:ln>
              <a:solidFill>
                <a:srgbClr val="EF8E2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54546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300" b="1" baseline="0">
          <a:solidFill>
            <a:srgbClr val="EF8E21"/>
          </a:solidFill>
          <a:latin typeface="Times New Roman" panose="02020603050405020304" pitchFamily="18"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o"/>
        <a:defRPr sz="2400" b="1">
          <a:solidFill>
            <a:schemeClr val="tx1"/>
          </a:solidFill>
          <a:latin typeface="Times New Roman" panose="02020603050405020304" pitchFamily="18" charset="0"/>
          <a:ea typeface="+mn-ea"/>
          <a:cs typeface="+mn-cs"/>
        </a:defRPr>
      </a:lvl1pPr>
      <a:lvl2pPr marL="557213" indent="-214313" algn="l" rtl="0" eaLnBrk="0" fontAlgn="base" hangingPunct="0">
        <a:spcBef>
          <a:spcPct val="20000"/>
        </a:spcBef>
        <a:spcAft>
          <a:spcPct val="0"/>
        </a:spcAft>
        <a:buChar char="•"/>
        <a:defRPr sz="2100">
          <a:solidFill>
            <a:schemeClr val="tx1"/>
          </a:solidFill>
          <a:latin typeface="Times New Roman" panose="02020603050405020304" pitchFamily="18" charset="0"/>
        </a:defRPr>
      </a:lvl2pPr>
      <a:lvl3pPr marL="857250" indent="-171450" algn="l" rtl="0" eaLnBrk="0" fontAlgn="base" hangingPunct="0">
        <a:spcBef>
          <a:spcPct val="20000"/>
        </a:spcBef>
        <a:spcAft>
          <a:spcPct val="0"/>
        </a:spcAft>
        <a:buFont typeface="Arial" charset="0"/>
        <a:buChar char="∞"/>
        <a:defRPr sz="1800">
          <a:solidFill>
            <a:schemeClr val="tx1"/>
          </a:solidFill>
          <a:latin typeface="Times New Roman" panose="02020603050405020304" pitchFamily="18" charset="0"/>
        </a:defRPr>
      </a:lvl3pPr>
      <a:lvl4pPr marL="1200150" indent="-171450" algn="l" rtl="0" eaLnBrk="0" fontAlgn="base" hangingPunct="0">
        <a:spcBef>
          <a:spcPct val="20000"/>
        </a:spcBef>
        <a:spcAft>
          <a:spcPct val="0"/>
        </a:spcAft>
        <a:buFont typeface="Arial" charset="0"/>
        <a:buChar char="~"/>
        <a:defRPr sz="1500">
          <a:solidFill>
            <a:schemeClr val="tx1"/>
          </a:solidFill>
          <a:latin typeface="Times New Roman" panose="02020603050405020304" pitchFamily="18" charset="0"/>
        </a:defRPr>
      </a:lvl4pPr>
      <a:lvl5pPr marL="1543050" indent="-171450" algn="l" rtl="0" eaLnBrk="0" fontAlgn="base" hangingPunct="0">
        <a:spcBef>
          <a:spcPct val="20000"/>
        </a:spcBef>
        <a:spcAft>
          <a:spcPct val="0"/>
        </a:spcAft>
        <a:buFont typeface="Arial" charset="0"/>
        <a:buChar char="−"/>
        <a:defRPr sz="1500">
          <a:solidFill>
            <a:schemeClr val="tx1"/>
          </a:solidFill>
          <a:latin typeface="Times New Roman" panose="02020603050405020304" pitchFamily="18" charset="0"/>
        </a:defRPr>
      </a:lvl5pPr>
      <a:lvl6pPr marL="1885950" indent="-171450" algn="l" rtl="0" eaLnBrk="1" fontAlgn="base" hangingPunct="1">
        <a:spcBef>
          <a:spcPct val="20000"/>
        </a:spcBef>
        <a:spcAft>
          <a:spcPct val="0"/>
        </a:spcAft>
        <a:buFont typeface="Arial" charset="0"/>
        <a:buChar char="−"/>
        <a:defRPr sz="1500">
          <a:solidFill>
            <a:schemeClr val="tx1"/>
          </a:solidFill>
          <a:latin typeface="+mn-lt"/>
        </a:defRPr>
      </a:lvl6pPr>
      <a:lvl7pPr marL="2228850" indent="-171450" algn="l" rtl="0" eaLnBrk="1" fontAlgn="base" hangingPunct="1">
        <a:spcBef>
          <a:spcPct val="20000"/>
        </a:spcBef>
        <a:spcAft>
          <a:spcPct val="0"/>
        </a:spcAft>
        <a:buFont typeface="Arial" charset="0"/>
        <a:buChar char="−"/>
        <a:defRPr sz="1500">
          <a:solidFill>
            <a:schemeClr val="tx1"/>
          </a:solidFill>
          <a:latin typeface="+mn-lt"/>
        </a:defRPr>
      </a:lvl7pPr>
      <a:lvl8pPr marL="2571750" indent="-171450" algn="l" rtl="0" eaLnBrk="1" fontAlgn="base" hangingPunct="1">
        <a:spcBef>
          <a:spcPct val="20000"/>
        </a:spcBef>
        <a:spcAft>
          <a:spcPct val="0"/>
        </a:spcAft>
        <a:buFont typeface="Arial" charset="0"/>
        <a:buChar char="−"/>
        <a:defRPr sz="1500">
          <a:solidFill>
            <a:schemeClr val="tx1"/>
          </a:solidFill>
          <a:latin typeface="+mn-lt"/>
        </a:defRPr>
      </a:lvl8pPr>
      <a:lvl9pPr marL="2914650" indent="-171450" algn="l" rtl="0" eaLnBrk="1" fontAlgn="base" hangingPunct="1">
        <a:spcBef>
          <a:spcPct val="20000"/>
        </a:spcBef>
        <a:spcAft>
          <a:spcPct val="0"/>
        </a:spcAft>
        <a:buFont typeface="Arial" charset="0"/>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bwMode="auto">
          <a:xfrm>
            <a:off x="457200" y="29345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Chapter 1</a:t>
            </a:r>
          </a:p>
        </p:txBody>
      </p:sp>
      <p:sp>
        <p:nvSpPr>
          <p:cNvPr id="1034" name="Rectangle 3"/>
          <p:cNvSpPr>
            <a:spLocks noGrp="1" noChangeArrowheads="1"/>
          </p:cNvSpPr>
          <p:nvPr>
            <p:ph type="body" idx="1"/>
          </p:nvPr>
        </p:nvSpPr>
        <p:spPr bwMode="auto">
          <a:xfrm>
            <a:off x="457200" y="16764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35" name="Text Box 13"/>
          <p:cNvSpPr txBox="1">
            <a:spLocks noChangeArrowheads="1"/>
          </p:cNvSpPr>
          <p:nvPr/>
        </p:nvSpPr>
        <p:spPr bwMode="auto">
          <a:xfrm>
            <a:off x="457200" y="6400800"/>
            <a:ext cx="78486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en-US" sz="600" b="0" i="1" u="none" strike="noStrike" kern="1200" cap="none" spc="0" normalizeH="0" baseline="0" noProof="0" dirty="0" smtClean="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rPr>
              <a:t>© 2017 McGraw-Hill Education. All rights reserved. Authorized only for instructor use in the classroom. No reproduction or distribution without the prior written consent of McGraw-Hill Education.</a:t>
            </a:r>
            <a:endParaRPr kumimoji="1" lang="en-US" sz="600" b="0" i="1"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mn-ea"/>
              <a:cs typeface="Times New Roman" panose="02020603050405020304" pitchFamily="18" charset="0"/>
            </a:endParaRPr>
          </a:p>
        </p:txBody>
      </p:sp>
      <p:sp>
        <p:nvSpPr>
          <p:cNvPr id="1039" name="Text Box 16"/>
          <p:cNvSpPr txBox="1">
            <a:spLocks noChangeArrowheads="1"/>
          </p:cNvSpPr>
          <p:nvPr userDrawn="1"/>
        </p:nvSpPr>
        <p:spPr bwMode="auto">
          <a:xfrm>
            <a:off x="8229600" y="6400800"/>
            <a:ext cx="6858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solidFill>
                  <a:schemeClr val="tx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marL="0" marR="0" lvl="0" indent="0" algn="l" defTabSz="685800" rtl="0" eaLnBrk="0" fontAlgn="base" latinLnBrk="0" hangingPunct="0">
              <a:lnSpc>
                <a:spcPct val="100000"/>
              </a:lnSpc>
              <a:spcBef>
                <a:spcPct val="50000"/>
              </a:spcBef>
              <a:spcAft>
                <a:spcPct val="0"/>
              </a:spcAft>
              <a:buClrTx/>
              <a:buSzTx/>
              <a:buFontTx/>
              <a:buNone/>
              <a:tabLst/>
              <a:defRPr/>
            </a:pPr>
            <a:r>
              <a:rPr kumimoji="1" lang="en-US" altLang="en-US" sz="900" b="0" i="0" u="none" strike="noStrike" kern="1200" cap="none" spc="0" normalizeH="0" baseline="0" noProof="0" dirty="0">
                <a:ln>
                  <a:noFill/>
                </a:ln>
                <a:solidFill>
                  <a:srgbClr val="EF8E21"/>
                </a:solidFill>
                <a:effectLst/>
                <a:uLnTx/>
                <a:uFillTx/>
                <a:latin typeface="Times New Roman" panose="02020603050405020304" pitchFamily="18" charset="0"/>
                <a:ea typeface="+mn-ea"/>
                <a:cs typeface="+mn-cs"/>
              </a:rPr>
              <a:t>1-</a:t>
            </a:r>
            <a:fld id="{91F8B2B5-FBD2-49AA-91D6-C53D186A640A}" type="slidenum">
              <a:rPr kumimoji="1" lang="en-US" altLang="en-US" sz="900" b="0" i="0" u="none" strike="noStrike" kern="1200" cap="none" spc="0" normalizeH="0" baseline="0" noProof="0">
                <a:ln>
                  <a:noFill/>
                </a:ln>
                <a:solidFill>
                  <a:srgbClr val="EF8E21"/>
                </a:solidFill>
                <a:effectLst/>
                <a:uLnTx/>
                <a:uFillTx/>
                <a:latin typeface="Times New Roman" panose="02020603050405020304" pitchFamily="18" charset="0"/>
                <a:ea typeface="+mn-ea"/>
                <a:cs typeface="+mn-cs"/>
              </a:rPr>
              <a:pPr marL="0" marR="0" lvl="0" indent="0" algn="l" defTabSz="685800" rtl="0" eaLnBrk="0" fontAlgn="base" latinLnBrk="0" hangingPunct="0">
                <a:lnSpc>
                  <a:spcPct val="100000"/>
                </a:lnSpc>
                <a:spcBef>
                  <a:spcPct val="50000"/>
                </a:spcBef>
                <a:spcAft>
                  <a:spcPct val="0"/>
                </a:spcAft>
                <a:buClrTx/>
                <a:buSzTx/>
                <a:buFontTx/>
                <a:buNone/>
                <a:tabLst/>
                <a:defRPr/>
              </a:pPr>
              <a:t>‹#›</a:t>
            </a:fld>
            <a:endParaRPr kumimoji="1" lang="en-US" altLang="en-US" sz="900" b="0" i="0" u="none" strike="noStrike" kern="1200" cap="none" spc="0" normalizeH="0" baseline="0" noProof="0" dirty="0">
              <a:ln>
                <a:noFill/>
              </a:ln>
              <a:solidFill>
                <a:srgbClr val="EF8E2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489017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300" b="1" baseline="0">
          <a:solidFill>
            <a:srgbClr val="EF8E21"/>
          </a:solidFill>
          <a:latin typeface="Times New Roman" panose="02020603050405020304" pitchFamily="18" charset="0"/>
          <a:ea typeface="+mj-ea"/>
          <a:cs typeface="+mj-cs"/>
        </a:defRPr>
      </a:lvl1pPr>
      <a:lvl2pPr algn="ctr" rtl="0" eaLnBrk="0" fontAlgn="base" hangingPunct="0">
        <a:spcBef>
          <a:spcPct val="0"/>
        </a:spcBef>
        <a:spcAft>
          <a:spcPct val="0"/>
        </a:spcAft>
        <a:defRPr sz="3300">
          <a:solidFill>
            <a:schemeClr val="tx2"/>
          </a:solidFill>
          <a:latin typeface="Arial" charset="0"/>
        </a:defRPr>
      </a:lvl2pPr>
      <a:lvl3pPr algn="ctr" rtl="0" eaLnBrk="0" fontAlgn="base" hangingPunct="0">
        <a:spcBef>
          <a:spcPct val="0"/>
        </a:spcBef>
        <a:spcAft>
          <a:spcPct val="0"/>
        </a:spcAft>
        <a:defRPr sz="3300">
          <a:solidFill>
            <a:schemeClr val="tx2"/>
          </a:solidFill>
          <a:latin typeface="Arial" charset="0"/>
        </a:defRPr>
      </a:lvl3pPr>
      <a:lvl4pPr algn="ctr" rtl="0" eaLnBrk="0" fontAlgn="base" hangingPunct="0">
        <a:spcBef>
          <a:spcPct val="0"/>
        </a:spcBef>
        <a:spcAft>
          <a:spcPct val="0"/>
        </a:spcAft>
        <a:defRPr sz="3300">
          <a:solidFill>
            <a:schemeClr val="tx2"/>
          </a:solidFill>
          <a:latin typeface="Arial" charset="0"/>
        </a:defRPr>
      </a:lvl4pPr>
      <a:lvl5pPr algn="ctr" rtl="0" eaLnBrk="0" fontAlgn="base" hangingPunct="0">
        <a:spcBef>
          <a:spcPct val="0"/>
        </a:spcBef>
        <a:spcAft>
          <a:spcPct val="0"/>
        </a:spcAft>
        <a:defRPr sz="3300">
          <a:solidFill>
            <a:schemeClr val="tx2"/>
          </a:solidFill>
          <a:latin typeface="Arial" charset="0"/>
        </a:defRPr>
      </a:lvl5pPr>
      <a:lvl6pPr marL="342900" algn="ctr" rtl="0" eaLnBrk="1" fontAlgn="base" hangingPunct="1">
        <a:spcBef>
          <a:spcPct val="0"/>
        </a:spcBef>
        <a:spcAft>
          <a:spcPct val="0"/>
        </a:spcAft>
        <a:defRPr sz="3300">
          <a:solidFill>
            <a:schemeClr val="tx2"/>
          </a:solidFill>
          <a:latin typeface="Arial" charset="0"/>
        </a:defRPr>
      </a:lvl6pPr>
      <a:lvl7pPr marL="685800" algn="ctr" rtl="0" eaLnBrk="1" fontAlgn="base" hangingPunct="1">
        <a:spcBef>
          <a:spcPct val="0"/>
        </a:spcBef>
        <a:spcAft>
          <a:spcPct val="0"/>
        </a:spcAft>
        <a:defRPr sz="3300">
          <a:solidFill>
            <a:schemeClr val="tx2"/>
          </a:solidFill>
          <a:latin typeface="Arial" charset="0"/>
        </a:defRPr>
      </a:lvl7pPr>
      <a:lvl8pPr marL="1028700" algn="ctr" rtl="0" eaLnBrk="1" fontAlgn="base" hangingPunct="1">
        <a:spcBef>
          <a:spcPct val="0"/>
        </a:spcBef>
        <a:spcAft>
          <a:spcPct val="0"/>
        </a:spcAft>
        <a:defRPr sz="3300">
          <a:solidFill>
            <a:schemeClr val="tx2"/>
          </a:solidFill>
          <a:latin typeface="Arial" charset="0"/>
        </a:defRPr>
      </a:lvl8pPr>
      <a:lvl9pPr marL="1371600" algn="ctr" rtl="0" eaLnBrk="1" fontAlgn="base" hangingPunct="1">
        <a:spcBef>
          <a:spcPct val="0"/>
        </a:spcBef>
        <a:spcAft>
          <a:spcPct val="0"/>
        </a:spcAft>
        <a:defRPr sz="3300">
          <a:solidFill>
            <a:schemeClr val="tx2"/>
          </a:solidFill>
          <a:latin typeface="Arial" charset="0"/>
        </a:defRPr>
      </a:lvl9pPr>
    </p:titleStyle>
    <p:bodyStyle>
      <a:lvl1pPr marL="257175" indent="-257175" algn="l" rtl="0" eaLnBrk="0" fontAlgn="base" hangingPunct="0">
        <a:spcBef>
          <a:spcPct val="20000"/>
        </a:spcBef>
        <a:spcAft>
          <a:spcPct val="0"/>
        </a:spcAft>
        <a:buChar char="o"/>
        <a:defRPr sz="2400" b="1">
          <a:solidFill>
            <a:schemeClr val="tx1"/>
          </a:solidFill>
          <a:latin typeface="Times New Roman" panose="02020603050405020304" pitchFamily="18" charset="0"/>
          <a:ea typeface="+mn-ea"/>
          <a:cs typeface="+mn-cs"/>
        </a:defRPr>
      </a:lvl1pPr>
      <a:lvl2pPr marL="557213" indent="-214313" algn="l" rtl="0" eaLnBrk="0" fontAlgn="base" hangingPunct="0">
        <a:spcBef>
          <a:spcPct val="20000"/>
        </a:spcBef>
        <a:spcAft>
          <a:spcPct val="0"/>
        </a:spcAft>
        <a:buChar char="•"/>
        <a:defRPr sz="2100">
          <a:solidFill>
            <a:schemeClr val="tx1"/>
          </a:solidFill>
          <a:latin typeface="Times New Roman" panose="02020603050405020304" pitchFamily="18" charset="0"/>
        </a:defRPr>
      </a:lvl2pPr>
      <a:lvl3pPr marL="857250" indent="-171450" algn="l" rtl="0" eaLnBrk="0" fontAlgn="base" hangingPunct="0">
        <a:spcBef>
          <a:spcPct val="20000"/>
        </a:spcBef>
        <a:spcAft>
          <a:spcPct val="0"/>
        </a:spcAft>
        <a:buFont typeface="Arial" charset="0"/>
        <a:buChar char="∞"/>
        <a:defRPr sz="1800">
          <a:solidFill>
            <a:schemeClr val="tx1"/>
          </a:solidFill>
          <a:latin typeface="Times New Roman" panose="02020603050405020304" pitchFamily="18" charset="0"/>
        </a:defRPr>
      </a:lvl3pPr>
      <a:lvl4pPr marL="1200150" indent="-171450" algn="l" rtl="0" eaLnBrk="0" fontAlgn="base" hangingPunct="0">
        <a:spcBef>
          <a:spcPct val="20000"/>
        </a:spcBef>
        <a:spcAft>
          <a:spcPct val="0"/>
        </a:spcAft>
        <a:buFont typeface="Arial" charset="0"/>
        <a:buChar char="~"/>
        <a:defRPr sz="1500">
          <a:solidFill>
            <a:schemeClr val="tx1"/>
          </a:solidFill>
          <a:latin typeface="Times New Roman" panose="02020603050405020304" pitchFamily="18" charset="0"/>
        </a:defRPr>
      </a:lvl4pPr>
      <a:lvl5pPr marL="1543050" indent="-171450" algn="l" rtl="0" eaLnBrk="0" fontAlgn="base" hangingPunct="0">
        <a:spcBef>
          <a:spcPct val="20000"/>
        </a:spcBef>
        <a:spcAft>
          <a:spcPct val="0"/>
        </a:spcAft>
        <a:buFont typeface="Arial" charset="0"/>
        <a:buChar char="−"/>
        <a:defRPr sz="1500">
          <a:solidFill>
            <a:schemeClr val="tx1"/>
          </a:solidFill>
          <a:latin typeface="Times New Roman" panose="02020603050405020304" pitchFamily="18" charset="0"/>
        </a:defRPr>
      </a:lvl5pPr>
      <a:lvl6pPr marL="1885950" indent="-171450" algn="l" rtl="0" eaLnBrk="1" fontAlgn="base" hangingPunct="1">
        <a:spcBef>
          <a:spcPct val="20000"/>
        </a:spcBef>
        <a:spcAft>
          <a:spcPct val="0"/>
        </a:spcAft>
        <a:buFont typeface="Arial" charset="0"/>
        <a:buChar char="−"/>
        <a:defRPr sz="1500">
          <a:solidFill>
            <a:schemeClr val="tx1"/>
          </a:solidFill>
          <a:latin typeface="+mn-lt"/>
        </a:defRPr>
      </a:lvl6pPr>
      <a:lvl7pPr marL="2228850" indent="-171450" algn="l" rtl="0" eaLnBrk="1" fontAlgn="base" hangingPunct="1">
        <a:spcBef>
          <a:spcPct val="20000"/>
        </a:spcBef>
        <a:spcAft>
          <a:spcPct val="0"/>
        </a:spcAft>
        <a:buFont typeface="Arial" charset="0"/>
        <a:buChar char="−"/>
        <a:defRPr sz="1500">
          <a:solidFill>
            <a:schemeClr val="tx1"/>
          </a:solidFill>
          <a:latin typeface="+mn-lt"/>
        </a:defRPr>
      </a:lvl7pPr>
      <a:lvl8pPr marL="2571750" indent="-171450" algn="l" rtl="0" eaLnBrk="1" fontAlgn="base" hangingPunct="1">
        <a:spcBef>
          <a:spcPct val="20000"/>
        </a:spcBef>
        <a:spcAft>
          <a:spcPct val="0"/>
        </a:spcAft>
        <a:buFont typeface="Arial" charset="0"/>
        <a:buChar char="−"/>
        <a:defRPr sz="1500">
          <a:solidFill>
            <a:schemeClr val="tx1"/>
          </a:solidFill>
          <a:latin typeface="+mn-lt"/>
        </a:defRPr>
      </a:lvl8pPr>
      <a:lvl9pPr marL="2914650" indent="-171450" algn="l" rtl="0" eaLnBrk="1" fontAlgn="base" hangingPunct="1">
        <a:spcBef>
          <a:spcPct val="20000"/>
        </a:spcBef>
        <a:spcAft>
          <a:spcPct val="0"/>
        </a:spcAft>
        <a:buFont typeface="Arial" charset="0"/>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nobelprize.org/nobel_prizes/economic-sciences/" TargetMode="External"/><Relationship Id="rId2" Type="http://schemas.openxmlformats.org/officeDocument/2006/relationships/hyperlink" Target="http://www.economist.com/" TargetMode="External"/><Relationship Id="rId1" Type="http://schemas.openxmlformats.org/officeDocument/2006/relationships/slideLayout" Target="../slideLayouts/slideLayout2.xml"/><Relationship Id="rId4" Type="http://schemas.openxmlformats.org/officeDocument/2006/relationships/hyperlink" Target="http://dmoz.org/Science/Social_Sciences/Economics/Labor_Economic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en-US" smtClean="0"/>
              <a:t>Chapter 1</a:t>
            </a:r>
            <a:endParaRPr lang="en-US" altLang="en-US" dirty="0" smtClean="0"/>
          </a:p>
        </p:txBody>
      </p:sp>
      <p:sp>
        <p:nvSpPr>
          <p:cNvPr id="5123" name="Rectangle 3"/>
          <p:cNvSpPr>
            <a:spLocks noGrp="1" noChangeArrowheads="1"/>
          </p:cNvSpPr>
          <p:nvPr>
            <p:ph type="subTitle" idx="1"/>
          </p:nvPr>
        </p:nvSpPr>
        <p:spPr/>
        <p:txBody>
          <a:bodyPr/>
          <a:lstStyle/>
          <a:p>
            <a:r>
              <a:rPr lang="en-US" altLang="en-US" smtClean="0"/>
              <a:t>Labor Economics: Introduction and Overview</a:t>
            </a:r>
          </a:p>
          <a:p>
            <a:endParaRPr lang="en-US" altLang="en-US" dirty="0" smtClean="0"/>
          </a:p>
        </p:txBody>
      </p:sp>
      <p:pic>
        <p:nvPicPr>
          <p:cNvPr id="2" name="Picture 1"/>
          <p:cNvPicPr>
            <a:picLocks noChangeAspect="1"/>
          </p:cNvPicPr>
          <p:nvPr/>
        </p:nvPicPr>
        <p:blipFill>
          <a:blip r:embed="rId3"/>
          <a:stretch>
            <a:fillRect/>
          </a:stretch>
        </p:blipFill>
        <p:spPr>
          <a:xfrm>
            <a:off x="4251704" y="857251"/>
            <a:ext cx="3714750" cy="635794"/>
          </a:xfrm>
          <a:prstGeom prst="rect">
            <a:avLst/>
          </a:prstGeom>
        </p:spPr>
      </p:pic>
      <p:sp>
        <p:nvSpPr>
          <p:cNvPr id="3" name="Rectangle 2"/>
          <p:cNvSpPr/>
          <p:nvPr/>
        </p:nvSpPr>
        <p:spPr>
          <a:xfrm>
            <a:off x="1485900" y="1541772"/>
            <a:ext cx="6115050" cy="738664"/>
          </a:xfrm>
          <a:prstGeom prst="rect">
            <a:avLst/>
          </a:prstGeom>
        </p:spPr>
        <p:txBody>
          <a:bodyPr wrap="square">
            <a:spAutoFit/>
          </a:bodyPr>
          <a:lstStyle/>
          <a:p>
            <a:pPr algn="just" eaLnBrk="0" fontAlgn="base" hangingPunct="0">
              <a:spcBef>
                <a:spcPct val="0"/>
              </a:spcBef>
              <a:spcAft>
                <a:spcPct val="0"/>
              </a:spcAft>
            </a:pPr>
            <a:r>
              <a:rPr kumimoji="1" lang="en-US" b="1" dirty="0">
                <a:solidFill>
                  <a:srgbClr val="00B0F0"/>
                </a:solidFill>
                <a:latin typeface="Times New Roman" pitchFamily="18" charset="0"/>
              </a:rPr>
              <a:t>“</a:t>
            </a:r>
            <a:r>
              <a:rPr kumimoji="1" lang="en-US" sz="2100" b="1" dirty="0">
                <a:solidFill>
                  <a:srgbClr val="00B0F0"/>
                </a:solidFill>
                <a:latin typeface="Times New Roman" pitchFamily="18" charset="0"/>
              </a:rPr>
              <a:t>Men will have a share of what they earn, and women will have a share of what they earn”. (4:32)</a:t>
            </a:r>
          </a:p>
        </p:txBody>
      </p:sp>
    </p:spTree>
    <p:extLst>
      <p:ext uri="{BB962C8B-B14F-4D97-AF65-F5344CB8AC3E}">
        <p14:creationId xmlns:p14="http://schemas.microsoft.com/office/powerpoint/2010/main" val="1219897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Actors in Labor Market</a:t>
            </a:r>
          </a:p>
        </p:txBody>
      </p:sp>
      <p:sp>
        <p:nvSpPr>
          <p:cNvPr id="9219" name="Rectangle 3"/>
          <p:cNvSpPr>
            <a:spLocks noGrp="1" noChangeArrowheads="1"/>
          </p:cNvSpPr>
          <p:nvPr>
            <p:ph idx="1"/>
          </p:nvPr>
        </p:nvSpPr>
        <p:spPr>
          <a:xfrm>
            <a:off x="326572" y="1436451"/>
            <a:ext cx="8193314" cy="3486150"/>
          </a:xfrm>
        </p:spPr>
        <p:txBody>
          <a:bodyPr/>
          <a:lstStyle/>
          <a:p>
            <a:pPr algn="just"/>
            <a:r>
              <a:rPr lang="en-US" b="0" dirty="0">
                <a:solidFill>
                  <a:srgbClr val="000000"/>
                </a:solidFill>
                <a:cs typeface="Times New Roman" panose="02020603050405020304" pitchFamily="18" charset="0"/>
              </a:rPr>
              <a:t>Each firm must decide how many and which types of workers to hire and fire, the length of the workweek, how much capital to employ, and whether to offer a safe or risky working environment to its workers. </a:t>
            </a:r>
          </a:p>
          <a:p>
            <a:pPr algn="just"/>
            <a:r>
              <a:rPr lang="en-US" b="0" dirty="0">
                <a:solidFill>
                  <a:srgbClr val="000000"/>
                </a:solidFill>
                <a:cs typeface="Times New Roman" panose="02020603050405020304" pitchFamily="18" charset="0"/>
              </a:rPr>
              <a:t>Firms also have motives. We assume that firms want to maximize profits</a:t>
            </a:r>
            <a:r>
              <a:rPr lang="en-US" b="0" dirty="0" smtClean="0">
                <a:solidFill>
                  <a:srgbClr val="000000"/>
                </a:solidFill>
                <a:cs typeface="Times New Roman" panose="02020603050405020304" pitchFamily="18" charset="0"/>
              </a:rPr>
              <a:t>. The </a:t>
            </a:r>
            <a:r>
              <a:rPr lang="en-US" b="0" dirty="0">
                <a:solidFill>
                  <a:srgbClr val="000000"/>
                </a:solidFill>
                <a:cs typeface="Times New Roman" panose="02020603050405020304" pitchFamily="18" charset="0"/>
              </a:rPr>
              <a:t>firm will maximize its profits by making the  production decisions—and hence the hiring and firing decisions—that best serve the consumers’ needs.</a:t>
            </a:r>
          </a:p>
          <a:p>
            <a:pPr algn="just"/>
            <a:r>
              <a:rPr lang="en-US" b="0" dirty="0">
                <a:solidFill>
                  <a:srgbClr val="000000"/>
                </a:solidFill>
                <a:cs typeface="Times New Roman" panose="02020603050405020304" pitchFamily="18" charset="0"/>
              </a:rPr>
              <a:t> In effect, the firm’s demand for labor is a derived demand, a demand derived from the desires of consumers.</a:t>
            </a:r>
          </a:p>
          <a:p>
            <a:pPr algn="just"/>
            <a:r>
              <a:rPr lang="en-US" b="0" dirty="0">
                <a:solidFill>
                  <a:srgbClr val="000000"/>
                </a:solidFill>
                <a:cs typeface="Times New Roman" panose="02020603050405020304" pitchFamily="18" charset="0"/>
              </a:rPr>
              <a:t>Adding up the hiring and firing decisions of millions of employers generates the economy’s </a:t>
            </a:r>
            <a:r>
              <a:rPr lang="en-US" b="0" dirty="0">
                <a:solidFill>
                  <a:srgbClr val="FF0000"/>
                </a:solidFill>
                <a:cs typeface="Times New Roman" panose="02020603050405020304" pitchFamily="18" charset="0"/>
              </a:rPr>
              <a:t>labor demand curve</a:t>
            </a:r>
            <a:endParaRPr lang="en-US" altLang="en-US" b="0"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298373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Actors in Labor Market</a:t>
            </a:r>
          </a:p>
        </p:txBody>
      </p:sp>
      <p:pic>
        <p:nvPicPr>
          <p:cNvPr id="2" name="Content Placeholder 1"/>
          <p:cNvPicPr>
            <a:picLocks noGrp="1" noChangeAspect="1"/>
          </p:cNvPicPr>
          <p:nvPr>
            <p:ph idx="1"/>
          </p:nvPr>
        </p:nvPicPr>
        <p:blipFill>
          <a:blip r:embed="rId3"/>
          <a:stretch>
            <a:fillRect/>
          </a:stretch>
        </p:blipFill>
        <p:spPr>
          <a:xfrm>
            <a:off x="638629" y="1621971"/>
            <a:ext cx="6917872" cy="4662715"/>
          </a:xfrm>
          <a:prstGeom prst="rect">
            <a:avLst/>
          </a:prstGeom>
        </p:spPr>
      </p:pic>
    </p:spTree>
    <p:extLst>
      <p:ext uri="{BB962C8B-B14F-4D97-AF65-F5344CB8AC3E}">
        <p14:creationId xmlns:p14="http://schemas.microsoft.com/office/powerpoint/2010/main" val="839088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sz="4400" dirty="0"/>
              <a:t>The Trans-Alaska Oil Pipeline-Case Study</a:t>
            </a:r>
            <a:endParaRPr lang="en-US" altLang="en-US" sz="4400" dirty="0"/>
          </a:p>
        </p:txBody>
      </p:sp>
      <p:sp>
        <p:nvSpPr>
          <p:cNvPr id="12" name="Rectangle 3"/>
          <p:cNvSpPr>
            <a:spLocks noGrp="1" noChangeArrowheads="1"/>
          </p:cNvSpPr>
          <p:nvPr>
            <p:ph idx="1"/>
          </p:nvPr>
        </p:nvSpPr>
        <p:spPr>
          <a:xfrm>
            <a:off x="457199" y="1621971"/>
            <a:ext cx="8229601" cy="3486150"/>
          </a:xfrm>
        </p:spPr>
        <p:txBody>
          <a:bodyPr/>
          <a:lstStyle/>
          <a:p>
            <a:pPr marL="0" indent="0" algn="just">
              <a:buNone/>
            </a:pPr>
            <a:r>
              <a:rPr lang="en-US" sz="2000" b="0" dirty="0"/>
              <a:t>In January 1968, oil was discovered in Prudhoe Bay in remote northern Alaska. The oil reserves were estimated to be greater than 10 billion barrels, making it the largest such discovery in North America.</a:t>
            </a:r>
          </a:p>
          <a:p>
            <a:pPr marL="0" indent="0" algn="just">
              <a:buNone/>
            </a:pPr>
            <a:r>
              <a:rPr lang="en-US" sz="2000" b="0" dirty="0"/>
              <a:t>There was one problem with the discovery—the oil was located in a remote and frigid area of Alaska, far from where most consumers lived. To solve the daunting problem of transporting the oil to those consumers who wanted to buy it, the oil companies proposed building a 48-inch pipeline across the 789-mile stretch from northern Alaska to the southern (and ice-free) port of Valdez. At Valdez, the oil would be transferred to oil supertankers. </a:t>
            </a:r>
            <a:endParaRPr lang="en-US" sz="2000" b="0" dirty="0" smtClean="0"/>
          </a:p>
          <a:p>
            <a:pPr marL="0" indent="0" algn="just">
              <a:buNone/>
            </a:pPr>
            <a:r>
              <a:rPr lang="en-US" sz="2000" b="0" dirty="0" smtClean="0"/>
              <a:t>Many </a:t>
            </a:r>
            <a:r>
              <a:rPr lang="en-US" sz="2000" b="0" dirty="0"/>
              <a:t>of the workers employed by </a:t>
            </a:r>
            <a:r>
              <a:rPr lang="en-US" sz="2000" b="0" dirty="0" err="1"/>
              <a:t>Alyeska</a:t>
            </a:r>
            <a:r>
              <a:rPr lang="en-US" sz="2000" b="0" dirty="0"/>
              <a:t> and its subcontractors were engineers who had built pipelines across the world. Very few of those engineers were resident Alaskans. The remainder of the </a:t>
            </a:r>
            <a:r>
              <a:rPr lang="en-US" sz="2000" b="0" dirty="0" err="1"/>
              <a:t>Alyeska</a:t>
            </a:r>
            <a:r>
              <a:rPr lang="en-US" sz="2000" b="0" dirty="0"/>
              <a:t> workforce consisted of relatively low-skill labor such as truck drivers and excavators. Many of the low-skill workers were resident Alaskans</a:t>
            </a:r>
            <a:endParaRPr lang="en-US" altLang="en-US" sz="2000" b="0" dirty="0"/>
          </a:p>
        </p:txBody>
      </p:sp>
    </p:spTree>
    <p:extLst>
      <p:ext uri="{BB962C8B-B14F-4D97-AF65-F5344CB8AC3E}">
        <p14:creationId xmlns:p14="http://schemas.microsoft.com/office/powerpoint/2010/main" val="3962267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sz="4400" dirty="0"/>
              <a:t>The Trans-Alaska Oil Pipeline-Case Study</a:t>
            </a:r>
            <a:endParaRPr lang="en-US" altLang="en-US" sz="4400" dirty="0"/>
          </a:p>
        </p:txBody>
      </p:sp>
      <p:pic>
        <p:nvPicPr>
          <p:cNvPr id="2" name="Picture 1"/>
          <p:cNvPicPr>
            <a:picLocks noChangeAspect="1"/>
          </p:cNvPicPr>
          <p:nvPr/>
        </p:nvPicPr>
        <p:blipFill>
          <a:blip r:embed="rId3"/>
          <a:stretch>
            <a:fillRect/>
          </a:stretch>
        </p:blipFill>
        <p:spPr>
          <a:xfrm>
            <a:off x="457200" y="1712686"/>
            <a:ext cx="7641772" cy="4586513"/>
          </a:xfrm>
          <a:prstGeom prst="rect">
            <a:avLst/>
          </a:prstGeom>
        </p:spPr>
      </p:pic>
    </p:spTree>
    <p:extLst>
      <p:ext uri="{BB962C8B-B14F-4D97-AF65-F5344CB8AC3E}">
        <p14:creationId xmlns:p14="http://schemas.microsoft.com/office/powerpoint/2010/main" val="3519512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Importance of Labor Economics</a:t>
            </a:r>
          </a:p>
        </p:txBody>
      </p:sp>
      <p:sp>
        <p:nvSpPr>
          <p:cNvPr id="9219" name="Rectangle 3"/>
          <p:cNvSpPr>
            <a:spLocks noGrp="1" noChangeArrowheads="1"/>
          </p:cNvSpPr>
          <p:nvPr>
            <p:ph idx="1"/>
          </p:nvPr>
        </p:nvSpPr>
        <p:spPr>
          <a:xfrm>
            <a:off x="457200" y="1651908"/>
            <a:ext cx="8229600" cy="3394472"/>
          </a:xfrm>
        </p:spPr>
        <p:txBody>
          <a:bodyPr/>
          <a:lstStyle/>
          <a:p>
            <a:pPr eaLnBrk="1" hangingPunct="1"/>
            <a:r>
              <a:rPr lang="en-US" altLang="en-US" dirty="0">
                <a:cs typeface="Times New Roman" panose="02020603050405020304" pitchFamily="18" charset="0"/>
              </a:rPr>
              <a:t>Socioeconomic Issues</a:t>
            </a:r>
          </a:p>
          <a:p>
            <a:pPr lvl="1" eaLnBrk="1" hangingPunct="1"/>
            <a:r>
              <a:rPr lang="en-US" altLang="en-US" sz="2400" dirty="0">
                <a:cs typeface="Times New Roman" panose="02020603050405020304" pitchFamily="18" charset="0"/>
              </a:rPr>
              <a:t>Gender and race discrimination</a:t>
            </a:r>
          </a:p>
          <a:p>
            <a:pPr lvl="1" eaLnBrk="1" hangingPunct="1"/>
            <a:r>
              <a:rPr lang="en-US" altLang="en-US" sz="2400" dirty="0">
                <a:cs typeface="Times New Roman" panose="02020603050405020304" pitchFamily="18" charset="0"/>
              </a:rPr>
              <a:t>Legal and illegal immigration</a:t>
            </a:r>
          </a:p>
          <a:p>
            <a:pPr lvl="1" eaLnBrk="1" hangingPunct="1"/>
            <a:r>
              <a:rPr lang="en-US" altLang="en-US" sz="2400" dirty="0">
                <a:cs typeface="Times New Roman" panose="02020603050405020304" pitchFamily="18" charset="0"/>
              </a:rPr>
              <a:t>Fall  in unionization</a:t>
            </a:r>
          </a:p>
          <a:p>
            <a:pPr lvl="1" eaLnBrk="1" hangingPunct="1"/>
            <a:r>
              <a:rPr lang="en-US" altLang="en-US" sz="2400" dirty="0">
                <a:cs typeface="Times New Roman" panose="02020603050405020304" pitchFamily="18" charset="0"/>
              </a:rPr>
              <a:t>Free trade</a:t>
            </a:r>
          </a:p>
          <a:p>
            <a:pPr algn="just"/>
            <a:r>
              <a:rPr lang="en-US" sz="1600" b="0" dirty="0">
                <a:cs typeface="Times New Roman" panose="02020603050405020304" pitchFamily="18" charset="0"/>
              </a:rPr>
              <a:t>We need simply glance at the newspaper headlines: “Senator calls for increase in minimum wage”; “General Motors cuts workforce”; “Labor productivity surges”; “Teamsters gain wage hike”; “Growing wage inequality”; “Jobless recovery”; “Free-trade agreement: Boon or bane for employment?”; “Workplace safety improves”; “Gender discrimination charged”; “More single parents in labor force”; “Illegal immigration continues”; “High executive salaries questioned”; “Jobs shipped out to foreigners.”</a:t>
            </a:r>
            <a:endParaRPr lang="en-US" altLang="en-US" sz="1600" dirty="0">
              <a:cs typeface="Times New Roman" panose="02020603050405020304" pitchFamily="18" charset="0"/>
            </a:endParaRPr>
          </a:p>
          <a:p>
            <a:pPr eaLnBrk="1" hangingPunct="1"/>
            <a:r>
              <a:rPr lang="en-US" altLang="en-US" dirty="0">
                <a:cs typeface="Times New Roman" panose="02020603050405020304" pitchFamily="18" charset="0"/>
              </a:rPr>
              <a:t>Quantitative Importance </a:t>
            </a:r>
          </a:p>
          <a:p>
            <a:pPr lvl="1" eaLnBrk="1" hangingPunct="1"/>
            <a:r>
              <a:rPr lang="en-US" altLang="en-US" sz="2400" dirty="0">
                <a:cs typeface="Times New Roman" panose="02020603050405020304" pitchFamily="18" charset="0"/>
              </a:rPr>
              <a:t>70% of national income goes to labor</a:t>
            </a:r>
            <a:r>
              <a:rPr lang="en-US" altLang="en-US" sz="2400" dirty="0" smtClean="0">
                <a:cs typeface="Times New Roman" panose="02020603050405020304" pitchFamily="18" charset="0"/>
              </a:rPr>
              <a:t>.</a:t>
            </a:r>
          </a:p>
        </p:txBody>
      </p:sp>
    </p:spTree>
    <p:extLst>
      <p:ext uri="{BB962C8B-B14F-4D97-AF65-F5344CB8AC3E}">
        <p14:creationId xmlns:p14="http://schemas.microsoft.com/office/powerpoint/2010/main" val="184367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noFill/>
        </p:spPr>
        <p:txBody>
          <a:bodyPr/>
          <a:lstStyle/>
          <a:p>
            <a:pPr algn="ctr" eaLnBrk="1" hangingPunct="1"/>
            <a:r>
              <a:rPr lang="en-US" altLang="en-US" sz="4400" dirty="0"/>
              <a:t>Importance of Labor Economics</a:t>
            </a:r>
          </a:p>
        </p:txBody>
      </p:sp>
      <p:sp>
        <p:nvSpPr>
          <p:cNvPr id="11267" name="Rectangle 2"/>
          <p:cNvSpPr>
            <a:spLocks noGrp="1" noChangeArrowheads="1"/>
          </p:cNvSpPr>
          <p:nvPr>
            <p:ph idx="1"/>
          </p:nvPr>
        </p:nvSpPr>
        <p:spPr/>
        <p:txBody>
          <a:bodyPr/>
          <a:lstStyle/>
          <a:p>
            <a:pPr eaLnBrk="1" hangingPunct="1"/>
            <a:r>
              <a:rPr lang="en-US" altLang="en-US" sz="2800" dirty="0" smtClean="0"/>
              <a:t>Unique Characteristics</a:t>
            </a:r>
          </a:p>
          <a:p>
            <a:pPr lvl="1" eaLnBrk="1" hangingPunct="1"/>
            <a:r>
              <a:rPr lang="en-US" altLang="en-US" sz="2400" dirty="0" smtClean="0"/>
              <a:t>Labor is rented and not bought/sold</a:t>
            </a:r>
          </a:p>
          <a:p>
            <a:pPr lvl="1" eaLnBrk="1" hangingPunct="1"/>
            <a:r>
              <a:rPr lang="en-US" altLang="en-US" sz="2400" dirty="0" smtClean="0"/>
              <a:t>Non-monetary aspects</a:t>
            </a:r>
          </a:p>
          <a:p>
            <a:pPr lvl="1" eaLnBrk="1" hangingPunct="1"/>
            <a:r>
              <a:rPr lang="en-US" altLang="en-US" sz="2400" dirty="0" smtClean="0"/>
              <a:t>Institutional factors</a:t>
            </a:r>
          </a:p>
          <a:p>
            <a:pPr lvl="2" eaLnBrk="1" hangingPunct="1"/>
            <a:r>
              <a:rPr lang="en-US" altLang="en-US" sz="2400" dirty="0" smtClean="0"/>
              <a:t>Unions, licensing, minimum wage, discrimination</a:t>
            </a:r>
          </a:p>
          <a:p>
            <a:pPr lvl="1" eaLnBrk="1" hangingPunct="1"/>
            <a:r>
              <a:rPr lang="en-US" altLang="en-US" sz="2400" dirty="0" smtClean="0"/>
              <a:t>Labor demand is a derived demand</a:t>
            </a:r>
          </a:p>
        </p:txBody>
      </p:sp>
    </p:spTree>
    <p:extLst>
      <p:ext uri="{BB962C8B-B14F-4D97-AF65-F5344CB8AC3E}">
        <p14:creationId xmlns:p14="http://schemas.microsoft.com/office/powerpoint/2010/main" val="6604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idx="1"/>
          </p:nvPr>
        </p:nvSpPr>
        <p:spPr>
          <a:xfrm>
            <a:off x="890813" y="1714501"/>
            <a:ext cx="7251701" cy="3794522"/>
          </a:xfrm>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4050" dirty="0">
                <a:solidFill>
                  <a:srgbClr val="EF8E21"/>
                </a:solidFill>
              </a:rPr>
              <a:t>2. The “Old” and the </a:t>
            </a:r>
            <a:r>
              <a:rPr lang="en-US" altLang="en-US" sz="4050" dirty="0" smtClean="0">
                <a:solidFill>
                  <a:srgbClr val="EF8E21"/>
                </a:solidFill>
              </a:rPr>
              <a:t>“</a:t>
            </a:r>
            <a:r>
              <a:rPr lang="en-US" altLang="en-US" sz="4050" dirty="0">
                <a:solidFill>
                  <a:srgbClr val="EF8E21"/>
                </a:solidFill>
              </a:rPr>
              <a:t>New”</a:t>
            </a:r>
            <a:endParaRPr lang="en-US" altLang="en-US" dirty="0" smtClean="0">
              <a:solidFill>
                <a:srgbClr val="EF8E21"/>
              </a:solidFill>
            </a:endParaRPr>
          </a:p>
        </p:txBody>
      </p:sp>
    </p:spTree>
    <p:extLst>
      <p:ext uri="{BB962C8B-B14F-4D97-AF65-F5344CB8AC3E}">
        <p14:creationId xmlns:p14="http://schemas.microsoft.com/office/powerpoint/2010/main" val="2268602028"/>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eaLnBrk="1" hangingPunct="1"/>
            <a:r>
              <a:rPr lang="en-US" altLang="en-US" sz="4400" dirty="0" smtClean="0"/>
              <a:t>Change in Labor Economics</a:t>
            </a:r>
          </a:p>
        </p:txBody>
      </p:sp>
      <p:sp>
        <p:nvSpPr>
          <p:cNvPr id="15363" name="Content Placeholder 2"/>
          <p:cNvSpPr>
            <a:spLocks noGrp="1"/>
          </p:cNvSpPr>
          <p:nvPr>
            <p:ph idx="1"/>
          </p:nvPr>
        </p:nvSpPr>
        <p:spPr/>
        <p:txBody>
          <a:bodyPr/>
          <a:lstStyle/>
          <a:p>
            <a:pPr eaLnBrk="1" hangingPunct="1"/>
            <a:r>
              <a:rPr lang="en-US" altLang="en-US" dirty="0" smtClean="0"/>
              <a:t> </a:t>
            </a:r>
            <a:r>
              <a:rPr lang="en-US" altLang="en-US" sz="2800" dirty="0" smtClean="0"/>
              <a:t>Old Approach</a:t>
            </a:r>
          </a:p>
          <a:p>
            <a:pPr lvl="1" eaLnBrk="1" hangingPunct="1"/>
            <a:r>
              <a:rPr lang="en-US" altLang="en-US" sz="2400" dirty="0" smtClean="0"/>
              <a:t>Highly descriptive and historical</a:t>
            </a:r>
          </a:p>
          <a:p>
            <a:pPr lvl="1" eaLnBrk="1" hangingPunct="1"/>
            <a:r>
              <a:rPr lang="en-US" altLang="en-US" sz="2400" dirty="0" smtClean="0"/>
              <a:t>Little economic analysis</a:t>
            </a:r>
          </a:p>
          <a:p>
            <a:pPr eaLnBrk="1" hangingPunct="1"/>
            <a:r>
              <a:rPr lang="en-US" altLang="en-US" dirty="0" smtClean="0"/>
              <a:t> </a:t>
            </a:r>
            <a:r>
              <a:rPr lang="en-US" altLang="en-US" sz="2800" dirty="0" smtClean="0"/>
              <a:t>New Approach</a:t>
            </a:r>
          </a:p>
          <a:p>
            <a:pPr lvl="1" eaLnBrk="1" hangingPunct="1"/>
            <a:r>
              <a:rPr lang="en-US" altLang="en-US" sz="2400" dirty="0" smtClean="0"/>
              <a:t>Uses applied micro and macro theory</a:t>
            </a:r>
          </a:p>
        </p:txBody>
      </p:sp>
    </p:spTree>
    <p:extLst>
      <p:ext uri="{BB962C8B-B14F-4D97-AF65-F5344CB8AC3E}">
        <p14:creationId xmlns:p14="http://schemas.microsoft.com/office/powerpoint/2010/main" val="32352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1485900" y="2114551"/>
            <a:ext cx="6343650" cy="3394472"/>
          </a:xfrm>
        </p:spPr>
        <p:txBody>
          <a:bodyPr/>
          <a:lstStyle/>
          <a:p>
            <a:pPr eaLnBrk="1" hangingPunct="1">
              <a:lnSpc>
                <a:spcPct val="80000"/>
              </a:lnSpc>
              <a:buFont typeface="Wingdings" pitchFamily="2" charset="2"/>
              <a:buNone/>
            </a:pPr>
            <a:endParaRPr lang="en-US" altLang="en-US" dirty="0" smtClean="0"/>
          </a:p>
          <a:p>
            <a:pPr eaLnBrk="1" hangingPunct="1">
              <a:lnSpc>
                <a:spcPct val="80000"/>
              </a:lnSpc>
              <a:buFont typeface="Wingdings" pitchFamily="2" charset="2"/>
              <a:buNone/>
            </a:pPr>
            <a:r>
              <a:rPr lang="en-US" altLang="en-US" sz="4050" dirty="0">
                <a:solidFill>
                  <a:srgbClr val="EF8E21"/>
                </a:solidFill>
              </a:rPr>
              <a:t>3. Economic Perspective</a:t>
            </a:r>
            <a:endParaRPr lang="en-US" altLang="en-US" dirty="0" smtClean="0">
              <a:solidFill>
                <a:srgbClr val="EF8E21"/>
              </a:solidFill>
            </a:endParaRPr>
          </a:p>
        </p:txBody>
      </p:sp>
    </p:spTree>
    <p:extLst>
      <p:ext uri="{BB962C8B-B14F-4D97-AF65-F5344CB8AC3E}">
        <p14:creationId xmlns:p14="http://schemas.microsoft.com/office/powerpoint/2010/main" val="157453256"/>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noFill/>
        </p:spPr>
        <p:txBody>
          <a:bodyPr/>
          <a:lstStyle/>
          <a:p>
            <a:pPr algn="ctr" eaLnBrk="1" hangingPunct="1"/>
            <a:r>
              <a:rPr lang="en-US" altLang="en-US" sz="4400" dirty="0" smtClean="0"/>
              <a:t>Choice</a:t>
            </a:r>
          </a:p>
        </p:txBody>
      </p:sp>
      <p:sp>
        <p:nvSpPr>
          <p:cNvPr id="19459" name="Rectangle 2"/>
          <p:cNvSpPr>
            <a:spLocks noGrp="1" noChangeArrowheads="1"/>
          </p:cNvSpPr>
          <p:nvPr>
            <p:ph idx="1"/>
          </p:nvPr>
        </p:nvSpPr>
        <p:spPr/>
        <p:txBody>
          <a:bodyPr/>
          <a:lstStyle/>
          <a:p>
            <a:pPr algn="just" eaLnBrk="1" hangingPunct="1">
              <a:lnSpc>
                <a:spcPct val="90000"/>
              </a:lnSpc>
            </a:pPr>
            <a:r>
              <a:rPr lang="en-US" altLang="en-US" sz="2800" b="0" dirty="0" smtClean="0"/>
              <a:t>Labor economics uses theories of </a:t>
            </a:r>
            <a:r>
              <a:rPr lang="en-US" altLang="en-US" sz="2800" b="0" dirty="0" smtClean="0">
                <a:solidFill>
                  <a:schemeClr val="accent2"/>
                </a:solidFill>
              </a:rPr>
              <a:t>choice </a:t>
            </a:r>
            <a:r>
              <a:rPr lang="en-US" altLang="en-US" sz="2800" b="0" dirty="0" smtClean="0"/>
              <a:t>to explain behavior of labor market participants and resulting outcomes. Theories rest on three assumptions…</a:t>
            </a:r>
          </a:p>
          <a:p>
            <a:pPr lvl="1" algn="just" eaLnBrk="1" hangingPunct="1">
              <a:lnSpc>
                <a:spcPct val="90000"/>
              </a:lnSpc>
              <a:buFontTx/>
              <a:buNone/>
            </a:pPr>
            <a:r>
              <a:rPr lang="en-US" altLang="en-US" dirty="0"/>
              <a:t>1. </a:t>
            </a:r>
            <a:r>
              <a:rPr lang="en-US" altLang="en-US" sz="2400" dirty="0"/>
              <a:t>Relative scarcity</a:t>
            </a:r>
          </a:p>
          <a:p>
            <a:pPr lvl="1" algn="just" eaLnBrk="1" hangingPunct="1">
              <a:lnSpc>
                <a:spcPct val="90000"/>
              </a:lnSpc>
              <a:buFontTx/>
              <a:buNone/>
            </a:pPr>
            <a:r>
              <a:rPr lang="en-US" altLang="en-US" sz="2400" dirty="0"/>
              <a:t>2. Purposeful behavior</a:t>
            </a:r>
          </a:p>
          <a:p>
            <a:pPr lvl="2" algn="just" eaLnBrk="1" hangingPunct="1">
              <a:lnSpc>
                <a:spcPct val="90000"/>
              </a:lnSpc>
            </a:pPr>
            <a:r>
              <a:rPr lang="en-US" altLang="en-US" sz="2400" dirty="0"/>
              <a:t>Choices involve giving something up -an </a:t>
            </a:r>
            <a:r>
              <a:rPr lang="en-US" altLang="en-US" sz="2400" dirty="0">
                <a:solidFill>
                  <a:schemeClr val="accent2"/>
                </a:solidFill>
              </a:rPr>
              <a:t>opportunity cost.</a:t>
            </a:r>
          </a:p>
          <a:p>
            <a:pPr lvl="2" algn="just" eaLnBrk="1" hangingPunct="1">
              <a:lnSpc>
                <a:spcPct val="90000"/>
              </a:lnSpc>
            </a:pPr>
            <a:r>
              <a:rPr lang="en-US" altLang="en-US" sz="2400" dirty="0"/>
              <a:t>Individuals make choices purposefully with an </a:t>
            </a:r>
            <a:r>
              <a:rPr lang="en-US" altLang="en-US" sz="2400" dirty="0">
                <a:solidFill>
                  <a:schemeClr val="accent2"/>
                </a:solidFill>
              </a:rPr>
              <a:t>expected </a:t>
            </a:r>
            <a:r>
              <a:rPr lang="en-US" altLang="en-US" sz="2400" dirty="0"/>
              <a:t>net gain.</a:t>
            </a:r>
            <a:endParaRPr lang="en-US" altLang="en-US" sz="2400" dirty="0">
              <a:solidFill>
                <a:schemeClr val="accent2"/>
              </a:solidFill>
            </a:endParaRPr>
          </a:p>
          <a:p>
            <a:pPr lvl="1" algn="just" eaLnBrk="1" hangingPunct="1">
              <a:buFontTx/>
              <a:buNone/>
            </a:pPr>
            <a:r>
              <a:rPr lang="en-US" altLang="en-US" sz="2400" dirty="0"/>
              <a:t>3. Adaptability</a:t>
            </a:r>
          </a:p>
          <a:p>
            <a:pPr lvl="2" algn="just" eaLnBrk="1" hangingPunct="1"/>
            <a:r>
              <a:rPr lang="en-US" altLang="en-US" sz="2400" dirty="0"/>
              <a:t>Workers and firms adapt to changes in expected costs and benefits.</a:t>
            </a:r>
          </a:p>
          <a:p>
            <a:pPr algn="just" eaLnBrk="1" hangingPunct="1">
              <a:lnSpc>
                <a:spcPct val="90000"/>
              </a:lnSpc>
            </a:pPr>
            <a:endParaRPr lang="en-US" altLang="en-US" b="0" dirty="0" smtClean="0"/>
          </a:p>
        </p:txBody>
      </p:sp>
    </p:spTree>
    <p:extLst>
      <p:ext uri="{BB962C8B-B14F-4D97-AF65-F5344CB8AC3E}">
        <p14:creationId xmlns:p14="http://schemas.microsoft.com/office/powerpoint/2010/main" val="52624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315" y="375558"/>
            <a:ext cx="6816271" cy="751462"/>
          </a:xfrm>
        </p:spPr>
        <p:txBody>
          <a:bodyPr/>
          <a:lstStyle/>
          <a:p>
            <a:pPr algn="ctr"/>
            <a:r>
              <a:rPr lang="en-US" sz="4400" dirty="0" smtClean="0"/>
              <a:t>After reading this chapter, you should be able to:</a:t>
            </a:r>
            <a:endParaRPr lang="en-US" sz="4400" dirty="0"/>
          </a:p>
        </p:txBody>
      </p:sp>
      <p:sp>
        <p:nvSpPr>
          <p:cNvPr id="4" name="Content Placeholder 3"/>
          <p:cNvSpPr>
            <a:spLocks noGrp="1"/>
          </p:cNvSpPr>
          <p:nvPr>
            <p:ph idx="1"/>
          </p:nvPr>
        </p:nvSpPr>
        <p:spPr>
          <a:xfrm>
            <a:off x="399143" y="1676402"/>
            <a:ext cx="8229600" cy="4525963"/>
          </a:xfrm>
        </p:spPr>
        <p:txBody>
          <a:bodyPr/>
          <a:lstStyle/>
          <a:p>
            <a:pPr algn="just"/>
            <a:r>
              <a:rPr lang="en-US" sz="2800" dirty="0"/>
              <a:t>LO 01-01: Explain why labor economics is justified as a special field of inquiry.</a:t>
            </a:r>
          </a:p>
          <a:p>
            <a:pPr algn="just"/>
            <a:r>
              <a:rPr lang="en-US" sz="2800" dirty="0"/>
              <a:t>LO 01-02: Describe how the economic perspective can be applied to analysis of labor markets.</a:t>
            </a:r>
          </a:p>
          <a:p>
            <a:pPr algn="just"/>
            <a:r>
              <a:rPr lang="en-US" sz="2800" dirty="0"/>
              <a:t>LO 01-03: Identify those topics in labor economics that are mainly “microeconomic” and those that are primarily “macroeconomic.</a:t>
            </a:r>
          </a:p>
          <a:p>
            <a:pPr algn="just"/>
            <a:r>
              <a:rPr lang="en-US" sz="2800" dirty="0"/>
              <a:t>LO 01-04: Describe several benefits that derive from understanding labor economics.</a:t>
            </a:r>
          </a:p>
          <a:p>
            <a:endParaRPr lang="en-US" sz="1800" dirty="0"/>
          </a:p>
        </p:txBody>
      </p:sp>
    </p:spTree>
    <p:extLst>
      <p:ext uri="{BB962C8B-B14F-4D97-AF65-F5344CB8AC3E}">
        <p14:creationId xmlns:p14="http://schemas.microsoft.com/office/powerpoint/2010/main" val="755830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noFill/>
        </p:spPr>
        <p:txBody>
          <a:bodyPr/>
          <a:lstStyle/>
          <a:p>
            <a:pPr algn="ctr" eaLnBrk="1" hangingPunct="1"/>
            <a:r>
              <a:rPr lang="en-US" altLang="en-US" sz="4400" dirty="0" smtClean="0"/>
              <a:t>Choice</a:t>
            </a:r>
          </a:p>
        </p:txBody>
      </p:sp>
      <p:pic>
        <p:nvPicPr>
          <p:cNvPr id="2" name="Picture 1"/>
          <p:cNvPicPr>
            <a:picLocks noChangeAspect="1"/>
          </p:cNvPicPr>
          <p:nvPr/>
        </p:nvPicPr>
        <p:blipFill>
          <a:blip r:embed="rId3"/>
          <a:stretch>
            <a:fillRect/>
          </a:stretch>
        </p:blipFill>
        <p:spPr>
          <a:xfrm>
            <a:off x="1697377" y="1436451"/>
            <a:ext cx="6350795" cy="4876800"/>
          </a:xfrm>
          <a:prstGeom prst="rect">
            <a:avLst/>
          </a:prstGeom>
        </p:spPr>
      </p:pic>
    </p:spTree>
    <p:extLst>
      <p:ext uri="{BB962C8B-B14F-4D97-AF65-F5344CB8AC3E}">
        <p14:creationId xmlns:p14="http://schemas.microsoft.com/office/powerpoint/2010/main" val="2424968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3600" dirty="0">
                <a:solidFill>
                  <a:srgbClr val="EF8E21"/>
                </a:solidFill>
              </a:rPr>
              <a:t>4. Overview</a:t>
            </a:r>
            <a:endParaRPr lang="en-US" altLang="en-US" sz="2100" dirty="0">
              <a:solidFill>
                <a:srgbClr val="EF8E21"/>
              </a:solidFill>
            </a:endParaRPr>
          </a:p>
        </p:txBody>
      </p:sp>
    </p:spTree>
    <p:extLst>
      <p:ext uri="{BB962C8B-B14F-4D97-AF65-F5344CB8AC3E}">
        <p14:creationId xmlns:p14="http://schemas.microsoft.com/office/powerpoint/2010/main" val="2814144183"/>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noFill/>
        </p:spPr>
        <p:txBody>
          <a:bodyPr/>
          <a:lstStyle/>
          <a:p>
            <a:pPr algn="ctr" eaLnBrk="1" hangingPunct="1"/>
            <a:r>
              <a:rPr lang="en-US" altLang="en-US" sz="4400" dirty="0" smtClean="0"/>
              <a:t>Overview</a:t>
            </a:r>
          </a:p>
        </p:txBody>
      </p:sp>
      <p:sp>
        <p:nvSpPr>
          <p:cNvPr id="25603" name="Rectangle 2"/>
          <p:cNvSpPr>
            <a:spLocks noGrp="1" noChangeArrowheads="1"/>
          </p:cNvSpPr>
          <p:nvPr>
            <p:ph idx="1"/>
          </p:nvPr>
        </p:nvSpPr>
        <p:spPr/>
        <p:txBody>
          <a:bodyPr/>
          <a:lstStyle/>
          <a:p>
            <a:pPr eaLnBrk="1" hangingPunct="1"/>
            <a:r>
              <a:rPr lang="en-US" altLang="en-US" sz="2800" dirty="0" smtClean="0"/>
              <a:t>Microeconomics</a:t>
            </a:r>
          </a:p>
          <a:p>
            <a:pPr lvl="1" eaLnBrk="1" hangingPunct="1"/>
            <a:r>
              <a:rPr lang="en-US" altLang="en-US" sz="2800" dirty="0" smtClean="0"/>
              <a:t>Individual economic units or markets</a:t>
            </a:r>
          </a:p>
          <a:p>
            <a:pPr eaLnBrk="1" hangingPunct="1"/>
            <a:r>
              <a:rPr lang="en-US" altLang="en-US" sz="2800" dirty="0" smtClean="0"/>
              <a:t>Macroeconomics</a:t>
            </a:r>
          </a:p>
          <a:p>
            <a:pPr lvl="1" eaLnBrk="1" hangingPunct="1"/>
            <a:r>
              <a:rPr lang="en-US" altLang="en-US" sz="2800" dirty="0" smtClean="0"/>
              <a:t>Economy as a whole</a:t>
            </a:r>
          </a:p>
          <a:p>
            <a:pPr lvl="1" eaLnBrk="1" hangingPunct="1">
              <a:buFont typeface="Wingdings" pitchFamily="2" charset="2"/>
              <a:buNone/>
            </a:pPr>
            <a:endParaRPr lang="en-US" altLang="en-US" dirty="0" smtClean="0"/>
          </a:p>
        </p:txBody>
      </p:sp>
    </p:spTree>
    <p:extLst>
      <p:ext uri="{BB962C8B-B14F-4D97-AF65-F5344CB8AC3E}">
        <p14:creationId xmlns:p14="http://schemas.microsoft.com/office/powerpoint/2010/main" val="1128906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noFill/>
        </p:spPr>
        <p:txBody>
          <a:bodyPr/>
          <a:lstStyle/>
          <a:p>
            <a:pPr algn="ctr" eaLnBrk="1" hangingPunct="1"/>
            <a:r>
              <a:rPr lang="en-US" altLang="en-US" sz="4400" dirty="0" smtClean="0"/>
              <a:t>Overview</a:t>
            </a:r>
          </a:p>
        </p:txBody>
      </p:sp>
      <p:pic>
        <p:nvPicPr>
          <p:cNvPr id="2" name="Picture 1"/>
          <p:cNvPicPr>
            <a:picLocks noChangeAspect="1"/>
          </p:cNvPicPr>
          <p:nvPr/>
        </p:nvPicPr>
        <p:blipFill>
          <a:blip r:embed="rId3"/>
          <a:stretch>
            <a:fillRect/>
          </a:stretch>
        </p:blipFill>
        <p:spPr>
          <a:xfrm>
            <a:off x="457201" y="1628880"/>
            <a:ext cx="8033656" cy="4722026"/>
          </a:xfrm>
          <a:prstGeom prst="rect">
            <a:avLst/>
          </a:prstGeom>
        </p:spPr>
      </p:pic>
    </p:spTree>
    <p:extLst>
      <p:ext uri="{BB962C8B-B14F-4D97-AF65-F5344CB8AC3E}">
        <p14:creationId xmlns:p14="http://schemas.microsoft.com/office/powerpoint/2010/main" val="2046907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96686" y="2057401"/>
            <a:ext cx="7511142" cy="546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257175" indent="-257175" algn="just" eaLnBrk="0" fontAlgn="base" hangingPunct="0">
              <a:lnSpc>
                <a:spcPct val="80000"/>
              </a:lnSpc>
              <a:spcBef>
                <a:spcPct val="20000"/>
              </a:spcBef>
              <a:spcAft>
                <a:spcPct val="0"/>
              </a:spcAft>
              <a:buClr>
                <a:srgbClr val="969696"/>
              </a:buClr>
            </a:pPr>
            <a:r>
              <a:rPr kumimoji="1" lang="en-US" altLang="en-US" sz="2400" dirty="0">
                <a:solidFill>
                  <a:srgbClr val="000000"/>
                </a:solidFill>
                <a:latin typeface="Times New Roman" pitchFamily="18" charset="0"/>
              </a:rPr>
              <a:t>1.</a:t>
            </a:r>
            <a:r>
              <a:rPr kumimoji="1" lang="en-US" altLang="en-US" dirty="0">
                <a:solidFill>
                  <a:srgbClr val="000000"/>
                </a:solidFill>
                <a:latin typeface="Times New Roman" pitchFamily="18" charset="0"/>
              </a:rPr>
              <a:t> </a:t>
            </a:r>
            <a:r>
              <a:rPr kumimoji="1" lang="en-US" altLang="en-US" sz="2400" dirty="0">
                <a:solidFill>
                  <a:srgbClr val="000000"/>
                </a:solidFill>
                <a:latin typeface="Times New Roman" pitchFamily="18" charset="0"/>
              </a:rPr>
              <a:t>Why must the concepts of supply and demand as they pertain to products be modified when applied to labor markets?</a:t>
            </a:r>
          </a:p>
        </p:txBody>
      </p:sp>
      <p:sp>
        <p:nvSpPr>
          <p:cNvPr id="2" name="Title 1"/>
          <p:cNvSpPr>
            <a:spLocks noGrp="1"/>
          </p:cNvSpPr>
          <p:nvPr>
            <p:ph type="title"/>
          </p:nvPr>
        </p:nvSpPr>
        <p:spPr/>
        <p:txBody>
          <a:bodyPr/>
          <a:lstStyle/>
          <a:p>
            <a:pPr algn="ctr"/>
            <a:r>
              <a:rPr lang="en-US" altLang="en-US" sz="4400" dirty="0" smtClean="0"/>
              <a:t>Questions for Thought</a:t>
            </a:r>
            <a:endParaRPr lang="en-US" sz="4400" dirty="0"/>
          </a:p>
        </p:txBody>
      </p:sp>
      <p:sp>
        <p:nvSpPr>
          <p:cNvPr id="27653" name="Rectangle 7"/>
          <p:cNvSpPr>
            <a:spLocks noChangeArrowheads="1"/>
          </p:cNvSpPr>
          <p:nvPr/>
        </p:nvSpPr>
        <p:spPr bwMode="auto">
          <a:xfrm>
            <a:off x="696686" y="3068699"/>
            <a:ext cx="719545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257175" indent="-257175" algn="just" eaLnBrk="0" fontAlgn="base" hangingPunct="0">
              <a:lnSpc>
                <a:spcPct val="80000"/>
              </a:lnSpc>
              <a:spcBef>
                <a:spcPct val="20000"/>
              </a:spcBef>
              <a:spcAft>
                <a:spcPct val="0"/>
              </a:spcAft>
              <a:buClr>
                <a:srgbClr val="969696"/>
              </a:buClr>
            </a:pPr>
            <a:r>
              <a:rPr kumimoji="1" lang="en-US" altLang="en-US" dirty="0">
                <a:solidFill>
                  <a:srgbClr val="000000"/>
                </a:solidFill>
                <a:latin typeface="Times New Roman" pitchFamily="18" charset="0"/>
              </a:rPr>
              <a:t>2. </a:t>
            </a:r>
            <a:r>
              <a:rPr kumimoji="1" lang="en-US" altLang="en-US" sz="2400" dirty="0">
                <a:solidFill>
                  <a:srgbClr val="000000"/>
                </a:solidFill>
                <a:latin typeface="Times New Roman" pitchFamily="18" charset="0"/>
              </a:rPr>
              <a:t>Indicate whether each of the following statements pertains to microeconomics or macroeconomics:</a:t>
            </a:r>
          </a:p>
        </p:txBody>
      </p:sp>
      <p:sp>
        <p:nvSpPr>
          <p:cNvPr id="27654" name="Rectangle 9"/>
          <p:cNvSpPr>
            <a:spLocks noChangeArrowheads="1"/>
          </p:cNvSpPr>
          <p:nvPr/>
        </p:nvSpPr>
        <p:spPr bwMode="auto">
          <a:xfrm>
            <a:off x="2228850" y="4636295"/>
            <a:ext cx="4972050" cy="90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42900" indent="-342900">
              <a:spcBef>
                <a:spcPct val="20000"/>
              </a:spcBef>
              <a:buChar char="o"/>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Font typeface="Arial" charset="0"/>
              <a:buChar char="∞"/>
              <a:defRPr sz="2400">
                <a:solidFill>
                  <a:schemeClr val="tx1"/>
                </a:solidFill>
                <a:latin typeface="Arial" charset="0"/>
              </a:defRPr>
            </a:lvl3pPr>
            <a:lvl4pPr marL="1600200" indent="-228600">
              <a:spcBef>
                <a:spcPct val="20000"/>
              </a:spcBef>
              <a:buFont typeface="Arial" charset="0"/>
              <a:buChar char="~"/>
              <a:defRPr sz="2000">
                <a:solidFill>
                  <a:schemeClr val="tx1"/>
                </a:solidFill>
                <a:latin typeface="Arial" charset="0"/>
              </a:defRPr>
            </a:lvl4pPr>
            <a:lvl5pPr marL="2057400" indent="-22860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0" fontAlgn="base" hangingPunct="0">
              <a:lnSpc>
                <a:spcPct val="90000"/>
              </a:lnSpc>
              <a:spcAft>
                <a:spcPct val="0"/>
              </a:spcAft>
              <a:buClr>
                <a:srgbClr val="969696"/>
              </a:buClr>
              <a:buNone/>
            </a:pPr>
            <a:endParaRPr lang="en-US" altLang="en-US" sz="2100">
              <a:solidFill>
                <a:srgbClr val="000000"/>
              </a:solidFill>
              <a:latin typeface="Times New Roman" pitchFamily="18" charset="0"/>
            </a:endParaRPr>
          </a:p>
        </p:txBody>
      </p:sp>
      <p:sp>
        <p:nvSpPr>
          <p:cNvPr id="27655" name="Text Box 10"/>
          <p:cNvSpPr txBox="1">
            <a:spLocks noChangeArrowheads="1"/>
          </p:cNvSpPr>
          <p:nvPr/>
        </p:nvSpPr>
        <p:spPr bwMode="auto">
          <a:xfrm>
            <a:off x="457200" y="3720702"/>
            <a:ext cx="7212239"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o"/>
              <a:tabLst>
                <a:tab pos="455613" algn="l"/>
              </a:tabLst>
              <a:defRPr sz="3200">
                <a:solidFill>
                  <a:schemeClr val="tx1"/>
                </a:solidFill>
                <a:latin typeface="Arial" charset="0"/>
              </a:defRPr>
            </a:lvl1pPr>
            <a:lvl2pPr marL="742950" indent="-285750">
              <a:spcBef>
                <a:spcPct val="20000"/>
              </a:spcBef>
              <a:buChar char="•"/>
              <a:tabLst>
                <a:tab pos="455613" algn="l"/>
              </a:tabLst>
              <a:defRPr sz="2800">
                <a:solidFill>
                  <a:schemeClr val="tx1"/>
                </a:solidFill>
                <a:latin typeface="Arial" charset="0"/>
              </a:defRPr>
            </a:lvl2pPr>
            <a:lvl3pPr marL="1143000" indent="-228600">
              <a:spcBef>
                <a:spcPct val="20000"/>
              </a:spcBef>
              <a:buFont typeface="Arial" charset="0"/>
              <a:buChar char="∞"/>
              <a:tabLst>
                <a:tab pos="455613" algn="l"/>
              </a:tabLst>
              <a:defRPr sz="2400">
                <a:solidFill>
                  <a:schemeClr val="tx1"/>
                </a:solidFill>
                <a:latin typeface="Arial" charset="0"/>
              </a:defRPr>
            </a:lvl3pPr>
            <a:lvl4pPr marL="1600200" indent="-228600">
              <a:spcBef>
                <a:spcPct val="20000"/>
              </a:spcBef>
              <a:buFont typeface="Arial" charset="0"/>
              <a:buChar char="~"/>
              <a:tabLst>
                <a:tab pos="455613" algn="l"/>
              </a:tabLst>
              <a:defRPr sz="2000">
                <a:solidFill>
                  <a:schemeClr val="tx1"/>
                </a:solidFill>
                <a:latin typeface="Arial" charset="0"/>
              </a:defRPr>
            </a:lvl4pPr>
            <a:lvl5pPr marL="2057400" indent="-228600">
              <a:spcBef>
                <a:spcPct val="20000"/>
              </a:spcBef>
              <a:buFont typeface="Arial" charset="0"/>
              <a:buChar char="−"/>
              <a:tabLst>
                <a:tab pos="455613" algn="l"/>
              </a:tabLst>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tabLst>
                <a:tab pos="455613" algn="l"/>
              </a:tabLst>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tabLst>
                <a:tab pos="455613" algn="l"/>
              </a:tabLst>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tabLst>
                <a:tab pos="455613" algn="l"/>
              </a:tabLst>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tabLst>
                <a:tab pos="455613" algn="l"/>
              </a:tabLst>
              <a:defRPr sz="2000">
                <a:solidFill>
                  <a:schemeClr val="tx1"/>
                </a:solidFill>
                <a:latin typeface="Arial" charset="0"/>
              </a:defRPr>
            </a:lvl9pPr>
          </a:lstStyle>
          <a:p>
            <a:pPr marL="641747" indent="-336947" algn="just" eaLnBrk="0" fontAlgn="base" hangingPunct="0">
              <a:lnSpc>
                <a:spcPct val="80000"/>
              </a:lnSpc>
              <a:spcBef>
                <a:spcPct val="50000"/>
              </a:spcBef>
              <a:spcAft>
                <a:spcPct val="0"/>
              </a:spcAft>
              <a:buNone/>
            </a:pPr>
            <a:r>
              <a:rPr lang="en-US" altLang="en-US" sz="1650" dirty="0">
                <a:solidFill>
                  <a:srgbClr val="000000"/>
                </a:solidFill>
                <a:latin typeface="Times New Roman" panose="02020603050405020304" pitchFamily="18" charset="0"/>
              </a:rPr>
              <a:t>	(a) The unemployment rate in the United States </a:t>
            </a:r>
            <a:r>
              <a:rPr lang="en-US" altLang="en-US" sz="1650" dirty="0" smtClean="0">
                <a:solidFill>
                  <a:srgbClr val="000000"/>
                </a:solidFill>
                <a:latin typeface="Times New Roman" panose="02020603050405020304" pitchFamily="18" charset="0"/>
              </a:rPr>
              <a:t>was </a:t>
            </a:r>
            <a:r>
              <a:rPr lang="en-US" altLang="en-US" sz="1650" dirty="0">
                <a:solidFill>
                  <a:srgbClr val="000000"/>
                </a:solidFill>
                <a:latin typeface="Times New Roman" panose="02020603050405020304" pitchFamily="18" charset="0"/>
              </a:rPr>
              <a:t>5.3 percent in 2015.</a:t>
            </a:r>
            <a:endParaRPr lang="en-US" altLang="en-US" sz="1800" dirty="0">
              <a:solidFill>
                <a:srgbClr val="000000"/>
              </a:solidFill>
              <a:latin typeface="Times New Roman" panose="02020603050405020304" pitchFamily="18" charset="0"/>
            </a:endParaRPr>
          </a:p>
        </p:txBody>
      </p:sp>
      <p:sp>
        <p:nvSpPr>
          <p:cNvPr id="27656" name="Text Box 11"/>
          <p:cNvSpPr txBox="1">
            <a:spLocks noChangeArrowheads="1"/>
          </p:cNvSpPr>
          <p:nvPr/>
        </p:nvSpPr>
        <p:spPr bwMode="auto">
          <a:xfrm>
            <a:off x="583292" y="4169573"/>
            <a:ext cx="6848021"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o"/>
              <a:tabLst>
                <a:tab pos="452438" algn="l"/>
              </a:tabLst>
              <a:defRPr sz="3200">
                <a:solidFill>
                  <a:schemeClr val="tx1"/>
                </a:solidFill>
                <a:latin typeface="Arial" charset="0"/>
              </a:defRPr>
            </a:lvl1pPr>
            <a:lvl2pPr marL="742950" indent="-285750">
              <a:spcBef>
                <a:spcPct val="20000"/>
              </a:spcBef>
              <a:buChar char="•"/>
              <a:tabLst>
                <a:tab pos="452438" algn="l"/>
              </a:tabLst>
              <a:defRPr sz="2800">
                <a:solidFill>
                  <a:schemeClr val="tx1"/>
                </a:solidFill>
                <a:latin typeface="Arial" charset="0"/>
              </a:defRPr>
            </a:lvl2pPr>
            <a:lvl3pPr marL="1143000" indent="-228600">
              <a:spcBef>
                <a:spcPct val="20000"/>
              </a:spcBef>
              <a:buFont typeface="Arial" charset="0"/>
              <a:buChar char="∞"/>
              <a:tabLst>
                <a:tab pos="452438" algn="l"/>
              </a:tabLst>
              <a:defRPr sz="2400">
                <a:solidFill>
                  <a:schemeClr val="tx1"/>
                </a:solidFill>
                <a:latin typeface="Arial" charset="0"/>
              </a:defRPr>
            </a:lvl3pPr>
            <a:lvl4pPr marL="1600200" indent="-228600">
              <a:spcBef>
                <a:spcPct val="20000"/>
              </a:spcBef>
              <a:buFont typeface="Arial" charset="0"/>
              <a:buChar char="~"/>
              <a:tabLst>
                <a:tab pos="452438" algn="l"/>
              </a:tabLst>
              <a:defRPr sz="2000">
                <a:solidFill>
                  <a:schemeClr val="tx1"/>
                </a:solidFill>
                <a:latin typeface="Arial" charset="0"/>
              </a:defRPr>
            </a:lvl4pPr>
            <a:lvl5pPr marL="2057400" indent="-228600">
              <a:spcBef>
                <a:spcPct val="20000"/>
              </a:spcBef>
              <a:buFont typeface="Arial" charset="0"/>
              <a:buChar char="−"/>
              <a:tabLst>
                <a:tab pos="452438" algn="l"/>
              </a:tabLst>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9pPr>
          </a:lstStyle>
          <a:p>
            <a:pPr marL="641747" indent="-336947" algn="just" eaLnBrk="0" fontAlgn="base" hangingPunct="0">
              <a:lnSpc>
                <a:spcPct val="80000"/>
              </a:lnSpc>
              <a:spcBef>
                <a:spcPct val="50000"/>
              </a:spcBef>
              <a:spcAft>
                <a:spcPct val="0"/>
              </a:spcAft>
              <a:buNone/>
              <a:tabLst>
                <a:tab pos="455613" algn="l"/>
              </a:tabLst>
            </a:pPr>
            <a:r>
              <a:rPr lang="en-US" altLang="en-US" sz="1650" dirty="0" smtClean="0">
                <a:solidFill>
                  <a:srgbClr val="000000"/>
                </a:solidFill>
                <a:latin typeface="Times New Roman" panose="02020603050405020304" pitchFamily="18" charset="0"/>
              </a:rPr>
              <a:t>(</a:t>
            </a:r>
            <a:r>
              <a:rPr lang="en-US" altLang="en-US" sz="1650" dirty="0">
                <a:solidFill>
                  <a:srgbClr val="000000"/>
                </a:solidFill>
                <a:latin typeface="Times New Roman" panose="02020603050405020304" pitchFamily="18" charset="0"/>
              </a:rPr>
              <a:t>b) Bartenders at Andrew’s Capital Bar and Grill earn $9.25 per hour. </a:t>
            </a:r>
          </a:p>
        </p:txBody>
      </p:sp>
      <p:sp>
        <p:nvSpPr>
          <p:cNvPr id="27657" name="Text Box 12"/>
          <p:cNvSpPr txBox="1">
            <a:spLocks noChangeArrowheads="1"/>
          </p:cNvSpPr>
          <p:nvPr/>
        </p:nvSpPr>
        <p:spPr bwMode="auto">
          <a:xfrm>
            <a:off x="584426" y="4622004"/>
            <a:ext cx="7419975"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square">
            <a:spAutoFit/>
          </a:bodyPr>
          <a:lstStyle>
            <a:lvl1pPr>
              <a:spcBef>
                <a:spcPct val="20000"/>
              </a:spcBef>
              <a:buChar char="o"/>
              <a:tabLst>
                <a:tab pos="452438" algn="l"/>
              </a:tabLst>
              <a:defRPr sz="3200">
                <a:solidFill>
                  <a:schemeClr val="tx1"/>
                </a:solidFill>
                <a:latin typeface="Arial" charset="0"/>
              </a:defRPr>
            </a:lvl1pPr>
            <a:lvl2pPr marL="742950" indent="-285750">
              <a:spcBef>
                <a:spcPct val="20000"/>
              </a:spcBef>
              <a:buChar char="•"/>
              <a:tabLst>
                <a:tab pos="452438" algn="l"/>
              </a:tabLst>
              <a:defRPr sz="2800">
                <a:solidFill>
                  <a:schemeClr val="tx1"/>
                </a:solidFill>
                <a:latin typeface="Arial" charset="0"/>
              </a:defRPr>
            </a:lvl2pPr>
            <a:lvl3pPr marL="1143000" indent="-228600">
              <a:spcBef>
                <a:spcPct val="20000"/>
              </a:spcBef>
              <a:buFont typeface="Arial" charset="0"/>
              <a:buChar char="∞"/>
              <a:tabLst>
                <a:tab pos="452438" algn="l"/>
              </a:tabLst>
              <a:defRPr sz="2400">
                <a:solidFill>
                  <a:schemeClr val="tx1"/>
                </a:solidFill>
                <a:latin typeface="Arial" charset="0"/>
              </a:defRPr>
            </a:lvl3pPr>
            <a:lvl4pPr marL="1600200" indent="-228600">
              <a:spcBef>
                <a:spcPct val="20000"/>
              </a:spcBef>
              <a:buFont typeface="Arial" charset="0"/>
              <a:buChar char="~"/>
              <a:tabLst>
                <a:tab pos="452438" algn="l"/>
              </a:tabLst>
              <a:defRPr sz="2000">
                <a:solidFill>
                  <a:schemeClr val="tx1"/>
                </a:solidFill>
                <a:latin typeface="Arial" charset="0"/>
              </a:defRPr>
            </a:lvl4pPr>
            <a:lvl5pPr marL="2057400" indent="-228600">
              <a:spcBef>
                <a:spcPct val="20000"/>
              </a:spcBef>
              <a:buFont typeface="Arial" charset="0"/>
              <a:buChar char="−"/>
              <a:tabLst>
                <a:tab pos="452438" algn="l"/>
              </a:tabLst>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tabLst>
                <a:tab pos="452438" algn="l"/>
              </a:tabLst>
              <a:defRPr sz="2000">
                <a:solidFill>
                  <a:schemeClr val="tx1"/>
                </a:solidFill>
                <a:latin typeface="Arial" charset="0"/>
              </a:defRPr>
            </a:lvl9pPr>
          </a:lstStyle>
          <a:p>
            <a:pPr marL="641747" indent="-336947" algn="just" eaLnBrk="0" fontAlgn="base" hangingPunct="0">
              <a:lnSpc>
                <a:spcPct val="80000"/>
              </a:lnSpc>
              <a:spcBef>
                <a:spcPct val="50000"/>
              </a:spcBef>
              <a:spcAft>
                <a:spcPct val="0"/>
              </a:spcAft>
              <a:buNone/>
              <a:tabLst>
                <a:tab pos="455613" algn="l"/>
              </a:tabLst>
            </a:pPr>
            <a:r>
              <a:rPr lang="en-US" altLang="en-US" sz="1650" dirty="0" smtClean="0">
                <a:solidFill>
                  <a:srgbClr val="000000"/>
                </a:solidFill>
                <a:latin typeface="Times New Roman" panose="02020603050405020304" pitchFamily="18" charset="0"/>
              </a:rPr>
              <a:t>(</a:t>
            </a:r>
            <a:r>
              <a:rPr lang="en-US" altLang="en-US" sz="1650" dirty="0">
                <a:solidFill>
                  <a:srgbClr val="000000"/>
                </a:solidFill>
                <a:latin typeface="Times New Roman" panose="02020603050405020304" pitchFamily="18" charset="0"/>
              </a:rPr>
              <a:t>c) The productivity of American workers as a </a:t>
            </a:r>
            <a:r>
              <a:rPr lang="en-US" altLang="en-US" sz="1650" dirty="0" smtClean="0">
                <a:solidFill>
                  <a:srgbClr val="000000"/>
                </a:solidFill>
                <a:latin typeface="Times New Roman" panose="02020603050405020304" pitchFamily="18" charset="0"/>
              </a:rPr>
              <a:t>whole </a:t>
            </a:r>
            <a:r>
              <a:rPr lang="en-US" altLang="en-US" sz="1650" dirty="0">
                <a:solidFill>
                  <a:srgbClr val="000000"/>
                </a:solidFill>
                <a:latin typeface="Times New Roman" panose="02020603050405020304" pitchFamily="18" charset="0"/>
              </a:rPr>
              <a:t>has increased by more than 2 percent </a:t>
            </a:r>
            <a:r>
              <a:rPr lang="en-US" altLang="en-US" sz="1650" dirty="0" smtClean="0">
                <a:solidFill>
                  <a:srgbClr val="000000"/>
                </a:solidFill>
                <a:latin typeface="Times New Roman" panose="02020603050405020304" pitchFamily="18" charset="0"/>
              </a:rPr>
              <a:t> </a:t>
            </a:r>
            <a:r>
              <a:rPr lang="en-US" altLang="en-US" sz="1650" dirty="0">
                <a:solidFill>
                  <a:srgbClr val="000000"/>
                </a:solidFill>
                <a:latin typeface="Times New Roman" panose="02020603050405020304" pitchFamily="18" charset="0"/>
              </a:rPr>
              <a:t>per year in the last 4 years.</a:t>
            </a:r>
          </a:p>
        </p:txBody>
      </p:sp>
    </p:spTree>
    <p:extLst>
      <p:ext uri="{BB962C8B-B14F-4D97-AF65-F5344CB8AC3E}">
        <p14:creationId xmlns:p14="http://schemas.microsoft.com/office/powerpoint/2010/main" val="1248317625"/>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Learning Websites</a:t>
            </a:r>
            <a:endParaRPr lang="en-US" dirty="0"/>
          </a:p>
        </p:txBody>
      </p:sp>
      <p:sp>
        <p:nvSpPr>
          <p:cNvPr id="3" name="Content Placeholder 2"/>
          <p:cNvSpPr>
            <a:spLocks noGrp="1"/>
          </p:cNvSpPr>
          <p:nvPr>
            <p:ph idx="1"/>
          </p:nvPr>
        </p:nvSpPr>
        <p:spPr>
          <a:xfrm>
            <a:off x="457200" y="2114551"/>
            <a:ext cx="8327572" cy="3347357"/>
          </a:xfrm>
        </p:spPr>
        <p:txBody>
          <a:bodyPr/>
          <a:lstStyle/>
          <a:p>
            <a:pPr>
              <a:lnSpc>
                <a:spcPct val="80000"/>
              </a:lnSpc>
              <a:buClr>
                <a:srgbClr val="969696"/>
              </a:buClr>
            </a:pPr>
            <a:r>
              <a:rPr kumimoji="1" lang="en-US" sz="2100" kern="1200" dirty="0">
                <a:solidFill>
                  <a:srgbClr val="000000"/>
                </a:solidFill>
              </a:rPr>
              <a:t>Economist Magazine</a:t>
            </a:r>
          </a:p>
          <a:p>
            <a:pPr marL="300038" lvl="1" indent="0" algn="just">
              <a:lnSpc>
                <a:spcPct val="80000"/>
              </a:lnSpc>
              <a:buClr>
                <a:srgbClr val="969696"/>
              </a:buClr>
              <a:buNone/>
            </a:pPr>
            <a:r>
              <a:rPr kumimoji="1" lang="en-US" b="0" kern="1200" dirty="0">
                <a:solidFill>
                  <a:srgbClr val="000000"/>
                </a:solidFill>
              </a:rPr>
              <a:t>Go to the website for the Economist magazine (</a:t>
            </a:r>
            <a:r>
              <a:rPr kumimoji="1" lang="en-US" b="0" kern="1200" dirty="0">
                <a:solidFill>
                  <a:srgbClr val="000000"/>
                </a:solidFill>
                <a:hlinkClick r:id="rId2"/>
              </a:rPr>
              <a:t>http://</a:t>
            </a:r>
            <a:r>
              <a:rPr kumimoji="1" lang="en-US" b="0" kern="1200" dirty="0" smtClean="0">
                <a:solidFill>
                  <a:srgbClr val="000000"/>
                </a:solidFill>
                <a:hlinkClick r:id="rId2"/>
              </a:rPr>
              <a:t>www.economist.com</a:t>
            </a:r>
            <a:r>
              <a:rPr kumimoji="1" lang="en-US" b="0" kern="1200" dirty="0" smtClean="0">
                <a:solidFill>
                  <a:srgbClr val="000000"/>
                </a:solidFill>
              </a:rPr>
              <a:t>). Locate and </a:t>
            </a:r>
            <a:r>
              <a:rPr kumimoji="1" lang="en-US" b="0" kern="1200" dirty="0">
                <a:solidFill>
                  <a:srgbClr val="000000"/>
                </a:solidFill>
              </a:rPr>
              <a:t>cite an entry that covers a labor economics issue. </a:t>
            </a:r>
            <a:endParaRPr kumimoji="1" lang="en-US" kern="1200" dirty="0">
              <a:solidFill>
                <a:srgbClr val="000000"/>
              </a:solidFill>
            </a:endParaRPr>
          </a:p>
          <a:p>
            <a:pPr marL="386953" lvl="1" indent="-342900" algn="just">
              <a:lnSpc>
                <a:spcPct val="80000"/>
              </a:lnSpc>
              <a:buClr>
                <a:srgbClr val="969696"/>
              </a:buClr>
              <a:buFont typeface="Courier New" panose="02070309020205020404" pitchFamily="49" charset="0"/>
              <a:buChar char="o"/>
            </a:pPr>
            <a:r>
              <a:rPr kumimoji="1" lang="en-US" b="1" kern="1200" dirty="0">
                <a:solidFill>
                  <a:srgbClr val="000000"/>
                </a:solidFill>
                <a:ea typeface="+mn-ea"/>
                <a:cs typeface="+mn-cs"/>
              </a:rPr>
              <a:t>The Nobel e-Museum </a:t>
            </a:r>
            <a:r>
              <a:rPr kumimoji="1" lang="en-US" kern="1200" dirty="0">
                <a:solidFill>
                  <a:srgbClr val="000000"/>
                </a:solidFill>
              </a:rPr>
              <a:t>website provides information about the </a:t>
            </a:r>
            <a:r>
              <a:rPr kumimoji="1" lang="en-US" kern="1200" dirty="0" smtClean="0">
                <a:solidFill>
                  <a:srgbClr val="000000"/>
                </a:solidFill>
              </a:rPr>
              <a:t>Nobel Prize winners in economics.</a:t>
            </a:r>
          </a:p>
          <a:p>
            <a:pPr marL="300038" lvl="1" indent="0" algn="just">
              <a:lnSpc>
                <a:spcPct val="80000"/>
              </a:lnSpc>
              <a:buClr>
                <a:srgbClr val="969696"/>
              </a:buClr>
              <a:buNone/>
            </a:pPr>
            <a:r>
              <a:rPr kumimoji="1" lang="en-US" kern="1200" dirty="0" smtClean="0">
                <a:solidFill>
                  <a:srgbClr val="000000"/>
                </a:solidFill>
              </a:rPr>
              <a:t> </a:t>
            </a:r>
            <a:r>
              <a:rPr kumimoji="1" lang="en-US" kern="1200" dirty="0">
                <a:solidFill>
                  <a:srgbClr val="000000"/>
                </a:solidFill>
              </a:rPr>
              <a:t>(</a:t>
            </a:r>
            <a:r>
              <a:rPr kumimoji="1" lang="en-US" kern="1200" dirty="0">
                <a:solidFill>
                  <a:srgbClr val="000000"/>
                </a:solidFill>
                <a:hlinkClick r:id="rId3"/>
              </a:rPr>
              <a:t>http://www.nobelprize.org/nobel_prizes/economic-sciences</a:t>
            </a:r>
            <a:r>
              <a:rPr kumimoji="1" lang="en-US" kern="1200" dirty="0" smtClean="0">
                <a:solidFill>
                  <a:srgbClr val="000000"/>
                </a:solidFill>
                <a:hlinkClick r:id="rId3"/>
              </a:rPr>
              <a:t>/</a:t>
            </a:r>
            <a:r>
              <a:rPr kumimoji="1" lang="en-US" kern="1200" dirty="0" smtClean="0">
                <a:solidFill>
                  <a:srgbClr val="000000"/>
                </a:solidFill>
              </a:rPr>
              <a:t>)</a:t>
            </a:r>
          </a:p>
          <a:p>
            <a:pPr marL="342900" lvl="1" indent="-342900" algn="just">
              <a:lnSpc>
                <a:spcPct val="80000"/>
              </a:lnSpc>
              <a:buClr>
                <a:srgbClr val="969696"/>
              </a:buClr>
              <a:buFont typeface="Courier New" panose="02070309020205020404" pitchFamily="49" charset="0"/>
              <a:buChar char="o"/>
            </a:pPr>
            <a:r>
              <a:rPr kumimoji="1" lang="en-US" kern="1200" dirty="0" smtClean="0">
                <a:solidFill>
                  <a:srgbClr val="000000"/>
                </a:solidFill>
              </a:rPr>
              <a:t>The </a:t>
            </a:r>
            <a:r>
              <a:rPr kumimoji="1" lang="en-US" kern="1200" dirty="0">
                <a:solidFill>
                  <a:srgbClr val="000000"/>
                </a:solidFill>
              </a:rPr>
              <a:t>website for the </a:t>
            </a:r>
            <a:r>
              <a:rPr kumimoji="1" lang="en-US" b="1" kern="1200" dirty="0">
                <a:solidFill>
                  <a:srgbClr val="000000"/>
                </a:solidFill>
              </a:rPr>
              <a:t>Open Directory Project</a:t>
            </a:r>
            <a:r>
              <a:rPr kumimoji="1" lang="en-US" kern="1200" dirty="0">
                <a:solidFill>
                  <a:srgbClr val="000000"/>
                </a:solidFill>
              </a:rPr>
              <a:t> supplies many labor </a:t>
            </a:r>
            <a:r>
              <a:rPr kumimoji="1" lang="en-US" kern="1200" dirty="0" smtClean="0">
                <a:solidFill>
                  <a:srgbClr val="000000"/>
                </a:solidFill>
              </a:rPr>
              <a:t>economics–related links.</a:t>
            </a:r>
          </a:p>
          <a:p>
            <a:pPr marL="0" lvl="1" indent="0" algn="just">
              <a:lnSpc>
                <a:spcPct val="80000"/>
              </a:lnSpc>
              <a:buClr>
                <a:srgbClr val="969696"/>
              </a:buClr>
              <a:buNone/>
            </a:pPr>
            <a:r>
              <a:rPr kumimoji="1" lang="en-US" kern="1200" dirty="0" smtClean="0">
                <a:solidFill>
                  <a:srgbClr val="000000"/>
                </a:solidFill>
              </a:rPr>
              <a:t>     (</a:t>
            </a:r>
            <a:r>
              <a:rPr kumimoji="1" lang="en-US" kern="1200" dirty="0" smtClean="0">
                <a:solidFill>
                  <a:srgbClr val="000000"/>
                </a:solidFill>
                <a:hlinkClick r:id="rId4"/>
              </a:rPr>
              <a:t>http</a:t>
            </a:r>
            <a:r>
              <a:rPr kumimoji="1" lang="en-US" kern="1200" dirty="0">
                <a:solidFill>
                  <a:srgbClr val="000000"/>
                </a:solidFill>
                <a:hlinkClick r:id="rId4"/>
              </a:rPr>
              <a:t>://</a:t>
            </a:r>
            <a:r>
              <a:rPr kumimoji="1" lang="en-US" kern="1200" dirty="0" smtClean="0">
                <a:solidFill>
                  <a:srgbClr val="000000"/>
                </a:solidFill>
                <a:hlinkClick r:id="rId4"/>
              </a:rPr>
              <a:t>dmoz.org/Science/Social_Sciences/Economics/Labor_Economics</a:t>
            </a:r>
            <a:r>
              <a:rPr kumimoji="1" lang="en-US" kern="1200" dirty="0" smtClean="0">
                <a:solidFill>
                  <a:srgbClr val="000000"/>
                </a:solidFill>
              </a:rPr>
              <a:t>)</a:t>
            </a:r>
            <a:endParaRPr kumimoji="1" lang="en-US" kern="1200" dirty="0">
              <a:solidFill>
                <a:srgbClr val="000000"/>
              </a:solidFill>
            </a:endParaRPr>
          </a:p>
        </p:txBody>
      </p:sp>
    </p:spTree>
    <p:extLst>
      <p:ext uri="{BB962C8B-B14F-4D97-AF65-F5344CB8AC3E}">
        <p14:creationId xmlns:p14="http://schemas.microsoft.com/office/powerpoint/2010/main" val="329167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p:txBody>
          <a:bodyPr/>
          <a:lstStyle/>
          <a:p>
            <a:r>
              <a:rPr lang="en-US" altLang="en-US" sz="4050" dirty="0">
                <a:solidFill>
                  <a:srgbClr val="EF8E21"/>
                </a:solidFill>
              </a:rPr>
              <a:t>1. Labor Economics as a Discipline</a:t>
            </a:r>
          </a:p>
        </p:txBody>
      </p:sp>
      <p:cxnSp>
        <p:nvCxnSpPr>
          <p:cNvPr id="9" name="Straight Connector 8"/>
          <p:cNvCxnSpPr/>
          <p:nvPr/>
        </p:nvCxnSpPr>
        <p:spPr>
          <a:xfrm>
            <a:off x="1485900" y="3200400"/>
            <a:ext cx="6172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36606"/>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smtClean="0"/>
              <a:t>What is </a:t>
            </a:r>
            <a:r>
              <a:rPr lang="en-US" altLang="en-US" sz="4400" b="1" dirty="0" smtClean="0"/>
              <a:t>Labor Economics?</a:t>
            </a:r>
          </a:p>
        </p:txBody>
      </p:sp>
      <p:sp>
        <p:nvSpPr>
          <p:cNvPr id="9219" name="Rectangle 3"/>
          <p:cNvSpPr>
            <a:spLocks noGrp="1" noChangeArrowheads="1"/>
          </p:cNvSpPr>
          <p:nvPr>
            <p:ph idx="1"/>
          </p:nvPr>
        </p:nvSpPr>
        <p:spPr>
          <a:xfrm>
            <a:off x="457200" y="1657352"/>
            <a:ext cx="8229600" cy="3394472"/>
          </a:xfrm>
        </p:spPr>
        <p:txBody>
          <a:bodyPr/>
          <a:lstStyle/>
          <a:p>
            <a:pPr algn="just"/>
            <a:r>
              <a:rPr lang="en-US" dirty="0" smtClean="0"/>
              <a:t>Labor</a:t>
            </a:r>
            <a:r>
              <a:rPr lang="en-US" b="0" dirty="0" smtClean="0"/>
              <a:t> </a:t>
            </a:r>
            <a:r>
              <a:rPr lang="en-US" b="0" dirty="0"/>
              <a:t>is a </a:t>
            </a:r>
            <a:r>
              <a:rPr lang="en-US" b="0" dirty="0" smtClean="0"/>
              <a:t>factor of </a:t>
            </a:r>
            <a:r>
              <a:rPr lang="en-US" b="0" dirty="0"/>
              <a:t>production that refers to the work people do to produce goods and services</a:t>
            </a:r>
            <a:r>
              <a:rPr lang="en-US" b="0" dirty="0" smtClean="0"/>
              <a:t>.</a:t>
            </a:r>
          </a:p>
          <a:p>
            <a:pPr algn="just"/>
            <a:r>
              <a:rPr lang="en-US" b="0" dirty="0" smtClean="0"/>
              <a:t> </a:t>
            </a:r>
            <a:r>
              <a:rPr lang="en-US" b="0" dirty="0"/>
              <a:t>It includes all the physical and mental efforts that go into the production of goods and services</a:t>
            </a:r>
            <a:r>
              <a:rPr lang="en-US" b="0" dirty="0" smtClean="0"/>
              <a:t>.</a:t>
            </a:r>
          </a:p>
          <a:p>
            <a:pPr algn="just"/>
            <a:r>
              <a:rPr lang="en-US" b="0" dirty="0"/>
              <a:t>The </a:t>
            </a:r>
            <a:r>
              <a:rPr lang="en-US" dirty="0"/>
              <a:t>four types of labor</a:t>
            </a:r>
            <a:r>
              <a:rPr lang="en-US" b="0" dirty="0"/>
              <a:t> in economics are skilled, unskilled, semi-skilled, and professional. Together, these four types of labor make up the active labor force</a:t>
            </a:r>
            <a:r>
              <a:rPr lang="en-US" b="0" dirty="0" smtClean="0"/>
              <a:t>.</a:t>
            </a:r>
          </a:p>
          <a:p>
            <a:pPr algn="just"/>
            <a:r>
              <a:rPr lang="en-US" b="0" dirty="0"/>
              <a:t>The term </a:t>
            </a:r>
            <a:r>
              <a:rPr lang="en-US" dirty="0"/>
              <a:t>labor market</a:t>
            </a:r>
            <a:r>
              <a:rPr lang="en-US" b="0" dirty="0"/>
              <a:t> refers to employers buying labor services from workers in exchange for wages or other forms of compensation. </a:t>
            </a:r>
            <a:endParaRPr lang="en-US" b="0" dirty="0" smtClean="0"/>
          </a:p>
          <a:p>
            <a:pPr algn="just"/>
            <a:r>
              <a:rPr lang="en-US" b="0" dirty="0" smtClean="0"/>
              <a:t>The </a:t>
            </a:r>
            <a:r>
              <a:rPr lang="en-US" b="0" dirty="0"/>
              <a:t>labor market is determined by the supply of labor and the demand for labor</a:t>
            </a: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319006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smtClean="0"/>
              <a:t>What is </a:t>
            </a:r>
            <a:r>
              <a:rPr lang="en-US" altLang="en-US" sz="4400" b="1" dirty="0" smtClean="0"/>
              <a:t>Labor Economics?</a:t>
            </a:r>
          </a:p>
        </p:txBody>
      </p:sp>
      <p:sp>
        <p:nvSpPr>
          <p:cNvPr id="9219" name="Rectangle 3"/>
          <p:cNvSpPr>
            <a:spLocks noGrp="1" noChangeArrowheads="1"/>
          </p:cNvSpPr>
          <p:nvPr>
            <p:ph idx="1"/>
          </p:nvPr>
        </p:nvSpPr>
        <p:spPr>
          <a:xfrm>
            <a:off x="457200" y="1802494"/>
            <a:ext cx="8229600" cy="3394472"/>
          </a:xfrm>
        </p:spPr>
        <p:txBody>
          <a:bodyPr/>
          <a:lstStyle/>
          <a:p>
            <a:pPr algn="just"/>
            <a:r>
              <a:rPr lang="en-US" sz="2800" b="0" dirty="0">
                <a:solidFill>
                  <a:srgbClr val="000000"/>
                </a:solidFill>
                <a:cs typeface="Times New Roman" panose="02020603050405020304" pitchFamily="18" charset="0"/>
              </a:rPr>
              <a:t>Most of us will allocate a substantial fraction of our time to the labor market. </a:t>
            </a:r>
          </a:p>
          <a:p>
            <a:pPr algn="just"/>
            <a:r>
              <a:rPr lang="en-US" sz="2800" b="0" dirty="0">
                <a:solidFill>
                  <a:srgbClr val="000000"/>
                </a:solidFill>
                <a:cs typeface="Times New Roman" panose="02020603050405020304" pitchFamily="18" charset="0"/>
              </a:rPr>
              <a:t>How we do in the labor market helps determine our wealth, what we can afford to consume, with whom we associate, where we vacation, which schools our children attend, and even who finds us attractive. </a:t>
            </a:r>
          </a:p>
          <a:p>
            <a:pPr algn="just"/>
            <a:r>
              <a:rPr lang="en-US" sz="2800" b="0" dirty="0">
                <a:solidFill>
                  <a:srgbClr val="000000"/>
                </a:solidFill>
                <a:cs typeface="Times New Roman" panose="02020603050405020304" pitchFamily="18" charset="0"/>
              </a:rPr>
              <a:t>Not surprisingly, we are all eager to learn how the labor market works. </a:t>
            </a: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3942201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What is Labor Economics?</a:t>
            </a:r>
          </a:p>
        </p:txBody>
      </p:sp>
      <p:sp>
        <p:nvSpPr>
          <p:cNvPr id="9219" name="Rectangle 3"/>
          <p:cNvSpPr>
            <a:spLocks noGrp="1" noChangeArrowheads="1"/>
          </p:cNvSpPr>
          <p:nvPr>
            <p:ph idx="1"/>
          </p:nvPr>
        </p:nvSpPr>
        <p:spPr/>
        <p:txBody>
          <a:bodyPr/>
          <a:lstStyle/>
          <a:p>
            <a:pPr algn="just"/>
            <a:r>
              <a:rPr lang="en-US" sz="2800" dirty="0">
                <a:solidFill>
                  <a:srgbClr val="000000"/>
                </a:solidFill>
                <a:cs typeface="Times New Roman" panose="02020603050405020304" pitchFamily="18" charset="0"/>
              </a:rPr>
              <a:t>Labor economics </a:t>
            </a:r>
            <a:r>
              <a:rPr lang="en-US" sz="2800" b="0" dirty="0">
                <a:solidFill>
                  <a:srgbClr val="000000"/>
                </a:solidFill>
                <a:cs typeface="Times New Roman" panose="02020603050405020304" pitchFamily="18" charset="0"/>
              </a:rPr>
              <a:t>studies how labor markets work </a:t>
            </a:r>
          </a:p>
          <a:p>
            <a:pPr algn="just"/>
            <a:r>
              <a:rPr lang="en-US" sz="2800" dirty="0">
                <a:solidFill>
                  <a:srgbClr val="000000"/>
                </a:solidFill>
                <a:cs typeface="Times New Roman" panose="02020603050405020304" pitchFamily="18" charset="0"/>
              </a:rPr>
              <a:t>Labor economics </a:t>
            </a:r>
            <a:r>
              <a:rPr lang="en-US" sz="2800" b="0" dirty="0">
                <a:solidFill>
                  <a:srgbClr val="000000"/>
                </a:solidFill>
                <a:cs typeface="Times New Roman" panose="02020603050405020304" pitchFamily="18" charset="0"/>
              </a:rPr>
              <a:t>examines:</a:t>
            </a:r>
          </a:p>
          <a:p>
            <a:pPr lvl="1" algn="just">
              <a:buFont typeface="Wingdings" panose="05000000000000000000" pitchFamily="2" charset="2"/>
              <a:buChar char="§"/>
            </a:pPr>
            <a:r>
              <a:rPr lang="en-US" sz="2800" dirty="0">
                <a:solidFill>
                  <a:srgbClr val="000000"/>
                </a:solidFill>
                <a:cs typeface="Times New Roman" panose="02020603050405020304" pitchFamily="18" charset="0"/>
              </a:rPr>
              <a:t> the organization, functioning, and outcomes of labor markets</a:t>
            </a:r>
          </a:p>
          <a:p>
            <a:pPr lvl="1" algn="just">
              <a:buFont typeface="Wingdings" panose="05000000000000000000" pitchFamily="2" charset="2"/>
              <a:buChar char="§"/>
            </a:pPr>
            <a:r>
              <a:rPr lang="en-US" sz="2800" dirty="0">
                <a:solidFill>
                  <a:srgbClr val="000000"/>
                </a:solidFill>
                <a:cs typeface="Times New Roman" panose="02020603050405020304" pitchFamily="18" charset="0"/>
              </a:rPr>
              <a:t>the decisions of prospective and present labor market participants</a:t>
            </a:r>
          </a:p>
          <a:p>
            <a:pPr lvl="1" algn="just">
              <a:buFont typeface="Wingdings" panose="05000000000000000000" pitchFamily="2" charset="2"/>
              <a:buChar char="§"/>
            </a:pPr>
            <a:r>
              <a:rPr lang="en-US" sz="2800" dirty="0">
                <a:solidFill>
                  <a:srgbClr val="000000"/>
                </a:solidFill>
                <a:cs typeface="Times New Roman" panose="02020603050405020304" pitchFamily="18" charset="0"/>
              </a:rPr>
              <a:t>public policies relating to the employment and payment of labor resources.</a:t>
            </a:r>
            <a:endParaRPr lang="en-US" altLang="en-US" sz="28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4036642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Some Policy Issues in Labor Economics?</a:t>
            </a:r>
          </a:p>
        </p:txBody>
      </p:sp>
      <p:sp>
        <p:nvSpPr>
          <p:cNvPr id="9219" name="Rectangle 3"/>
          <p:cNvSpPr>
            <a:spLocks noGrp="1" noChangeArrowheads="1"/>
          </p:cNvSpPr>
          <p:nvPr>
            <p:ph idx="1"/>
          </p:nvPr>
        </p:nvSpPr>
        <p:spPr>
          <a:xfrm>
            <a:off x="351972" y="1567079"/>
            <a:ext cx="8229600" cy="3394472"/>
          </a:xfrm>
        </p:spPr>
        <p:txBody>
          <a:bodyPr/>
          <a:lstStyle/>
          <a:p>
            <a:pPr lvl="0" algn="just"/>
            <a:r>
              <a:rPr lang="en-US" sz="2600" b="0" dirty="0">
                <a:solidFill>
                  <a:srgbClr val="000000"/>
                </a:solidFill>
                <a:cs typeface="Times New Roman" panose="02020603050405020304" pitchFamily="18" charset="0"/>
              </a:rPr>
              <a:t>Labor economics helps us understand and address many of the social and economic problems facing modern societies</a:t>
            </a:r>
          </a:p>
          <a:p>
            <a:pPr marL="685800" lvl="1" indent="-342900" algn="just">
              <a:buFont typeface="+mj-lt"/>
              <a:buAutoNum type="arabicPeriod"/>
            </a:pPr>
            <a:r>
              <a:rPr lang="en-US" sz="2400" dirty="0">
                <a:solidFill>
                  <a:srgbClr val="000000"/>
                </a:solidFill>
                <a:ea typeface="+mn-ea"/>
                <a:cs typeface="Times New Roman" panose="02020603050405020304" pitchFamily="18" charset="0"/>
              </a:rPr>
              <a:t>Do welfare programs create work disincentives?</a:t>
            </a:r>
          </a:p>
          <a:p>
            <a:pPr marL="685800" lvl="1" indent="-342900" algn="just">
              <a:buFont typeface="+mj-lt"/>
              <a:buAutoNum type="arabicPeriod"/>
            </a:pPr>
            <a:r>
              <a:rPr lang="en-US" sz="2400" dirty="0">
                <a:solidFill>
                  <a:srgbClr val="000000"/>
                </a:solidFill>
                <a:ea typeface="+mn-ea"/>
                <a:cs typeface="Times New Roman" panose="02020603050405020304" pitchFamily="18" charset="0"/>
              </a:rPr>
              <a:t>What is the impact of immigration on the wage of native-born workers?</a:t>
            </a:r>
          </a:p>
          <a:p>
            <a:pPr marL="685800" lvl="1" indent="-342900" algn="just">
              <a:buFont typeface="+mj-lt"/>
              <a:buAutoNum type="arabicPeriod"/>
            </a:pPr>
            <a:r>
              <a:rPr lang="en-US" sz="2400" dirty="0">
                <a:solidFill>
                  <a:srgbClr val="000000"/>
                </a:solidFill>
                <a:ea typeface="+mn-ea"/>
                <a:cs typeface="Times New Roman" panose="02020603050405020304" pitchFamily="18" charset="0"/>
              </a:rPr>
              <a:t>Do minimum wages increase the unemployment rate of less-skilled workers?</a:t>
            </a:r>
          </a:p>
          <a:p>
            <a:pPr marL="685800" lvl="1" indent="-342900" algn="just">
              <a:buFont typeface="+mj-lt"/>
              <a:buAutoNum type="arabicPeriod"/>
            </a:pPr>
            <a:r>
              <a:rPr lang="en-US" sz="2400" dirty="0">
                <a:solidFill>
                  <a:srgbClr val="000000"/>
                </a:solidFill>
                <a:ea typeface="+mn-ea"/>
                <a:cs typeface="Times New Roman" panose="02020603050405020304" pitchFamily="18" charset="0"/>
              </a:rPr>
              <a:t>What is the impact of occupational safety and health regulations on employment and earnings?</a:t>
            </a:r>
          </a:p>
          <a:p>
            <a:pPr marL="685800" lvl="1" indent="-342900" algn="just">
              <a:buFont typeface="+mj-lt"/>
              <a:buAutoNum type="arabicPeriod"/>
            </a:pPr>
            <a:r>
              <a:rPr lang="en-US" sz="2400" dirty="0">
                <a:solidFill>
                  <a:srgbClr val="000000"/>
                </a:solidFill>
                <a:ea typeface="+mn-ea"/>
                <a:cs typeface="Times New Roman" panose="02020603050405020304" pitchFamily="18" charset="0"/>
              </a:rPr>
              <a:t>Do government subsidies of human capital investments improve the economic well-being of disadvantaged workers?</a:t>
            </a:r>
            <a:endParaRPr lang="en-US" altLang="en-US" sz="2400" dirty="0">
              <a:solidFill>
                <a:srgbClr val="000000"/>
              </a:solidFill>
              <a:ea typeface="+mn-ea"/>
              <a:cs typeface="Times New Roman" panose="02020603050405020304" pitchFamily="18" charset="0"/>
            </a:endParaRPr>
          </a:p>
        </p:txBody>
      </p:sp>
    </p:spTree>
    <p:extLst>
      <p:ext uri="{BB962C8B-B14F-4D97-AF65-F5344CB8AC3E}">
        <p14:creationId xmlns:p14="http://schemas.microsoft.com/office/powerpoint/2010/main" val="3330677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Policy Issues in Labor Economics?</a:t>
            </a:r>
          </a:p>
        </p:txBody>
      </p:sp>
      <p:sp>
        <p:nvSpPr>
          <p:cNvPr id="9219" name="Rectangle 3"/>
          <p:cNvSpPr>
            <a:spLocks noGrp="1" noChangeArrowheads="1"/>
          </p:cNvSpPr>
          <p:nvPr>
            <p:ph idx="1"/>
          </p:nvPr>
        </p:nvSpPr>
        <p:spPr/>
        <p:txBody>
          <a:bodyPr/>
          <a:lstStyle/>
          <a:p>
            <a:pPr marL="800100" lvl="1" indent="-457200" algn="just">
              <a:buFont typeface="+mj-lt"/>
              <a:buAutoNum type="arabicPeriod" startAt="6"/>
            </a:pPr>
            <a:r>
              <a:rPr lang="en-US" sz="2400" dirty="0">
                <a:solidFill>
                  <a:srgbClr val="000000"/>
                </a:solidFill>
                <a:ea typeface="+mn-ea"/>
                <a:cs typeface="Times New Roman" panose="02020603050405020304" pitchFamily="18" charset="0"/>
              </a:rPr>
              <a:t>Why did wage inequality in the United States rise so rapidly after 1980?</a:t>
            </a:r>
          </a:p>
          <a:p>
            <a:pPr marL="800100" lvl="1" indent="-457200" algn="just">
              <a:buFont typeface="+mj-lt"/>
              <a:buAutoNum type="arabicPeriod" startAt="6"/>
            </a:pPr>
            <a:r>
              <a:rPr lang="en-US" sz="2400" dirty="0">
                <a:solidFill>
                  <a:srgbClr val="000000"/>
                </a:solidFill>
                <a:ea typeface="+mn-ea"/>
                <a:cs typeface="Times New Roman" panose="02020603050405020304" pitchFamily="18" charset="0"/>
              </a:rPr>
              <a:t>What is the impact of affirmative action programs on the earnings of women and minorities and on the number of women and minorities that firms hire?</a:t>
            </a:r>
          </a:p>
          <a:p>
            <a:pPr marL="800100" lvl="1" indent="-457200" algn="just">
              <a:buFont typeface="+mj-lt"/>
              <a:buAutoNum type="arabicPeriod" startAt="6"/>
            </a:pPr>
            <a:r>
              <a:rPr lang="en-US" sz="2400" dirty="0">
                <a:solidFill>
                  <a:srgbClr val="000000"/>
                </a:solidFill>
                <a:ea typeface="+mn-ea"/>
                <a:cs typeface="Times New Roman" panose="02020603050405020304" pitchFamily="18" charset="0"/>
              </a:rPr>
              <a:t>What is the economic impact of unions, both on their members and on the rest of the economy?</a:t>
            </a:r>
          </a:p>
          <a:p>
            <a:pPr marL="800100" lvl="1" indent="-457200" algn="just">
              <a:buFont typeface="+mj-lt"/>
              <a:buAutoNum type="arabicPeriod" startAt="6"/>
            </a:pPr>
            <a:r>
              <a:rPr lang="en-US" sz="2400" dirty="0">
                <a:solidFill>
                  <a:srgbClr val="000000"/>
                </a:solidFill>
                <a:ea typeface="+mn-ea"/>
                <a:cs typeface="Times New Roman" panose="02020603050405020304" pitchFamily="18" charset="0"/>
              </a:rPr>
              <a:t>Would merit pay for teachers improve the academic achievement of students?</a:t>
            </a:r>
          </a:p>
          <a:p>
            <a:pPr marL="800100" lvl="1" indent="-457200" algn="just">
              <a:buFont typeface="+mj-lt"/>
              <a:buAutoNum type="arabicPeriod" startAt="6"/>
            </a:pPr>
            <a:r>
              <a:rPr lang="en-US" sz="2400" dirty="0">
                <a:solidFill>
                  <a:srgbClr val="000000"/>
                </a:solidFill>
                <a:ea typeface="+mn-ea"/>
                <a:cs typeface="Times New Roman" panose="02020603050405020304" pitchFamily="18" charset="0"/>
              </a:rPr>
              <a:t>Do generous unemployment insurance benefits lengthen the duration of spells of unemployment?</a:t>
            </a:r>
            <a:endParaRPr lang="en-US" altLang="en-US" sz="2400" dirty="0">
              <a:solidFill>
                <a:srgbClr val="000000"/>
              </a:solidFill>
              <a:ea typeface="+mn-ea"/>
              <a:cs typeface="Times New Roman" panose="02020603050405020304" pitchFamily="18" charset="0"/>
            </a:endParaRPr>
          </a:p>
        </p:txBody>
      </p:sp>
    </p:spTree>
    <p:extLst>
      <p:ext uri="{BB962C8B-B14F-4D97-AF65-F5344CB8AC3E}">
        <p14:creationId xmlns:p14="http://schemas.microsoft.com/office/powerpoint/2010/main" val="280767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algn="ctr" eaLnBrk="1" hangingPunct="1"/>
            <a:r>
              <a:rPr lang="en-US" altLang="en-US" sz="4400" dirty="0"/>
              <a:t>Actors in Labor Market</a:t>
            </a:r>
          </a:p>
        </p:txBody>
      </p:sp>
      <p:sp>
        <p:nvSpPr>
          <p:cNvPr id="9219" name="Rectangle 3"/>
          <p:cNvSpPr>
            <a:spLocks noGrp="1" noChangeArrowheads="1"/>
          </p:cNvSpPr>
          <p:nvPr>
            <p:ph idx="1"/>
          </p:nvPr>
        </p:nvSpPr>
        <p:spPr>
          <a:xfrm>
            <a:off x="457200" y="1644303"/>
            <a:ext cx="7903028" cy="3486150"/>
          </a:xfrm>
        </p:spPr>
        <p:txBody>
          <a:bodyPr/>
          <a:lstStyle/>
          <a:p>
            <a:pPr marL="0" indent="0">
              <a:buNone/>
            </a:pPr>
            <a:r>
              <a:rPr lang="en-US" sz="2800" b="0" dirty="0" smtClean="0"/>
              <a:t>There are three leading actors in our story: workers, firms, and the government.</a:t>
            </a:r>
          </a:p>
          <a:p>
            <a:pPr algn="just"/>
            <a:r>
              <a:rPr lang="en-US" b="0" dirty="0">
                <a:cs typeface="Times New Roman" panose="02020603050405020304" pitchFamily="18" charset="0"/>
              </a:rPr>
              <a:t>Workers will always act in ways that maximize their well-being. </a:t>
            </a:r>
          </a:p>
          <a:p>
            <a:pPr algn="just"/>
            <a:r>
              <a:rPr lang="en-US" b="0" dirty="0">
                <a:cs typeface="Times New Roman" panose="02020603050405020304" pitchFamily="18" charset="0"/>
              </a:rPr>
              <a:t>Adding up the decisions of millions of workers generates the economy’s labor supply in terms of the number of persons seeking work, and also in terms of the quantity and quality of skills available to employers.</a:t>
            </a:r>
          </a:p>
          <a:p>
            <a:pPr algn="just"/>
            <a:r>
              <a:rPr lang="en-US" b="0" dirty="0">
                <a:solidFill>
                  <a:srgbClr val="000000"/>
                </a:solidFill>
                <a:cs typeface="Times New Roman" panose="02020603050405020304" pitchFamily="18" charset="0"/>
              </a:rPr>
              <a:t>Persons who want to maximize their well-being tend to supply more time and more effort to those activities that have a higher payoff. </a:t>
            </a:r>
            <a:r>
              <a:rPr lang="en-US" b="0" dirty="0" smtClean="0">
                <a:solidFill>
                  <a:srgbClr val="000000"/>
                </a:solidFill>
                <a:cs typeface="Times New Roman" panose="02020603050405020304" pitchFamily="18" charset="0"/>
              </a:rPr>
              <a:t>The </a:t>
            </a:r>
            <a:r>
              <a:rPr lang="en-US" b="0" dirty="0">
                <a:solidFill>
                  <a:srgbClr val="00B0F0"/>
                </a:solidFill>
                <a:cs typeface="Times New Roman" panose="02020603050405020304" pitchFamily="18" charset="0"/>
              </a:rPr>
              <a:t>labor supply curve</a:t>
            </a:r>
            <a:r>
              <a:rPr lang="en-US" b="0" dirty="0">
                <a:solidFill>
                  <a:srgbClr val="00FFFF"/>
                </a:solidFill>
                <a:cs typeface="Times New Roman" panose="02020603050405020304" pitchFamily="18" charset="0"/>
              </a:rPr>
              <a:t>, </a:t>
            </a:r>
            <a:r>
              <a:rPr lang="en-US" b="0" dirty="0">
                <a:solidFill>
                  <a:srgbClr val="000000"/>
                </a:solidFill>
                <a:cs typeface="Times New Roman" panose="02020603050405020304" pitchFamily="18" charset="0"/>
              </a:rPr>
              <a:t>therefore, is often upward sloping, as illustrated in Figure 1-1.</a:t>
            </a:r>
            <a:endParaRPr lang="en-US" altLang="en-US" b="0" dirty="0">
              <a:cs typeface="Times New Roman" panose="02020603050405020304" pitchFamily="18" charset="0"/>
            </a:endParaRPr>
          </a:p>
        </p:txBody>
      </p:sp>
    </p:spTree>
    <p:extLst>
      <p:ext uri="{BB962C8B-B14F-4D97-AF65-F5344CB8AC3E}">
        <p14:creationId xmlns:p14="http://schemas.microsoft.com/office/powerpoint/2010/main" val="2250503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MBM 9e template ">
  <a:themeElements>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BM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BM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BM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BM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BM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BM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BM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BM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BM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BM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BM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BM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BM 9e template ">
  <a:themeElements>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BM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BM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BM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BM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BM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BM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BM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BM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BM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BM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BM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BM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BM 9e template ">
  <a:themeElements>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BM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BM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BM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BM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BM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BM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BM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BM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BM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BM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BM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BM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1392</Words>
  <Application>Microsoft Office PowerPoint</Application>
  <PresentationFormat>On-screen Show (4:3)</PresentationFormat>
  <Paragraphs>155</Paragraphs>
  <Slides>25</Slides>
  <Notes>24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Baskerville Old Face</vt:lpstr>
      <vt:lpstr>Calibri</vt:lpstr>
      <vt:lpstr>Courier New</vt:lpstr>
      <vt:lpstr>Times New Roman</vt:lpstr>
      <vt:lpstr>Wingdings</vt:lpstr>
      <vt:lpstr>MBM 9e template </vt:lpstr>
      <vt:lpstr>1_MBM 9e template </vt:lpstr>
      <vt:lpstr>2_MBM 9e template </vt:lpstr>
      <vt:lpstr>Chapter 1</vt:lpstr>
      <vt:lpstr>After reading this chapter, you should be able to:</vt:lpstr>
      <vt:lpstr>PowerPoint Presentation</vt:lpstr>
      <vt:lpstr>What is Labor Economics?</vt:lpstr>
      <vt:lpstr>What is Labor Economics?</vt:lpstr>
      <vt:lpstr>What is Labor Economics?</vt:lpstr>
      <vt:lpstr>Some Policy Issues in Labor Economics?</vt:lpstr>
      <vt:lpstr>Policy Issues in Labor Economics?</vt:lpstr>
      <vt:lpstr>Actors in Labor Market</vt:lpstr>
      <vt:lpstr>Actors in Labor Market</vt:lpstr>
      <vt:lpstr>Actors in Labor Market</vt:lpstr>
      <vt:lpstr>The Trans-Alaska Oil Pipeline-Case Study</vt:lpstr>
      <vt:lpstr>The Trans-Alaska Oil Pipeline-Case Study</vt:lpstr>
      <vt:lpstr>Importance of Labor Economics</vt:lpstr>
      <vt:lpstr>Importance of Labor Economics</vt:lpstr>
      <vt:lpstr>PowerPoint Presentation</vt:lpstr>
      <vt:lpstr>Change in Labor Economics</vt:lpstr>
      <vt:lpstr>PowerPoint Presentation</vt:lpstr>
      <vt:lpstr>Choice</vt:lpstr>
      <vt:lpstr>Choice</vt:lpstr>
      <vt:lpstr>PowerPoint Presentation</vt:lpstr>
      <vt:lpstr>Overview</vt:lpstr>
      <vt:lpstr>Overview</vt:lpstr>
      <vt:lpstr>Questions for Thought</vt:lpstr>
      <vt:lpstr>Useful Learning Websites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31</cp:revision>
  <dcterms:created xsi:type="dcterms:W3CDTF">2023-02-19T16:01:31Z</dcterms:created>
  <dcterms:modified xsi:type="dcterms:W3CDTF">2023-02-19T17:34:05Z</dcterms:modified>
</cp:coreProperties>
</file>