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3" r:id="rId4"/>
    <p:sldId id="258" r:id="rId5"/>
    <p:sldId id="259" r:id="rId6"/>
    <p:sldId id="277" r:id="rId7"/>
    <p:sldId id="283" r:id="rId8"/>
    <p:sldId id="280" r:id="rId9"/>
    <p:sldId id="279" r:id="rId10"/>
    <p:sldId id="276" r:id="rId11"/>
    <p:sldId id="284" r:id="rId12"/>
    <p:sldId id="275" r:id="rId13"/>
    <p:sldId id="274" r:id="rId14"/>
    <p:sldId id="261" r:id="rId15"/>
    <p:sldId id="286" r:id="rId16"/>
    <p:sldId id="285" r:id="rId17"/>
    <p:sldId id="288" r:id="rId18"/>
    <p:sldId id="263" r:id="rId19"/>
    <p:sldId id="266" r:id="rId20"/>
    <p:sldId id="267" r:id="rId21"/>
    <p:sldId id="292" r:id="rId22"/>
    <p:sldId id="268" r:id="rId23"/>
    <p:sldId id="289" r:id="rId24"/>
    <p:sldId id="270" r:id="rId25"/>
    <p:sldId id="290" r:id="rId26"/>
    <p:sldId id="272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51AC3-28D5-4B00-B29D-9DD47FAB036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724C2-F08C-4C8D-B8BE-37930AD9D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47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9260-55AD-4742-83B4-51F4630ED6C0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8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AFD7-95B1-4827-AC62-E273CEB5D3BD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4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D2E5-DE18-4D1A-96B7-7E73B323ED2A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C5E5-1A87-4D85-86E2-18C9B7FC2662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2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7E013-2845-4F88-A1B8-DBB05B5E2391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4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A137-64E3-4EB8-AA86-220C4F82CF5E}" type="datetime1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28D2-ECCC-433D-AA56-0D8D8FC5ABE1}" type="datetime1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7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47C5-B889-4C1A-8E73-9824A7EF67BA}" type="datetime1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4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81E3-05FF-4B4F-8513-1B9DCFBB215A}" type="datetime1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8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99D0-290E-49D7-877B-A3EC3ECE8893}" type="datetime1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85A7-DE6F-4DE2-B274-AD84197D9C93}" type="datetime1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3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08791-79F2-4453-9AAE-E49670815B5F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8A799-A91C-4C4E-B454-6F0381408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9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ENVIRONMENTAL IMPACTS OF A NORTH AMERICAN FREE TRADE AGREEMENT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4690"/>
            <a:ext cx="9144000" cy="2401455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Gene </a:t>
            </a:r>
            <a:r>
              <a:rPr lang="en-US" dirty="0"/>
              <a:t>M. Grossman</a:t>
            </a:r>
          </a:p>
          <a:p>
            <a:r>
              <a:rPr lang="en-US" dirty="0"/>
              <a:t>Alan B. </a:t>
            </a:r>
            <a:r>
              <a:rPr lang="en-US" dirty="0" smtClean="0"/>
              <a:t>Krueger</a:t>
            </a:r>
          </a:p>
          <a:p>
            <a:r>
              <a:rPr lang="en-US" dirty="0"/>
              <a:t>NBER WORKING PAPERS </a:t>
            </a:r>
            <a:r>
              <a:rPr lang="en-US" dirty="0" smtClean="0"/>
              <a:t>SERIES</a:t>
            </a:r>
          </a:p>
          <a:p>
            <a:r>
              <a:rPr lang="en-US" dirty="0"/>
              <a:t>Working Paper No. </a:t>
            </a:r>
            <a:r>
              <a:rPr lang="en-US" dirty="0" smtClean="0"/>
              <a:t>3914</a:t>
            </a:r>
          </a:p>
          <a:p>
            <a:r>
              <a:rPr lang="en-US" dirty="0" smtClean="0"/>
              <a:t>1991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7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839"/>
          </a:xfrm>
        </p:spPr>
        <p:txBody>
          <a:bodyPr/>
          <a:lstStyle/>
          <a:p>
            <a:r>
              <a:rPr lang="en-US" b="1" dirty="0"/>
              <a:t>Trade and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024581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Second, there is a </a:t>
            </a:r>
            <a:r>
              <a:rPr lang="en-US" b="1" dirty="0"/>
              <a:t>composition effect </a:t>
            </a:r>
            <a:r>
              <a:rPr lang="en-US" dirty="0"/>
              <a:t>that results from any change </a:t>
            </a:r>
            <a:r>
              <a:rPr lang="en-US" dirty="0" smtClean="0"/>
              <a:t>in </a:t>
            </a:r>
            <a:r>
              <a:rPr lang="en-US" b="1" dirty="0" smtClean="0"/>
              <a:t>trade </a:t>
            </a:r>
            <a:r>
              <a:rPr lang="en-US" b="1" dirty="0"/>
              <a:t>policy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b="1" dirty="0"/>
              <a:t>When trade is liberalized</a:t>
            </a:r>
            <a:r>
              <a:rPr lang="en-US" dirty="0"/>
              <a:t>, countries specialize to a </a:t>
            </a:r>
            <a:r>
              <a:rPr lang="en-US" dirty="0" smtClean="0"/>
              <a:t>greater extent </a:t>
            </a:r>
            <a:r>
              <a:rPr lang="en-US" dirty="0"/>
              <a:t>in the sectors in which they enjoy </a:t>
            </a:r>
            <a:r>
              <a:rPr lang="en-US" b="1" dirty="0"/>
              <a:t>competitive advantage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If competitive </a:t>
            </a:r>
            <a:r>
              <a:rPr lang="en-US" dirty="0"/>
              <a:t>advantage derives largely from </a:t>
            </a:r>
            <a:r>
              <a:rPr lang="en-US" dirty="0" smtClean="0"/>
              <a:t>differences </a:t>
            </a:r>
            <a:r>
              <a:rPr lang="en-US" dirty="0"/>
              <a:t>in </a:t>
            </a:r>
            <a:r>
              <a:rPr lang="en-US" dirty="0" smtClean="0"/>
              <a:t>environmental regulation</a:t>
            </a:r>
            <a:r>
              <a:rPr lang="en-US" dirty="0"/>
              <a:t>, then the </a:t>
            </a:r>
            <a:r>
              <a:rPr lang="en-US" b="1" dirty="0"/>
              <a:t>composition effect of trade liberalization will </a:t>
            </a:r>
            <a:r>
              <a:rPr lang="en-US" b="1" dirty="0" smtClean="0"/>
              <a:t>be damaging </a:t>
            </a:r>
            <a:r>
              <a:rPr lang="en-US" b="1" dirty="0"/>
              <a:t>to the environment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country then will tend to </a:t>
            </a:r>
            <a:r>
              <a:rPr lang="en-US" b="1" dirty="0"/>
              <a:t>specialize </a:t>
            </a:r>
            <a:r>
              <a:rPr lang="en-US" b="1" dirty="0" smtClean="0"/>
              <a:t>more completely </a:t>
            </a:r>
            <a:r>
              <a:rPr lang="en-US" b="1" dirty="0"/>
              <a:t>in the activities that its government does not regulate </a:t>
            </a:r>
            <a:r>
              <a:rPr lang="en-US" b="1" dirty="0" smtClean="0"/>
              <a:t>strictly </a:t>
            </a:r>
            <a:r>
              <a:rPr lang="en-US" dirty="0" smtClean="0"/>
              <a:t>and </a:t>
            </a:r>
            <a:r>
              <a:rPr lang="en-US" dirty="0"/>
              <a:t>will shift out of production in industries where the local costs </a:t>
            </a:r>
            <a:r>
              <a:rPr lang="en-US" dirty="0" smtClean="0"/>
              <a:t>of pollution </a:t>
            </a:r>
            <a:r>
              <a:rPr lang="en-US" dirty="0"/>
              <a:t>abatement are relatively great. </a:t>
            </a:r>
          </a:p>
        </p:txBody>
      </p:sp>
    </p:spTree>
    <p:extLst>
      <p:ext uri="{BB962C8B-B14F-4D97-AF65-F5344CB8AC3E}">
        <p14:creationId xmlns:p14="http://schemas.microsoft.com/office/powerpoint/2010/main" val="409802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439"/>
          </a:xfrm>
        </p:spPr>
        <p:txBody>
          <a:bodyPr/>
          <a:lstStyle/>
          <a:p>
            <a:r>
              <a:rPr lang="en-US" b="1" dirty="0"/>
              <a:t>Trade and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On </a:t>
            </a:r>
            <a:r>
              <a:rPr lang="en-US" dirty="0"/>
              <a:t>the other hand, if the </a:t>
            </a:r>
            <a:r>
              <a:rPr lang="en-US" dirty="0" smtClean="0"/>
              <a:t>sources of </a:t>
            </a:r>
            <a:r>
              <a:rPr lang="en-US" dirty="0"/>
              <a:t>international comparative advantage are the more traditional ones, </a:t>
            </a:r>
            <a:r>
              <a:rPr lang="en-US" dirty="0" smtClean="0"/>
              <a:t>namely cross-country </a:t>
            </a:r>
            <a:r>
              <a:rPr lang="en-US" dirty="0"/>
              <a:t>differences in factor abundance and technology, then </a:t>
            </a:r>
            <a:r>
              <a:rPr lang="en-US" dirty="0" smtClean="0"/>
              <a:t>the implications </a:t>
            </a:r>
            <a:r>
              <a:rPr lang="en-US" dirty="0"/>
              <a:t>of the composition effect for the state of the environment </a:t>
            </a:r>
            <a:r>
              <a:rPr lang="en-US" dirty="0" smtClean="0"/>
              <a:t>are ambiguous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b="1" dirty="0" smtClean="0"/>
              <a:t>Trade </a:t>
            </a:r>
            <a:r>
              <a:rPr lang="en-US" b="1" dirty="0"/>
              <a:t>liberalization will lead each country to shift </a:t>
            </a:r>
            <a:r>
              <a:rPr lang="en-US" b="1" dirty="0" smtClean="0"/>
              <a:t>resources into </a:t>
            </a:r>
            <a:r>
              <a:rPr lang="en-US" b="1" dirty="0"/>
              <a:t>the sectors that make intensive use of its abundant </a:t>
            </a:r>
            <a:r>
              <a:rPr lang="en-US" b="1" dirty="0" smtClean="0"/>
              <a:t>factors.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net effect </a:t>
            </a:r>
            <a:r>
              <a:rPr lang="en-US" dirty="0"/>
              <a:t>of this on the level of pollution in each location will depend </a:t>
            </a:r>
            <a:r>
              <a:rPr lang="en-US" dirty="0" smtClean="0"/>
              <a:t>upon whether </a:t>
            </a:r>
            <a:r>
              <a:rPr lang="en-US" dirty="0"/>
              <a:t>pollution-intensive activities expand or contract in the country </a:t>
            </a:r>
            <a:r>
              <a:rPr lang="en-US" dirty="0" smtClean="0"/>
              <a:t>that on </a:t>
            </a:r>
            <a:r>
              <a:rPr lang="en-US" dirty="0"/>
              <a:t>average has the more stringent pollution controls.</a:t>
            </a:r>
          </a:p>
        </p:txBody>
      </p:sp>
    </p:spTree>
    <p:extLst>
      <p:ext uri="{BB962C8B-B14F-4D97-AF65-F5344CB8AC3E}">
        <p14:creationId xmlns:p14="http://schemas.microsoft.com/office/powerpoint/2010/main" val="299456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Trade and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Composition effect</a:t>
            </a:r>
          </a:p>
          <a:p>
            <a:pPr algn="just"/>
            <a:r>
              <a:rPr lang="en-US" dirty="0" smtClean="0"/>
              <a:t>With the increase of trade liberalization level, different countries tend to focus on </a:t>
            </a:r>
            <a:r>
              <a:rPr lang="en-US" b="1" dirty="0" smtClean="0"/>
              <a:t>specialized productions based on comparative advantages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Trade composition may tends to more environment-friendly products</a:t>
            </a:r>
            <a:r>
              <a:rPr lang="en-US" dirty="0" smtClean="0"/>
              <a:t>, however, </a:t>
            </a:r>
            <a:r>
              <a:rPr lang="en-US" dirty="0" smtClean="0"/>
              <a:t>the </a:t>
            </a:r>
            <a:r>
              <a:rPr lang="en-US" b="1" dirty="0" smtClean="0"/>
              <a:t>implications of the composition effect for the environment are ambiguous </a:t>
            </a:r>
            <a:r>
              <a:rPr lang="en-US" dirty="0" smtClean="0"/>
              <a:t>depending on </a:t>
            </a:r>
            <a:r>
              <a:rPr lang="en-US" b="1" dirty="0" smtClean="0"/>
              <a:t>net effect . </a:t>
            </a:r>
          </a:p>
          <a:p>
            <a:pPr algn="just"/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6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Trade and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Finally, there is a </a:t>
            </a:r>
            <a:r>
              <a:rPr lang="en-US" b="1" dirty="0" smtClean="0"/>
              <a:t>technique </a:t>
            </a:r>
            <a:r>
              <a:rPr lang="en-US" b="1" dirty="0"/>
              <a:t>effect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is, output need not </a:t>
            </a:r>
            <a:r>
              <a:rPr lang="en-US" dirty="0" smtClean="0"/>
              <a:t>be produced </a:t>
            </a:r>
            <a:r>
              <a:rPr lang="en-US" dirty="0"/>
              <a:t>by exactly the same methods subsequent to a liberalization of </a:t>
            </a:r>
            <a:r>
              <a:rPr lang="en-US" dirty="0" smtClean="0"/>
              <a:t>trade and </a:t>
            </a:r>
            <a:r>
              <a:rPr lang="en-US" dirty="0"/>
              <a:t>foreign investment as it has been prior to the change in regime. </a:t>
            </a:r>
            <a:endParaRPr lang="en-US" dirty="0" smtClean="0"/>
          </a:p>
          <a:p>
            <a:pPr algn="just"/>
            <a:r>
              <a:rPr lang="en-US" dirty="0" smtClean="0"/>
              <a:t>In particular</a:t>
            </a:r>
            <a:r>
              <a:rPr lang="en-US" dirty="0"/>
              <a:t>, the </a:t>
            </a:r>
            <a:r>
              <a:rPr lang="en-US" b="1" dirty="0"/>
              <a:t>output of </a:t>
            </a:r>
            <a:r>
              <a:rPr lang="en-US" b="1" dirty="0" smtClean="0"/>
              <a:t>pollution </a:t>
            </a:r>
            <a:r>
              <a:rPr lang="en-US" b="1" dirty="0"/>
              <a:t>per unit of economic product need </a:t>
            </a:r>
            <a:r>
              <a:rPr lang="en-US" b="1" dirty="0" smtClean="0"/>
              <a:t>not remain </a:t>
            </a:r>
            <a:r>
              <a:rPr lang="en-US" b="1" dirty="0"/>
              <a:t>the same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125"/>
          </a:xfrm>
        </p:spPr>
        <p:txBody>
          <a:bodyPr>
            <a:normAutofit/>
          </a:bodyPr>
          <a:lstStyle/>
          <a:p>
            <a:r>
              <a:rPr lang="en-US" b="1" dirty="0" smtClean="0"/>
              <a:t>Technique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988292"/>
            <a:ext cx="10771909" cy="556029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at least </a:t>
            </a:r>
            <a:r>
              <a:rPr lang="en-US" b="1" dirty="0" smtClean="0"/>
              <a:t>two reasons </a:t>
            </a:r>
            <a:r>
              <a:rPr lang="en-US" dirty="0" smtClean="0"/>
              <a:t>to believe that pollution per unit of output might fall, especially in a less developed country. </a:t>
            </a:r>
          </a:p>
          <a:p>
            <a:pPr algn="just"/>
            <a:r>
              <a:rPr lang="en-US" dirty="0" smtClean="0"/>
              <a:t>Foreign </a:t>
            </a:r>
            <a:r>
              <a:rPr lang="en-US" dirty="0"/>
              <a:t>producers nay </a:t>
            </a:r>
            <a:r>
              <a:rPr lang="en-US" b="1" dirty="0"/>
              <a:t>transfer modern technologies </a:t>
            </a:r>
            <a:r>
              <a:rPr lang="en-US" dirty="0"/>
              <a:t>to the local economy </a:t>
            </a:r>
            <a:r>
              <a:rPr lang="en-US" b="1" dirty="0" smtClean="0"/>
              <a:t>when restrictions </a:t>
            </a:r>
            <a:r>
              <a:rPr lang="en-US" b="1" dirty="0"/>
              <a:t>on foreign investment are relaxed.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More </a:t>
            </a:r>
            <a:r>
              <a:rPr lang="en-US" dirty="0"/>
              <a:t>modern </a:t>
            </a:r>
            <a:r>
              <a:rPr lang="en-US" dirty="0" smtClean="0"/>
              <a:t>technologies typically </a:t>
            </a:r>
            <a:r>
              <a:rPr lang="en-US" dirty="0"/>
              <a:t>are cleaner than older technologies due to the growing </a:t>
            </a:r>
            <a:r>
              <a:rPr lang="en-US" dirty="0" smtClean="0"/>
              <a:t>global awareness </a:t>
            </a:r>
            <a:r>
              <a:rPr lang="en-US" dirty="0"/>
              <a:t>of the urgency of environmental concerns. </a:t>
            </a:r>
            <a:endParaRPr lang="en-US" dirty="0" smtClean="0"/>
          </a:p>
          <a:p>
            <a:pPr algn="just"/>
            <a:r>
              <a:rPr lang="en-US" dirty="0" smtClean="0"/>
              <a:t>Second</a:t>
            </a:r>
            <a:r>
              <a:rPr lang="en-US" dirty="0"/>
              <a:t>, </a:t>
            </a:r>
            <a:r>
              <a:rPr lang="en-US" dirty="0" smtClean="0"/>
              <a:t>if </a:t>
            </a:r>
            <a:r>
              <a:rPr lang="en-US" b="1" dirty="0"/>
              <a:t>trade liberalization generates an increase in income </a:t>
            </a:r>
            <a:r>
              <a:rPr lang="en-US" b="1" dirty="0" smtClean="0"/>
              <a:t>levels, </a:t>
            </a:r>
            <a:r>
              <a:rPr lang="en-US" dirty="0" smtClean="0"/>
              <a:t>then individuals may </a:t>
            </a:r>
            <a:r>
              <a:rPr lang="en-US" dirty="0"/>
              <a:t>demand a cleaner environment as an expression </a:t>
            </a:r>
            <a:r>
              <a:rPr lang="en-US" dirty="0" smtClean="0"/>
              <a:t>of their </a:t>
            </a:r>
            <a:r>
              <a:rPr lang="en-US" dirty="0"/>
              <a:t>increased national wealth. </a:t>
            </a:r>
            <a:endParaRPr lang="en-US" dirty="0" smtClean="0"/>
          </a:p>
          <a:p>
            <a:pPr algn="just"/>
            <a:r>
              <a:rPr lang="en-US" dirty="0" smtClean="0"/>
              <a:t>Thus</a:t>
            </a:r>
            <a:r>
              <a:rPr lang="en-US" dirty="0"/>
              <a:t>, more stringent pollution standards </a:t>
            </a:r>
            <a:r>
              <a:rPr lang="en-US" dirty="0" smtClean="0"/>
              <a:t>and stricter enforcement </a:t>
            </a:r>
            <a:r>
              <a:rPr lang="en-US" dirty="0"/>
              <a:t>of existing laws may be a natural political response </a:t>
            </a:r>
            <a:r>
              <a:rPr lang="en-US" dirty="0" smtClean="0"/>
              <a:t>to economic </a:t>
            </a:r>
            <a:r>
              <a:rPr lang="en-US" dirty="0"/>
              <a:t>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4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Technique </a:t>
            </a:r>
            <a:r>
              <a:rPr lang="en-US" b="1" dirty="0"/>
              <a:t>effect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764"/>
            <a:ext cx="10515600" cy="466219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Trade </a:t>
            </a:r>
            <a:r>
              <a:rPr lang="en-US" dirty="0"/>
              <a:t>liberation deepens the specialized labor division and </a:t>
            </a:r>
            <a:r>
              <a:rPr lang="en-US" dirty="0" smtClean="0"/>
              <a:t>the international </a:t>
            </a:r>
            <a:r>
              <a:rPr lang="en-US" dirty="0"/>
              <a:t>flow of products, the </a:t>
            </a:r>
            <a:r>
              <a:rPr lang="en-US" b="1" dirty="0"/>
              <a:t>transfer of techniques </a:t>
            </a:r>
            <a:r>
              <a:rPr lang="en-US" dirty="0"/>
              <a:t>and spillover effects </a:t>
            </a:r>
            <a:r>
              <a:rPr lang="en-US" dirty="0" smtClean="0"/>
              <a:t>are more </a:t>
            </a:r>
            <a:r>
              <a:rPr lang="en-US" dirty="0"/>
              <a:t>obvious. </a:t>
            </a:r>
            <a:endParaRPr lang="en-US" dirty="0" smtClean="0"/>
          </a:p>
          <a:p>
            <a:pPr algn="just"/>
            <a:r>
              <a:rPr lang="en-US" dirty="0" smtClean="0"/>
              <a:t>With Trade liberation, pollution per unit of output might fall, especially in a less developed country. 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4437-BC3E-4B26-A93E-AC7DC2BC45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54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420"/>
          </a:xfrm>
        </p:spPr>
        <p:txBody>
          <a:bodyPr/>
          <a:lstStyle/>
          <a:p>
            <a:r>
              <a:rPr lang="en-US" b="1" dirty="0" smtClean="0"/>
              <a:t>Trade and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273"/>
            <a:ext cx="10515600" cy="4837690"/>
          </a:xfrm>
        </p:spPr>
        <p:txBody>
          <a:bodyPr/>
          <a:lstStyle/>
          <a:p>
            <a:pPr algn="just"/>
            <a:r>
              <a:rPr lang="en-US" sz="3200" b="1" dirty="0"/>
              <a:t>Trade’s effect on environment is a sum of all above three effects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 </a:t>
            </a:r>
            <a:r>
              <a:rPr lang="en-US" dirty="0"/>
              <a:t>Copeland and </a:t>
            </a:r>
            <a:r>
              <a:rPr lang="en-US" dirty="0" smtClean="0"/>
              <a:t>Taylor are </a:t>
            </a:r>
            <a:r>
              <a:rPr lang="en-US" dirty="0"/>
              <a:t>the ones who did the earliest study about the effects of </a:t>
            </a:r>
            <a:r>
              <a:rPr lang="en-US" b="1" dirty="0"/>
              <a:t>trade on </a:t>
            </a:r>
            <a:r>
              <a:rPr lang="en-US" b="1" dirty="0" smtClean="0"/>
              <a:t>environment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4437-BC3E-4B26-A93E-AC7DC2BC45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86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ENVIRONMENTAL IMPACTS OF A NORTH AMERICAN FREE TRADE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42 </a:t>
            </a:r>
            <a:r>
              <a:rPr lang="en-US" dirty="0"/>
              <a:t>countries </a:t>
            </a:r>
            <a:r>
              <a:rPr lang="en-US" dirty="0" smtClean="0"/>
              <a:t>are included in the sample for SO2</a:t>
            </a:r>
          </a:p>
          <a:p>
            <a:pPr algn="just"/>
            <a:r>
              <a:rPr lang="en-US" dirty="0" smtClean="0"/>
              <a:t>19 </a:t>
            </a:r>
            <a:r>
              <a:rPr lang="en-US" dirty="0"/>
              <a:t>countries </a:t>
            </a:r>
            <a:r>
              <a:rPr lang="en-US" dirty="0" smtClean="0"/>
              <a:t>are included in the sample </a:t>
            </a:r>
            <a:r>
              <a:rPr lang="en-US" dirty="0" smtClean="0"/>
              <a:t>for </a:t>
            </a:r>
            <a:r>
              <a:rPr lang="en-US" dirty="0"/>
              <a:t>dark </a:t>
            </a:r>
            <a:r>
              <a:rPr lang="en-US" dirty="0" smtClean="0"/>
              <a:t>matter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29 </a:t>
            </a:r>
            <a:r>
              <a:rPr lang="en-US" dirty="0" smtClean="0"/>
              <a:t>countries </a:t>
            </a:r>
            <a:r>
              <a:rPr lang="en-US" dirty="0" smtClean="0"/>
              <a:t>are included in the sample </a:t>
            </a:r>
            <a:r>
              <a:rPr lang="en-US" dirty="0" smtClean="0"/>
              <a:t>for </a:t>
            </a:r>
            <a:r>
              <a:rPr lang="en-US" dirty="0"/>
              <a:t>suspended particles.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participating cities are </a:t>
            </a:r>
            <a:r>
              <a:rPr lang="en-US" dirty="0" smtClean="0"/>
              <a:t>located in </a:t>
            </a:r>
            <a:r>
              <a:rPr lang="en-US" dirty="0"/>
              <a:t>a variety of developing and developed countries and have been chosen to </a:t>
            </a:r>
            <a:r>
              <a:rPr lang="en-US" dirty="0" smtClean="0"/>
              <a:t>be fairly </a:t>
            </a:r>
            <a:r>
              <a:rPr lang="en-US" dirty="0"/>
              <a:t>representative of the geographic conditions that exist in </a:t>
            </a:r>
            <a:r>
              <a:rPr lang="en-US" dirty="0" smtClean="0"/>
              <a:t>different regions </a:t>
            </a:r>
            <a:r>
              <a:rPr lang="en-US" dirty="0"/>
              <a:t>of the </a:t>
            </a:r>
            <a:r>
              <a:rPr lang="en-US" dirty="0" smtClean="0"/>
              <a:t>world.</a:t>
            </a:r>
          </a:p>
          <a:p>
            <a:pPr algn="just"/>
            <a:r>
              <a:rPr lang="en-US" dirty="0" smtClean="0"/>
              <a:t>The data for 1977-1984 are published by the World Health Organization in the series </a:t>
            </a:r>
            <a:r>
              <a:rPr lang="en-US" b="1" dirty="0" smtClean="0"/>
              <a:t>Air quality in Selected Urban Areas.</a:t>
            </a:r>
            <a:endParaRPr lang="en-US" b="1" dirty="0" smtClean="0"/>
          </a:p>
          <a:p>
            <a:pPr algn="just"/>
            <a:r>
              <a:rPr lang="en-US" dirty="0"/>
              <a:t>For each pollutant, </a:t>
            </a:r>
            <a:r>
              <a:rPr lang="en-US" dirty="0" smtClean="0"/>
              <a:t>the study </a:t>
            </a:r>
            <a:r>
              <a:rPr lang="en-US" dirty="0"/>
              <a:t>estimated a random effects </a:t>
            </a:r>
            <a:r>
              <a:rPr lang="en-US" dirty="0" smtClean="0"/>
              <a:t>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3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/>
          <a:lstStyle/>
          <a:p>
            <a:r>
              <a:rPr lang="en-US" b="1" dirty="0" smtClean="0"/>
              <a:t>Pollutants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Sulfur dioxide is </a:t>
            </a:r>
            <a:r>
              <a:rPr lang="en-US" dirty="0" smtClean="0"/>
              <a:t>an acidic </a:t>
            </a:r>
            <a:r>
              <a:rPr lang="en-US" dirty="0"/>
              <a:t>gas that has been linked to </a:t>
            </a:r>
            <a:r>
              <a:rPr lang="en-US" dirty="0" smtClean="0"/>
              <a:t>respiratory disease </a:t>
            </a:r>
            <a:r>
              <a:rPr lang="en-US" dirty="0"/>
              <a:t>and other health </a:t>
            </a:r>
            <a:r>
              <a:rPr lang="en-US" dirty="0" smtClean="0"/>
              <a:t>problems.</a:t>
            </a:r>
          </a:p>
          <a:p>
            <a:pPr algn="just"/>
            <a:r>
              <a:rPr lang="en-US" dirty="0" smtClean="0"/>
              <a:t>Suspended </a:t>
            </a:r>
            <a:r>
              <a:rPr lang="en-US" dirty="0"/>
              <a:t>particulate </a:t>
            </a:r>
            <a:r>
              <a:rPr lang="en-US" dirty="0" smtClean="0"/>
              <a:t>arise </a:t>
            </a:r>
            <a:r>
              <a:rPr lang="en-US" dirty="0"/>
              <a:t>from dust, sea spray, forest fires, and volcanoes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Dark Matter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00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Trade and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018"/>
            <a:ext cx="10515600" cy="50039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Several </a:t>
            </a:r>
            <a:r>
              <a:rPr lang="en-US" dirty="0"/>
              <a:t>risks </a:t>
            </a:r>
            <a:r>
              <a:rPr lang="en-US" dirty="0" smtClean="0"/>
              <a:t>might be associated </a:t>
            </a:r>
            <a:r>
              <a:rPr lang="en-US" dirty="0"/>
              <a:t>with </a:t>
            </a:r>
            <a:r>
              <a:rPr lang="en-US" dirty="0" smtClean="0"/>
              <a:t>liberalization </a:t>
            </a:r>
            <a:r>
              <a:rPr lang="en-US" dirty="0"/>
              <a:t>of trade between the United States </a:t>
            </a:r>
            <a:r>
              <a:rPr lang="en-US" dirty="0" smtClean="0"/>
              <a:t>and Mexico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more </a:t>
            </a:r>
            <a:r>
              <a:rPr lang="en-US" b="1" dirty="0" smtClean="0"/>
              <a:t>liberal </a:t>
            </a:r>
            <a:r>
              <a:rPr lang="en-US" b="1" dirty="0"/>
              <a:t>trade regime</a:t>
            </a:r>
            <a:r>
              <a:rPr lang="en-US" dirty="0"/>
              <a:t> and greater access to the large U.S. market is </a:t>
            </a:r>
            <a:r>
              <a:rPr lang="en-US" dirty="0" smtClean="0"/>
              <a:t>likely to </a:t>
            </a:r>
            <a:r>
              <a:rPr lang="en-US" dirty="0"/>
              <a:t>generate </a:t>
            </a:r>
            <a:r>
              <a:rPr lang="en-US" b="1" dirty="0"/>
              <a:t>income growth </a:t>
            </a:r>
            <a:r>
              <a:rPr lang="en-US" dirty="0"/>
              <a:t>in Mexico.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However, it may be at the cost of environment.</a:t>
            </a:r>
          </a:p>
          <a:p>
            <a:pPr algn="just"/>
            <a:endParaRPr lang="en-US" dirty="0"/>
          </a:p>
          <a:p>
            <a:pPr algn="just"/>
            <a:r>
              <a:rPr lang="en-US" altLang="en-US" dirty="0" smtClean="0"/>
              <a:t>During a country’s development, several environment related indicators at first worsen, and then improve.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5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345"/>
            <a:ext cx="10515600" cy="4717618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A </a:t>
            </a:r>
            <a:r>
              <a:rPr lang="en-US" sz="3200" b="1" dirty="0" smtClean="0"/>
              <a:t>reduction </a:t>
            </a:r>
            <a:r>
              <a:rPr lang="en-US" sz="3200" b="1" dirty="0"/>
              <a:t>in trade barriers </a:t>
            </a:r>
            <a:r>
              <a:rPr lang="en-US" sz="3200" dirty="0"/>
              <a:t>generally will affect </a:t>
            </a:r>
            <a:r>
              <a:rPr lang="en-US" sz="3200" dirty="0" smtClean="0"/>
              <a:t>the environment </a:t>
            </a:r>
            <a:r>
              <a:rPr lang="en-US" sz="3200" dirty="0"/>
              <a:t>by expanding the </a:t>
            </a:r>
            <a:r>
              <a:rPr lang="en-US" sz="3200" b="1" dirty="0"/>
              <a:t>scale of economic activity, by </a:t>
            </a:r>
            <a:r>
              <a:rPr lang="en-US" sz="3200" b="1" dirty="0" smtClean="0"/>
              <a:t>altering the </a:t>
            </a:r>
            <a:r>
              <a:rPr lang="en-US" sz="3200" b="1" dirty="0"/>
              <a:t>composition of economic activity, and by bringing about a </a:t>
            </a:r>
            <a:r>
              <a:rPr lang="en-US" sz="3200" b="1" dirty="0" smtClean="0"/>
              <a:t>change in </a:t>
            </a:r>
            <a:r>
              <a:rPr lang="en-US" sz="3200" b="1" dirty="0"/>
              <a:t>the techniques of production</a:t>
            </a:r>
            <a:r>
              <a:rPr lang="en-US" sz="3200" dirty="0"/>
              <a:t>. </a:t>
            </a:r>
            <a:endParaRPr lang="en-US" sz="3200" dirty="0" smtClean="0"/>
          </a:p>
          <a:p>
            <a:pPr algn="just"/>
            <a:r>
              <a:rPr lang="en-US" sz="3200" dirty="0" smtClean="0"/>
              <a:t>The study presents </a:t>
            </a:r>
            <a:r>
              <a:rPr lang="en-US" sz="3200" dirty="0"/>
              <a:t>empirical evidence </a:t>
            </a:r>
            <a:r>
              <a:rPr lang="en-US" sz="3200" dirty="0" smtClean="0"/>
              <a:t>to assess </a:t>
            </a:r>
            <a:r>
              <a:rPr lang="en-US" sz="3200" dirty="0"/>
              <a:t>the relative magnitudes of these three effects as they apply </a:t>
            </a:r>
            <a:r>
              <a:rPr lang="en-US" sz="3200" dirty="0" smtClean="0"/>
              <a:t>to further </a:t>
            </a:r>
            <a:r>
              <a:rPr lang="en-US" sz="3200" b="1" dirty="0"/>
              <a:t>trade liberalization in Mexico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4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057"/>
          </a:xfrm>
        </p:spPr>
        <p:txBody>
          <a:bodyPr>
            <a:normAutofit/>
          </a:bodyPr>
          <a:lstStyle/>
          <a:p>
            <a:r>
              <a:rPr lang="it-IT" sz="4000" b="1" dirty="0" smtClean="0">
                <a:latin typeface="+mn-lt"/>
              </a:rPr>
              <a:t>SO2 vs</a:t>
            </a:r>
            <a:r>
              <a:rPr lang="it-IT" sz="4000" b="1" dirty="0">
                <a:latin typeface="+mn-lt"/>
              </a:rPr>
              <a:t>. GDP Per Capita</a:t>
            </a:r>
            <a:endParaRPr lang="en-US" sz="40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20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754908"/>
            <a:ext cx="10515599" cy="460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0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/>
          <a:lstStyle/>
          <a:p>
            <a:r>
              <a:rPr lang="it-IT" b="1" dirty="0"/>
              <a:t>SO2 vs. GDP Per Capita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We have found, through an examination of air quality measures in a cross-section of countries, that economic growth tends to lessen pollution problems once a country's per capita income reaches about </a:t>
            </a:r>
            <a:r>
              <a:rPr lang="en-US" sz="3200" b="1" dirty="0" smtClean="0"/>
              <a:t>$4,000 to $5,000 </a:t>
            </a:r>
            <a:r>
              <a:rPr lang="en-US" sz="3200" dirty="0" smtClean="0"/>
              <a:t>US. dollars.</a:t>
            </a:r>
          </a:p>
          <a:p>
            <a:pPr algn="just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Dark Matter vs. GDP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22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637" y="1588654"/>
            <a:ext cx="9855200" cy="47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62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Suspended </a:t>
            </a:r>
            <a:r>
              <a:rPr lang="en-US" sz="2800" b="1" dirty="0" smtClean="0">
                <a:latin typeface="+mn-lt"/>
              </a:rPr>
              <a:t>Particles</a:t>
            </a:r>
            <a:endParaRPr lang="en-US" sz="28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23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1" y="1570182"/>
            <a:ext cx="10317017" cy="44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42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/>
              <a:t>Estimated Impacts of NAFTA 00 Toxic Releases</a:t>
            </a:r>
            <a:br>
              <a:rPr lang="en-US" sz="3600" b="1" dirty="0"/>
            </a:br>
            <a:r>
              <a:rPr lang="en-US" sz="3600" b="1" dirty="0"/>
              <a:t>by Manufacturing Enterprises</a:t>
            </a:r>
            <a:br>
              <a:rPr lang="en-US" sz="3600" b="1" dirty="0"/>
            </a:br>
            <a:r>
              <a:rPr lang="en-US" sz="3600" b="1" dirty="0"/>
              <a:t>(Pounds in Thousands)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24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09" y="1893454"/>
            <a:ext cx="10861964" cy="45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86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/>
              <a:t>Estimated Impacts of NAFTA 00 Toxic Releases</a:t>
            </a:r>
            <a:br>
              <a:rPr lang="en-US" sz="3600" b="1" dirty="0"/>
            </a:br>
            <a:r>
              <a:rPr lang="en-US" sz="3600" b="1" dirty="0"/>
              <a:t>by Manufacturing Enterprises</a:t>
            </a:r>
            <a:br>
              <a:rPr lang="en-US" sz="3600" b="1" dirty="0"/>
            </a:br>
            <a:r>
              <a:rPr lang="en-US" sz="3600" b="1" dirty="0"/>
              <a:t>(Pounds in Thousands)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25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09" y="2133600"/>
            <a:ext cx="10614891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46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257"/>
          </a:xfrm>
        </p:spPr>
        <p:txBody>
          <a:bodyPr/>
          <a:lstStyle/>
          <a:p>
            <a:r>
              <a:rPr lang="en-US" b="1" dirty="0" smtClean="0"/>
              <a:t>Trade and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Section 1, the study use comparable measures of three air pollutants in a cross-section of urban areas </a:t>
            </a:r>
            <a:r>
              <a:rPr lang="en-US" b="1" dirty="0"/>
              <a:t>located in 42 countries </a:t>
            </a:r>
            <a:r>
              <a:rPr lang="en-US" dirty="0"/>
              <a:t>to study the relationship between </a:t>
            </a:r>
            <a:r>
              <a:rPr lang="en-US" b="1" dirty="0"/>
              <a:t>air quality and economic growth. </a:t>
            </a:r>
          </a:p>
          <a:p>
            <a:pPr algn="just"/>
            <a:r>
              <a:rPr lang="en-US" dirty="0"/>
              <a:t>The study finds for </a:t>
            </a:r>
            <a:r>
              <a:rPr lang="en-US" b="1" dirty="0"/>
              <a:t>two pollutants (sulfur dioxide and smoke") </a:t>
            </a:r>
            <a:r>
              <a:rPr lang="en-US" dirty="0"/>
              <a:t>that concentrations increase with per capita GDP at low levels of national income, but decrease with GDP growth at higher levels of income.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41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Conclusion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The </a:t>
            </a:r>
            <a:r>
              <a:rPr lang="en-US" sz="3200" b="1" dirty="0"/>
              <a:t>environmental impacts of </a:t>
            </a:r>
            <a:r>
              <a:rPr lang="en-US" sz="3200" b="1" dirty="0" smtClean="0"/>
              <a:t>trade liberalization </a:t>
            </a:r>
            <a:r>
              <a:rPr lang="en-US" sz="3200" dirty="0"/>
              <a:t>in any country will depend not only upon the </a:t>
            </a:r>
            <a:r>
              <a:rPr lang="en-US" sz="3200" b="1" dirty="0"/>
              <a:t>effect of </a:t>
            </a:r>
            <a:r>
              <a:rPr lang="en-US" sz="3200" b="1" dirty="0" smtClean="0"/>
              <a:t>policy change </a:t>
            </a:r>
            <a:r>
              <a:rPr lang="en-US" sz="3200" dirty="0"/>
              <a:t>on the overall s</a:t>
            </a:r>
            <a:r>
              <a:rPr lang="en-US" sz="3200" b="1" dirty="0"/>
              <a:t>cale of economic activity,</a:t>
            </a:r>
            <a:r>
              <a:rPr lang="en-US" sz="3200" dirty="0"/>
              <a:t> but also upon the </a:t>
            </a:r>
            <a:r>
              <a:rPr lang="en-US" sz="3200" dirty="0" smtClean="0"/>
              <a:t>induced changes </a:t>
            </a:r>
            <a:r>
              <a:rPr lang="en-US" sz="3200" dirty="0"/>
              <a:t>in the </a:t>
            </a:r>
            <a:r>
              <a:rPr lang="en-US" sz="3200" dirty="0" smtClean="0"/>
              <a:t>inter sectoral </a:t>
            </a:r>
            <a:r>
              <a:rPr lang="en-US" sz="3200" b="1" dirty="0"/>
              <a:t>composition of economic activity </a:t>
            </a:r>
            <a:r>
              <a:rPr lang="en-US" sz="3200" dirty="0"/>
              <a:t>and in </a:t>
            </a:r>
            <a:r>
              <a:rPr lang="en-US" sz="3200" dirty="0" smtClean="0"/>
              <a:t>the </a:t>
            </a:r>
            <a:r>
              <a:rPr lang="en-US" sz="3200" b="1" dirty="0" smtClean="0"/>
              <a:t>technologies </a:t>
            </a:r>
            <a:r>
              <a:rPr lang="en-US" sz="3200" dirty="0"/>
              <a:t>that are used to produce goods and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7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1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564"/>
            <a:ext cx="10515600" cy="5033818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In Section 1, t</a:t>
            </a:r>
            <a:r>
              <a:rPr lang="en-US" sz="3200" dirty="0" smtClean="0"/>
              <a:t>he </a:t>
            </a:r>
            <a:r>
              <a:rPr lang="en-US" sz="3200" dirty="0"/>
              <a:t>study </a:t>
            </a:r>
            <a:r>
              <a:rPr lang="en-US" sz="3200" dirty="0" smtClean="0"/>
              <a:t>use comparable measures of three air pollutants in a cross-section of urban areas </a:t>
            </a:r>
            <a:r>
              <a:rPr lang="en-US" sz="3200" b="1" dirty="0" smtClean="0"/>
              <a:t>located in 42 countries </a:t>
            </a:r>
            <a:r>
              <a:rPr lang="en-US" sz="3200" dirty="0" smtClean="0"/>
              <a:t>to study the relationship between </a:t>
            </a:r>
            <a:r>
              <a:rPr lang="en-US" sz="3200" b="1" dirty="0" smtClean="0"/>
              <a:t>air quality and economic growth. </a:t>
            </a:r>
          </a:p>
          <a:p>
            <a:pPr algn="just"/>
            <a:r>
              <a:rPr lang="en-US" sz="3200" dirty="0"/>
              <a:t>The study</a:t>
            </a:r>
            <a:r>
              <a:rPr lang="en-US" sz="3200" dirty="0" smtClean="0"/>
              <a:t> finds for </a:t>
            </a:r>
            <a:r>
              <a:rPr lang="en-US" sz="3200" b="1" dirty="0" smtClean="0"/>
              <a:t>two pollutants (sulfur dioxide and smoke") </a:t>
            </a:r>
            <a:r>
              <a:rPr lang="en-US" sz="3200" dirty="0" smtClean="0"/>
              <a:t>that concentrations increase with per capita GDP at low levels of national income, but decrease with GDP growth at higher levels of income.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3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Environmental advocacy groups i</a:t>
            </a:r>
            <a:r>
              <a:rPr lang="en-US" dirty="0" smtClean="0"/>
              <a:t>n </a:t>
            </a:r>
            <a:r>
              <a:rPr lang="en-US" dirty="0"/>
              <a:t>the United States </a:t>
            </a:r>
            <a:r>
              <a:rPr lang="en-US" dirty="0" smtClean="0"/>
              <a:t>voiced their concerns </a:t>
            </a:r>
            <a:r>
              <a:rPr lang="en-US" dirty="0"/>
              <a:t>about a potential North American Free Trade Agreement (NAFTA). 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The reservations of the lobbying </a:t>
            </a:r>
            <a:r>
              <a:rPr lang="en-US" dirty="0" smtClean="0"/>
              <a:t>groups mirror </a:t>
            </a:r>
            <a:r>
              <a:rPr lang="en-US" dirty="0"/>
              <a:t>a growing perception on the part of environmentalists worldwide that </a:t>
            </a:r>
            <a:r>
              <a:rPr lang="en-US" b="1" dirty="0" smtClean="0"/>
              <a:t>an open </a:t>
            </a:r>
            <a:r>
              <a:rPr lang="en-US" b="1" dirty="0"/>
              <a:t>world trading system may be </a:t>
            </a:r>
            <a:r>
              <a:rPr lang="en-US" b="1" dirty="0" smtClean="0"/>
              <a:t>unfriendly </a:t>
            </a:r>
            <a:r>
              <a:rPr lang="en-US" b="1" dirty="0"/>
              <a:t>to the goal of preserving a </a:t>
            </a:r>
            <a:r>
              <a:rPr lang="en-US" b="1" dirty="0" smtClean="0"/>
              <a:t>clean, healthy</a:t>
            </a:r>
            <a:r>
              <a:rPr lang="en-US" b="1" dirty="0"/>
              <a:t>, and sustainable global commons.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2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96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Trade and Environment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945"/>
            <a:ext cx="10515600" cy="461601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It is argued that </a:t>
            </a:r>
            <a:r>
              <a:rPr lang="en-US" dirty="0"/>
              <a:t>any expansion of </a:t>
            </a:r>
            <a:r>
              <a:rPr lang="en-US" dirty="0" smtClean="0"/>
              <a:t>markets and </a:t>
            </a:r>
            <a:r>
              <a:rPr lang="en-US" dirty="0"/>
              <a:t>economic activity inevitably leads to more pollution and faster </a:t>
            </a:r>
            <a:r>
              <a:rPr lang="en-US" dirty="0" smtClean="0"/>
              <a:t>depletion of </a:t>
            </a:r>
            <a:r>
              <a:rPr lang="en-US" dirty="0"/>
              <a:t>scarce natural resources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Under </a:t>
            </a:r>
            <a:r>
              <a:rPr lang="en-US" dirty="0" smtClean="0"/>
              <a:t>these conditions</a:t>
            </a:r>
            <a:r>
              <a:rPr lang="en-US" dirty="0"/>
              <a:t>, it is feared that </a:t>
            </a:r>
            <a:r>
              <a:rPr lang="en-US" b="1" dirty="0"/>
              <a:t>any further industrialization that results </a:t>
            </a:r>
            <a:r>
              <a:rPr lang="en-US" b="1" dirty="0" smtClean="0"/>
              <a:t>from the </a:t>
            </a:r>
            <a:r>
              <a:rPr lang="en-US" b="1" dirty="0"/>
              <a:t>liberalization of trade and investment will </a:t>
            </a:r>
            <a:r>
              <a:rPr lang="en-US" b="1" dirty="0" smtClean="0"/>
              <a:t>worsen </a:t>
            </a:r>
            <a:r>
              <a:rPr lang="en-US" b="1" dirty="0"/>
              <a:t>an already </a:t>
            </a:r>
            <a:r>
              <a:rPr lang="en-US" b="1" dirty="0" smtClean="0"/>
              <a:t>grave situation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r>
              <a:rPr lang="en-US" dirty="0" smtClean="0"/>
              <a:t>Unregulated </a:t>
            </a:r>
            <a:r>
              <a:rPr lang="en-US" dirty="0"/>
              <a:t>expansion in response to trade </a:t>
            </a:r>
            <a:r>
              <a:rPr lang="en-US" dirty="0" smtClean="0"/>
              <a:t>opportunities can </a:t>
            </a:r>
            <a:r>
              <a:rPr lang="en-US" dirty="0"/>
              <a:t>create risks to worker safety and public health.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1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Trade and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4791508"/>
          </a:xfrm>
        </p:spPr>
        <p:txBody>
          <a:bodyPr>
            <a:no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sz="3200" dirty="0" smtClean="0"/>
              <a:t>There are three </a:t>
            </a:r>
            <a:r>
              <a:rPr lang="en-US" sz="3200" dirty="0"/>
              <a:t>separate mechanisms by which </a:t>
            </a:r>
            <a:r>
              <a:rPr lang="en-US" sz="3200" b="1" dirty="0"/>
              <a:t>a </a:t>
            </a:r>
            <a:r>
              <a:rPr lang="en-US" sz="3200" b="1" dirty="0" smtClean="0"/>
              <a:t>change in </a:t>
            </a:r>
            <a:r>
              <a:rPr lang="en-US" sz="3200" b="1" dirty="0"/>
              <a:t>trade and foreign investment policy can affect the level of pollution </a:t>
            </a:r>
            <a:r>
              <a:rPr lang="en-US" sz="3200" dirty="0" smtClean="0"/>
              <a:t>and the </a:t>
            </a:r>
            <a:r>
              <a:rPr lang="en-US" sz="3200" dirty="0"/>
              <a:t>rate of depletion of scarce environmental </a:t>
            </a:r>
            <a:r>
              <a:rPr lang="en-US" sz="3200" dirty="0" smtClean="0"/>
              <a:t>resources.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smtClean="0"/>
              <a:t>Scale effect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smtClean="0"/>
              <a:t>Composition effect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smtClean="0"/>
              <a:t>Technique effect</a:t>
            </a:r>
          </a:p>
          <a:p>
            <a:pPr algn="just"/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9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b="1" dirty="0"/>
              <a:t>Scale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First, there is a </a:t>
            </a:r>
            <a:r>
              <a:rPr lang="en-US" b="1" dirty="0" smtClean="0"/>
              <a:t>scale effect</a:t>
            </a:r>
            <a:r>
              <a:rPr lang="en-US" dirty="0" smtClean="0"/>
              <a:t>, capturing the simple perception adopted by the environmental advocates.</a:t>
            </a:r>
          </a:p>
          <a:p>
            <a:pPr algn="just"/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That is, if </a:t>
            </a:r>
            <a:r>
              <a:rPr lang="en-US" b="1" dirty="0" smtClean="0"/>
              <a:t>trade and investment liberalization </a:t>
            </a:r>
            <a:r>
              <a:rPr lang="en-US" dirty="0" smtClean="0"/>
              <a:t>causes an expansion of </a:t>
            </a:r>
            <a:r>
              <a:rPr lang="en-US" b="1" dirty="0" smtClean="0"/>
              <a:t>economic activity</a:t>
            </a:r>
            <a:r>
              <a:rPr lang="en-US" dirty="0" smtClean="0"/>
              <a:t>, and if the nature of that activity remains unchanged, then the total amount of </a:t>
            </a:r>
            <a:r>
              <a:rPr lang="en-US" b="1" dirty="0" smtClean="0"/>
              <a:t>pollution generated must increase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9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/>
          <a:lstStyle/>
          <a:p>
            <a:r>
              <a:rPr lang="en-US" b="1" dirty="0"/>
              <a:t>Scale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smtClean="0"/>
              <a:t>Trade </a:t>
            </a:r>
            <a:r>
              <a:rPr lang="en-US" dirty="0"/>
              <a:t>liberation results in the </a:t>
            </a:r>
            <a:r>
              <a:rPr lang="en-US" b="1" dirty="0"/>
              <a:t>enlarging of economic activities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b="1" dirty="0" smtClean="0"/>
              <a:t>increase </a:t>
            </a:r>
            <a:r>
              <a:rPr lang="en-US" b="1" dirty="0"/>
              <a:t>of consumption and income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enlarging of economic activities </a:t>
            </a:r>
            <a:r>
              <a:rPr lang="en-US" dirty="0" smtClean="0"/>
              <a:t>raises the </a:t>
            </a:r>
            <a:r>
              <a:rPr lang="en-US" dirty="0"/>
              <a:t>pressure of the withstanding capacity of ecological system and may </a:t>
            </a:r>
            <a:r>
              <a:rPr lang="en-US" dirty="0" smtClean="0"/>
              <a:t>cause direct </a:t>
            </a:r>
            <a:r>
              <a:rPr lang="en-US" dirty="0"/>
              <a:t>damage to environment. </a:t>
            </a:r>
            <a:endParaRPr lang="en-US" dirty="0" smtClean="0"/>
          </a:p>
          <a:p>
            <a:pPr algn="just"/>
            <a:r>
              <a:rPr lang="en-US" dirty="0"/>
              <a:t>The environmental groups point, for example, to the deleterious environmental consequences of the combustion of fossil fuels and to the air pollution that is generated by the </a:t>
            </a:r>
            <a:r>
              <a:rPr lang="en-US" b="1" dirty="0"/>
              <a:t>trucking industry</a:t>
            </a:r>
            <a:r>
              <a:rPr lang="en-US" dirty="0"/>
              <a:t>. </a:t>
            </a:r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4437-BC3E-4B26-A93E-AC7DC2BC45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2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Trade and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smtClean="0"/>
              <a:t>To </a:t>
            </a:r>
            <a:r>
              <a:rPr lang="en-US" dirty="0"/>
              <a:t>the extent that economic </a:t>
            </a:r>
            <a:r>
              <a:rPr lang="en-US" dirty="0" smtClean="0"/>
              <a:t>growth gives </a:t>
            </a:r>
            <a:r>
              <a:rPr lang="en-US" b="1" dirty="0"/>
              <a:t>rise to an increased demand for energy</a:t>
            </a:r>
            <a:r>
              <a:rPr lang="en-US" dirty="0"/>
              <a:t>, which then is generated by </a:t>
            </a:r>
            <a:r>
              <a:rPr lang="en-US" dirty="0" smtClean="0"/>
              <a:t>means similar </a:t>
            </a:r>
            <a:r>
              <a:rPr lang="en-US" dirty="0"/>
              <a:t>to the prevailing methods, there will be an </a:t>
            </a:r>
            <a:r>
              <a:rPr lang="en-US" b="1" dirty="0"/>
              <a:t>increased output </a:t>
            </a:r>
            <a:r>
              <a:rPr lang="en-US" b="1" dirty="0" smtClean="0"/>
              <a:t>of harmful </a:t>
            </a:r>
            <a:r>
              <a:rPr lang="en-US" b="1" dirty="0"/>
              <a:t>pollutants </a:t>
            </a:r>
            <a:r>
              <a:rPr lang="en-US" dirty="0"/>
              <a:t>that attends an increase in economic output.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extent that </a:t>
            </a:r>
            <a:r>
              <a:rPr lang="en-US" b="1" dirty="0"/>
              <a:t>expanded trade </a:t>
            </a:r>
            <a:r>
              <a:rPr lang="en-US" dirty="0"/>
              <a:t>gives rise to an increased demand for </a:t>
            </a:r>
            <a:r>
              <a:rPr lang="en-US" dirty="0" smtClean="0"/>
              <a:t>cross border </a:t>
            </a:r>
            <a:r>
              <a:rPr lang="en-US" b="1" dirty="0" smtClean="0"/>
              <a:t>transportation</a:t>
            </a:r>
            <a:r>
              <a:rPr lang="en-US" dirty="0" smtClean="0"/>
              <a:t> </a:t>
            </a:r>
            <a:r>
              <a:rPr lang="en-US" dirty="0"/>
              <a:t>services without there being any change in </a:t>
            </a:r>
            <a:r>
              <a:rPr lang="en-US" dirty="0" smtClean="0"/>
              <a:t>trucking practices</a:t>
            </a:r>
            <a:r>
              <a:rPr lang="en-US" dirty="0"/>
              <a:t>, </a:t>
            </a:r>
            <a:r>
              <a:rPr lang="en-US" b="1" dirty="0"/>
              <a:t>increased trade will contribute to a deterioration in air quality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A799-A91C-4C4E-B454-6F0381408C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8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1513</Words>
  <Application>Microsoft Office PowerPoint</Application>
  <PresentationFormat>Widescreen</PresentationFormat>
  <Paragraphs>131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ENVIRONMENTAL IMPACTS OF A NORTH AMERICAN FREE TRADE AGREEMENT</vt:lpstr>
      <vt:lpstr>Introduction</vt:lpstr>
      <vt:lpstr>Introduction</vt:lpstr>
      <vt:lpstr>Introduction</vt:lpstr>
      <vt:lpstr>Trade and Environment</vt:lpstr>
      <vt:lpstr>Trade and Environment</vt:lpstr>
      <vt:lpstr>Scale effect</vt:lpstr>
      <vt:lpstr>Scale effect</vt:lpstr>
      <vt:lpstr>Trade and Environment</vt:lpstr>
      <vt:lpstr>Trade and Environment</vt:lpstr>
      <vt:lpstr>Trade and Environment</vt:lpstr>
      <vt:lpstr>Trade and Environment</vt:lpstr>
      <vt:lpstr>Trade and Environment</vt:lpstr>
      <vt:lpstr>Technique Effect</vt:lpstr>
      <vt:lpstr> Technique effect </vt:lpstr>
      <vt:lpstr>Trade and Environment</vt:lpstr>
      <vt:lpstr>ENVIRONMENTAL IMPACTS OF A NORTH AMERICAN FREE TRADE AGREEMENT</vt:lpstr>
      <vt:lpstr>Pollutants</vt:lpstr>
      <vt:lpstr>Trade and Environment</vt:lpstr>
      <vt:lpstr>SO2 vs. GDP Per Capita</vt:lpstr>
      <vt:lpstr>SO2 vs. GDP Per Capita</vt:lpstr>
      <vt:lpstr>Dark Matter vs. GDP</vt:lpstr>
      <vt:lpstr>Suspended Particles</vt:lpstr>
      <vt:lpstr>Estimated Impacts of NAFTA 00 Toxic Releases by Manufacturing Enterprises (Pounds in Thousands)</vt:lpstr>
      <vt:lpstr>Estimated Impacts of NAFTA 00 Toxic Releases by Manufacturing Enterprises (Pounds in Thousands)</vt:lpstr>
      <vt:lpstr>Trade and Environment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IMPACTS OF A NORTH AMERICAN FREE TRADE AGREEMENT</dc:title>
  <dc:creator>Dell</dc:creator>
  <cp:lastModifiedBy>Dell</cp:lastModifiedBy>
  <cp:revision>19</cp:revision>
  <dcterms:created xsi:type="dcterms:W3CDTF">2023-01-01T11:52:53Z</dcterms:created>
  <dcterms:modified xsi:type="dcterms:W3CDTF">2023-01-01T13:58:36Z</dcterms:modified>
</cp:coreProperties>
</file>