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80" r:id="rId5"/>
    <p:sldId id="260" r:id="rId6"/>
    <p:sldId id="261" r:id="rId7"/>
    <p:sldId id="298" r:id="rId8"/>
    <p:sldId id="262" r:id="rId9"/>
    <p:sldId id="299" r:id="rId10"/>
    <p:sldId id="263" r:id="rId11"/>
    <p:sldId id="266" r:id="rId12"/>
    <p:sldId id="267" r:id="rId13"/>
    <p:sldId id="281" r:id="rId14"/>
    <p:sldId id="270" r:id="rId15"/>
    <p:sldId id="271" r:id="rId16"/>
    <p:sldId id="273" r:id="rId17"/>
    <p:sldId id="274" r:id="rId18"/>
    <p:sldId id="276" r:id="rId19"/>
    <p:sldId id="284" r:id="rId20"/>
    <p:sldId id="285" r:id="rId21"/>
    <p:sldId id="286" r:id="rId22"/>
    <p:sldId id="287" r:id="rId23"/>
    <p:sldId id="292" r:id="rId24"/>
    <p:sldId id="291" r:id="rId25"/>
    <p:sldId id="290" r:id="rId26"/>
    <p:sldId id="293" r:id="rId27"/>
    <p:sldId id="289" r:id="rId28"/>
    <p:sldId id="294" r:id="rId29"/>
    <p:sldId id="295"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AD25C-D28E-4B30-B504-DC796BB36708}"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1949F-3E44-4DE2-AF00-99002B298461}" type="slidenum">
              <a:rPr lang="en-US" smtClean="0"/>
              <a:t>‹#›</a:t>
            </a:fld>
            <a:endParaRPr lang="en-US"/>
          </a:p>
        </p:txBody>
      </p:sp>
    </p:spTree>
    <p:extLst>
      <p:ext uri="{BB962C8B-B14F-4D97-AF65-F5344CB8AC3E}">
        <p14:creationId xmlns:p14="http://schemas.microsoft.com/office/powerpoint/2010/main" val="247451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57C513-688F-44D8-809A-FAC89E65C43B}" type="datetime1">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27306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93D380-77C3-4DAE-B29E-BAFF3A7BF06F}" type="datetime1">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379009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A8CB8-A3DE-42C9-B76D-1B2E04480CE9}" type="datetime1">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271861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3BB1B-CF9B-423D-B916-A73EDAA3AE1E}" type="datetime1">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272503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FCDF0E-3DBD-47D0-93FC-72CE7FC1BFD9}" type="datetime1">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340583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417CE-2212-41EB-951F-0B35F82227C1}" type="datetime1">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87968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ABD44-1C2C-4BEB-8C9E-C49EFB4B97EA}" type="datetime1">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428383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51CEC4-470C-4A44-824D-C7DE84448F8D}" type="datetime1">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175808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0DAAE-6BF4-499B-9DFD-0A0B33B40E67}" type="datetime1">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401542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565AE-C70F-4A31-A49D-A53E661C30BF}" type="datetime1">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43985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33557F-833D-4736-8AEF-BF396963397A}" type="datetime1">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A3C1-C05F-4A51-AE2C-8BA3967BBE55}" type="slidenum">
              <a:rPr lang="en-US" smtClean="0"/>
              <a:t>‹#›</a:t>
            </a:fld>
            <a:endParaRPr lang="en-US"/>
          </a:p>
        </p:txBody>
      </p:sp>
    </p:spTree>
    <p:extLst>
      <p:ext uri="{BB962C8B-B14F-4D97-AF65-F5344CB8AC3E}">
        <p14:creationId xmlns:p14="http://schemas.microsoft.com/office/powerpoint/2010/main" val="230034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B744E-7AA4-45A2-A237-4EFA546A668E}" type="datetime1">
              <a:rPr lang="en-US" smtClean="0"/>
              <a:t>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1A3C1-C05F-4A51-AE2C-8BA3967BBE55}" type="slidenum">
              <a:rPr lang="en-US" smtClean="0"/>
              <a:t>‹#›</a:t>
            </a:fld>
            <a:endParaRPr lang="en-US"/>
          </a:p>
        </p:txBody>
      </p:sp>
    </p:spTree>
    <p:extLst>
      <p:ext uri="{BB962C8B-B14F-4D97-AF65-F5344CB8AC3E}">
        <p14:creationId xmlns:p14="http://schemas.microsoft.com/office/powerpoint/2010/main" val="252775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14801"/>
          </a:xfrm>
        </p:spPr>
        <p:txBody>
          <a:bodyPr/>
          <a:lstStyle/>
          <a:p>
            <a:r>
              <a:rPr lang="en-US" b="1" dirty="0" smtClean="0"/>
              <a:t>Trade, Growth, and the Environment</a:t>
            </a:r>
            <a:endParaRPr lang="en-US" b="1" dirty="0"/>
          </a:p>
        </p:txBody>
      </p:sp>
      <p:sp>
        <p:nvSpPr>
          <p:cNvPr id="3" name="Subtitle 2"/>
          <p:cNvSpPr>
            <a:spLocks noGrp="1"/>
          </p:cNvSpPr>
          <p:nvPr>
            <p:ph type="subTitle" idx="1"/>
          </p:nvPr>
        </p:nvSpPr>
        <p:spPr/>
        <p:txBody>
          <a:bodyPr/>
          <a:lstStyle/>
          <a:p>
            <a:r>
              <a:rPr lang="en-US" dirty="0" smtClean="0"/>
              <a:t>BRIAN R. COPELAND and M. SCOTT TAYLOR</a:t>
            </a:r>
          </a:p>
          <a:p>
            <a:r>
              <a:rPr lang="en-US" dirty="0" smtClean="0"/>
              <a:t>Journal of Economic Literature </a:t>
            </a:r>
          </a:p>
          <a:p>
            <a:r>
              <a:rPr lang="en-US" dirty="0" smtClean="0"/>
              <a:t>Vol. XLII (March 2004) pp. 7–71</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a:t>
            </a:fld>
            <a:endParaRPr lang="en-US"/>
          </a:p>
        </p:txBody>
      </p:sp>
    </p:spTree>
    <p:extLst>
      <p:ext uri="{BB962C8B-B14F-4D97-AF65-F5344CB8AC3E}">
        <p14:creationId xmlns:p14="http://schemas.microsoft.com/office/powerpoint/2010/main" val="366121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584"/>
          </a:xfrm>
        </p:spPr>
        <p:txBody>
          <a:bodyPr>
            <a:normAutofit/>
          </a:bodyPr>
          <a:lstStyle/>
          <a:p>
            <a:r>
              <a:rPr lang="en-US" sz="3600" b="1" dirty="0" smtClean="0">
                <a:latin typeface="+mn-lt"/>
              </a:rPr>
              <a:t>The EKC literature</a:t>
            </a:r>
            <a:endParaRPr lang="en-US" sz="3600" b="1" dirty="0">
              <a:latin typeface="+mn-lt"/>
            </a:endParaRPr>
          </a:p>
        </p:txBody>
      </p:sp>
      <p:sp>
        <p:nvSpPr>
          <p:cNvPr id="3" name="Content Placeholder 2"/>
          <p:cNvSpPr>
            <a:spLocks noGrp="1"/>
          </p:cNvSpPr>
          <p:nvPr>
            <p:ph idx="1"/>
          </p:nvPr>
        </p:nvSpPr>
        <p:spPr>
          <a:xfrm>
            <a:off x="838200" y="1246909"/>
            <a:ext cx="10515600" cy="4930054"/>
          </a:xfrm>
        </p:spPr>
        <p:txBody>
          <a:bodyPr>
            <a:normAutofit/>
          </a:bodyPr>
          <a:lstStyle/>
          <a:p>
            <a:pPr algn="just"/>
            <a:r>
              <a:rPr lang="en-US" dirty="0"/>
              <a:t>T</a:t>
            </a:r>
            <a:r>
              <a:rPr lang="en-US" dirty="0" smtClean="0"/>
              <a:t>he EKC literature has made two lasting and significant contributions. </a:t>
            </a:r>
          </a:p>
          <a:p>
            <a:pPr algn="just"/>
            <a:endParaRPr lang="en-US" dirty="0"/>
          </a:p>
          <a:p>
            <a:pPr algn="just"/>
            <a:r>
              <a:rPr lang="en-US" dirty="0" smtClean="0"/>
              <a:t>First, it raised important empirical questions about </a:t>
            </a:r>
            <a:r>
              <a:rPr lang="en-US" b="1" dirty="0" smtClean="0"/>
              <a:t>how trade and growth affect the environment</a:t>
            </a:r>
            <a:r>
              <a:rPr lang="en-US" dirty="0" smtClean="0"/>
              <a:t>, and launched a significant research agenda. </a:t>
            </a:r>
          </a:p>
          <a:p>
            <a:pPr algn="just"/>
            <a:r>
              <a:rPr lang="en-US" dirty="0" smtClean="0"/>
              <a:t>Second, it has provided </a:t>
            </a:r>
            <a:r>
              <a:rPr lang="en-US" b="1" dirty="0" smtClean="0"/>
              <a:t>quite convincing evidence that there is an income effect that raises environmental quality</a:t>
            </a:r>
            <a:r>
              <a:rPr lang="en-US" dirty="0" smtClean="0"/>
              <a:t>. </a:t>
            </a:r>
          </a:p>
          <a:p>
            <a:pPr algn="just"/>
            <a:r>
              <a:rPr lang="en-US" dirty="0" smtClean="0"/>
              <a:t>Therefore an analysis of the effects of trade and growth on the environment cannot proceed without taking into account endogenous policy responses.</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10</a:t>
            </a:fld>
            <a:endParaRPr lang="en-US"/>
          </a:p>
        </p:txBody>
      </p:sp>
    </p:spTree>
    <p:extLst>
      <p:ext uri="{BB962C8B-B14F-4D97-AF65-F5344CB8AC3E}">
        <p14:creationId xmlns:p14="http://schemas.microsoft.com/office/powerpoint/2010/main" val="389837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b="1" dirty="0"/>
              <a:t>The </a:t>
            </a:r>
            <a:r>
              <a:rPr lang="en-US" b="1" dirty="0" smtClean="0"/>
              <a:t>EKC</a:t>
            </a:r>
            <a:endParaRPr lang="en-US" dirty="0"/>
          </a:p>
        </p:txBody>
      </p:sp>
      <p:sp>
        <p:nvSpPr>
          <p:cNvPr id="3" name="Content Placeholder 2"/>
          <p:cNvSpPr>
            <a:spLocks noGrp="1"/>
          </p:cNvSpPr>
          <p:nvPr>
            <p:ph idx="1"/>
          </p:nvPr>
        </p:nvSpPr>
        <p:spPr>
          <a:xfrm>
            <a:off x="838200" y="1533236"/>
            <a:ext cx="10515600" cy="4643727"/>
          </a:xfrm>
        </p:spPr>
        <p:txBody>
          <a:bodyPr/>
          <a:lstStyle/>
          <a:p>
            <a:pPr algn="just"/>
            <a:r>
              <a:rPr lang="en-US" dirty="0" smtClean="0"/>
              <a:t>While the link between income growth and the environment is important, </a:t>
            </a:r>
            <a:r>
              <a:rPr lang="en-US" b="1" dirty="0" smtClean="0"/>
              <a:t>trade may alter environmental outcomes </a:t>
            </a:r>
            <a:r>
              <a:rPr lang="en-US" dirty="0" smtClean="0"/>
              <a:t>through a variety of other channels. </a:t>
            </a:r>
          </a:p>
          <a:p>
            <a:pPr algn="just"/>
            <a:r>
              <a:rPr lang="en-US" dirty="0" smtClean="0"/>
              <a:t>Trade may encourage a </a:t>
            </a:r>
            <a:r>
              <a:rPr lang="en-US" b="1" dirty="0" smtClean="0"/>
              <a:t>relocation of polluting industries </a:t>
            </a:r>
            <a:r>
              <a:rPr lang="en-US" dirty="0" smtClean="0"/>
              <a:t>from countries with strict environmental policy to those with less stringent policy. </a:t>
            </a:r>
          </a:p>
          <a:p>
            <a:pPr algn="just"/>
            <a:r>
              <a:rPr lang="en-US" dirty="0" smtClean="0"/>
              <a:t>These shifts may in turn increase </a:t>
            </a:r>
            <a:r>
              <a:rPr lang="en-US" b="1" dirty="0" smtClean="0"/>
              <a:t>global pollution </a:t>
            </a:r>
            <a:r>
              <a:rPr lang="en-US" dirty="0" smtClean="0"/>
              <a:t>or they may have a chilling effect on environmental policy, as countries will be reluctant to tighten environmental regulations because of concerns over international competitiveness.</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11</a:t>
            </a:fld>
            <a:endParaRPr lang="en-US"/>
          </a:p>
        </p:txBody>
      </p:sp>
    </p:spTree>
    <p:extLst>
      <p:ext uri="{BB962C8B-B14F-4D97-AF65-F5344CB8AC3E}">
        <p14:creationId xmlns:p14="http://schemas.microsoft.com/office/powerpoint/2010/main" val="54150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818" y="387927"/>
            <a:ext cx="10515600" cy="895928"/>
          </a:xfrm>
        </p:spPr>
        <p:txBody>
          <a:bodyPr/>
          <a:lstStyle/>
          <a:p>
            <a:r>
              <a:rPr lang="en-US" b="1" dirty="0" smtClean="0"/>
              <a:t>Pollution haven effect</a:t>
            </a:r>
            <a:endParaRPr lang="en-US" b="1" dirty="0"/>
          </a:p>
        </p:txBody>
      </p:sp>
      <p:sp>
        <p:nvSpPr>
          <p:cNvPr id="3" name="Content Placeholder 2"/>
          <p:cNvSpPr>
            <a:spLocks noGrp="1"/>
          </p:cNvSpPr>
          <p:nvPr>
            <p:ph idx="1"/>
          </p:nvPr>
        </p:nvSpPr>
        <p:spPr/>
        <p:txBody>
          <a:bodyPr>
            <a:normAutofit/>
          </a:bodyPr>
          <a:lstStyle/>
          <a:p>
            <a:pPr algn="just"/>
            <a:r>
              <a:rPr lang="en-US" dirty="0" smtClean="0"/>
              <a:t>Several recent studies have found evidence for the existence of a </a:t>
            </a:r>
            <a:r>
              <a:rPr lang="en-US" b="1" dirty="0" smtClean="0"/>
              <a:t>pollution haven effect</a:t>
            </a:r>
            <a:r>
              <a:rPr lang="en-US" dirty="0" smtClean="0"/>
              <a:t>: the rigidity of pollution regulations does affect plant location and trade flows. </a:t>
            </a:r>
          </a:p>
          <a:p>
            <a:pPr algn="just"/>
            <a:endParaRPr lang="en-US" dirty="0" smtClean="0"/>
          </a:p>
          <a:p>
            <a:pPr algn="just"/>
            <a:r>
              <a:rPr lang="en-US" dirty="0" smtClean="0"/>
              <a:t>This is an area that still needs much more work.</a:t>
            </a:r>
            <a:endParaRPr lang="en-US" dirty="0"/>
          </a:p>
          <a:p>
            <a:pPr algn="just"/>
            <a:endParaRPr lang="en-US" dirty="0" smtClean="0"/>
          </a:p>
          <a:p>
            <a:pPr algn="just"/>
            <a:r>
              <a:rPr lang="en-US" dirty="0" smtClean="0"/>
              <a:t>The empirical evidence on the pollution haven effect is relevant because if the hypothesis is false, much of the concern over trade’s environmental effect— either at home or abroad—disappears. </a:t>
            </a:r>
          </a:p>
          <a:p>
            <a:pPr algn="just"/>
            <a:endParaRPr lang="en-US" dirty="0" smtClean="0"/>
          </a:p>
        </p:txBody>
      </p:sp>
      <p:sp>
        <p:nvSpPr>
          <p:cNvPr id="4" name="Slide Number Placeholder 3"/>
          <p:cNvSpPr>
            <a:spLocks noGrp="1"/>
          </p:cNvSpPr>
          <p:nvPr>
            <p:ph type="sldNum" sz="quarter" idx="12"/>
          </p:nvPr>
        </p:nvSpPr>
        <p:spPr/>
        <p:txBody>
          <a:bodyPr/>
          <a:lstStyle/>
          <a:p>
            <a:fld id="{1341A3C1-C05F-4A51-AE2C-8BA3967BBE55}" type="slidenum">
              <a:rPr lang="en-US" smtClean="0"/>
              <a:t>12</a:t>
            </a:fld>
            <a:endParaRPr lang="en-US"/>
          </a:p>
        </p:txBody>
      </p:sp>
    </p:spTree>
    <p:extLst>
      <p:ext uri="{BB962C8B-B14F-4D97-AF65-F5344CB8AC3E}">
        <p14:creationId xmlns:p14="http://schemas.microsoft.com/office/powerpoint/2010/main" val="191404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lstStyle/>
          <a:p>
            <a:r>
              <a:rPr lang="en-US" b="1" dirty="0" smtClean="0"/>
              <a:t>Growth </a:t>
            </a:r>
            <a:r>
              <a:rPr lang="en-US" b="1" dirty="0" smtClean="0"/>
              <a:t>and the Environment</a:t>
            </a:r>
            <a:endParaRPr lang="en-US" b="1" dirty="0"/>
          </a:p>
        </p:txBody>
      </p:sp>
      <p:sp>
        <p:nvSpPr>
          <p:cNvPr id="3" name="Content Placeholder 2"/>
          <p:cNvSpPr>
            <a:spLocks noGrp="1"/>
          </p:cNvSpPr>
          <p:nvPr>
            <p:ph idx="1"/>
          </p:nvPr>
        </p:nvSpPr>
        <p:spPr>
          <a:xfrm>
            <a:off x="838200" y="1440873"/>
            <a:ext cx="10515600" cy="5144654"/>
          </a:xfrm>
        </p:spPr>
        <p:txBody>
          <a:bodyPr>
            <a:normAutofit lnSpcReduction="10000"/>
          </a:bodyPr>
          <a:lstStyle/>
          <a:p>
            <a:pPr algn="just"/>
            <a:r>
              <a:rPr lang="en-US" b="1" dirty="0" smtClean="0"/>
              <a:t>We start with the relationship between income and the environment. This is a key aspect of the debate</a:t>
            </a:r>
            <a:r>
              <a:rPr lang="en-US" dirty="0" smtClean="0"/>
              <a:t>. </a:t>
            </a:r>
          </a:p>
          <a:p>
            <a:pPr algn="just"/>
            <a:r>
              <a:rPr lang="en-US" dirty="0" smtClean="0"/>
              <a:t>The main argument for free trade is that it will raise national incomes; but if this is so, then it is important to understand how higher incomes affect environmental quality.</a:t>
            </a:r>
          </a:p>
          <a:p>
            <a:pPr algn="just"/>
            <a:r>
              <a:rPr lang="en-US" dirty="0" smtClean="0"/>
              <a:t>What is perhaps most striking about the EKC literature is the limited role that theory has played in its development. </a:t>
            </a:r>
          </a:p>
          <a:p>
            <a:pPr algn="just"/>
            <a:r>
              <a:rPr lang="en-US" dirty="0" smtClean="0"/>
              <a:t>This has created difficulties in interpretation, since the basic finding is consistent with many possible explanations</a:t>
            </a:r>
            <a:r>
              <a:rPr lang="en-US" dirty="0" smtClean="0"/>
              <a:t>.</a:t>
            </a:r>
          </a:p>
          <a:p>
            <a:pPr algn="just"/>
            <a:r>
              <a:rPr lang="en-US" dirty="0" smtClean="0"/>
              <a:t> </a:t>
            </a:r>
            <a:r>
              <a:rPr lang="en-US" b="1" dirty="0" smtClean="0"/>
              <a:t>For this reason, we begin by asking what theory has to say about the relation between income and pollution before moving on to the empirical work.</a:t>
            </a:r>
            <a:endParaRPr lang="en-US" b="1" dirty="0"/>
          </a:p>
        </p:txBody>
      </p:sp>
      <p:sp>
        <p:nvSpPr>
          <p:cNvPr id="4" name="Slide Number Placeholder 3"/>
          <p:cNvSpPr>
            <a:spLocks noGrp="1"/>
          </p:cNvSpPr>
          <p:nvPr>
            <p:ph type="sldNum" sz="quarter" idx="12"/>
          </p:nvPr>
        </p:nvSpPr>
        <p:spPr/>
        <p:txBody>
          <a:bodyPr/>
          <a:lstStyle/>
          <a:p>
            <a:fld id="{1341A3C1-C05F-4A51-AE2C-8BA3967BBE55}" type="slidenum">
              <a:rPr lang="en-US" smtClean="0"/>
              <a:t>13</a:t>
            </a:fld>
            <a:endParaRPr lang="en-US"/>
          </a:p>
        </p:txBody>
      </p:sp>
    </p:spTree>
    <p:extLst>
      <p:ext uri="{BB962C8B-B14F-4D97-AF65-F5344CB8AC3E}">
        <p14:creationId xmlns:p14="http://schemas.microsoft.com/office/powerpoint/2010/main" val="206656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Environmental Kuznets Curve</a:t>
            </a:r>
            <a:endParaRPr lang="en-US" dirty="0"/>
          </a:p>
        </p:txBody>
      </p:sp>
      <p:sp>
        <p:nvSpPr>
          <p:cNvPr id="3" name="Content Placeholder 2"/>
          <p:cNvSpPr>
            <a:spLocks noGrp="1"/>
          </p:cNvSpPr>
          <p:nvPr>
            <p:ph idx="1"/>
          </p:nvPr>
        </p:nvSpPr>
        <p:spPr/>
        <p:txBody>
          <a:bodyPr/>
          <a:lstStyle/>
          <a:p>
            <a:pPr algn="just"/>
            <a:r>
              <a:rPr lang="en-US" dirty="0" smtClean="0"/>
              <a:t>The EKC literature seeks to estimate a simple relationship between per-capita income and pollution. </a:t>
            </a:r>
          </a:p>
          <a:p>
            <a:pPr algn="just"/>
            <a:r>
              <a:rPr lang="en-US" dirty="0" smtClean="0"/>
              <a:t>But income and pollution are each endogenous variables that are functions of more primitive determinants. </a:t>
            </a:r>
          </a:p>
          <a:p>
            <a:pPr algn="just"/>
            <a:r>
              <a:rPr lang="en-US" b="1" dirty="0" smtClean="0"/>
              <a:t>Since different types of economic activity have different pollution intensities, it would be surprising to find a simple relationship between all possible realizations of income and pollution.</a:t>
            </a:r>
            <a:endParaRPr lang="en-US" b="1" dirty="0"/>
          </a:p>
        </p:txBody>
      </p:sp>
      <p:sp>
        <p:nvSpPr>
          <p:cNvPr id="4" name="Slide Number Placeholder 3"/>
          <p:cNvSpPr>
            <a:spLocks noGrp="1"/>
          </p:cNvSpPr>
          <p:nvPr>
            <p:ph type="sldNum" sz="quarter" idx="12"/>
          </p:nvPr>
        </p:nvSpPr>
        <p:spPr/>
        <p:txBody>
          <a:bodyPr/>
          <a:lstStyle/>
          <a:p>
            <a:fld id="{1341A3C1-C05F-4A51-AE2C-8BA3967BBE55}" type="slidenum">
              <a:rPr lang="en-US" smtClean="0"/>
              <a:t>14</a:t>
            </a:fld>
            <a:endParaRPr lang="en-US"/>
          </a:p>
        </p:txBody>
      </p:sp>
    </p:spTree>
    <p:extLst>
      <p:ext uri="{BB962C8B-B14F-4D97-AF65-F5344CB8AC3E}">
        <p14:creationId xmlns:p14="http://schemas.microsoft.com/office/powerpoint/2010/main" val="3449151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b="1" dirty="0" smtClean="0"/>
              <a:t>The Environmental Kuznets Curve</a:t>
            </a:r>
            <a:endParaRPr lang="en-US" b="1" dirty="0"/>
          </a:p>
        </p:txBody>
      </p:sp>
      <p:sp>
        <p:nvSpPr>
          <p:cNvPr id="3" name="Content Placeholder 2"/>
          <p:cNvSpPr>
            <a:spLocks noGrp="1"/>
          </p:cNvSpPr>
          <p:nvPr>
            <p:ph idx="1"/>
          </p:nvPr>
        </p:nvSpPr>
        <p:spPr>
          <a:xfrm>
            <a:off x="838200" y="1246909"/>
            <a:ext cx="10515600" cy="4930054"/>
          </a:xfrm>
        </p:spPr>
        <p:txBody>
          <a:bodyPr>
            <a:normAutofit fontScale="92500" lnSpcReduction="10000"/>
          </a:bodyPr>
          <a:lstStyle/>
          <a:p>
            <a:pPr algn="just"/>
            <a:r>
              <a:rPr lang="en-US" dirty="0" smtClean="0"/>
              <a:t>There are four main explanations for the EKC. </a:t>
            </a:r>
          </a:p>
          <a:p>
            <a:pPr algn="just"/>
            <a:r>
              <a:rPr lang="en-US" dirty="0" smtClean="0"/>
              <a:t>Each explanation places restrictions on preferences and technology to make equilibrium pollution a function of per capita income, and to generate the desired shape of the income-pollution relation. </a:t>
            </a:r>
          </a:p>
          <a:p>
            <a:pPr algn="just"/>
            <a:r>
              <a:rPr lang="en-US" dirty="0" smtClean="0"/>
              <a:t>We classify these explanations by the key mechanism driving their results. </a:t>
            </a:r>
          </a:p>
          <a:p>
            <a:pPr algn="just"/>
            <a:r>
              <a:rPr lang="en-US" dirty="0" smtClean="0"/>
              <a:t>These are: </a:t>
            </a:r>
          </a:p>
          <a:p>
            <a:pPr algn="just"/>
            <a:r>
              <a:rPr lang="en-US" dirty="0" smtClean="0"/>
              <a:t>(1) sources of growth</a:t>
            </a:r>
          </a:p>
          <a:p>
            <a:pPr algn="just"/>
            <a:r>
              <a:rPr lang="en-US" dirty="0" smtClean="0"/>
              <a:t>2) income effects; </a:t>
            </a:r>
          </a:p>
          <a:p>
            <a:pPr algn="just"/>
            <a:r>
              <a:rPr lang="en-US" dirty="0" smtClean="0"/>
              <a:t>(3) threshold effects; </a:t>
            </a:r>
          </a:p>
          <a:p>
            <a:pPr algn="just"/>
            <a:r>
              <a:rPr lang="en-US" dirty="0" smtClean="0"/>
              <a:t>(4) increasing returns to abatement. </a:t>
            </a:r>
          </a:p>
          <a:p>
            <a:pPr algn="just"/>
            <a:r>
              <a:rPr lang="en-US" dirty="0" smtClean="0"/>
              <a:t>Although all of these explanations describe forces that could interact, we will isolate the key features of each in our presentation.</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15</a:t>
            </a:fld>
            <a:endParaRPr lang="en-US"/>
          </a:p>
        </p:txBody>
      </p:sp>
    </p:spTree>
    <p:extLst>
      <p:ext uri="{BB962C8B-B14F-4D97-AF65-F5344CB8AC3E}">
        <p14:creationId xmlns:p14="http://schemas.microsoft.com/office/powerpoint/2010/main" val="242484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7130"/>
          </a:xfrm>
        </p:spPr>
        <p:txBody>
          <a:bodyPr>
            <a:normAutofit/>
          </a:bodyPr>
          <a:lstStyle/>
          <a:p>
            <a:r>
              <a:rPr lang="en-US" sz="3600" b="1" dirty="0" smtClean="0"/>
              <a:t>Sources of Growth</a:t>
            </a:r>
            <a:endParaRPr lang="en-US" sz="3600" b="1" dirty="0"/>
          </a:p>
        </p:txBody>
      </p:sp>
      <p:sp>
        <p:nvSpPr>
          <p:cNvPr id="3" name="Content Placeholder 2"/>
          <p:cNvSpPr>
            <a:spLocks noGrp="1"/>
          </p:cNvSpPr>
          <p:nvPr>
            <p:ph idx="1"/>
          </p:nvPr>
        </p:nvSpPr>
        <p:spPr>
          <a:xfrm>
            <a:off x="838200" y="1431636"/>
            <a:ext cx="10515600" cy="4745327"/>
          </a:xfrm>
        </p:spPr>
        <p:txBody>
          <a:bodyPr/>
          <a:lstStyle/>
          <a:p>
            <a:pPr algn="just"/>
            <a:r>
              <a:rPr lang="en-US" dirty="0" smtClean="0"/>
              <a:t>The source of growth explanation for the EKC is important to our discussion for two reasons. </a:t>
            </a:r>
          </a:p>
          <a:p>
            <a:pPr algn="just"/>
            <a:r>
              <a:rPr lang="en-US" dirty="0" smtClean="0"/>
              <a:t>First, it demonstrates how the </a:t>
            </a:r>
            <a:r>
              <a:rPr lang="en-US" b="1" dirty="0" smtClean="0"/>
              <a:t>pollution consequences of growth depend on the source of growth</a:t>
            </a:r>
            <a:r>
              <a:rPr lang="en-US" dirty="0" smtClean="0"/>
              <a:t>.</a:t>
            </a:r>
          </a:p>
          <a:p>
            <a:pPr algn="just"/>
            <a:r>
              <a:rPr lang="en-US" dirty="0" smtClean="0"/>
              <a:t> Second, the sources of growth explanation demonstrates that a </a:t>
            </a:r>
            <a:r>
              <a:rPr lang="en-US" b="1" dirty="0" smtClean="0"/>
              <a:t>strong policy response to income gains is not necessary for pollution to fall with growth.</a:t>
            </a:r>
            <a:r>
              <a:rPr lang="en-US" dirty="0" smtClean="0"/>
              <a:t> </a:t>
            </a:r>
          </a:p>
          <a:p>
            <a:pPr algn="just"/>
            <a:r>
              <a:rPr lang="en-US" dirty="0" smtClean="0"/>
              <a:t>Hence the shape of the EKC need not be driven by income gains making pollution policy more stringent</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16</a:t>
            </a:fld>
            <a:endParaRPr lang="en-US"/>
          </a:p>
        </p:txBody>
      </p:sp>
    </p:spTree>
    <p:extLst>
      <p:ext uri="{BB962C8B-B14F-4D97-AF65-F5344CB8AC3E}">
        <p14:creationId xmlns:p14="http://schemas.microsoft.com/office/powerpoint/2010/main" val="146897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lstStyle/>
          <a:p>
            <a:r>
              <a:rPr lang="en-US" b="1" dirty="0" smtClean="0"/>
              <a:t>The Environmental Kuznets Curve</a:t>
            </a:r>
            <a:endParaRPr lang="en-US" dirty="0"/>
          </a:p>
        </p:txBody>
      </p:sp>
      <p:sp>
        <p:nvSpPr>
          <p:cNvPr id="3" name="Content Placeholder 2"/>
          <p:cNvSpPr>
            <a:spLocks noGrp="1"/>
          </p:cNvSpPr>
          <p:nvPr>
            <p:ph idx="1"/>
          </p:nvPr>
        </p:nvSpPr>
        <p:spPr/>
        <p:txBody>
          <a:bodyPr/>
          <a:lstStyle/>
          <a:p>
            <a:pPr algn="just"/>
            <a:r>
              <a:rPr lang="en-US" dirty="0" smtClean="0"/>
              <a:t>The income-effect explanation of the EKC follows </a:t>
            </a:r>
            <a:r>
              <a:rPr lang="en-US" b="1" dirty="0" smtClean="0"/>
              <a:t>neutral growth </a:t>
            </a:r>
            <a:r>
              <a:rPr lang="en-US" dirty="0" smtClean="0"/>
              <a:t>assumptions: </a:t>
            </a:r>
            <a:r>
              <a:rPr lang="en-US" b="1" dirty="0" smtClean="0"/>
              <a:t>neutral growth </a:t>
            </a:r>
            <a:r>
              <a:rPr lang="en-US" dirty="0" smtClean="0"/>
              <a:t>restricts the magnitude of shifts in pollution demand as growth proceeds; while the rising income elasticity of marginal damage ensures ever-stronger technique effects. </a:t>
            </a:r>
          </a:p>
          <a:p>
            <a:pPr algn="just"/>
            <a:r>
              <a:rPr lang="en-US" dirty="0" smtClean="0"/>
              <a:t>Composition effects play little or no role.</a:t>
            </a:r>
          </a:p>
          <a:p>
            <a:pPr algn="just"/>
            <a:r>
              <a:rPr lang="en-US" b="1" dirty="0" smtClean="0"/>
              <a:t>This explanation suggests that the relationship between pollution and income should vary across pollutants according to their perceived damage. </a:t>
            </a:r>
          </a:p>
          <a:p>
            <a:pPr algn="just"/>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17</a:t>
            </a:fld>
            <a:endParaRPr lang="en-US"/>
          </a:p>
        </p:txBody>
      </p:sp>
    </p:spTree>
    <p:extLst>
      <p:ext uri="{BB962C8B-B14F-4D97-AF65-F5344CB8AC3E}">
        <p14:creationId xmlns:p14="http://schemas.microsoft.com/office/powerpoint/2010/main" val="56928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p:spPr>
        <p:txBody>
          <a:bodyPr>
            <a:normAutofit/>
          </a:bodyPr>
          <a:lstStyle/>
          <a:p>
            <a:r>
              <a:rPr lang="en-US" sz="3600" b="1" dirty="0" smtClean="0"/>
              <a:t>Threshold Effects</a:t>
            </a:r>
            <a:endParaRPr lang="en-US" sz="3600" b="1" dirty="0"/>
          </a:p>
        </p:txBody>
      </p:sp>
      <p:sp>
        <p:nvSpPr>
          <p:cNvPr id="3" name="Content Placeholder 2"/>
          <p:cNvSpPr>
            <a:spLocks noGrp="1"/>
          </p:cNvSpPr>
          <p:nvPr>
            <p:ph idx="1"/>
          </p:nvPr>
        </p:nvSpPr>
        <p:spPr>
          <a:xfrm>
            <a:off x="838200" y="1366982"/>
            <a:ext cx="10515600" cy="4809981"/>
          </a:xfrm>
        </p:spPr>
        <p:txBody>
          <a:bodyPr>
            <a:normAutofit lnSpcReduction="10000"/>
          </a:bodyPr>
          <a:lstStyle/>
          <a:p>
            <a:pPr algn="just"/>
            <a:r>
              <a:rPr lang="en-US" dirty="0" smtClean="0"/>
              <a:t>Threshold Effects. An alternative explanation for the EKC is based on threshold effects. </a:t>
            </a:r>
          </a:p>
          <a:p>
            <a:pPr algn="just"/>
            <a:r>
              <a:rPr lang="en-US" dirty="0" smtClean="0"/>
              <a:t>Threshold effects lead to a very different relationship between income and pollution in early versus later stages of development. </a:t>
            </a:r>
          </a:p>
          <a:p>
            <a:pPr algn="just"/>
            <a:r>
              <a:rPr lang="en-US" b="1" dirty="0" smtClean="0"/>
              <a:t>At low levels of economic activity, pollution may be unregulated entirely or regulation may have little impact on the profitability of abatement.</a:t>
            </a:r>
          </a:p>
          <a:p>
            <a:pPr algn="just"/>
            <a:r>
              <a:rPr lang="en-US" dirty="0" smtClean="0"/>
              <a:t>Pollution </a:t>
            </a:r>
            <a:r>
              <a:rPr lang="en-US" dirty="0" smtClean="0"/>
              <a:t>therefore at first rises with growth. </a:t>
            </a:r>
          </a:p>
          <a:p>
            <a:pPr algn="just"/>
            <a:r>
              <a:rPr lang="en-US" dirty="0" smtClean="0"/>
              <a:t>But after some threshold has been breached, and policy is either implemented or starts to bind, these models predict pollution declines with income—provided appropriate assumptions are imposed on tastes and </a:t>
            </a:r>
            <a:r>
              <a:rPr lang="en-US" dirty="0" smtClean="0"/>
              <a:t>technology.</a:t>
            </a:r>
            <a:endParaRPr lang="en-US" dirty="0" smtClean="0"/>
          </a:p>
          <a:p>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18</a:t>
            </a:fld>
            <a:endParaRPr lang="en-US"/>
          </a:p>
        </p:txBody>
      </p:sp>
    </p:spTree>
    <p:extLst>
      <p:ext uri="{BB962C8B-B14F-4D97-AF65-F5344CB8AC3E}">
        <p14:creationId xmlns:p14="http://schemas.microsoft.com/office/powerpoint/2010/main" val="3790749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Environmental Kuznets Curve</a:t>
            </a:r>
            <a:endParaRPr lang="en-US" dirty="0"/>
          </a:p>
        </p:txBody>
      </p:sp>
      <p:sp>
        <p:nvSpPr>
          <p:cNvPr id="3" name="Content Placeholder 2"/>
          <p:cNvSpPr>
            <a:spLocks noGrp="1"/>
          </p:cNvSpPr>
          <p:nvPr>
            <p:ph idx="1"/>
          </p:nvPr>
        </p:nvSpPr>
        <p:spPr/>
        <p:txBody>
          <a:bodyPr/>
          <a:lstStyle/>
          <a:p>
            <a:r>
              <a:rPr lang="en-US" dirty="0" smtClean="0"/>
              <a:t>Different recent </a:t>
            </a:r>
            <a:r>
              <a:rPr lang="en-US" dirty="0" smtClean="0"/>
              <a:t>studies attempt to assess the relative importance of scale, technique and composition effects in accounting for changes in pollution.</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19</a:t>
            </a:fld>
            <a:endParaRPr lang="en-US"/>
          </a:p>
        </p:txBody>
      </p:sp>
    </p:spTree>
    <p:extLst>
      <p:ext uri="{BB962C8B-B14F-4D97-AF65-F5344CB8AC3E}">
        <p14:creationId xmlns:p14="http://schemas.microsoft.com/office/powerpoint/2010/main" val="287956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8656"/>
          </a:xfrm>
        </p:spPr>
        <p:txBody>
          <a:bodyPr/>
          <a:lstStyle/>
          <a:p>
            <a:r>
              <a:rPr lang="en-US" dirty="0" smtClean="0"/>
              <a:t>Introduction</a:t>
            </a:r>
            <a:endParaRPr lang="en-US" dirty="0"/>
          </a:p>
        </p:txBody>
      </p:sp>
      <p:sp>
        <p:nvSpPr>
          <p:cNvPr id="3" name="Content Placeholder 2"/>
          <p:cNvSpPr>
            <a:spLocks noGrp="1"/>
          </p:cNvSpPr>
          <p:nvPr>
            <p:ph idx="1"/>
          </p:nvPr>
        </p:nvSpPr>
        <p:spPr>
          <a:xfrm>
            <a:off x="838200" y="1487055"/>
            <a:ext cx="10515600" cy="4689908"/>
          </a:xfrm>
        </p:spPr>
        <p:txBody>
          <a:bodyPr/>
          <a:lstStyle/>
          <a:p>
            <a:pPr algn="just"/>
            <a:r>
              <a:rPr lang="en-US" dirty="0" smtClean="0"/>
              <a:t>There is a heated debate over the </a:t>
            </a:r>
            <a:r>
              <a:rPr lang="en-US" b="1" dirty="0" smtClean="0"/>
              <a:t>environmental consequences of liberalized trade</a:t>
            </a:r>
            <a:r>
              <a:rPr lang="en-US" dirty="0" smtClean="0"/>
              <a:t>.</a:t>
            </a:r>
          </a:p>
          <a:p>
            <a:pPr algn="just"/>
            <a:r>
              <a:rPr lang="en-US" dirty="0" smtClean="0"/>
              <a:t> The debate was originally fueled by negotiations over the North American Free Trade Agreement and the Uruguay Round of GATT negotiations, both of which occurred at a time when concerns over </a:t>
            </a:r>
            <a:r>
              <a:rPr lang="en-US" b="1" dirty="0" smtClean="0"/>
              <a:t>global warming, species extinction, and industrial pollution were rising</a:t>
            </a:r>
            <a:r>
              <a:rPr lang="en-US" dirty="0" smtClean="0"/>
              <a:t>. </a:t>
            </a:r>
          </a:p>
          <a:p>
            <a:pPr algn="just"/>
            <a:r>
              <a:rPr lang="en-US" dirty="0" smtClean="0"/>
              <a:t>Then it has been intensified by the creation of the </a:t>
            </a:r>
            <a:r>
              <a:rPr lang="en-US" b="1" dirty="0" smtClean="0"/>
              <a:t>World Trade Organization (WTO) </a:t>
            </a:r>
            <a:r>
              <a:rPr lang="en-US" dirty="0" smtClean="0"/>
              <a:t>and proposals for future rounds of trade negotiations.</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a:t>
            </a:fld>
            <a:endParaRPr lang="en-US"/>
          </a:p>
        </p:txBody>
      </p:sp>
    </p:spTree>
    <p:extLst>
      <p:ext uri="{BB962C8B-B14F-4D97-AF65-F5344CB8AC3E}">
        <p14:creationId xmlns:p14="http://schemas.microsoft.com/office/powerpoint/2010/main" val="2011388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 Liberalization and the Environment</a:t>
            </a:r>
            <a:endParaRPr lang="en-US" b="1" dirty="0"/>
          </a:p>
        </p:txBody>
      </p:sp>
      <p:sp>
        <p:nvSpPr>
          <p:cNvPr id="3" name="Content Placeholder 2"/>
          <p:cNvSpPr>
            <a:spLocks noGrp="1"/>
          </p:cNvSpPr>
          <p:nvPr>
            <p:ph idx="1"/>
          </p:nvPr>
        </p:nvSpPr>
        <p:spPr/>
        <p:txBody>
          <a:bodyPr/>
          <a:lstStyle/>
          <a:p>
            <a:pPr algn="just"/>
            <a:r>
              <a:rPr lang="en-US" dirty="0" smtClean="0"/>
              <a:t>We now turn to the impact of </a:t>
            </a:r>
            <a:r>
              <a:rPr lang="en-US" b="1" dirty="0" smtClean="0"/>
              <a:t>international trade on the environment. </a:t>
            </a:r>
            <a:endParaRPr lang="en-US" b="1" dirty="0" smtClean="0"/>
          </a:p>
          <a:p>
            <a:pPr algn="just"/>
            <a:r>
              <a:rPr lang="en-US" dirty="0"/>
              <a:t>T</a:t>
            </a:r>
            <a:r>
              <a:rPr lang="en-US" dirty="0" smtClean="0"/>
              <a:t>he </a:t>
            </a:r>
            <a:r>
              <a:rPr lang="en-US" dirty="0" smtClean="0"/>
              <a:t>usual distinction between trade and growth: </a:t>
            </a:r>
            <a:endParaRPr lang="en-US" dirty="0" smtClean="0"/>
          </a:p>
          <a:p>
            <a:pPr algn="just"/>
            <a:r>
              <a:rPr lang="en-US" dirty="0" smtClean="0"/>
              <a:t>trade </a:t>
            </a:r>
            <a:r>
              <a:rPr lang="en-US" dirty="0" smtClean="0"/>
              <a:t>liberalization </a:t>
            </a:r>
            <a:r>
              <a:rPr lang="en-US" b="1" dirty="0" smtClean="0"/>
              <a:t>changes relative goods </a:t>
            </a:r>
            <a:r>
              <a:rPr lang="en-US" dirty="0" smtClean="0"/>
              <a:t>prices by opening up the economy to increased foreign competition, while growth increases endowments or improves technology </a:t>
            </a:r>
            <a:r>
              <a:rPr lang="en-US" b="1" dirty="0" smtClean="0"/>
              <a:t>at given external </a:t>
            </a:r>
            <a:r>
              <a:rPr lang="en-US" b="1" dirty="0" smtClean="0"/>
              <a:t>prices</a:t>
            </a:r>
            <a:r>
              <a:rPr lang="en-US" dirty="0" smtClean="0"/>
              <a:t>.</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20</a:t>
            </a:fld>
            <a:endParaRPr lang="en-US"/>
          </a:p>
        </p:txBody>
      </p:sp>
    </p:spTree>
    <p:extLst>
      <p:ext uri="{BB962C8B-B14F-4D97-AF65-F5344CB8AC3E}">
        <p14:creationId xmlns:p14="http://schemas.microsoft.com/office/powerpoint/2010/main" val="171784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normAutofit/>
          </a:bodyPr>
          <a:lstStyle/>
          <a:p>
            <a:r>
              <a:rPr lang="en-US" sz="3600" b="1" dirty="0" smtClean="0">
                <a:latin typeface="+mn-lt"/>
              </a:rPr>
              <a:t>Environmental Policy as a Substitute for Trade Policy</a:t>
            </a:r>
            <a:endParaRPr lang="en-US" sz="3600" b="1" dirty="0">
              <a:latin typeface="+mn-lt"/>
            </a:endParaRPr>
          </a:p>
        </p:txBody>
      </p:sp>
      <p:sp>
        <p:nvSpPr>
          <p:cNvPr id="3" name="Content Placeholder 2"/>
          <p:cNvSpPr>
            <a:spLocks noGrp="1"/>
          </p:cNvSpPr>
          <p:nvPr>
            <p:ph idx="1"/>
          </p:nvPr>
        </p:nvSpPr>
        <p:spPr>
          <a:xfrm>
            <a:off x="838200" y="1468582"/>
            <a:ext cx="10515600" cy="4708381"/>
          </a:xfrm>
        </p:spPr>
        <p:txBody>
          <a:bodyPr>
            <a:normAutofit lnSpcReduction="10000"/>
          </a:bodyPr>
          <a:lstStyle/>
          <a:p>
            <a:pPr algn="just"/>
            <a:r>
              <a:rPr lang="en-US" dirty="0" smtClean="0"/>
              <a:t>One of the most </a:t>
            </a:r>
            <a:r>
              <a:rPr lang="en-US" dirty="0" smtClean="0"/>
              <a:t>important issues </a:t>
            </a:r>
            <a:r>
              <a:rPr lang="en-US" dirty="0" smtClean="0"/>
              <a:t>in the debate over trade and the environment is the possibility that environmental policy may be used as a substitute for trade policy. </a:t>
            </a:r>
          </a:p>
          <a:p>
            <a:pPr algn="just"/>
            <a:r>
              <a:rPr lang="en-US" b="1" dirty="0" smtClean="0"/>
              <a:t>A major concern is that once trade agreements reduce trade barriers, governments will weaken environmental policy to help domestic firms compete with their foreign rivals. </a:t>
            </a:r>
          </a:p>
          <a:p>
            <a:pPr algn="just"/>
            <a:r>
              <a:rPr lang="en-US" dirty="0" smtClean="0"/>
              <a:t>Consequently, </a:t>
            </a:r>
            <a:r>
              <a:rPr lang="en-US" b="1" dirty="0" smtClean="0"/>
              <a:t>freer trade may harm the environment </a:t>
            </a:r>
            <a:r>
              <a:rPr lang="en-US" dirty="0" smtClean="0"/>
              <a:t>because of an endogenous weakening of environmental policy. </a:t>
            </a:r>
          </a:p>
          <a:p>
            <a:pPr algn="just"/>
            <a:r>
              <a:rPr lang="en-US" dirty="0" smtClean="0"/>
              <a:t>We refer to this motive as </a:t>
            </a:r>
            <a:r>
              <a:rPr lang="en-US" b="1" dirty="0" smtClean="0"/>
              <a:t>tariff substitution</a:t>
            </a:r>
            <a:r>
              <a:rPr lang="en-US" dirty="0" smtClean="0"/>
              <a:t>, as environmental policy is substituting for the lack of available trade-policy instruments, typically because tariffs and quotas are constrained by trade agreements. </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21</a:t>
            </a:fld>
            <a:endParaRPr lang="en-US"/>
          </a:p>
        </p:txBody>
      </p:sp>
    </p:spTree>
    <p:extLst>
      <p:ext uri="{BB962C8B-B14F-4D97-AF65-F5344CB8AC3E}">
        <p14:creationId xmlns:p14="http://schemas.microsoft.com/office/powerpoint/2010/main" val="3646501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5" y="365126"/>
            <a:ext cx="10808855" cy="632402"/>
          </a:xfrm>
        </p:spPr>
        <p:txBody>
          <a:bodyPr>
            <a:normAutofit fontScale="90000"/>
          </a:bodyPr>
          <a:lstStyle/>
          <a:p>
            <a:r>
              <a:rPr lang="en-US" b="1" dirty="0"/>
              <a:t>Environmental Policy as a Substitute for Trade Policy</a:t>
            </a:r>
            <a:endParaRPr lang="en-US" b="1" dirty="0"/>
          </a:p>
        </p:txBody>
      </p:sp>
      <p:sp>
        <p:nvSpPr>
          <p:cNvPr id="3" name="Content Placeholder 2"/>
          <p:cNvSpPr>
            <a:spLocks noGrp="1"/>
          </p:cNvSpPr>
          <p:nvPr>
            <p:ph idx="1"/>
          </p:nvPr>
        </p:nvSpPr>
        <p:spPr>
          <a:xfrm>
            <a:off x="838200" y="1228436"/>
            <a:ext cx="10515600" cy="4948527"/>
          </a:xfrm>
        </p:spPr>
        <p:txBody>
          <a:bodyPr>
            <a:normAutofit lnSpcReduction="10000"/>
          </a:bodyPr>
          <a:lstStyle/>
          <a:p>
            <a:pPr algn="just"/>
            <a:r>
              <a:rPr lang="en-US" dirty="0" smtClean="0"/>
              <a:t>With the increased integration of the global economy, it has become difficult to ignore the international consequences of domestic environmental policy regulation. </a:t>
            </a:r>
          </a:p>
          <a:p>
            <a:pPr algn="just"/>
            <a:r>
              <a:rPr lang="en-US" b="1" dirty="0" smtClean="0"/>
              <a:t>And with rising concern over environmental quality both at home and abroad, an assessment of how trade policy affects the environment has become unavoidable. </a:t>
            </a:r>
          </a:p>
          <a:p>
            <a:pPr algn="just"/>
            <a:r>
              <a:rPr lang="en-US" dirty="0" smtClean="0"/>
              <a:t>Despite the novelty of these developments, research on trade and the environment is not new. </a:t>
            </a:r>
          </a:p>
          <a:p>
            <a:pPr algn="just"/>
            <a:r>
              <a:rPr lang="en-US" b="1" dirty="0" smtClean="0"/>
              <a:t>Work in the 1970’s raised many of the key issues of second-best policy analysis: free trade need not be welfare improving if environmental costs are not internalized; trade policy can be used as a substitute for environmental policy; and a commitment to free trade may create incentives to distort environmental policy</a:t>
            </a:r>
            <a:r>
              <a:rPr lang="en-US" dirty="0" smtClean="0"/>
              <a:t>.</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22</a:t>
            </a:fld>
            <a:endParaRPr lang="en-US"/>
          </a:p>
        </p:txBody>
      </p:sp>
    </p:spTree>
    <p:extLst>
      <p:ext uri="{BB962C8B-B14F-4D97-AF65-F5344CB8AC3E}">
        <p14:creationId xmlns:p14="http://schemas.microsoft.com/office/powerpoint/2010/main" val="1736930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en-US" b="1" dirty="0" smtClean="0"/>
              <a:t>Conclusions</a:t>
            </a:r>
            <a:endParaRPr lang="en-US" b="1" dirty="0"/>
          </a:p>
        </p:txBody>
      </p:sp>
      <p:sp>
        <p:nvSpPr>
          <p:cNvPr id="3" name="Content Placeholder 2"/>
          <p:cNvSpPr>
            <a:spLocks noGrp="1"/>
          </p:cNvSpPr>
          <p:nvPr>
            <p:ph idx="1"/>
          </p:nvPr>
        </p:nvSpPr>
        <p:spPr/>
        <p:txBody>
          <a:bodyPr/>
          <a:lstStyle/>
          <a:p>
            <a:pPr algn="just"/>
            <a:r>
              <a:rPr lang="en-US" dirty="0" smtClean="0"/>
              <a:t>The first conclusion is simply that there is now a great deal of evidence supporting the view that </a:t>
            </a:r>
            <a:r>
              <a:rPr lang="en-US" b="1" dirty="0" smtClean="0"/>
              <a:t>rising incomes affect environment quality in a positive way.</a:t>
            </a:r>
            <a:r>
              <a:rPr lang="en-US" dirty="0" smtClean="0"/>
              <a:t> </a:t>
            </a:r>
          </a:p>
          <a:p>
            <a:pPr algn="just"/>
            <a:r>
              <a:rPr lang="en-US" dirty="0" smtClean="0"/>
              <a:t>This suggests that when we assess the effects of growth and trade on the environment, we cannot simply associate increased economic activity with increased environmental damage.</a:t>
            </a:r>
          </a:p>
          <a:p>
            <a:pPr algn="just"/>
            <a:r>
              <a:rPr lang="en-US" dirty="0" smtClean="0"/>
              <a:t> </a:t>
            </a:r>
            <a:r>
              <a:rPr lang="en-US" b="1" dirty="0" smtClean="0"/>
              <a:t>Beneficial changes in environmental policy will likely follow and this leaves the net impact on the environment unclear.</a:t>
            </a:r>
            <a:endParaRPr lang="en-US" b="1" dirty="0"/>
          </a:p>
        </p:txBody>
      </p:sp>
      <p:sp>
        <p:nvSpPr>
          <p:cNvPr id="4" name="Slide Number Placeholder 3"/>
          <p:cNvSpPr>
            <a:spLocks noGrp="1"/>
          </p:cNvSpPr>
          <p:nvPr>
            <p:ph type="sldNum" sz="quarter" idx="12"/>
          </p:nvPr>
        </p:nvSpPr>
        <p:spPr/>
        <p:txBody>
          <a:bodyPr/>
          <a:lstStyle/>
          <a:p>
            <a:fld id="{1341A3C1-C05F-4A51-AE2C-8BA3967BBE55}" type="slidenum">
              <a:rPr lang="en-US" smtClean="0"/>
              <a:t>23</a:t>
            </a:fld>
            <a:endParaRPr lang="en-US"/>
          </a:p>
        </p:txBody>
      </p:sp>
    </p:spTree>
    <p:extLst>
      <p:ext uri="{BB962C8B-B14F-4D97-AF65-F5344CB8AC3E}">
        <p14:creationId xmlns:p14="http://schemas.microsoft.com/office/powerpoint/2010/main" val="308972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lstStyle/>
          <a:p>
            <a:r>
              <a:rPr lang="en-US" b="1" dirty="0" smtClean="0"/>
              <a:t>Conclusions</a:t>
            </a:r>
            <a:endParaRPr lang="en-US" dirty="0"/>
          </a:p>
        </p:txBody>
      </p:sp>
      <p:sp>
        <p:nvSpPr>
          <p:cNvPr id="3" name="Content Placeholder 2"/>
          <p:cNvSpPr>
            <a:spLocks noGrp="1"/>
          </p:cNvSpPr>
          <p:nvPr>
            <p:ph idx="1"/>
          </p:nvPr>
        </p:nvSpPr>
        <p:spPr/>
        <p:txBody>
          <a:bodyPr/>
          <a:lstStyle/>
          <a:p>
            <a:pPr algn="just"/>
            <a:r>
              <a:rPr lang="en-US" dirty="0" smtClean="0"/>
              <a:t>This is an important piece of evidence, but it has led the literature to focus almost exclusively on the impact of income effects. </a:t>
            </a:r>
          </a:p>
          <a:p>
            <a:pPr algn="just"/>
            <a:r>
              <a:rPr lang="en-US" b="1" dirty="0" smtClean="0"/>
              <a:t>While incomes per capita are likely to be an important determinant of pollution policy </a:t>
            </a:r>
            <a:r>
              <a:rPr lang="en-US" dirty="0" smtClean="0"/>
              <a:t>(or pollution supply), actual pollution outcomes reflect the impact of other </a:t>
            </a:r>
            <a:r>
              <a:rPr lang="en-US" b="1" dirty="0" smtClean="0"/>
              <a:t>national characteristics </a:t>
            </a:r>
            <a:r>
              <a:rPr lang="en-US" dirty="0" smtClean="0"/>
              <a:t>as well (since they determine pollution demand). </a:t>
            </a:r>
          </a:p>
          <a:p>
            <a:pPr algn="just"/>
            <a:r>
              <a:rPr lang="en-US" dirty="0" smtClean="0"/>
              <a:t>Theory suggests that linking environmental outcomes to income per capita alone is unlikely to be successful, just as predicting the pattern of trade in dirty goods by relative income levels alone is unlikely to be successful. </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24</a:t>
            </a:fld>
            <a:endParaRPr lang="en-US"/>
          </a:p>
        </p:txBody>
      </p:sp>
    </p:spTree>
    <p:extLst>
      <p:ext uri="{BB962C8B-B14F-4D97-AF65-F5344CB8AC3E}">
        <p14:creationId xmlns:p14="http://schemas.microsoft.com/office/powerpoint/2010/main" val="3417874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b="1" dirty="0" smtClean="0"/>
              <a:t>Conclusions</a:t>
            </a:r>
            <a:endParaRPr lang="en-US" b="1" dirty="0"/>
          </a:p>
        </p:txBody>
      </p:sp>
      <p:sp>
        <p:nvSpPr>
          <p:cNvPr id="3" name="Content Placeholder 2"/>
          <p:cNvSpPr>
            <a:spLocks noGrp="1"/>
          </p:cNvSpPr>
          <p:nvPr>
            <p:ph idx="1"/>
          </p:nvPr>
        </p:nvSpPr>
        <p:spPr>
          <a:xfrm>
            <a:off x="838200" y="1560945"/>
            <a:ext cx="10515600" cy="4616018"/>
          </a:xfrm>
        </p:spPr>
        <p:txBody>
          <a:bodyPr>
            <a:normAutofit fontScale="92500" lnSpcReduction="10000"/>
          </a:bodyPr>
          <a:lstStyle/>
          <a:p>
            <a:pPr algn="just"/>
            <a:r>
              <a:rPr lang="en-US" dirty="0" smtClean="0"/>
              <a:t>Recent research finding a </a:t>
            </a:r>
            <a:r>
              <a:rPr lang="en-US" b="1" dirty="0" smtClean="0"/>
              <a:t>sensitivity of the environmental Kuznets curve </a:t>
            </a:r>
            <a:r>
              <a:rPr lang="en-US" dirty="0" smtClean="0"/>
              <a:t>to time periods or data may reflect the workings of important excluded national characteristics. </a:t>
            </a:r>
          </a:p>
          <a:p>
            <a:pPr algn="just"/>
            <a:r>
              <a:rPr lang="en-US" dirty="0" smtClean="0"/>
              <a:t>If so, this would </a:t>
            </a:r>
            <a:r>
              <a:rPr lang="en-US" dirty="0" smtClean="0"/>
              <a:t>rebound </a:t>
            </a:r>
            <a:r>
              <a:rPr lang="en-US" dirty="0" smtClean="0"/>
              <a:t>our concerns with an empirical literature that focuses </a:t>
            </a:r>
            <a:r>
              <a:rPr lang="en-US" b="1" dirty="0" smtClean="0"/>
              <a:t>too heavily on the role of income levels play in explaining the location of dirty good production and international trade</a:t>
            </a:r>
            <a:r>
              <a:rPr lang="en-US" dirty="0" smtClean="0"/>
              <a:t>. </a:t>
            </a:r>
          </a:p>
          <a:p>
            <a:pPr algn="just"/>
            <a:r>
              <a:rPr lang="en-US" dirty="0" smtClean="0"/>
              <a:t>Future research should move away from estimating highly restricted models of pollution determination to consider alternatives giving a larger role to </a:t>
            </a:r>
            <a:r>
              <a:rPr lang="en-US" b="1" dirty="0" smtClean="0"/>
              <a:t>natural resources, capital abundance and other more conventional factors</a:t>
            </a:r>
            <a:r>
              <a:rPr lang="en-US" dirty="0" smtClean="0"/>
              <a:t>. </a:t>
            </a:r>
          </a:p>
          <a:p>
            <a:pPr algn="just"/>
            <a:r>
              <a:rPr lang="en-US" dirty="0" smtClean="0"/>
              <a:t>Moreover, at a theoretical level it is still not well understood how the income effect interacts with the policy process, particularly in the context of political economy influences</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25</a:t>
            </a:fld>
            <a:endParaRPr lang="en-US"/>
          </a:p>
        </p:txBody>
      </p:sp>
    </p:spTree>
    <p:extLst>
      <p:ext uri="{BB962C8B-B14F-4D97-AF65-F5344CB8AC3E}">
        <p14:creationId xmlns:p14="http://schemas.microsoft.com/office/powerpoint/2010/main" val="162413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748"/>
          </a:xfrm>
        </p:spPr>
        <p:txBody>
          <a:bodyPr>
            <a:normAutofit fontScale="90000"/>
          </a:bodyPr>
          <a:lstStyle/>
          <a:p>
            <a:r>
              <a:rPr lang="en-US" b="1" dirty="0" smtClean="0"/>
              <a:t>Conclusions</a:t>
            </a:r>
            <a:endParaRPr lang="en-US" dirty="0"/>
          </a:p>
        </p:txBody>
      </p:sp>
      <p:sp>
        <p:nvSpPr>
          <p:cNvPr id="3" name="Content Placeholder 2"/>
          <p:cNvSpPr>
            <a:spLocks noGrp="1"/>
          </p:cNvSpPr>
          <p:nvPr>
            <p:ph idx="1"/>
          </p:nvPr>
        </p:nvSpPr>
        <p:spPr>
          <a:xfrm>
            <a:off x="838200" y="1311564"/>
            <a:ext cx="10515600" cy="4865399"/>
          </a:xfrm>
        </p:spPr>
        <p:txBody>
          <a:bodyPr>
            <a:normAutofit/>
          </a:bodyPr>
          <a:lstStyle/>
          <a:p>
            <a:pPr algn="just"/>
            <a:r>
              <a:rPr lang="en-US" dirty="0" smtClean="0"/>
              <a:t>An other major </a:t>
            </a:r>
            <a:r>
              <a:rPr lang="en-US" dirty="0" smtClean="0"/>
              <a:t>finding from the research of the last five years is that the previous consensus that </a:t>
            </a:r>
            <a:r>
              <a:rPr lang="en-US" b="1" dirty="0" smtClean="0"/>
              <a:t>environmental policy does not affect trade and investment flows was premature</a:t>
            </a:r>
            <a:r>
              <a:rPr lang="en-US" dirty="0" smtClean="0"/>
              <a:t>.</a:t>
            </a:r>
          </a:p>
          <a:p>
            <a:pPr algn="just"/>
            <a:r>
              <a:rPr lang="en-US" dirty="0" smtClean="0"/>
              <a:t> A number of recent studies find that both </a:t>
            </a:r>
            <a:r>
              <a:rPr lang="en-US" b="1" dirty="0" smtClean="0"/>
              <a:t>trade and investment are influenced by pollution </a:t>
            </a:r>
            <a:r>
              <a:rPr lang="en-US" b="1" dirty="0" smtClean="0"/>
              <a:t>regulations</a:t>
            </a:r>
            <a:r>
              <a:rPr lang="en-US" dirty="0" smtClean="0"/>
              <a:t>. </a:t>
            </a:r>
            <a:endParaRPr lang="en-US" dirty="0" smtClean="0"/>
          </a:p>
          <a:p>
            <a:pPr algn="just"/>
            <a:r>
              <a:rPr lang="en-US" dirty="0" smtClean="0"/>
              <a:t>This work illustrates the benefits of combining theory and empirical work. </a:t>
            </a:r>
          </a:p>
          <a:p>
            <a:pPr algn="just"/>
            <a:r>
              <a:rPr lang="en-US" dirty="0" smtClean="0"/>
              <a:t>Consequently, measures of trade performance (such as import penetration) and pollution abatement costs are both endogenous variables. </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26</a:t>
            </a:fld>
            <a:endParaRPr lang="en-US"/>
          </a:p>
        </p:txBody>
      </p:sp>
    </p:spTree>
    <p:extLst>
      <p:ext uri="{BB962C8B-B14F-4D97-AF65-F5344CB8AC3E}">
        <p14:creationId xmlns:p14="http://schemas.microsoft.com/office/powerpoint/2010/main" val="47172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b="1" dirty="0" smtClean="0"/>
              <a:t>Conclusions</a:t>
            </a:r>
            <a:endParaRPr lang="en-US" dirty="0"/>
          </a:p>
        </p:txBody>
      </p:sp>
      <p:sp>
        <p:nvSpPr>
          <p:cNvPr id="3" name="Content Placeholder 2"/>
          <p:cNvSpPr>
            <a:spLocks noGrp="1"/>
          </p:cNvSpPr>
          <p:nvPr>
            <p:ph idx="1"/>
          </p:nvPr>
        </p:nvSpPr>
        <p:spPr>
          <a:xfrm>
            <a:off x="838200" y="1293091"/>
            <a:ext cx="10515600" cy="4883872"/>
          </a:xfrm>
        </p:spPr>
        <p:txBody>
          <a:bodyPr/>
          <a:lstStyle/>
          <a:p>
            <a:pPr algn="just"/>
            <a:r>
              <a:rPr lang="en-US" b="1" dirty="0" smtClean="0"/>
              <a:t>A third, and more tentative, conclusion is that there is little convincing evidence to support the pollution-haven hypothesis</a:t>
            </a:r>
            <a:r>
              <a:rPr lang="en-US" dirty="0" smtClean="0"/>
              <a:t>. </a:t>
            </a:r>
          </a:p>
          <a:p>
            <a:r>
              <a:rPr lang="en-US" b="1" dirty="0" smtClean="0"/>
              <a:t>While there is evidence of a pollution-haven effect</a:t>
            </a:r>
            <a:r>
              <a:rPr lang="en-US" dirty="0" smtClean="0"/>
              <a:t>, it is only one of many factors that determine trade patterns, and there is no evidence that it is the dominant factor.</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27</a:t>
            </a:fld>
            <a:endParaRPr lang="en-US"/>
          </a:p>
        </p:txBody>
      </p:sp>
    </p:spTree>
    <p:extLst>
      <p:ext uri="{BB962C8B-B14F-4D97-AF65-F5344CB8AC3E}">
        <p14:creationId xmlns:p14="http://schemas.microsoft.com/office/powerpoint/2010/main" val="3609098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b="1" dirty="0" smtClean="0"/>
              <a:t>Conclusions</a:t>
            </a:r>
            <a:endParaRPr lang="en-US" dirty="0"/>
          </a:p>
        </p:txBody>
      </p:sp>
      <p:sp>
        <p:nvSpPr>
          <p:cNvPr id="3" name="Content Placeholder 2"/>
          <p:cNvSpPr>
            <a:spLocks noGrp="1"/>
          </p:cNvSpPr>
          <p:nvPr>
            <p:ph idx="1"/>
          </p:nvPr>
        </p:nvSpPr>
        <p:spPr>
          <a:xfrm>
            <a:off x="838200" y="1117600"/>
            <a:ext cx="10515600" cy="5059363"/>
          </a:xfrm>
        </p:spPr>
        <p:txBody>
          <a:bodyPr>
            <a:normAutofit lnSpcReduction="10000"/>
          </a:bodyPr>
          <a:lstStyle/>
          <a:p>
            <a:pPr algn="just"/>
            <a:r>
              <a:rPr lang="en-US" dirty="0" smtClean="0"/>
              <a:t>Although the policy debate is often characterized as a conflict between those for and against globalization, </a:t>
            </a:r>
            <a:r>
              <a:rPr lang="en-US" b="1" dirty="0" smtClean="0"/>
              <a:t>it is really a struggle over how the rules governing trade should evolve</a:t>
            </a:r>
            <a:r>
              <a:rPr lang="en-US" dirty="0" smtClean="0"/>
              <a:t>.</a:t>
            </a:r>
          </a:p>
          <a:p>
            <a:pPr algn="just"/>
            <a:r>
              <a:rPr lang="en-US" dirty="0" smtClean="0"/>
              <a:t> The fundamental issues involve the </a:t>
            </a:r>
            <a:r>
              <a:rPr lang="en-US" b="1" dirty="0" smtClean="0"/>
              <a:t>trade-off between </a:t>
            </a:r>
            <a:r>
              <a:rPr lang="en-US" dirty="0" smtClean="0"/>
              <a:t>allowing governments flexibility to pursue </a:t>
            </a:r>
            <a:r>
              <a:rPr lang="en-US" b="1" dirty="0" smtClean="0"/>
              <a:t>independent environmental policies </a:t>
            </a:r>
            <a:r>
              <a:rPr lang="en-US" dirty="0" smtClean="0"/>
              <a:t>(which sometimes may involve implicit or explicit restrictions on trade), and constraining the ability of governments in order to </a:t>
            </a:r>
            <a:r>
              <a:rPr lang="en-US" b="1" dirty="0" smtClean="0"/>
              <a:t>close loopholes in trade agreements</a:t>
            </a:r>
            <a:r>
              <a:rPr lang="en-US" dirty="0" smtClean="0"/>
              <a:t>. </a:t>
            </a:r>
          </a:p>
          <a:p>
            <a:pPr algn="just"/>
            <a:r>
              <a:rPr lang="en-US" dirty="0" smtClean="0"/>
              <a:t>Environmental </a:t>
            </a:r>
            <a:r>
              <a:rPr lang="en-US" dirty="0" smtClean="0"/>
              <a:t>policy should not be overly constrained by trade </a:t>
            </a:r>
            <a:r>
              <a:rPr lang="en-US" dirty="0" smtClean="0"/>
              <a:t>agreements.</a:t>
            </a:r>
          </a:p>
          <a:p>
            <a:pPr algn="just"/>
            <a:r>
              <a:rPr lang="en-US" dirty="0"/>
              <a:t>We also find little reason for </a:t>
            </a:r>
            <a:r>
              <a:rPr lang="en-US" b="1" dirty="0"/>
              <a:t>trade policy to be used to achieve environmental ends either at home or in foreign countries</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28</a:t>
            </a:fld>
            <a:endParaRPr lang="en-US"/>
          </a:p>
        </p:txBody>
      </p:sp>
    </p:spTree>
    <p:extLst>
      <p:ext uri="{BB962C8B-B14F-4D97-AF65-F5344CB8AC3E}">
        <p14:creationId xmlns:p14="http://schemas.microsoft.com/office/powerpoint/2010/main" val="153411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293"/>
          </a:xfrm>
        </p:spPr>
        <p:txBody>
          <a:bodyPr/>
          <a:lstStyle/>
          <a:p>
            <a:r>
              <a:rPr lang="en-US" b="1" dirty="0" smtClean="0"/>
              <a:t>Conclusions</a:t>
            </a:r>
            <a:endParaRPr lang="en-US" dirty="0"/>
          </a:p>
        </p:txBody>
      </p:sp>
      <p:sp>
        <p:nvSpPr>
          <p:cNvPr id="3" name="Content Placeholder 2"/>
          <p:cNvSpPr>
            <a:spLocks noGrp="1"/>
          </p:cNvSpPr>
          <p:nvPr>
            <p:ph idx="1"/>
          </p:nvPr>
        </p:nvSpPr>
        <p:spPr>
          <a:xfrm>
            <a:off x="838200" y="969818"/>
            <a:ext cx="10515600" cy="5643418"/>
          </a:xfrm>
        </p:spPr>
        <p:txBody>
          <a:bodyPr>
            <a:normAutofit/>
          </a:bodyPr>
          <a:lstStyle/>
          <a:p>
            <a:pPr algn="just"/>
            <a:r>
              <a:rPr lang="en-US" b="1" dirty="0" smtClean="0"/>
              <a:t>Lowering </a:t>
            </a:r>
            <a:r>
              <a:rPr lang="en-US" b="1" dirty="0" smtClean="0"/>
              <a:t>the access of developing countries to developed country markets is likely to lower their incomes and reduce their desire to adopt tighter environmental standards. </a:t>
            </a:r>
          </a:p>
          <a:p>
            <a:pPr algn="just"/>
            <a:r>
              <a:rPr lang="en-US" b="1" dirty="0" smtClean="0"/>
              <a:t>While </a:t>
            </a:r>
            <a:r>
              <a:rPr lang="en-US" b="1" dirty="0" smtClean="0"/>
              <a:t>the empirical evidence to date is not conclusive, trade restrictions on imports of developing countries may well lead them to adopt an even dirtier slate of production. </a:t>
            </a:r>
          </a:p>
          <a:p>
            <a:pPr algn="just"/>
            <a:r>
              <a:rPr lang="en-US" dirty="0" smtClean="0"/>
              <a:t>This is not to say that </a:t>
            </a:r>
            <a:r>
              <a:rPr lang="en-US" b="1" dirty="0" smtClean="0"/>
              <a:t>concerned citizens in developed countries </a:t>
            </a:r>
            <a:r>
              <a:rPr lang="en-US" dirty="0" smtClean="0"/>
              <a:t>should sit idly by while the environment in developing countries worsens; rather it suggests these advocates adopt more efficient policies to enact positive change by supporting the use of </a:t>
            </a:r>
            <a:r>
              <a:rPr lang="en-US" b="1" dirty="0" smtClean="0"/>
              <a:t>direct financial incentives, tied aid and capacity-building exercises</a:t>
            </a:r>
            <a:r>
              <a:rPr lang="en-US" dirty="0" smtClean="0"/>
              <a:t> in developing </a:t>
            </a:r>
            <a:r>
              <a:rPr lang="en-US" dirty="0" smtClean="0"/>
              <a:t>countries.</a:t>
            </a:r>
            <a:endParaRPr lang="en-US" dirty="0" smtClean="0"/>
          </a:p>
          <a:p>
            <a:pPr algn="just"/>
            <a:endParaRPr lang="en-US" b="1" dirty="0"/>
          </a:p>
        </p:txBody>
      </p:sp>
      <p:sp>
        <p:nvSpPr>
          <p:cNvPr id="4" name="Slide Number Placeholder 3"/>
          <p:cNvSpPr>
            <a:spLocks noGrp="1"/>
          </p:cNvSpPr>
          <p:nvPr>
            <p:ph type="sldNum" sz="quarter" idx="12"/>
          </p:nvPr>
        </p:nvSpPr>
        <p:spPr/>
        <p:txBody>
          <a:bodyPr/>
          <a:lstStyle/>
          <a:p>
            <a:fld id="{1341A3C1-C05F-4A51-AE2C-8BA3967BBE55}" type="slidenum">
              <a:rPr lang="en-US" smtClean="0"/>
              <a:t>29</a:t>
            </a:fld>
            <a:endParaRPr lang="en-US"/>
          </a:p>
        </p:txBody>
      </p:sp>
    </p:spTree>
    <p:extLst>
      <p:ext uri="{BB962C8B-B14F-4D97-AF65-F5344CB8AC3E}">
        <p14:creationId xmlns:p14="http://schemas.microsoft.com/office/powerpoint/2010/main" val="35596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The debate has often been unproductive because the parties differ greatly in their trust of market forces and typically value the environment differently. </a:t>
            </a:r>
            <a:endParaRPr lang="en-US" dirty="0" smtClean="0"/>
          </a:p>
          <a:p>
            <a:pPr algn="just"/>
            <a:endParaRPr lang="en-US" dirty="0"/>
          </a:p>
          <a:p>
            <a:pPr algn="just"/>
            <a:r>
              <a:rPr lang="en-US" dirty="0" smtClean="0"/>
              <a:t>This </a:t>
            </a:r>
            <a:r>
              <a:rPr lang="en-US" dirty="0"/>
              <a:t>is perhaps not surprising, because much of the work in this area is still quite new. </a:t>
            </a:r>
          </a:p>
          <a:p>
            <a:pPr algn="just"/>
            <a:endParaRPr lang="en-US" dirty="0" smtClean="0"/>
          </a:p>
          <a:p>
            <a:pPr algn="just"/>
            <a:r>
              <a:rPr lang="en-US" dirty="0"/>
              <a:t>The debate </a:t>
            </a:r>
            <a:r>
              <a:rPr lang="en-US" dirty="0" smtClean="0"/>
              <a:t>focuses on</a:t>
            </a:r>
            <a:r>
              <a:rPr lang="en-US" dirty="0" smtClean="0"/>
              <a:t> </a:t>
            </a:r>
            <a:r>
              <a:rPr lang="en-US" dirty="0" smtClean="0"/>
              <a:t>economic theory and empirical evidence. </a:t>
            </a:r>
          </a:p>
        </p:txBody>
      </p:sp>
      <p:sp>
        <p:nvSpPr>
          <p:cNvPr id="4" name="Slide Number Placeholder 3"/>
          <p:cNvSpPr>
            <a:spLocks noGrp="1"/>
          </p:cNvSpPr>
          <p:nvPr>
            <p:ph type="sldNum" sz="quarter" idx="12"/>
          </p:nvPr>
        </p:nvSpPr>
        <p:spPr/>
        <p:txBody>
          <a:bodyPr/>
          <a:lstStyle/>
          <a:p>
            <a:fld id="{1341A3C1-C05F-4A51-AE2C-8BA3967BBE55}" type="slidenum">
              <a:rPr lang="en-US" smtClean="0"/>
              <a:t>3</a:t>
            </a:fld>
            <a:endParaRPr lang="en-US"/>
          </a:p>
        </p:txBody>
      </p:sp>
    </p:spTree>
    <p:extLst>
      <p:ext uri="{BB962C8B-B14F-4D97-AF65-F5344CB8AC3E}">
        <p14:creationId xmlns:p14="http://schemas.microsoft.com/office/powerpoint/2010/main" val="3913515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584"/>
          </a:xfrm>
        </p:spPr>
        <p:txBody>
          <a:bodyPr>
            <a:normAutofit fontScale="90000"/>
          </a:bodyPr>
          <a:lstStyle/>
          <a:p>
            <a:r>
              <a:rPr lang="en-US" b="1" dirty="0" smtClean="0"/>
              <a:t>Conclusions</a:t>
            </a:r>
            <a:endParaRPr lang="en-US" dirty="0"/>
          </a:p>
        </p:txBody>
      </p:sp>
      <p:sp>
        <p:nvSpPr>
          <p:cNvPr id="3" name="Content Placeholder 2"/>
          <p:cNvSpPr>
            <a:spLocks noGrp="1"/>
          </p:cNvSpPr>
          <p:nvPr>
            <p:ph idx="1"/>
          </p:nvPr>
        </p:nvSpPr>
        <p:spPr>
          <a:xfrm>
            <a:off x="838200" y="1043710"/>
            <a:ext cx="10515600" cy="5449454"/>
          </a:xfrm>
        </p:spPr>
        <p:txBody>
          <a:bodyPr>
            <a:normAutofit/>
          </a:bodyPr>
          <a:lstStyle/>
          <a:p>
            <a:pPr algn="just"/>
            <a:r>
              <a:rPr lang="en-US" b="1" dirty="0" smtClean="0"/>
              <a:t>Is </a:t>
            </a:r>
            <a:r>
              <a:rPr lang="en-US" b="1" dirty="0" smtClean="0"/>
              <a:t>free trade good or bad for the environment? </a:t>
            </a:r>
          </a:p>
          <a:p>
            <a:pPr algn="just"/>
            <a:r>
              <a:rPr lang="en-US" b="1" dirty="0" smtClean="0"/>
              <a:t>Most available studies suggest that the effect is small, but an answer to this question requires more careful empirical work guided by theory. </a:t>
            </a:r>
          </a:p>
          <a:p>
            <a:pPr algn="just"/>
            <a:r>
              <a:rPr lang="en-US" dirty="0" smtClean="0"/>
              <a:t>Trade affects the environment </a:t>
            </a:r>
            <a:r>
              <a:rPr lang="en-US" b="1" dirty="0" smtClean="0"/>
              <a:t>via scale, composition, and technique effect</a:t>
            </a:r>
            <a:r>
              <a:rPr lang="en-US" dirty="0" smtClean="0"/>
              <a:t>s, and these effects can all be expected to vary across countries. </a:t>
            </a:r>
          </a:p>
          <a:p>
            <a:pPr algn="just"/>
            <a:r>
              <a:rPr lang="en-US" dirty="0" smtClean="0"/>
              <a:t>The </a:t>
            </a:r>
            <a:r>
              <a:rPr lang="en-US" dirty="0" smtClean="0"/>
              <a:t>effects of </a:t>
            </a:r>
            <a:r>
              <a:rPr lang="en-US" b="1" dirty="0" smtClean="0"/>
              <a:t>capital mobility on environmental outcomes will be different than the effects of trade</a:t>
            </a:r>
            <a:r>
              <a:rPr lang="en-US" dirty="0" smtClean="0"/>
              <a:t>.</a:t>
            </a:r>
          </a:p>
          <a:p>
            <a:pPr algn="just"/>
            <a:r>
              <a:rPr lang="en-US" dirty="0" smtClean="0"/>
              <a:t> More work is needed here, but until then it would be unwise for countries to use trade protection as a means to improve their environment.</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30</a:t>
            </a:fld>
            <a:endParaRPr lang="en-US"/>
          </a:p>
        </p:txBody>
      </p:sp>
    </p:spTree>
    <p:extLst>
      <p:ext uri="{BB962C8B-B14F-4D97-AF65-F5344CB8AC3E}">
        <p14:creationId xmlns:p14="http://schemas.microsoft.com/office/powerpoint/2010/main" val="37410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dirty="0" smtClean="0"/>
              <a:t>Introduction</a:t>
            </a:r>
            <a:endParaRPr lang="en-US" dirty="0"/>
          </a:p>
        </p:txBody>
      </p:sp>
      <p:sp>
        <p:nvSpPr>
          <p:cNvPr id="3" name="Content Placeholder 2"/>
          <p:cNvSpPr>
            <a:spLocks noGrp="1"/>
          </p:cNvSpPr>
          <p:nvPr>
            <p:ph idx="1"/>
          </p:nvPr>
        </p:nvSpPr>
        <p:spPr>
          <a:xfrm>
            <a:off x="838200" y="1468582"/>
            <a:ext cx="10515600" cy="4708381"/>
          </a:xfrm>
        </p:spPr>
        <p:txBody>
          <a:bodyPr>
            <a:normAutofit/>
          </a:bodyPr>
          <a:lstStyle/>
          <a:p>
            <a:pPr algn="just"/>
            <a:r>
              <a:rPr lang="en-US" dirty="0" smtClean="0"/>
              <a:t>The purpose of this essay is to set out what we currently know about the </a:t>
            </a:r>
            <a:r>
              <a:rPr lang="en-US" b="1" dirty="0" smtClean="0"/>
              <a:t>environmental consequences of economic growth and international trade</a:t>
            </a:r>
            <a:r>
              <a:rPr lang="en-US" dirty="0" smtClean="0"/>
              <a:t>. </a:t>
            </a:r>
          </a:p>
          <a:p>
            <a:pPr algn="just"/>
            <a:r>
              <a:rPr lang="en-US" dirty="0" smtClean="0"/>
              <a:t>We critically review both theory and empirical work to answer three basic questions. </a:t>
            </a:r>
          </a:p>
          <a:p>
            <a:pPr algn="just"/>
            <a:r>
              <a:rPr lang="en-US" dirty="0" smtClean="0"/>
              <a:t>What do we know about the </a:t>
            </a:r>
            <a:r>
              <a:rPr lang="en-US" b="1" dirty="0" smtClean="0"/>
              <a:t>relationship between international trade, economic growth, and the environment?</a:t>
            </a:r>
          </a:p>
          <a:p>
            <a:pPr algn="just"/>
            <a:r>
              <a:rPr lang="en-US" b="1" dirty="0" smtClean="0"/>
              <a:t> </a:t>
            </a:r>
            <a:r>
              <a:rPr lang="en-US" dirty="0" smtClean="0"/>
              <a:t>How can this evidence help us evaluate </a:t>
            </a:r>
            <a:r>
              <a:rPr lang="en-US" b="1" dirty="0" smtClean="0"/>
              <a:t>ongoing policy debates </a:t>
            </a:r>
            <a:r>
              <a:rPr lang="en-US" dirty="0" smtClean="0"/>
              <a:t>in this area? </a:t>
            </a:r>
          </a:p>
          <a:p>
            <a:pPr algn="just"/>
            <a:r>
              <a:rPr lang="en-US" dirty="0" smtClean="0"/>
              <a:t>Where do we go from here?</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4</a:t>
            </a:fld>
            <a:endParaRPr lang="en-US"/>
          </a:p>
        </p:txBody>
      </p:sp>
    </p:spTree>
    <p:extLst>
      <p:ext uri="{BB962C8B-B14F-4D97-AF65-F5344CB8AC3E}">
        <p14:creationId xmlns:p14="http://schemas.microsoft.com/office/powerpoint/2010/main" val="429231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lstStyle/>
          <a:p>
            <a:r>
              <a:rPr lang="en-US" b="1" dirty="0"/>
              <a:t>Introduction</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algn="just"/>
            <a:r>
              <a:rPr lang="en-US" dirty="0" smtClean="0"/>
              <a:t>The </a:t>
            </a:r>
            <a:r>
              <a:rPr lang="en-US" b="1" dirty="0" smtClean="0"/>
              <a:t>economic literature on these issues came in two waves</a:t>
            </a:r>
            <a:r>
              <a:rPr lang="en-US" dirty="0" smtClean="0"/>
              <a:t>, with an initial surge of activity in the </a:t>
            </a:r>
            <a:r>
              <a:rPr lang="en-US" b="1" dirty="0" smtClean="0"/>
              <a:t>1970</a:t>
            </a:r>
            <a:r>
              <a:rPr lang="en-US" dirty="0" smtClean="0"/>
              <a:t>s and a resurgence of interest stimulated by the policy debates of the </a:t>
            </a:r>
            <a:r>
              <a:rPr lang="en-US" b="1" dirty="0" smtClean="0"/>
              <a:t>past decade</a:t>
            </a:r>
            <a:r>
              <a:rPr lang="en-US" dirty="0" smtClean="0"/>
              <a:t>.</a:t>
            </a:r>
          </a:p>
          <a:p>
            <a:pPr algn="just"/>
            <a:r>
              <a:rPr lang="en-US" dirty="0" smtClean="0"/>
              <a:t> Much of the earlier literature was </a:t>
            </a:r>
            <a:r>
              <a:rPr lang="en-US" b="1" dirty="0" smtClean="0"/>
              <a:t>normativ</a:t>
            </a:r>
            <a:r>
              <a:rPr lang="en-US" dirty="0" smtClean="0"/>
              <a:t>e, with a focus on issues such as </a:t>
            </a:r>
            <a:r>
              <a:rPr lang="en-US" b="1" dirty="0" smtClean="0"/>
              <a:t>gains from trade </a:t>
            </a:r>
            <a:r>
              <a:rPr lang="en-US" dirty="0" smtClean="0"/>
              <a:t>and optimal trade or environmental policies.</a:t>
            </a:r>
          </a:p>
          <a:p>
            <a:pPr algn="just"/>
            <a:r>
              <a:rPr lang="en-US" dirty="0" smtClean="0"/>
              <a:t> A large component of recent work also focuses on </a:t>
            </a:r>
            <a:r>
              <a:rPr lang="en-US" b="1" dirty="0" smtClean="0"/>
              <a:t>policy analysis</a:t>
            </a:r>
            <a:r>
              <a:rPr lang="en-US" dirty="0" smtClean="0"/>
              <a:t>, but its most significant feature is its concern with </a:t>
            </a:r>
            <a:r>
              <a:rPr lang="en-US" b="1" dirty="0" smtClean="0"/>
              <a:t>positive issues</a:t>
            </a:r>
            <a:r>
              <a:rPr lang="en-US" dirty="0" smtClean="0"/>
              <a:t>: generating and attempting to test hypotheses about </a:t>
            </a:r>
            <a:r>
              <a:rPr lang="en-US" b="1" dirty="0" smtClean="0"/>
              <a:t>how trade or growth affects environmental outcomes. </a:t>
            </a:r>
          </a:p>
        </p:txBody>
      </p:sp>
      <p:sp>
        <p:nvSpPr>
          <p:cNvPr id="4" name="Slide Number Placeholder 3"/>
          <p:cNvSpPr>
            <a:spLocks noGrp="1"/>
          </p:cNvSpPr>
          <p:nvPr>
            <p:ph type="sldNum" sz="quarter" idx="12"/>
          </p:nvPr>
        </p:nvSpPr>
        <p:spPr/>
        <p:txBody>
          <a:bodyPr/>
          <a:lstStyle/>
          <a:p>
            <a:fld id="{1341A3C1-C05F-4A51-AE2C-8BA3967BBE55}" type="slidenum">
              <a:rPr lang="en-US" smtClean="0"/>
              <a:t>5</a:t>
            </a:fld>
            <a:endParaRPr lang="en-US"/>
          </a:p>
        </p:txBody>
      </p:sp>
    </p:spTree>
    <p:extLst>
      <p:ext uri="{BB962C8B-B14F-4D97-AF65-F5344CB8AC3E}">
        <p14:creationId xmlns:p14="http://schemas.microsoft.com/office/powerpoint/2010/main" val="144376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491"/>
            <a:ext cx="10515600" cy="766618"/>
          </a:xfrm>
        </p:spPr>
        <p:txBody>
          <a:bodyPr>
            <a:normAutofit/>
          </a:bodyPr>
          <a:lstStyle/>
          <a:p>
            <a:r>
              <a:rPr lang="en-US" dirty="0" smtClean="0"/>
              <a:t>. </a:t>
            </a:r>
            <a:r>
              <a:rPr lang="en-US" b="1" dirty="0" smtClean="0"/>
              <a:t>Growth and the Environment</a:t>
            </a:r>
            <a:endParaRPr lang="en-US" b="1" dirty="0"/>
          </a:p>
        </p:txBody>
      </p:sp>
      <p:sp>
        <p:nvSpPr>
          <p:cNvPr id="3" name="Content Placeholder 2"/>
          <p:cNvSpPr>
            <a:spLocks noGrp="1"/>
          </p:cNvSpPr>
          <p:nvPr>
            <p:ph idx="1"/>
          </p:nvPr>
        </p:nvSpPr>
        <p:spPr>
          <a:xfrm>
            <a:off x="838200" y="1034472"/>
            <a:ext cx="10515600" cy="5615709"/>
          </a:xfrm>
        </p:spPr>
        <p:txBody>
          <a:bodyPr>
            <a:normAutofit/>
          </a:bodyPr>
          <a:lstStyle/>
          <a:p>
            <a:pPr algn="just"/>
            <a:r>
              <a:rPr lang="en-US" dirty="0" smtClean="0"/>
              <a:t>We begin our analysis by examining the link between incomes per capita and environmental quality. </a:t>
            </a:r>
          </a:p>
          <a:p>
            <a:pPr algn="just"/>
            <a:r>
              <a:rPr lang="en-US" dirty="0" smtClean="0"/>
              <a:t>Interest in this link arose from the pioneering work by Gene Grossman and Alan Krueger (1993) on NAFTA, which subsequently led to a burgeoning literature on what has come to be known as the </a:t>
            </a:r>
            <a:r>
              <a:rPr lang="en-US" b="1" dirty="0" smtClean="0"/>
              <a:t>environmental Kuznets curve (EKC)</a:t>
            </a:r>
            <a:r>
              <a:rPr lang="en-US" dirty="0" smtClean="0"/>
              <a:t>. </a:t>
            </a:r>
          </a:p>
          <a:p>
            <a:pPr algn="just"/>
            <a:r>
              <a:rPr lang="en-US" dirty="0" smtClean="0"/>
              <a:t>The environmental Kuznets curve hypothesizes </a:t>
            </a:r>
            <a:r>
              <a:rPr lang="en-US" b="1" dirty="0" smtClean="0"/>
              <a:t>an inverse-U-shaped relationship between a country’s per-capita income and its level of environmental quality</a:t>
            </a:r>
            <a:r>
              <a:rPr lang="en-US" dirty="0" smtClean="0"/>
              <a:t>: increased incomes are associated with an increase in pollution in poor countries, but a decline in pollution in rich countries. </a:t>
            </a:r>
          </a:p>
        </p:txBody>
      </p:sp>
      <p:sp>
        <p:nvSpPr>
          <p:cNvPr id="4" name="Slide Number Placeholder 3"/>
          <p:cNvSpPr>
            <a:spLocks noGrp="1"/>
          </p:cNvSpPr>
          <p:nvPr>
            <p:ph type="sldNum" sz="quarter" idx="12"/>
          </p:nvPr>
        </p:nvSpPr>
        <p:spPr/>
        <p:txBody>
          <a:bodyPr/>
          <a:lstStyle/>
          <a:p>
            <a:fld id="{1341A3C1-C05F-4A51-AE2C-8BA3967BBE55}" type="slidenum">
              <a:rPr lang="en-US" smtClean="0"/>
              <a:t>6</a:t>
            </a:fld>
            <a:endParaRPr lang="en-US"/>
          </a:p>
        </p:txBody>
      </p:sp>
    </p:spTree>
    <p:extLst>
      <p:ext uri="{BB962C8B-B14F-4D97-AF65-F5344CB8AC3E}">
        <p14:creationId xmlns:p14="http://schemas.microsoft.com/office/powerpoint/2010/main" val="341900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491"/>
            <a:ext cx="10515600" cy="766618"/>
          </a:xfrm>
        </p:spPr>
        <p:txBody>
          <a:bodyPr>
            <a:normAutofit/>
          </a:bodyPr>
          <a:lstStyle/>
          <a:p>
            <a:r>
              <a:rPr lang="en-US" b="1" dirty="0" smtClean="0"/>
              <a:t>Growth </a:t>
            </a:r>
            <a:r>
              <a:rPr lang="en-US" b="1" dirty="0" smtClean="0"/>
              <a:t>and the Environment</a:t>
            </a:r>
            <a:endParaRPr lang="en-US" b="1" dirty="0"/>
          </a:p>
        </p:txBody>
      </p:sp>
      <p:sp>
        <p:nvSpPr>
          <p:cNvPr id="3" name="Content Placeholder 2"/>
          <p:cNvSpPr>
            <a:spLocks noGrp="1"/>
          </p:cNvSpPr>
          <p:nvPr>
            <p:ph idx="1"/>
          </p:nvPr>
        </p:nvSpPr>
        <p:spPr>
          <a:xfrm>
            <a:off x="838200" y="1034472"/>
            <a:ext cx="10515600" cy="5615709"/>
          </a:xfrm>
        </p:spPr>
        <p:txBody>
          <a:bodyPr>
            <a:normAutofit/>
          </a:bodyPr>
          <a:lstStyle/>
          <a:p>
            <a:pPr algn="just"/>
            <a:r>
              <a:rPr lang="en-US" dirty="0" smtClean="0"/>
              <a:t>This literature is important because many in the </a:t>
            </a:r>
            <a:r>
              <a:rPr lang="en-US" b="1" dirty="0" smtClean="0"/>
              <a:t>trade-policy community </a:t>
            </a:r>
            <a:r>
              <a:rPr lang="en-US" dirty="0" smtClean="0"/>
              <a:t>have argued that trade and growth may actually be good for the environment.</a:t>
            </a:r>
          </a:p>
          <a:p>
            <a:pPr algn="just"/>
            <a:endParaRPr lang="en-US" dirty="0" smtClean="0"/>
          </a:p>
          <a:p>
            <a:pPr algn="just"/>
            <a:r>
              <a:rPr lang="en-US" dirty="0" smtClean="0"/>
              <a:t>If </a:t>
            </a:r>
            <a:r>
              <a:rPr lang="en-US" dirty="0" smtClean="0"/>
              <a:t>environmental quality is a </a:t>
            </a:r>
            <a:r>
              <a:rPr lang="en-US" b="1" dirty="0" smtClean="0"/>
              <a:t>normal good, increases in income brought about by trade or growth will both increase the demand for environmental quality </a:t>
            </a:r>
            <a:r>
              <a:rPr lang="en-US" dirty="0" smtClean="0"/>
              <a:t>and increase the ability of governments to afford costly investments in environmental protection.</a:t>
            </a:r>
            <a:endParaRPr lang="en-US" dirty="0"/>
          </a:p>
        </p:txBody>
      </p:sp>
      <p:sp>
        <p:nvSpPr>
          <p:cNvPr id="4" name="Slide Number Placeholder 3"/>
          <p:cNvSpPr>
            <a:spLocks noGrp="1"/>
          </p:cNvSpPr>
          <p:nvPr>
            <p:ph type="sldNum" sz="quarter" idx="12"/>
          </p:nvPr>
        </p:nvSpPr>
        <p:spPr/>
        <p:txBody>
          <a:bodyPr/>
          <a:lstStyle/>
          <a:p>
            <a:fld id="{1341A3C1-C05F-4A51-AE2C-8BA3967BBE55}" type="slidenum">
              <a:rPr lang="en-US" smtClean="0"/>
              <a:t>7</a:t>
            </a:fld>
            <a:endParaRPr lang="en-US"/>
          </a:p>
        </p:txBody>
      </p:sp>
    </p:spTree>
    <p:extLst>
      <p:ext uri="{BB962C8B-B14F-4D97-AF65-F5344CB8AC3E}">
        <p14:creationId xmlns:p14="http://schemas.microsoft.com/office/powerpoint/2010/main" val="421707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p:spPr>
        <p:txBody>
          <a:bodyPr>
            <a:normAutofit fontScale="90000"/>
          </a:bodyPr>
          <a:lstStyle/>
          <a:p>
            <a:r>
              <a:rPr lang="en-US" b="1" dirty="0" smtClean="0"/>
              <a:t>EKC</a:t>
            </a:r>
            <a:endParaRPr lang="en-US" b="1" dirty="0"/>
          </a:p>
        </p:txBody>
      </p:sp>
      <p:sp>
        <p:nvSpPr>
          <p:cNvPr id="3" name="Content Placeholder 2"/>
          <p:cNvSpPr>
            <a:spLocks noGrp="1"/>
          </p:cNvSpPr>
          <p:nvPr>
            <p:ph idx="1"/>
          </p:nvPr>
        </p:nvSpPr>
        <p:spPr>
          <a:xfrm>
            <a:off x="838200" y="1043710"/>
            <a:ext cx="10515600" cy="5569526"/>
          </a:xfrm>
        </p:spPr>
        <p:txBody>
          <a:bodyPr>
            <a:normAutofit/>
          </a:bodyPr>
          <a:lstStyle/>
          <a:p>
            <a:pPr algn="just"/>
            <a:r>
              <a:rPr lang="en-US" dirty="0" smtClean="0"/>
              <a:t>Our review of both the theoretical and empirical work on the EKC leads us to be skeptical about the existence of a simple and predictable relationship between </a:t>
            </a:r>
            <a:r>
              <a:rPr lang="en-US" b="1" dirty="0" smtClean="0"/>
              <a:t>pollution and per-capita income</a:t>
            </a:r>
            <a:r>
              <a:rPr lang="en-US" dirty="0" smtClean="0"/>
              <a:t>. </a:t>
            </a:r>
          </a:p>
          <a:p>
            <a:pPr algn="just"/>
            <a:endParaRPr lang="en-US" dirty="0" smtClean="0"/>
          </a:p>
          <a:p>
            <a:pPr algn="just"/>
            <a:r>
              <a:rPr lang="en-US" dirty="0" smtClean="0"/>
              <a:t>To </a:t>
            </a:r>
            <a:r>
              <a:rPr lang="en-US" dirty="0" smtClean="0"/>
              <a:t>investigate the EKC we employ a simple pollution demand and-supply system linking pollution levels to national characteristics </a:t>
            </a:r>
            <a:r>
              <a:rPr lang="en-US" b="1" dirty="0" smtClean="0"/>
              <a:t>(incomes, factor endowments, and technologies)</a:t>
            </a:r>
            <a:r>
              <a:rPr lang="en-US" dirty="0" smtClean="0"/>
              <a:t> and trading opportunities (comparative advantage and current trade restrictions). </a:t>
            </a:r>
          </a:p>
          <a:p>
            <a:pPr algn="just"/>
            <a:endParaRPr lang="en-US" dirty="0" smtClean="0"/>
          </a:p>
          <a:p>
            <a:pPr algn="just"/>
            <a:r>
              <a:rPr lang="en-US" dirty="0" smtClean="0"/>
              <a:t>Much </a:t>
            </a:r>
            <a:r>
              <a:rPr lang="en-US" dirty="0" smtClean="0"/>
              <a:t>of the work on the EKC reduces this set of possible explanatory factors to essentially just one— </a:t>
            </a:r>
            <a:r>
              <a:rPr lang="en-US" b="1" dirty="0" smtClean="0"/>
              <a:t>incomes per capita</a:t>
            </a:r>
            <a:r>
              <a:rPr lang="en-US" dirty="0" smtClean="0"/>
              <a:t>. </a:t>
            </a:r>
          </a:p>
        </p:txBody>
      </p:sp>
      <p:sp>
        <p:nvSpPr>
          <p:cNvPr id="4" name="Slide Number Placeholder 3"/>
          <p:cNvSpPr>
            <a:spLocks noGrp="1"/>
          </p:cNvSpPr>
          <p:nvPr>
            <p:ph type="sldNum" sz="quarter" idx="12"/>
          </p:nvPr>
        </p:nvSpPr>
        <p:spPr/>
        <p:txBody>
          <a:bodyPr/>
          <a:lstStyle/>
          <a:p>
            <a:fld id="{1341A3C1-C05F-4A51-AE2C-8BA3967BBE55}" type="slidenum">
              <a:rPr lang="en-US" smtClean="0"/>
              <a:t>8</a:t>
            </a:fld>
            <a:endParaRPr lang="en-US"/>
          </a:p>
        </p:txBody>
      </p:sp>
    </p:spTree>
    <p:extLst>
      <p:ext uri="{BB962C8B-B14F-4D97-AF65-F5344CB8AC3E}">
        <p14:creationId xmlns:p14="http://schemas.microsoft.com/office/powerpoint/2010/main" val="345812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p:spPr>
        <p:txBody>
          <a:bodyPr>
            <a:normAutofit fontScale="90000"/>
          </a:bodyPr>
          <a:lstStyle/>
          <a:p>
            <a:r>
              <a:rPr lang="en-US" b="1" dirty="0" smtClean="0"/>
              <a:t>EKC</a:t>
            </a:r>
            <a:endParaRPr lang="en-US" b="1" dirty="0"/>
          </a:p>
        </p:txBody>
      </p:sp>
      <p:sp>
        <p:nvSpPr>
          <p:cNvPr id="3" name="Content Placeholder 2"/>
          <p:cNvSpPr>
            <a:spLocks noGrp="1"/>
          </p:cNvSpPr>
          <p:nvPr>
            <p:ph idx="1"/>
          </p:nvPr>
        </p:nvSpPr>
        <p:spPr>
          <a:xfrm>
            <a:off x="838200" y="1043710"/>
            <a:ext cx="10515600" cy="5569526"/>
          </a:xfrm>
        </p:spPr>
        <p:txBody>
          <a:bodyPr>
            <a:normAutofit/>
          </a:bodyPr>
          <a:lstStyle/>
          <a:p>
            <a:pPr algn="just"/>
            <a:endParaRPr lang="en-US" sz="3200" b="1" dirty="0" smtClean="0"/>
          </a:p>
          <a:p>
            <a:pPr algn="just"/>
            <a:r>
              <a:rPr lang="en-US" sz="3200" b="1" dirty="0" smtClean="0"/>
              <a:t>This </a:t>
            </a:r>
            <a:r>
              <a:rPr lang="en-US" sz="3200" b="1" dirty="0" smtClean="0"/>
              <a:t>concern receives some support from empirical work that finds that the shape of the estimated relationship between pollution and income is sometimes sensitive to functional form, the sample of countries or cities used, and the time period chosen. </a:t>
            </a:r>
            <a:endParaRPr lang="en-US" sz="3200" b="1" dirty="0"/>
          </a:p>
        </p:txBody>
      </p:sp>
      <p:sp>
        <p:nvSpPr>
          <p:cNvPr id="4" name="Slide Number Placeholder 3"/>
          <p:cNvSpPr>
            <a:spLocks noGrp="1"/>
          </p:cNvSpPr>
          <p:nvPr>
            <p:ph type="sldNum" sz="quarter" idx="12"/>
          </p:nvPr>
        </p:nvSpPr>
        <p:spPr/>
        <p:txBody>
          <a:bodyPr/>
          <a:lstStyle/>
          <a:p>
            <a:fld id="{1341A3C1-C05F-4A51-AE2C-8BA3967BBE55}" type="slidenum">
              <a:rPr lang="en-US" smtClean="0"/>
              <a:t>9</a:t>
            </a:fld>
            <a:endParaRPr lang="en-US"/>
          </a:p>
        </p:txBody>
      </p:sp>
    </p:spTree>
    <p:extLst>
      <p:ext uri="{BB962C8B-B14F-4D97-AF65-F5344CB8AC3E}">
        <p14:creationId xmlns:p14="http://schemas.microsoft.com/office/powerpoint/2010/main" val="52012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2565</Words>
  <Application>Microsoft Office PowerPoint</Application>
  <PresentationFormat>Widescreen</PresentationFormat>
  <Paragraphs>174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Trade, Growth, and the Environment</vt:lpstr>
      <vt:lpstr>Introduction</vt:lpstr>
      <vt:lpstr>Introduction</vt:lpstr>
      <vt:lpstr>Introduction</vt:lpstr>
      <vt:lpstr>Introduction</vt:lpstr>
      <vt:lpstr>. Growth and the Environment</vt:lpstr>
      <vt:lpstr>Growth and the Environment</vt:lpstr>
      <vt:lpstr>EKC</vt:lpstr>
      <vt:lpstr>EKC</vt:lpstr>
      <vt:lpstr>The EKC literature</vt:lpstr>
      <vt:lpstr>The EKC</vt:lpstr>
      <vt:lpstr>Pollution haven effect</vt:lpstr>
      <vt:lpstr>Growth and the Environment</vt:lpstr>
      <vt:lpstr>The Environmental Kuznets Curve</vt:lpstr>
      <vt:lpstr>The Environmental Kuznets Curve</vt:lpstr>
      <vt:lpstr>Sources of Growth</vt:lpstr>
      <vt:lpstr>The Environmental Kuznets Curve</vt:lpstr>
      <vt:lpstr>Threshold Effects</vt:lpstr>
      <vt:lpstr>The Environmental Kuznets Curve</vt:lpstr>
      <vt:lpstr>Trade Liberalization and the Environment</vt:lpstr>
      <vt:lpstr>Environmental Policy as a Substitute for Trade Policy</vt:lpstr>
      <vt:lpstr>Environmental Policy as a Substitute for Trade Policy</vt:lpstr>
      <vt:lpstr>Conclusions</vt:lpstr>
      <vt:lpstr>Conclusions</vt:lpstr>
      <vt:lpstr>Conclusions</vt:lpstr>
      <vt:lpstr>Conclusions</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Growth, and the Environment</dc:title>
  <dc:creator>Dell</dc:creator>
  <cp:lastModifiedBy>Dell</cp:lastModifiedBy>
  <cp:revision>50</cp:revision>
  <dcterms:created xsi:type="dcterms:W3CDTF">2023-01-01T14:04:25Z</dcterms:created>
  <dcterms:modified xsi:type="dcterms:W3CDTF">2023-01-02T18:11:51Z</dcterms:modified>
</cp:coreProperties>
</file>