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78" r:id="rId11"/>
    <p:sldId id="264" r:id="rId12"/>
    <p:sldId id="265" r:id="rId13"/>
    <p:sldId id="279" r:id="rId14"/>
    <p:sldId id="266" r:id="rId15"/>
    <p:sldId id="280" r:id="rId16"/>
    <p:sldId id="267" r:id="rId17"/>
    <p:sldId id="282" r:id="rId18"/>
    <p:sldId id="281" r:id="rId19"/>
    <p:sldId id="283" r:id="rId20"/>
    <p:sldId id="268" r:id="rId21"/>
    <p:sldId id="285" r:id="rId22"/>
    <p:sldId id="284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E92CD-4A50-4372-89F0-51C07E0BFB8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7073-A92A-4FF6-A065-305B95A1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5B42-3842-41F3-B1DC-77F396F65059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5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F138-6248-412E-B729-702F1481B40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7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05A-259D-4C74-874E-EB21CAD18C07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1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DA72-53B6-4783-83D6-5C7CCFB90320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BF71-FC02-4F3A-81ED-DBA2C2C0E84B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4B77-BC9D-437E-8593-5E22C389DED0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72D2-1221-4521-8EF5-9F7B6A280998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B062-736B-498C-81DE-D50F2DF670C3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AF21-4721-447B-A4D8-E8CB0765DE10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7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0368-2761-4E56-9AF2-4C5D9A483173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CD9E-F403-4262-9214-383E3424A673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C97A-EC0A-4125-8D08-B78C9DBD0BDE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4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618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International Trade</a:t>
            </a:r>
            <a:br>
              <a:rPr lang="en-US" sz="4000" b="1" dirty="0">
                <a:latin typeface="+mn-lt"/>
              </a:rPr>
            </a:br>
            <a:r>
              <a:rPr lang="en-US" sz="4000" b="1" dirty="0">
                <a:latin typeface="+mn-lt"/>
              </a:rPr>
              <a:t>and Economic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80509"/>
            <a:ext cx="9144000" cy="187729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Chapter 11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070"/>
          </a:xfrm>
        </p:spPr>
        <p:txBody>
          <a:bodyPr>
            <a:normAutofit/>
          </a:bodyPr>
          <a:lstStyle/>
          <a:p>
            <a:r>
              <a:rPr lang="en-US" sz="4000" b="1" dirty="0"/>
              <a:t>Trade as an Engine of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03381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stimulus provided by their rapidly </a:t>
            </a:r>
            <a:r>
              <a:rPr lang="en-US" b="1" dirty="0"/>
              <a:t>expanding </a:t>
            </a:r>
            <a:r>
              <a:rPr lang="en-US" b="1" dirty="0" smtClean="0"/>
              <a:t>exports </a:t>
            </a:r>
            <a:r>
              <a:rPr lang="en-US" dirty="0" smtClean="0"/>
              <a:t>then </a:t>
            </a:r>
            <a:r>
              <a:rPr lang="en-US" dirty="0"/>
              <a:t>spread to the rest of the economy of these newly settled lands through the </a:t>
            </a:r>
            <a:r>
              <a:rPr lang="en-US" dirty="0" smtClean="0"/>
              <a:t>familiar </a:t>
            </a:r>
            <a:r>
              <a:rPr lang="en-US" b="1" dirty="0" smtClean="0"/>
              <a:t>accelerator-multiplier </a:t>
            </a:r>
            <a:r>
              <a:rPr lang="en-US" b="1" dirty="0"/>
              <a:t>process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according to </a:t>
            </a:r>
            <a:r>
              <a:rPr lang="en-US" i="1" dirty="0" err="1"/>
              <a:t>Nurkse</a:t>
            </a:r>
            <a:r>
              <a:rPr lang="en-US" i="1" dirty="0"/>
              <a:t> </a:t>
            </a:r>
            <a:r>
              <a:rPr lang="en-US" dirty="0"/>
              <a:t>(1970), </a:t>
            </a:r>
            <a:r>
              <a:rPr lang="en-US" b="1" dirty="0"/>
              <a:t>the export sector was </a:t>
            </a:r>
            <a:r>
              <a:rPr lang="en-US" b="1" dirty="0" smtClean="0"/>
              <a:t>the leading </a:t>
            </a:r>
            <a:r>
              <a:rPr lang="en-US" b="1" dirty="0"/>
              <a:t>sector that propelled these economies into rapid growth and development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</a:t>
            </a:r>
            <a:r>
              <a:rPr lang="en-US" dirty="0" smtClean="0"/>
              <a:t>, international </a:t>
            </a:r>
            <a:r>
              <a:rPr lang="en-US" dirty="0"/>
              <a:t>trade functioned as </a:t>
            </a:r>
            <a:r>
              <a:rPr lang="en-US" b="1" dirty="0"/>
              <a:t>an engine of growth </a:t>
            </a:r>
            <a:r>
              <a:rPr lang="en-US" dirty="0"/>
              <a:t>for these nations during the </a:t>
            </a:r>
            <a:r>
              <a:rPr lang="en-US" dirty="0" smtClean="0"/>
              <a:t>nineteenth century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7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Trade as an Engine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is generally </a:t>
            </a:r>
            <a:r>
              <a:rPr lang="en-US" dirty="0"/>
              <a:t>agreed that today’s developing nations can rely much less on trade for their </a:t>
            </a:r>
            <a:r>
              <a:rPr lang="en-US" dirty="0" smtClean="0"/>
              <a:t>growth and </a:t>
            </a:r>
            <a:r>
              <a:rPr lang="en-US" dirty="0"/>
              <a:t>development.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due to less favorable demand and supply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5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Trade as an Engine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418"/>
            <a:ext cx="10515600" cy="510554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 the demand side, it is pointed out that the </a:t>
            </a:r>
            <a:r>
              <a:rPr lang="en-US" b="1" dirty="0"/>
              <a:t>demand for food and raw materials </a:t>
            </a:r>
            <a:r>
              <a:rPr lang="en-US" b="1" dirty="0" smtClean="0"/>
              <a:t>is growing </a:t>
            </a:r>
            <a:r>
              <a:rPr lang="en-US" b="1" dirty="0"/>
              <a:t>much less rapidly today than was the case for the regions of recent </a:t>
            </a:r>
            <a:r>
              <a:rPr lang="en-US" b="1" dirty="0" smtClean="0"/>
              <a:t>settlement during </a:t>
            </a:r>
            <a:r>
              <a:rPr lang="en-US" b="1" dirty="0"/>
              <a:t>the nineteenth century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several reasons for this: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1) </a:t>
            </a:r>
            <a:r>
              <a:rPr lang="en-US" b="1" dirty="0"/>
              <a:t>The income </a:t>
            </a:r>
            <a:r>
              <a:rPr lang="en-US" b="1" dirty="0" smtClean="0"/>
              <a:t>elasticity </a:t>
            </a:r>
            <a:r>
              <a:rPr lang="en-US" dirty="0" smtClean="0"/>
              <a:t>of </a:t>
            </a:r>
            <a:r>
              <a:rPr lang="en-US" dirty="0"/>
              <a:t>demand in developed nations for many of the food and agricultural raw material </a:t>
            </a:r>
            <a:r>
              <a:rPr lang="en-US" dirty="0" smtClean="0"/>
              <a:t>exports of </a:t>
            </a:r>
            <a:r>
              <a:rPr lang="en-US" dirty="0"/>
              <a:t>developing nations is less (and sometimes much less) than 1, so that as income </a:t>
            </a:r>
            <a:r>
              <a:rPr lang="en-US" dirty="0" smtClean="0"/>
              <a:t>rises in </a:t>
            </a:r>
            <a:r>
              <a:rPr lang="en-US" dirty="0"/>
              <a:t>developed nations, their demand for the agricultural exports of developing </a:t>
            </a:r>
            <a:r>
              <a:rPr lang="en-US" dirty="0" smtClean="0"/>
              <a:t>nations increases </a:t>
            </a:r>
            <a:r>
              <a:rPr lang="en-US" dirty="0"/>
              <a:t>proportionately less than the increase in income.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 smtClean="0"/>
              <a:t>income elasticity </a:t>
            </a:r>
            <a:r>
              <a:rPr lang="en-US" dirty="0"/>
              <a:t>of demand for coffee is about 0.8, for cocoa 0.5, for sugar 0.4, and for </a:t>
            </a:r>
            <a:r>
              <a:rPr lang="en-US" dirty="0" smtClean="0"/>
              <a:t>tea</a:t>
            </a:r>
            <a:r>
              <a:rPr lang="en-US" dirty="0" smtClean="0"/>
              <a:t> 0.1.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5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Trade as an Engine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545"/>
            <a:ext cx="10515600" cy="502241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(</a:t>
            </a:r>
            <a:r>
              <a:rPr lang="en-US" dirty="0"/>
              <a:t>2) The development of </a:t>
            </a:r>
            <a:r>
              <a:rPr lang="en-US" b="1" dirty="0"/>
              <a:t>synthetic substitutes </a:t>
            </a:r>
            <a:r>
              <a:rPr lang="en-US" dirty="0"/>
              <a:t>has reduced the demand for natural </a:t>
            </a:r>
            <a:r>
              <a:rPr lang="en-US" dirty="0" smtClean="0"/>
              <a:t>raw materials</a:t>
            </a:r>
            <a:r>
              <a:rPr lang="en-US" dirty="0"/>
              <a:t>; for example, synthetic </a:t>
            </a:r>
            <a:r>
              <a:rPr lang="en-US" b="1" dirty="0"/>
              <a:t>rubber </a:t>
            </a:r>
            <a:r>
              <a:rPr lang="en-US" dirty="0"/>
              <a:t>has reduced the demand for natural rubber, </a:t>
            </a:r>
            <a:r>
              <a:rPr lang="en-US" b="1" dirty="0" smtClean="0"/>
              <a:t>nylon the </a:t>
            </a:r>
            <a:r>
              <a:rPr lang="en-US" b="1" dirty="0"/>
              <a:t>demand for </a:t>
            </a:r>
            <a:r>
              <a:rPr lang="en-US" dirty="0"/>
              <a:t>cotton, and </a:t>
            </a:r>
            <a:r>
              <a:rPr lang="en-US" b="1" dirty="0"/>
              <a:t>plastics</a:t>
            </a:r>
            <a:r>
              <a:rPr lang="en-US" dirty="0"/>
              <a:t> the demand for hides and skins.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3) </a:t>
            </a:r>
            <a:r>
              <a:rPr lang="en-US" b="1" dirty="0" smtClean="0"/>
              <a:t>Technological advances </a:t>
            </a:r>
            <a:r>
              <a:rPr lang="en-US" dirty="0"/>
              <a:t>have reduced the raw material content of many </a:t>
            </a:r>
            <a:r>
              <a:rPr lang="en-US" dirty="0" smtClean="0"/>
              <a:t>products. </a:t>
            </a:r>
          </a:p>
          <a:p>
            <a:pPr algn="just"/>
            <a:r>
              <a:rPr lang="en-US" dirty="0" smtClean="0"/>
              <a:t>(</a:t>
            </a:r>
            <a:r>
              <a:rPr lang="en-US" dirty="0"/>
              <a:t>4) The </a:t>
            </a:r>
            <a:r>
              <a:rPr lang="en-US" b="1" dirty="0"/>
              <a:t>output of services </a:t>
            </a:r>
            <a:r>
              <a:rPr lang="en-US" dirty="0"/>
              <a:t>(with lower raw material requirements </a:t>
            </a:r>
            <a:r>
              <a:rPr lang="en-US" dirty="0" smtClean="0"/>
              <a:t>than commodities</a:t>
            </a:r>
            <a:r>
              <a:rPr lang="en-US" dirty="0"/>
              <a:t>) </a:t>
            </a:r>
            <a:r>
              <a:rPr lang="en-US" b="1" dirty="0"/>
              <a:t>has grown faster than </a:t>
            </a:r>
            <a:r>
              <a:rPr lang="en-US" dirty="0"/>
              <a:t>the output of commodities in developed nations.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5</a:t>
            </a:r>
            <a:r>
              <a:rPr lang="en-US" dirty="0" smtClean="0"/>
              <a:t>) Developed </a:t>
            </a:r>
            <a:r>
              <a:rPr lang="en-US" dirty="0"/>
              <a:t>nations have </a:t>
            </a:r>
            <a:r>
              <a:rPr lang="en-US" b="1" dirty="0"/>
              <a:t>imposed trade restrictions </a:t>
            </a:r>
            <a:r>
              <a:rPr lang="en-US" dirty="0"/>
              <a:t>on many temperate exports (such </a:t>
            </a:r>
            <a:r>
              <a:rPr lang="en-US" dirty="0" smtClean="0"/>
              <a:t>as wheat</a:t>
            </a:r>
            <a:r>
              <a:rPr lang="en-US" dirty="0"/>
              <a:t>, vegetables, sugar, oils, and other products) of developing nations.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/>
          <a:lstStyle/>
          <a:p>
            <a:r>
              <a:rPr lang="en-US" b="1" dirty="0" smtClean="0"/>
              <a:t>Trade as an Engine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310"/>
            <a:ext cx="10515600" cy="5031653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On </a:t>
            </a:r>
            <a:r>
              <a:rPr lang="en-US" dirty="0"/>
              <a:t>the supply side, </a:t>
            </a:r>
            <a:r>
              <a:rPr lang="en-US" dirty="0" smtClean="0"/>
              <a:t>most </a:t>
            </a:r>
            <a:r>
              <a:rPr lang="en-US" dirty="0"/>
              <a:t>of today’s </a:t>
            </a:r>
            <a:r>
              <a:rPr lang="en-US" b="1" dirty="0" smtClean="0"/>
              <a:t>developing nations </a:t>
            </a:r>
            <a:r>
              <a:rPr lang="en-US" b="1" dirty="0"/>
              <a:t>are much less well endowed with natural resources</a:t>
            </a:r>
            <a:r>
              <a:rPr lang="en-US" dirty="0"/>
              <a:t> (except for </a:t>
            </a:r>
            <a:r>
              <a:rPr lang="en-US" dirty="0" smtClean="0"/>
              <a:t>petroleum-exporting nations</a:t>
            </a:r>
            <a:r>
              <a:rPr lang="en-US" dirty="0"/>
              <a:t>) than were the regions of recent settlement during the nineteenth century.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addition</a:t>
            </a:r>
            <a:r>
              <a:rPr lang="en-US" dirty="0"/>
              <a:t>, most of today’s developing nations are </a:t>
            </a:r>
            <a:r>
              <a:rPr lang="en-US" b="1" dirty="0"/>
              <a:t>over-populated</a:t>
            </a:r>
            <a:r>
              <a:rPr lang="en-US" dirty="0"/>
              <a:t>, so that most of </a:t>
            </a:r>
            <a:r>
              <a:rPr lang="en-US" dirty="0" smtClean="0"/>
              <a:t>any increase </a:t>
            </a:r>
            <a:r>
              <a:rPr lang="en-US" dirty="0"/>
              <a:t>in their output of food and raw materials is </a:t>
            </a:r>
            <a:r>
              <a:rPr lang="en-US" b="1" dirty="0"/>
              <a:t>absorbed domestically rather </a:t>
            </a:r>
            <a:r>
              <a:rPr lang="en-US" b="1" dirty="0" smtClean="0"/>
              <a:t>than exported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6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/>
          <a:lstStyle/>
          <a:p>
            <a:r>
              <a:rPr lang="en-US" b="1" dirty="0" smtClean="0"/>
              <a:t>Trade as an Engine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310"/>
            <a:ext cx="10515600" cy="5031653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Furthermore</a:t>
            </a:r>
            <a:r>
              <a:rPr lang="en-US" dirty="0"/>
              <a:t>, the </a:t>
            </a:r>
            <a:r>
              <a:rPr lang="en-US" b="1" dirty="0"/>
              <a:t>international flow of capital </a:t>
            </a:r>
            <a:r>
              <a:rPr lang="en-US" dirty="0"/>
              <a:t>to most developing nations </a:t>
            </a:r>
            <a:r>
              <a:rPr lang="en-US" dirty="0" smtClean="0"/>
              <a:t>today is </a:t>
            </a:r>
            <a:r>
              <a:rPr lang="en-US" b="1" dirty="0"/>
              <a:t>relatively much less </a:t>
            </a:r>
            <a:r>
              <a:rPr lang="en-US" dirty="0"/>
              <a:t>than it was for the regions of recent settlement in the </a:t>
            </a:r>
            <a:r>
              <a:rPr lang="en-US" dirty="0" smtClean="0"/>
              <a:t>nineteenth century</a:t>
            </a:r>
            <a:r>
              <a:rPr lang="en-US" dirty="0"/>
              <a:t>, and today’s developing nations seem also to face an </a:t>
            </a:r>
            <a:r>
              <a:rPr lang="en-US" b="1" dirty="0"/>
              <a:t>outflow of skilled labor </a:t>
            </a:r>
            <a:r>
              <a:rPr lang="en-US" b="1" dirty="0" smtClean="0"/>
              <a:t>rather than </a:t>
            </a:r>
            <a:r>
              <a:rPr lang="en-US" b="1" dirty="0"/>
              <a:t>an inflow</a:t>
            </a:r>
            <a:r>
              <a:rPr lang="en-US" b="1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Finally</a:t>
            </a:r>
            <a:r>
              <a:rPr lang="en-US" dirty="0"/>
              <a:t>, it is also true that </a:t>
            </a:r>
            <a:r>
              <a:rPr lang="en-US" dirty="0" smtClean="0"/>
              <a:t>until the </a:t>
            </a:r>
            <a:r>
              <a:rPr lang="en-US" dirty="0"/>
              <a:t>1990s, developing nations have somewhat </a:t>
            </a:r>
            <a:r>
              <a:rPr lang="en-US" b="1" dirty="0"/>
              <a:t>neglected their agriculture in favor of </a:t>
            </a:r>
            <a:r>
              <a:rPr lang="en-US" b="1" dirty="0" smtClean="0"/>
              <a:t>more rapid </a:t>
            </a:r>
            <a:r>
              <a:rPr lang="en-US" b="1" dirty="0"/>
              <a:t>industrialization</a:t>
            </a:r>
            <a:r>
              <a:rPr lang="en-US" dirty="0"/>
              <a:t>, thereby hampering their export (and development) prospects.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1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rmAutofit/>
          </a:bodyPr>
          <a:lstStyle/>
          <a:p>
            <a:r>
              <a:rPr lang="en-US" sz="4000" b="1" dirty="0"/>
              <a:t>The Contributions of Trade to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3856"/>
            <a:ext cx="10515600" cy="4893107"/>
          </a:xfrm>
        </p:spPr>
        <p:txBody>
          <a:bodyPr>
            <a:normAutofit/>
          </a:bodyPr>
          <a:lstStyle/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Even </a:t>
            </a:r>
            <a:r>
              <a:rPr lang="en-US" sz="3200" dirty="0"/>
              <a:t>though international trade cannot in general be expected to be an </a:t>
            </a:r>
            <a:r>
              <a:rPr lang="en-US" sz="3200" b="1" dirty="0"/>
              <a:t>“engine of growth</a:t>
            </a:r>
            <a:r>
              <a:rPr lang="en-US" sz="3200" b="1" dirty="0" smtClean="0"/>
              <a:t>” </a:t>
            </a:r>
            <a:r>
              <a:rPr lang="en-US" sz="3200" dirty="0" smtClean="0"/>
              <a:t>today</a:t>
            </a:r>
            <a:r>
              <a:rPr lang="en-US" sz="3200" dirty="0"/>
              <a:t>, there are still many ways (besides the static gains from comparative advantage) </a:t>
            </a:r>
            <a:r>
              <a:rPr lang="en-US" sz="3200" dirty="0" smtClean="0"/>
              <a:t>in which </a:t>
            </a:r>
            <a:r>
              <a:rPr lang="en-US" sz="3200" dirty="0"/>
              <a:t>it can </a:t>
            </a:r>
            <a:r>
              <a:rPr lang="en-US" sz="3200" b="1" dirty="0"/>
              <a:t>contribute to the economic growth </a:t>
            </a:r>
            <a:r>
              <a:rPr lang="en-US" sz="3200" dirty="0"/>
              <a:t>of today’s developing nations. 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3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rmAutofit/>
          </a:bodyPr>
          <a:lstStyle/>
          <a:p>
            <a:r>
              <a:rPr lang="en-US" sz="4000" b="1" dirty="0"/>
              <a:t>The Contributions of Trade to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3856"/>
            <a:ext cx="10515600" cy="4893107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Important </a:t>
            </a:r>
            <a:r>
              <a:rPr lang="en-US" b="1" dirty="0"/>
              <a:t>beneficial </a:t>
            </a:r>
            <a:r>
              <a:rPr lang="en-US" b="1" dirty="0" smtClean="0"/>
              <a:t>effects </a:t>
            </a:r>
            <a:r>
              <a:rPr lang="en-US" dirty="0" smtClean="0"/>
              <a:t>that international trade </a:t>
            </a:r>
            <a:r>
              <a:rPr lang="en-US" dirty="0"/>
              <a:t>can have on economic development: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1) Trade can lead to the </a:t>
            </a:r>
            <a:r>
              <a:rPr lang="en-US" b="1" dirty="0"/>
              <a:t>full utilization </a:t>
            </a:r>
            <a:r>
              <a:rPr lang="en-US" dirty="0" smtClean="0"/>
              <a:t>of otherwise </a:t>
            </a:r>
            <a:r>
              <a:rPr lang="en-US" dirty="0"/>
              <a:t>underemployed domestic resources. </a:t>
            </a:r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through trade, a developing </a:t>
            </a:r>
            <a:r>
              <a:rPr lang="en-US" dirty="0" smtClean="0"/>
              <a:t>nation can </a:t>
            </a:r>
            <a:r>
              <a:rPr lang="en-US" dirty="0"/>
              <a:t>move from an </a:t>
            </a:r>
            <a:r>
              <a:rPr lang="en-US" b="1" dirty="0"/>
              <a:t>inefficient</a:t>
            </a:r>
            <a:r>
              <a:rPr lang="en-US" dirty="0"/>
              <a:t> production point inside its production frontier, with </a:t>
            </a:r>
            <a:r>
              <a:rPr lang="en-US" dirty="0" smtClean="0"/>
              <a:t>unutilized resources </a:t>
            </a:r>
            <a:r>
              <a:rPr lang="en-US" dirty="0"/>
              <a:t>because of insufficient internal demand, to a point on its </a:t>
            </a:r>
            <a:r>
              <a:rPr lang="en-US" b="1" dirty="0"/>
              <a:t>production frontier </a:t>
            </a:r>
            <a:r>
              <a:rPr lang="en-US" dirty="0" smtClean="0"/>
              <a:t>with trade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such a nation, trade would represent a vent for surplus, or an </a:t>
            </a:r>
            <a:r>
              <a:rPr lang="en-US" b="1" dirty="0"/>
              <a:t>outlet for its </a:t>
            </a:r>
            <a:r>
              <a:rPr lang="en-US" b="1" dirty="0" smtClean="0"/>
              <a:t>potential surplus </a:t>
            </a:r>
            <a:r>
              <a:rPr lang="en-US" b="1" dirty="0"/>
              <a:t>of agricultural commodities and raw materials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has indeed occurred in </a:t>
            </a:r>
            <a:r>
              <a:rPr lang="en-US" dirty="0" smtClean="0"/>
              <a:t>many developing </a:t>
            </a:r>
            <a:r>
              <a:rPr lang="en-US" dirty="0"/>
              <a:t>nations, particularly those in Southeast Asia and West Africa.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6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rmAutofit/>
          </a:bodyPr>
          <a:lstStyle/>
          <a:p>
            <a:r>
              <a:rPr lang="en-US" sz="4000" b="1" dirty="0"/>
              <a:t>The Contributions of Trade to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532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(</a:t>
            </a:r>
            <a:r>
              <a:rPr lang="en-US" dirty="0"/>
              <a:t>2) by expanding the size of the market, trade makes possible </a:t>
            </a:r>
            <a:r>
              <a:rPr lang="en-US" b="1" dirty="0"/>
              <a:t>division of </a:t>
            </a:r>
            <a:r>
              <a:rPr lang="en-US" b="1" dirty="0" smtClean="0"/>
              <a:t>labor </a:t>
            </a:r>
            <a:r>
              <a:rPr lang="en-US" dirty="0" smtClean="0"/>
              <a:t>and </a:t>
            </a:r>
            <a:r>
              <a:rPr lang="en-US" b="1" dirty="0"/>
              <a:t>economies of scale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especially important in the production of light </a:t>
            </a:r>
            <a:r>
              <a:rPr lang="en-US" dirty="0" smtClean="0"/>
              <a:t>manufactures in </a:t>
            </a:r>
            <a:r>
              <a:rPr lang="en-US" dirty="0"/>
              <a:t>small economies in the early stages of development.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3) International trade is the </a:t>
            </a:r>
            <a:r>
              <a:rPr lang="en-US" dirty="0" smtClean="0"/>
              <a:t>vehicle for </a:t>
            </a:r>
            <a:r>
              <a:rPr lang="en-US" b="1" dirty="0"/>
              <a:t>the transmission of new ideas</a:t>
            </a:r>
            <a:r>
              <a:rPr lang="en-US" dirty="0"/>
              <a:t>, new technology, and new managerial and other skills.</a:t>
            </a:r>
          </a:p>
          <a:p>
            <a:pPr algn="just"/>
            <a:r>
              <a:rPr lang="en-US" dirty="0"/>
              <a:t>(4) Trade also </a:t>
            </a:r>
            <a:r>
              <a:rPr lang="en-US" b="1" dirty="0"/>
              <a:t>stimulates and facilitates </a:t>
            </a:r>
            <a:r>
              <a:rPr lang="en-US" dirty="0"/>
              <a:t>the international </a:t>
            </a:r>
            <a:r>
              <a:rPr lang="en-US" b="1" dirty="0"/>
              <a:t>flow of capital</a:t>
            </a:r>
            <a:r>
              <a:rPr lang="en-US" dirty="0"/>
              <a:t> from developed </a:t>
            </a:r>
            <a:r>
              <a:rPr lang="en-US" dirty="0" smtClean="0"/>
              <a:t>to developing </a:t>
            </a:r>
            <a:r>
              <a:rPr lang="en-US" dirty="0"/>
              <a:t>nations.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case of foreign direct investments, where the foreign firm </a:t>
            </a:r>
            <a:r>
              <a:rPr lang="en-US" dirty="0" smtClean="0"/>
              <a:t>retains managerial </a:t>
            </a:r>
            <a:r>
              <a:rPr lang="en-US" dirty="0"/>
              <a:t>control over its investment, the foreign capital is likely to be accompanied </a:t>
            </a:r>
            <a:r>
              <a:rPr lang="en-US" dirty="0" smtClean="0"/>
              <a:t>by foreign </a:t>
            </a:r>
            <a:r>
              <a:rPr lang="en-US" dirty="0"/>
              <a:t>skilled personnel to operate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0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rmAutofit/>
          </a:bodyPr>
          <a:lstStyle/>
          <a:p>
            <a:r>
              <a:rPr lang="en-US" sz="4000" b="1" dirty="0"/>
              <a:t>The Contributions of Trade to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532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(</a:t>
            </a:r>
            <a:r>
              <a:rPr lang="en-US" dirty="0"/>
              <a:t>5) In several large developing nations, such as </a:t>
            </a:r>
            <a:r>
              <a:rPr lang="en-US" dirty="0" smtClean="0"/>
              <a:t>Brazil and </a:t>
            </a:r>
            <a:r>
              <a:rPr lang="en-US" dirty="0"/>
              <a:t>India, the importation of new manufactured products </a:t>
            </a:r>
            <a:r>
              <a:rPr lang="en-US" b="1" dirty="0"/>
              <a:t>stimulated domestic demand</a:t>
            </a:r>
            <a:r>
              <a:rPr lang="en-US" dirty="0"/>
              <a:t> </a:t>
            </a:r>
            <a:r>
              <a:rPr lang="en-US" dirty="0" smtClean="0"/>
              <a:t>until efficient </a:t>
            </a:r>
            <a:r>
              <a:rPr lang="en-US" dirty="0"/>
              <a:t>domestic production of these goods became feasible. </a:t>
            </a:r>
            <a:endParaRPr lang="en-US" dirty="0" smtClean="0"/>
          </a:p>
          <a:p>
            <a:pPr algn="just"/>
            <a:r>
              <a:rPr lang="en-US" dirty="0" smtClean="0"/>
              <a:t>Finally</a:t>
            </a:r>
            <a:r>
              <a:rPr lang="en-US" dirty="0"/>
              <a:t>, (6) international </a:t>
            </a:r>
            <a:r>
              <a:rPr lang="en-US" dirty="0" smtClean="0"/>
              <a:t>trade is </a:t>
            </a:r>
            <a:r>
              <a:rPr lang="en-US" dirty="0"/>
              <a:t>an </a:t>
            </a:r>
            <a:r>
              <a:rPr lang="en-US" b="1" dirty="0"/>
              <a:t>excellent antimonopoly weapon </a:t>
            </a:r>
            <a:r>
              <a:rPr lang="en-US" dirty="0"/>
              <a:t>because it stimulates greater </a:t>
            </a:r>
            <a:r>
              <a:rPr lang="en-US" b="1" dirty="0"/>
              <a:t>efficiency by </a:t>
            </a:r>
            <a:r>
              <a:rPr lang="en-US" b="1" dirty="0" smtClean="0"/>
              <a:t>domestic producers </a:t>
            </a:r>
            <a:r>
              <a:rPr lang="en-US" dirty="0"/>
              <a:t>to meet foreign competition.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particularly important to keep </a:t>
            </a:r>
            <a:r>
              <a:rPr lang="en-US" b="1" dirty="0"/>
              <a:t>low the </a:t>
            </a:r>
            <a:r>
              <a:rPr lang="en-US" b="1" dirty="0" smtClean="0"/>
              <a:t>cost and </a:t>
            </a:r>
            <a:r>
              <a:rPr lang="en-US" b="1" dirty="0"/>
              <a:t>price </a:t>
            </a:r>
            <a:r>
              <a:rPr lang="en-US" dirty="0"/>
              <a:t>of intermediate or </a:t>
            </a:r>
            <a:r>
              <a:rPr lang="en-US" dirty="0" smtClean="0"/>
              <a:t>semi finished </a:t>
            </a:r>
            <a:r>
              <a:rPr lang="en-US" dirty="0"/>
              <a:t>products used as inputs in the domestic </a:t>
            </a:r>
            <a:r>
              <a:rPr lang="en-US" dirty="0" smtClean="0"/>
              <a:t>production of </a:t>
            </a:r>
            <a:r>
              <a:rPr lang="en-US" dirty="0"/>
              <a:t>other commodities.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LEARNING GOALS: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</a:t>
            </a:r>
            <a:r>
              <a:rPr lang="en-US" dirty="0"/>
              <a:t>the relationship between international </a:t>
            </a:r>
            <a:r>
              <a:rPr lang="en-US" dirty="0" smtClean="0"/>
              <a:t>trade and </a:t>
            </a:r>
            <a:r>
              <a:rPr lang="en-US" dirty="0"/>
              <a:t>economic development</a:t>
            </a:r>
          </a:p>
          <a:p>
            <a:r>
              <a:rPr lang="en-US" dirty="0" smtClean="0"/>
              <a:t>Understand </a:t>
            </a:r>
            <a:r>
              <a:rPr lang="en-US" dirty="0"/>
              <a:t>the relationship between the terms of </a:t>
            </a:r>
            <a:r>
              <a:rPr lang="en-US" dirty="0" smtClean="0"/>
              <a:t>trade and </a:t>
            </a:r>
            <a:r>
              <a:rPr lang="en-US" dirty="0"/>
              <a:t>export instability and economic development</a:t>
            </a:r>
          </a:p>
          <a:p>
            <a:r>
              <a:rPr lang="en-US" dirty="0" smtClean="0"/>
              <a:t>Compare </a:t>
            </a:r>
            <a:r>
              <a:rPr lang="en-US" dirty="0"/>
              <a:t>imports substitution with export orientation </a:t>
            </a:r>
            <a:r>
              <a:rPr lang="en-US" dirty="0" smtClean="0"/>
              <a:t>as a </a:t>
            </a:r>
            <a:r>
              <a:rPr lang="en-US" dirty="0"/>
              <a:t>development strategy</a:t>
            </a:r>
          </a:p>
          <a:p>
            <a:r>
              <a:rPr lang="en-US" dirty="0" smtClean="0"/>
              <a:t>Describe </a:t>
            </a:r>
            <a:r>
              <a:rPr lang="en-US" dirty="0"/>
              <a:t>the current problems facing </a:t>
            </a:r>
            <a:r>
              <a:rPr lang="en-US" dirty="0" smtClean="0"/>
              <a:t>developing countries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3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/>
              <a:t>International Trade and Endogenous Growth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436"/>
            <a:ext cx="10515600" cy="494852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Recent developments in endogenous growth theory starting with </a:t>
            </a:r>
            <a:r>
              <a:rPr lang="en-US" i="1" dirty="0" err="1"/>
              <a:t>Romer</a:t>
            </a:r>
            <a:r>
              <a:rPr lang="en-US" i="1" dirty="0"/>
              <a:t> </a:t>
            </a:r>
            <a:r>
              <a:rPr lang="en-US" dirty="0"/>
              <a:t>(1986) and </a:t>
            </a:r>
            <a:r>
              <a:rPr lang="en-US" i="1" dirty="0" smtClean="0"/>
              <a:t>Lucas </a:t>
            </a:r>
            <a:r>
              <a:rPr lang="en-US" dirty="0" smtClean="0"/>
              <a:t>(</a:t>
            </a:r>
            <a:r>
              <a:rPr lang="en-US" dirty="0"/>
              <a:t>1988) provide a more convincing and rigorous theoretical basis for the </a:t>
            </a:r>
            <a:r>
              <a:rPr lang="en-US" b="1" dirty="0"/>
              <a:t>positive </a:t>
            </a:r>
            <a:r>
              <a:rPr lang="en-US" b="1" dirty="0" smtClean="0"/>
              <a:t>relationship between </a:t>
            </a:r>
            <a:r>
              <a:rPr lang="en-US" b="1" dirty="0"/>
              <a:t>international trade and long-run economic growth and development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Specifically, the </a:t>
            </a:r>
            <a:r>
              <a:rPr lang="en-US" dirty="0"/>
              <a:t>new theory of endogenous economic growth postulates that </a:t>
            </a:r>
            <a:r>
              <a:rPr lang="en-US" b="1" dirty="0"/>
              <a:t>lowering trade barriers </a:t>
            </a:r>
            <a:r>
              <a:rPr lang="en-US" b="1" dirty="0" smtClean="0"/>
              <a:t>will speed </a:t>
            </a:r>
            <a:r>
              <a:rPr lang="en-US" b="1" dirty="0"/>
              <a:t>up the rate of economic growth and development in the long run</a:t>
            </a:r>
            <a:r>
              <a:rPr lang="en-US" dirty="0"/>
              <a:t> 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9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888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/>
              <a:t>International Trade and Endogenous Growth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564" y="1357745"/>
            <a:ext cx="10515600" cy="5079999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/>
              <a:t>Lowering </a:t>
            </a:r>
            <a:r>
              <a:rPr lang="en-US" b="1" dirty="0"/>
              <a:t>trade barriers </a:t>
            </a:r>
            <a:r>
              <a:rPr lang="en-US" b="1" dirty="0" smtClean="0"/>
              <a:t>will speed </a:t>
            </a:r>
            <a:r>
              <a:rPr lang="en-US" b="1" dirty="0"/>
              <a:t>up the rate of economic growth and development in the long run</a:t>
            </a:r>
            <a:r>
              <a:rPr lang="en-US" dirty="0"/>
              <a:t> by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1) </a:t>
            </a:r>
            <a:r>
              <a:rPr lang="en-US" dirty="0" smtClean="0"/>
              <a:t>allowing developing </a:t>
            </a:r>
            <a:r>
              <a:rPr lang="en-US" dirty="0"/>
              <a:t>nations to </a:t>
            </a:r>
            <a:r>
              <a:rPr lang="en-US" b="1" dirty="0"/>
              <a:t>absorb the technology developed in advanced nations </a:t>
            </a:r>
            <a:r>
              <a:rPr lang="en-US" dirty="0"/>
              <a:t>at a </a:t>
            </a:r>
            <a:r>
              <a:rPr lang="en-US" dirty="0" smtClean="0"/>
              <a:t>faster rate </a:t>
            </a:r>
            <a:r>
              <a:rPr lang="en-US" dirty="0"/>
              <a:t>than with a lower degree of openness</a:t>
            </a:r>
            <a:r>
              <a:rPr lang="en-US" dirty="0" smtClean="0"/>
              <a:t>,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(2) increasing the benefits that flow </a:t>
            </a:r>
            <a:r>
              <a:rPr lang="en-US" dirty="0" smtClean="0"/>
              <a:t>from </a:t>
            </a:r>
            <a:r>
              <a:rPr lang="en-US" b="1" dirty="0" smtClean="0"/>
              <a:t>research </a:t>
            </a:r>
            <a:r>
              <a:rPr lang="en-US" b="1" dirty="0"/>
              <a:t>and development </a:t>
            </a:r>
            <a:endParaRPr lang="en-US" b="1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3) promoting </a:t>
            </a:r>
            <a:r>
              <a:rPr lang="en-US" b="1" dirty="0"/>
              <a:t>larger economies of scale </a:t>
            </a:r>
            <a:r>
              <a:rPr lang="en-US" dirty="0"/>
              <a:t>in production,</a:t>
            </a:r>
          </a:p>
          <a:p>
            <a:pPr algn="just"/>
            <a:r>
              <a:rPr lang="en-US" dirty="0"/>
              <a:t>(4) reducing price distortions and leading to a </a:t>
            </a:r>
            <a:r>
              <a:rPr lang="en-US" b="1" dirty="0"/>
              <a:t>more efficient use of domestic </a:t>
            </a:r>
            <a:r>
              <a:rPr lang="en-US" b="1" dirty="0" smtClean="0"/>
              <a:t>resources </a:t>
            </a:r>
            <a:r>
              <a:rPr lang="en-US" dirty="0" smtClean="0"/>
              <a:t>across </a:t>
            </a:r>
            <a:r>
              <a:rPr lang="en-US" dirty="0"/>
              <a:t>sectors,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5) encouraging </a:t>
            </a:r>
            <a:r>
              <a:rPr lang="en-US" b="1" dirty="0"/>
              <a:t>greater specialization and more </a:t>
            </a:r>
            <a:r>
              <a:rPr lang="en-US" dirty="0"/>
              <a:t>efficiency in the </a:t>
            </a:r>
            <a:r>
              <a:rPr lang="en-US" dirty="0" smtClean="0"/>
              <a:t>production of </a:t>
            </a:r>
            <a:r>
              <a:rPr lang="en-US" dirty="0"/>
              <a:t>intermediate inputs, and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6) leading to the more rapid introduction of new </a:t>
            </a:r>
            <a:r>
              <a:rPr lang="en-US" dirty="0" smtClean="0"/>
              <a:t>products and </a:t>
            </a:r>
            <a:r>
              <a:rPr lang="en-US" dirty="0"/>
              <a:t>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9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/>
              <a:t>International Trade and Endogenous Growth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Recent developments in endogenous growth theory starting with </a:t>
            </a:r>
            <a:r>
              <a:rPr lang="en-US" i="1" dirty="0" err="1"/>
              <a:t>Romer</a:t>
            </a:r>
            <a:r>
              <a:rPr lang="en-US" i="1" dirty="0"/>
              <a:t> </a:t>
            </a:r>
            <a:r>
              <a:rPr lang="en-US" dirty="0"/>
              <a:t>(1986) and </a:t>
            </a:r>
            <a:r>
              <a:rPr lang="en-US" i="1" dirty="0"/>
              <a:t>Lucas</a:t>
            </a:r>
          </a:p>
          <a:p>
            <a:pPr algn="just"/>
            <a:r>
              <a:rPr lang="en-US" dirty="0"/>
              <a:t>(1988) provide a more convincing and rigorous theoretical basis for the positive relationship</a:t>
            </a:r>
          </a:p>
          <a:p>
            <a:pPr algn="just"/>
            <a:r>
              <a:rPr lang="en-US" dirty="0"/>
              <a:t>between international trade and long-run economic growth and development. Specifically,</a:t>
            </a:r>
          </a:p>
          <a:p>
            <a:pPr algn="just"/>
            <a:r>
              <a:rPr lang="en-US" dirty="0"/>
              <a:t>the new theory of endogenous economic growth postulates that lowering trade barriers will</a:t>
            </a:r>
          </a:p>
          <a:p>
            <a:pPr algn="just"/>
            <a:r>
              <a:rPr lang="en-US" dirty="0"/>
              <a:t>speed up the rate of economic growth and development in the long run by (1) allowing</a:t>
            </a:r>
          </a:p>
          <a:p>
            <a:pPr algn="just"/>
            <a:r>
              <a:rPr lang="en-US" dirty="0"/>
              <a:t>developing nations to absorb the technology developed in advanced nations at a faster</a:t>
            </a:r>
          </a:p>
          <a:p>
            <a:pPr algn="just"/>
            <a:r>
              <a:rPr lang="en-US" dirty="0"/>
              <a:t>rate than with a lower degree of openness, (2) increasing the benefits that flow from</a:t>
            </a:r>
          </a:p>
          <a:p>
            <a:pPr algn="just"/>
            <a:r>
              <a:rPr lang="en-US" dirty="0"/>
              <a:t>research and development (R&amp;D), (3) promoting larger economies of scale in production,</a:t>
            </a:r>
          </a:p>
          <a:p>
            <a:pPr algn="just"/>
            <a:r>
              <a:rPr lang="en-US" dirty="0"/>
              <a:t>(4) reducing price distortions and leading to a more efficient use of domestic resources</a:t>
            </a:r>
          </a:p>
          <a:p>
            <a:pPr algn="just"/>
            <a:r>
              <a:rPr lang="en-US" dirty="0"/>
              <a:t>across sectors, (5) encouraging greater specialization and more efficiency in the production</a:t>
            </a:r>
          </a:p>
          <a:p>
            <a:pPr algn="just"/>
            <a:r>
              <a:rPr lang="en-US" dirty="0"/>
              <a:t>of intermediate inputs, and (6) leading to the more rapid introduction of new products</a:t>
            </a:r>
          </a:p>
          <a:p>
            <a:pPr algn="just"/>
            <a:r>
              <a:rPr lang="en-US" dirty="0"/>
              <a:t>and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en-US" b="1" dirty="0"/>
              <a:t>The East Asian Miracle of Growth and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4782272"/>
          </a:xfrm>
        </p:spPr>
        <p:txBody>
          <a:bodyPr/>
          <a:lstStyle/>
          <a:p>
            <a:pPr algn="just"/>
            <a:r>
              <a:rPr lang="en-US" b="1" dirty="0"/>
              <a:t>High-Performance </a:t>
            </a:r>
            <a:r>
              <a:rPr lang="en-US" b="1" dirty="0" smtClean="0"/>
              <a:t>Asian Economies </a:t>
            </a:r>
            <a:r>
              <a:rPr lang="en-US" dirty="0"/>
              <a:t>(HPAEs</a:t>
            </a:r>
            <a:r>
              <a:rPr lang="en-US" dirty="0" smtClean="0"/>
              <a:t>) </a:t>
            </a:r>
          </a:p>
          <a:p>
            <a:pPr algn="just"/>
            <a:r>
              <a:rPr lang="en-US" dirty="0" smtClean="0"/>
              <a:t>These </a:t>
            </a:r>
            <a:r>
              <a:rPr lang="en-US" dirty="0"/>
              <a:t>include Hong </a:t>
            </a:r>
            <a:r>
              <a:rPr lang="en-US" dirty="0" smtClean="0"/>
              <a:t>Kong, Korea</a:t>
            </a:r>
            <a:r>
              <a:rPr lang="en-US" dirty="0"/>
              <a:t>, Singapore, and Taiwan (the so-called </a:t>
            </a:r>
            <a:r>
              <a:rPr lang="en-US" b="1" dirty="0" smtClean="0"/>
              <a:t>four “tigers</a:t>
            </a:r>
            <a:r>
              <a:rPr lang="en-US" b="1" dirty="0"/>
              <a:t>,” </a:t>
            </a:r>
            <a:r>
              <a:rPr lang="en-US" dirty="0"/>
              <a:t>which started rapid growth in the 1960s</a:t>
            </a:r>
            <a:r>
              <a:rPr lang="en-US" dirty="0" smtClean="0"/>
              <a:t>), as </a:t>
            </a:r>
            <a:r>
              <a:rPr lang="en-US" dirty="0"/>
              <a:t>well as Malaysia, Indonesia, Thailand, </a:t>
            </a:r>
            <a:r>
              <a:rPr lang="en-US" dirty="0" smtClean="0"/>
              <a:t>and especially </a:t>
            </a:r>
            <a:r>
              <a:rPr lang="en-US" dirty="0"/>
              <a:t>China, which followed them in </a:t>
            </a:r>
            <a:r>
              <a:rPr lang="en-US" dirty="0" smtClean="0"/>
              <a:t>the high-growth </a:t>
            </a:r>
            <a:r>
              <a:rPr lang="en-US" dirty="0"/>
              <a:t>path in the 1970s and </a:t>
            </a:r>
            <a:r>
              <a:rPr lang="en-US" dirty="0" smtClean="0"/>
              <a:t>1980s.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table shows that </a:t>
            </a:r>
            <a:r>
              <a:rPr lang="en-US" b="1" dirty="0"/>
              <a:t>real GDP grew at </a:t>
            </a:r>
            <a:r>
              <a:rPr lang="en-US" b="1" dirty="0" smtClean="0"/>
              <a:t>the average </a:t>
            </a:r>
            <a:r>
              <a:rPr lang="en-US" b="1" dirty="0"/>
              <a:t>rate of 6.9 percent in the HPAEs </a:t>
            </a:r>
            <a:r>
              <a:rPr lang="en-US" b="1" dirty="0" smtClean="0"/>
              <a:t>during the </a:t>
            </a:r>
            <a:r>
              <a:rPr lang="en-US" b="1" dirty="0"/>
              <a:t>1980–1990</a:t>
            </a:r>
            <a:r>
              <a:rPr lang="en-US" dirty="0"/>
              <a:t> decade and 7.7 percent in </a:t>
            </a:r>
            <a:r>
              <a:rPr lang="en-US" dirty="0" smtClean="0"/>
              <a:t>the1990–1995 </a:t>
            </a:r>
            <a:r>
              <a:rPr lang="en-US" dirty="0"/>
              <a:t>period.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5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63" y="365125"/>
            <a:ext cx="11157527" cy="90025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Average Growth of Real GDP and Trade in HPAEs, 1980–1995 (</a:t>
            </a:r>
            <a:r>
              <a:rPr lang="en-US" sz="3200" b="1" dirty="0" smtClean="0"/>
              <a:t>Percentages)</a:t>
            </a: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618" y="1265382"/>
            <a:ext cx="10917382" cy="54560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7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With the exception of a handful of nations in North America, Western </a:t>
            </a:r>
            <a:r>
              <a:rPr lang="en-US" dirty="0" smtClean="0"/>
              <a:t>Europe, Japan</a:t>
            </a:r>
            <a:r>
              <a:rPr lang="en-US" dirty="0"/>
              <a:t>, Australia, and New Zealand, most nations of the world are classified </a:t>
            </a:r>
            <a:r>
              <a:rPr lang="en-US" dirty="0" smtClean="0"/>
              <a:t>as </a:t>
            </a:r>
            <a:r>
              <a:rPr lang="en-US" b="1" dirty="0" smtClean="0"/>
              <a:t>less </a:t>
            </a:r>
            <a:r>
              <a:rPr lang="en-US" b="1" dirty="0"/>
              <a:t>developed </a:t>
            </a:r>
            <a:r>
              <a:rPr lang="en-US" dirty="0"/>
              <a:t>or, to put it more positively, as developing countries.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relation </a:t>
            </a:r>
            <a:r>
              <a:rPr lang="en-US" dirty="0" smtClean="0"/>
              <a:t>to developed </a:t>
            </a:r>
            <a:r>
              <a:rPr lang="en-US" dirty="0"/>
              <a:t>(or more developed) countries, developing nations are characterized </a:t>
            </a:r>
            <a:r>
              <a:rPr lang="en-US" dirty="0" smtClean="0"/>
              <a:t>in general </a:t>
            </a:r>
            <a:r>
              <a:rPr lang="en-US" dirty="0"/>
              <a:t>by </a:t>
            </a:r>
            <a:r>
              <a:rPr lang="en-US" b="1" dirty="0"/>
              <a:t>low (and sometimes extremely low) average real per capita income</a:t>
            </a:r>
            <a:r>
              <a:rPr lang="en-US" dirty="0"/>
              <a:t>, </a:t>
            </a:r>
            <a:r>
              <a:rPr lang="en-US" dirty="0" smtClean="0"/>
              <a:t>a high </a:t>
            </a:r>
            <a:r>
              <a:rPr lang="en-US" dirty="0"/>
              <a:t>proportion of the labor force in agriculture and other primary activities </a:t>
            </a:r>
            <a:r>
              <a:rPr lang="en-US" dirty="0" smtClean="0"/>
              <a:t>such as </a:t>
            </a:r>
            <a:r>
              <a:rPr lang="en-US" dirty="0"/>
              <a:t>mineral extraction, low life expectancies, high rates of illiteracy, high rates </a:t>
            </a:r>
            <a:r>
              <a:rPr lang="en-US" dirty="0" smtClean="0"/>
              <a:t>of population </a:t>
            </a:r>
            <a:r>
              <a:rPr lang="en-US" dirty="0"/>
              <a:t>growth, and low rates of growth in average real per capita income.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the past, the economic relationship between the developed and </a:t>
            </a:r>
            <a:r>
              <a:rPr lang="en-US" dirty="0" smtClean="0"/>
              <a:t>developing nations </a:t>
            </a:r>
            <a:r>
              <a:rPr lang="en-US" dirty="0"/>
              <a:t>was characterized by </a:t>
            </a:r>
            <a:r>
              <a:rPr lang="en-US" b="1" dirty="0"/>
              <a:t>developing nations exporting primarily food and </a:t>
            </a:r>
            <a:r>
              <a:rPr lang="en-US" b="1" dirty="0" smtClean="0"/>
              <a:t>raw materials </a:t>
            </a:r>
            <a:r>
              <a:rPr lang="en-US" b="1" dirty="0"/>
              <a:t>in exchange for manufactured goods from developed nations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still the </a:t>
            </a:r>
            <a:r>
              <a:rPr lang="en-US" dirty="0"/>
              <a:t>case for the poorest developing nations, but not for the more advanced ones. </a:t>
            </a:r>
            <a:endParaRPr lang="en-US" dirty="0" smtClean="0"/>
          </a:p>
          <a:p>
            <a:pPr algn="just"/>
            <a:r>
              <a:rPr lang="en-US" dirty="0" smtClean="0"/>
              <a:t>In 1980</a:t>
            </a:r>
            <a:r>
              <a:rPr lang="en-US" dirty="0"/>
              <a:t>, manufactured products were only </a:t>
            </a:r>
            <a:r>
              <a:rPr lang="en-US" b="1" dirty="0"/>
              <a:t>25 percent of developing country </a:t>
            </a:r>
            <a:r>
              <a:rPr lang="en-US" b="1" dirty="0" smtClean="0"/>
              <a:t>export</a:t>
            </a:r>
            <a:r>
              <a:rPr lang="en-US" dirty="0" smtClean="0"/>
              <a:t>s; by </a:t>
            </a:r>
            <a:r>
              <a:rPr lang="en-US" dirty="0"/>
              <a:t>2010, that figure exceeded 80 percent (UNCTAD, 2011).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499470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Until the </a:t>
            </a:r>
            <a:r>
              <a:rPr lang="en-US" dirty="0"/>
              <a:t>1980s, </a:t>
            </a:r>
            <a:r>
              <a:rPr lang="en-US" dirty="0" smtClean="0"/>
              <a:t>international trade </a:t>
            </a:r>
            <a:r>
              <a:rPr lang="en-US" dirty="0"/>
              <a:t>and the functioning of the present international economic system </a:t>
            </a:r>
            <a:r>
              <a:rPr lang="en-US" dirty="0" smtClean="0"/>
              <a:t>hindered rather </a:t>
            </a:r>
            <a:r>
              <a:rPr lang="en-US" dirty="0"/>
              <a:t>than facilitated development through secularly </a:t>
            </a:r>
            <a:r>
              <a:rPr lang="en-US" b="1" dirty="0"/>
              <a:t>declining terms of trade </a:t>
            </a:r>
            <a:r>
              <a:rPr lang="en-US" dirty="0"/>
              <a:t>and </a:t>
            </a:r>
            <a:r>
              <a:rPr lang="en-US" b="1" dirty="0" smtClean="0"/>
              <a:t>widely fluctuating </a:t>
            </a:r>
            <a:r>
              <a:rPr lang="en-US" b="1" dirty="0"/>
              <a:t>export earnings </a:t>
            </a:r>
            <a:r>
              <a:rPr lang="en-US" dirty="0"/>
              <a:t>for developing nations. </a:t>
            </a:r>
            <a:endParaRPr lang="en-US" dirty="0" smtClean="0"/>
          </a:p>
          <a:p>
            <a:pPr algn="just"/>
            <a:r>
              <a:rPr lang="en-US" b="1" dirty="0" smtClean="0"/>
              <a:t>Comparative </a:t>
            </a:r>
            <a:r>
              <a:rPr lang="en-US" b="1" dirty="0"/>
              <a:t>advantage </a:t>
            </a:r>
            <a:r>
              <a:rPr lang="en-US" dirty="0"/>
              <a:t>was completely </a:t>
            </a:r>
            <a:r>
              <a:rPr lang="en-US" dirty="0" smtClean="0"/>
              <a:t>irrelevant for </a:t>
            </a:r>
            <a:r>
              <a:rPr lang="en-US" dirty="0"/>
              <a:t>developing nations and the development process. </a:t>
            </a:r>
            <a:endParaRPr lang="en-US" dirty="0" smtClean="0"/>
          </a:p>
          <a:p>
            <a:pPr algn="just"/>
            <a:r>
              <a:rPr lang="en-US" dirty="0" smtClean="0"/>
              <a:t>Therefore</a:t>
            </a:r>
            <a:r>
              <a:rPr lang="en-US" dirty="0"/>
              <a:t>, they advocated </a:t>
            </a:r>
            <a:r>
              <a:rPr lang="en-US" dirty="0" smtClean="0"/>
              <a:t>industrialization through </a:t>
            </a:r>
            <a:r>
              <a:rPr lang="en-US" dirty="0"/>
              <a:t>import substitution (i.e., the domestic production of manufactured </a:t>
            </a:r>
            <a:r>
              <a:rPr lang="en-US" dirty="0" smtClean="0"/>
              <a:t>goods previously </a:t>
            </a:r>
            <a:r>
              <a:rPr lang="en-US" dirty="0"/>
              <a:t>imported) and generally placing less reliance on international trade by </a:t>
            </a:r>
            <a:r>
              <a:rPr lang="en-US" dirty="0" smtClean="0"/>
              <a:t>developing nations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Importance of Trade to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We analyze </a:t>
            </a:r>
            <a:r>
              <a:rPr lang="en-US" dirty="0"/>
              <a:t>the claim that international trade theory is irrelevant </a:t>
            </a:r>
            <a:r>
              <a:rPr lang="en-US" dirty="0" smtClean="0"/>
              <a:t>for developing </a:t>
            </a:r>
            <a:r>
              <a:rPr lang="en-US" dirty="0"/>
              <a:t>nations and to the development process. </a:t>
            </a:r>
            <a:endParaRPr lang="en-US" dirty="0" smtClean="0"/>
          </a:p>
          <a:p>
            <a:pPr algn="just"/>
            <a:r>
              <a:rPr lang="en-US" dirty="0" smtClean="0"/>
              <a:t>Then </a:t>
            </a:r>
            <a:r>
              <a:rPr lang="en-US" dirty="0"/>
              <a:t>we examine the ways in </a:t>
            </a:r>
            <a:r>
              <a:rPr lang="en-US" dirty="0" smtClean="0"/>
              <a:t>which international </a:t>
            </a:r>
            <a:r>
              <a:rPr lang="en-US" dirty="0"/>
              <a:t>trade operated as an </a:t>
            </a:r>
            <a:r>
              <a:rPr lang="en-US" b="1" dirty="0"/>
              <a:t>“engine of growth</a:t>
            </a:r>
            <a:r>
              <a:rPr lang="en-US" dirty="0"/>
              <a:t>” for the so-called regions of </a:t>
            </a:r>
            <a:r>
              <a:rPr lang="en-US" dirty="0" smtClean="0"/>
              <a:t>recent settlement </a:t>
            </a:r>
            <a:r>
              <a:rPr lang="en-US" dirty="0"/>
              <a:t>in the </a:t>
            </a:r>
            <a:r>
              <a:rPr lang="en-US" b="1" dirty="0"/>
              <a:t>nineteenth century </a:t>
            </a:r>
            <a:r>
              <a:rPr lang="en-US" dirty="0"/>
              <a:t>and the reasons it can no longer be relied on to </a:t>
            </a:r>
            <a:r>
              <a:rPr lang="en-US" dirty="0" smtClean="0"/>
              <a:t>the same </a:t>
            </a:r>
            <a:r>
              <a:rPr lang="en-US" dirty="0"/>
              <a:t>extent by today’s developing nations. </a:t>
            </a:r>
            <a:endParaRPr lang="en-US" dirty="0" smtClean="0"/>
          </a:p>
          <a:p>
            <a:pPr algn="just"/>
            <a:r>
              <a:rPr lang="en-US" dirty="0" smtClean="0"/>
              <a:t>International </a:t>
            </a:r>
            <a:r>
              <a:rPr lang="en-US" dirty="0"/>
              <a:t>trade can still contribute </a:t>
            </a:r>
            <a:r>
              <a:rPr lang="en-US" dirty="0" smtClean="0"/>
              <a:t>to the </a:t>
            </a:r>
            <a:r>
              <a:rPr lang="en-US" dirty="0"/>
              <a:t>process of economic development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en-US" b="1" dirty="0"/>
              <a:t>Trade Theory and Economic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673"/>
            <a:ext cx="10515600" cy="49392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According to traditional trade theory, if </a:t>
            </a:r>
            <a:r>
              <a:rPr lang="en-US" b="1" dirty="0"/>
              <a:t>each nation specializes in the production of </a:t>
            </a:r>
            <a:r>
              <a:rPr lang="en-US" b="1" dirty="0" smtClean="0"/>
              <a:t>the commodity </a:t>
            </a:r>
            <a:r>
              <a:rPr lang="en-US" b="1" dirty="0"/>
              <a:t>of its comparative advantage, world output will be greater and, through </a:t>
            </a:r>
            <a:r>
              <a:rPr lang="en-US" b="1" dirty="0" smtClean="0"/>
              <a:t>trade, each </a:t>
            </a:r>
            <a:r>
              <a:rPr lang="en-US" b="1" dirty="0"/>
              <a:t>nation will share in the gain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With the present distribution of factor endowments </a:t>
            </a:r>
            <a:r>
              <a:rPr lang="en-US" dirty="0" smtClean="0"/>
              <a:t>and technology </a:t>
            </a:r>
            <a:r>
              <a:rPr lang="en-US" dirty="0"/>
              <a:t>between developed and developing nations, the theory of comparative </a:t>
            </a:r>
            <a:r>
              <a:rPr lang="en-US" dirty="0" smtClean="0"/>
              <a:t>advantage thus </a:t>
            </a:r>
            <a:r>
              <a:rPr lang="en-US" dirty="0"/>
              <a:t>prescribes that developing nations should continue to specialize primarily in </a:t>
            </a:r>
            <a:r>
              <a:rPr lang="en-US" dirty="0" smtClean="0"/>
              <a:t>the production </a:t>
            </a:r>
            <a:r>
              <a:rPr lang="en-US" dirty="0"/>
              <a:t>of and </a:t>
            </a:r>
            <a:r>
              <a:rPr lang="en-US" b="1" dirty="0"/>
              <a:t>export of raw materials, fuels, minerals, and food to developed </a:t>
            </a:r>
            <a:r>
              <a:rPr lang="en-US" b="1" dirty="0" smtClean="0"/>
              <a:t>nations in </a:t>
            </a:r>
            <a:r>
              <a:rPr lang="en-US" b="1" dirty="0"/>
              <a:t>exchange for manufactured products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en-US" dirty="0"/>
              <a:t>Trade Theory and Economic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673"/>
            <a:ext cx="10515600" cy="493929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While this may maximize welfare in the short run, developing nations believe that </a:t>
            </a:r>
            <a:r>
              <a:rPr lang="en-US" b="1" dirty="0"/>
              <a:t>this </a:t>
            </a:r>
            <a:r>
              <a:rPr lang="en-US" b="1" dirty="0" smtClean="0"/>
              <a:t>pattern of </a:t>
            </a:r>
            <a:r>
              <a:rPr lang="en-US" b="1" dirty="0"/>
              <a:t>specializatio</a:t>
            </a:r>
            <a:r>
              <a:rPr lang="en-US" dirty="0"/>
              <a:t>n </a:t>
            </a:r>
            <a:r>
              <a:rPr lang="en-US" dirty="0" smtClean="0"/>
              <a:t>keeps </a:t>
            </a:r>
            <a:r>
              <a:rPr lang="en-US" dirty="0"/>
              <a:t>them from reaping the </a:t>
            </a:r>
            <a:r>
              <a:rPr lang="en-US" dirty="0" smtClean="0"/>
              <a:t>benefits </a:t>
            </a:r>
            <a:r>
              <a:rPr lang="en-US" dirty="0"/>
              <a:t>of industry and </a:t>
            </a:r>
            <a:r>
              <a:rPr lang="en-US" b="1" dirty="0"/>
              <a:t>maximizing </a:t>
            </a:r>
            <a:r>
              <a:rPr lang="en-US" b="1" dirty="0" smtClean="0"/>
              <a:t>their welfare </a:t>
            </a:r>
            <a:r>
              <a:rPr lang="en-US" b="1" dirty="0"/>
              <a:t>in the long run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benefits </a:t>
            </a:r>
            <a:r>
              <a:rPr lang="en-US" dirty="0" smtClean="0"/>
              <a:t>resulting </a:t>
            </a:r>
            <a:r>
              <a:rPr lang="en-US" dirty="0"/>
              <a:t>from industrial production are a more trained </a:t>
            </a:r>
            <a:r>
              <a:rPr lang="en-US" dirty="0" smtClean="0"/>
              <a:t>labor force</a:t>
            </a:r>
            <a:r>
              <a:rPr lang="en-US" dirty="0"/>
              <a:t>, more innovations, higher and more stable prices for the nation’s exports, and </a:t>
            </a:r>
            <a:r>
              <a:rPr lang="en-US" dirty="0" smtClean="0"/>
              <a:t>higher income </a:t>
            </a:r>
            <a:r>
              <a:rPr lang="en-US" dirty="0"/>
              <a:t>for its people. </a:t>
            </a:r>
            <a:endParaRPr lang="en-US" dirty="0" smtClean="0"/>
          </a:p>
          <a:p>
            <a:pPr algn="just"/>
            <a:r>
              <a:rPr lang="en-US" dirty="0" smtClean="0"/>
              <a:t>With </a:t>
            </a:r>
            <a:r>
              <a:rPr lang="en-US" b="1" dirty="0"/>
              <a:t>developing nations specializing in primary commodities </a:t>
            </a:r>
            <a:r>
              <a:rPr lang="en-US" dirty="0" smtClean="0"/>
              <a:t>and </a:t>
            </a:r>
            <a:r>
              <a:rPr lang="en-US" b="1" dirty="0" smtClean="0"/>
              <a:t>developed </a:t>
            </a:r>
            <a:r>
              <a:rPr lang="en-US" b="1" dirty="0"/>
              <a:t>nations specializing in manufactured products</a:t>
            </a:r>
            <a:r>
              <a:rPr lang="en-US" dirty="0" smtClean="0"/>
              <a:t>, leave </a:t>
            </a:r>
            <a:r>
              <a:rPr lang="en-US" dirty="0"/>
              <a:t>developing nations </a:t>
            </a:r>
            <a:r>
              <a:rPr lang="en-US" dirty="0" smtClean="0"/>
              <a:t>poor, undeveloped</a:t>
            </a:r>
            <a:r>
              <a:rPr lang="en-US" dirty="0"/>
              <a:t>, and dependent. </a:t>
            </a:r>
            <a:endParaRPr lang="en-US" dirty="0" smtClean="0"/>
          </a:p>
          <a:p>
            <a:pPr algn="just"/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belief is reinforced by the observation that all </a:t>
            </a:r>
            <a:r>
              <a:rPr lang="en-US" dirty="0" smtClean="0"/>
              <a:t>developed nations </a:t>
            </a:r>
            <a:r>
              <a:rPr lang="en-US" dirty="0"/>
              <a:t>are primarily industrial, whereas most developing nations are, for the </a:t>
            </a:r>
            <a:r>
              <a:rPr lang="en-US" dirty="0" smtClean="0"/>
              <a:t>most part</a:t>
            </a:r>
            <a:r>
              <a:rPr lang="en-US" dirty="0"/>
              <a:t>, primarily agricultural or engaged in mineral extraction or the production of </a:t>
            </a:r>
            <a:r>
              <a:rPr lang="en-US" dirty="0" smtClean="0"/>
              <a:t>simple manufactured </a:t>
            </a:r>
            <a:r>
              <a:rPr lang="en-US" dirty="0"/>
              <a:t>goods.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0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070"/>
          </a:xfrm>
        </p:spPr>
        <p:txBody>
          <a:bodyPr>
            <a:normAutofit/>
          </a:bodyPr>
          <a:lstStyle/>
          <a:p>
            <a:r>
              <a:rPr lang="en-US" sz="4000" b="1" dirty="0"/>
              <a:t>Trade as an Engine of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03381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During the </a:t>
            </a:r>
            <a:r>
              <a:rPr lang="en-US" b="1" dirty="0"/>
              <a:t>nineteenth century</a:t>
            </a:r>
            <a:r>
              <a:rPr lang="en-US" dirty="0"/>
              <a:t>, most of the world’s modern industrial production </a:t>
            </a:r>
            <a:r>
              <a:rPr lang="en-US" dirty="0" smtClean="0"/>
              <a:t>was concentrated </a:t>
            </a:r>
            <a:r>
              <a:rPr lang="en-US" dirty="0"/>
              <a:t>in </a:t>
            </a:r>
            <a:r>
              <a:rPr lang="en-US" b="1" dirty="0"/>
              <a:t>Great Britain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Large </a:t>
            </a:r>
            <a:r>
              <a:rPr lang="en-US" dirty="0"/>
              <a:t>increases in industrial production and population </a:t>
            </a:r>
            <a:r>
              <a:rPr lang="en-US" dirty="0" smtClean="0"/>
              <a:t>in resource-poor </a:t>
            </a:r>
            <a:r>
              <a:rPr lang="en-US" dirty="0"/>
              <a:t>Britain led to a </a:t>
            </a:r>
            <a:r>
              <a:rPr lang="en-US" b="1" dirty="0"/>
              <a:t>rapidly rising demand for the food and raw material </a:t>
            </a:r>
            <a:r>
              <a:rPr lang="en-US" b="1" dirty="0" smtClean="0"/>
              <a:t>exports of </a:t>
            </a:r>
            <a:r>
              <a:rPr lang="en-US" b="1" dirty="0"/>
              <a:t>the regions of recent settlement</a:t>
            </a:r>
            <a:r>
              <a:rPr lang="en-US" dirty="0"/>
              <a:t> (the United States, Canada, Australia, New </a:t>
            </a:r>
            <a:r>
              <a:rPr lang="en-US" dirty="0" smtClean="0"/>
              <a:t>Zealand …).</a:t>
            </a:r>
          </a:p>
          <a:p>
            <a:pPr algn="just"/>
            <a:r>
              <a:rPr lang="en-US" dirty="0"/>
              <a:t>For example, during the century from </a:t>
            </a:r>
            <a:r>
              <a:rPr lang="en-US" b="1" dirty="0"/>
              <a:t>1815 </a:t>
            </a:r>
            <a:r>
              <a:rPr lang="en-US" b="1" dirty="0" smtClean="0"/>
              <a:t>to 1913</a:t>
            </a:r>
            <a:r>
              <a:rPr lang="en-US" dirty="0"/>
              <a:t>, Britain’s population tripled, its </a:t>
            </a:r>
            <a:r>
              <a:rPr lang="en-US" b="1" dirty="0"/>
              <a:t>real GNP increased 10 times</a:t>
            </a:r>
            <a:r>
              <a:rPr lang="en-US" dirty="0"/>
              <a:t>, and the volume </a:t>
            </a:r>
            <a:r>
              <a:rPr lang="en-US" dirty="0" smtClean="0"/>
              <a:t>of its </a:t>
            </a:r>
            <a:r>
              <a:rPr lang="en-US" b="1" dirty="0"/>
              <a:t>imports increased 20 times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2192</Words>
  <Application>Microsoft Office PowerPoint</Application>
  <PresentationFormat>Widescreen</PresentationFormat>
  <Paragraphs>135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International Trade and Economic Development</vt:lpstr>
      <vt:lpstr> LEARNING GOALS: </vt:lpstr>
      <vt:lpstr>Introduction</vt:lpstr>
      <vt:lpstr>Introduction</vt:lpstr>
      <vt:lpstr>Introduction</vt:lpstr>
      <vt:lpstr>The Importance of Trade to Development</vt:lpstr>
      <vt:lpstr>Trade Theory and Economic Development</vt:lpstr>
      <vt:lpstr>Trade Theory and Economic Development</vt:lpstr>
      <vt:lpstr>Trade as an Engine of Growth</vt:lpstr>
      <vt:lpstr>Trade as an Engine of Growth</vt:lpstr>
      <vt:lpstr>Trade as an Engine of Growth</vt:lpstr>
      <vt:lpstr>Trade as an Engine of Growth</vt:lpstr>
      <vt:lpstr>Trade as an Engine of Growth</vt:lpstr>
      <vt:lpstr>Trade as an Engine of Growth</vt:lpstr>
      <vt:lpstr>Trade as an Engine of Growth</vt:lpstr>
      <vt:lpstr>The Contributions of Trade to Development</vt:lpstr>
      <vt:lpstr>The Contributions of Trade to Development</vt:lpstr>
      <vt:lpstr>The Contributions of Trade to Development</vt:lpstr>
      <vt:lpstr>The Contributions of Trade to Development</vt:lpstr>
      <vt:lpstr>International Trade and Endogenous Growth Theory</vt:lpstr>
      <vt:lpstr>International Trade and Endogenous Growth Theory</vt:lpstr>
      <vt:lpstr>International Trade and Endogenous Growth Theory</vt:lpstr>
      <vt:lpstr>The East Asian Miracle of Growth and Trade</vt:lpstr>
      <vt:lpstr>Average Growth of Real GDP and Trade in HPAEs, 1980–1995 (Percentages)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Trade and Economic Development</dc:title>
  <dc:creator>Dell</dc:creator>
  <cp:lastModifiedBy>Dell</cp:lastModifiedBy>
  <cp:revision>15</cp:revision>
  <dcterms:created xsi:type="dcterms:W3CDTF">2022-12-12T16:17:19Z</dcterms:created>
  <dcterms:modified xsi:type="dcterms:W3CDTF">2022-12-12T17:46:42Z</dcterms:modified>
</cp:coreProperties>
</file>