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63" r:id="rId10"/>
    <p:sldId id="278" r:id="rId11"/>
    <p:sldId id="264" r:id="rId12"/>
    <p:sldId id="265" r:id="rId13"/>
    <p:sldId id="279" r:id="rId14"/>
    <p:sldId id="266" r:id="rId15"/>
    <p:sldId id="280" r:id="rId16"/>
    <p:sldId id="267" r:id="rId17"/>
    <p:sldId id="282" r:id="rId18"/>
    <p:sldId id="281" r:id="rId19"/>
    <p:sldId id="283" r:id="rId20"/>
    <p:sldId id="268" r:id="rId21"/>
    <p:sldId id="285" r:id="rId22"/>
    <p:sldId id="270" r:id="rId23"/>
    <p:sldId id="271" r:id="rId24"/>
    <p:sldId id="292" r:id="rId25"/>
    <p:sldId id="293" r:id="rId26"/>
    <p:sldId id="294" r:id="rId27"/>
    <p:sldId id="295" r:id="rId28"/>
    <p:sldId id="296" r:id="rId29"/>
    <p:sldId id="287" r:id="rId30"/>
    <p:sldId id="288" r:id="rId31"/>
    <p:sldId id="289" r:id="rId32"/>
    <p:sldId id="290" r:id="rId33"/>
    <p:sldId id="291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82" autoAdjust="0"/>
    <p:restoredTop sz="94660"/>
  </p:normalViewPr>
  <p:slideViewPr>
    <p:cSldViewPr snapToGrid="0">
      <p:cViewPr>
        <p:scale>
          <a:sx n="70" d="100"/>
          <a:sy n="70" d="100"/>
        </p:scale>
        <p:origin x="4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E92CD-4A50-4372-89F0-51C07E0BFB8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27073-A92A-4FF6-A065-305B95A13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17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7BEE81-059A-454E-8FBF-1885F02AB465}" type="slidenum">
              <a:rPr lang="en-US" altLang="en-US" sz="1200" smtClean="0"/>
              <a:pPr/>
              <a:t>24</a:t>
            </a:fld>
            <a:endParaRPr lang="en-US" altLang="en-US" sz="1200" smtClean="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3258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E6A09F-1B8B-498F-A715-63DA27E1295B}" type="slidenum">
              <a:rPr lang="en-US" altLang="en-US" sz="1200" smtClean="0"/>
              <a:pPr/>
              <a:t>25</a:t>
            </a:fld>
            <a:endParaRPr lang="en-US" altLang="en-US" sz="1200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04007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4B260D0-D7D0-4C4A-B354-0C617E40519D}" type="slidenum">
              <a:rPr lang="en-US" altLang="en-US" sz="1200" smtClean="0"/>
              <a:pPr/>
              <a:t>28</a:t>
            </a:fld>
            <a:endParaRPr lang="en-US" altLang="en-US" sz="1200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2167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49DD9-1F02-4AD5-A89F-703A1275FA54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51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A821-86BA-4C75-8B4B-DE1785536BEB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45D5-9EA7-46D0-BCD4-4FB6F5F51A33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1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ACD1-992F-4D6D-A23A-AB2CCD534AAA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7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FAA5A-A94F-4ADF-92F7-9F4A0B9D687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6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DD22F-4C02-458F-ADA7-F110B056EC2B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6252-039E-43AF-85EE-B40EBB881407}" type="datetime1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4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834C9-9290-497E-BCD1-44E572202BAF}" type="datetime1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434E-DB4B-4A3C-B810-D3AA72EA1181}" type="datetime1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7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1C8E-BF64-44A2-B49D-8A45581D2612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ECAD-F458-4114-B444-E5034F10DF6D}" type="datetime1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93C02-CFEB-4675-A72B-14B96687EB42}" type="datetime1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6A8E2-FCAE-4827-858B-CBEB50733A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4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56182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International Trade</a:t>
            </a:r>
            <a:br>
              <a:rPr lang="en-US" sz="4000" b="1" dirty="0">
                <a:latin typeface="+mn-lt"/>
              </a:rPr>
            </a:br>
            <a:r>
              <a:rPr lang="en-US" sz="4000" b="1" dirty="0">
                <a:latin typeface="+mn-lt"/>
              </a:rPr>
              <a:t>and Economic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80509"/>
            <a:ext cx="9144000" cy="187729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Chapter 11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93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70"/>
          </a:xfrm>
        </p:spPr>
        <p:txBody>
          <a:bodyPr>
            <a:normAutofit/>
          </a:bodyPr>
          <a:lstStyle/>
          <a:p>
            <a:r>
              <a:rPr lang="en-US" sz="4000" b="1" dirty="0"/>
              <a:t>Trade as an Engine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3381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/>
              <a:t>stimulus provided by their rapidly </a:t>
            </a:r>
            <a:r>
              <a:rPr lang="en-US" b="1" dirty="0"/>
              <a:t>expanding </a:t>
            </a:r>
            <a:r>
              <a:rPr lang="en-US" b="1" dirty="0" smtClean="0"/>
              <a:t>exports </a:t>
            </a:r>
            <a:r>
              <a:rPr lang="en-US" dirty="0" smtClean="0"/>
              <a:t>then </a:t>
            </a:r>
            <a:r>
              <a:rPr lang="en-US" dirty="0"/>
              <a:t>spread to the rest of the economy of these newly settled lands through the </a:t>
            </a:r>
            <a:r>
              <a:rPr lang="en-US" dirty="0" smtClean="0"/>
              <a:t>familiar </a:t>
            </a:r>
            <a:r>
              <a:rPr lang="en-US" b="1" dirty="0" smtClean="0"/>
              <a:t>accelerator-multiplier </a:t>
            </a:r>
            <a:r>
              <a:rPr lang="en-US" b="1" dirty="0"/>
              <a:t>process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according to </a:t>
            </a:r>
            <a:r>
              <a:rPr lang="en-US" i="1" dirty="0" err="1"/>
              <a:t>Nurkse</a:t>
            </a:r>
            <a:r>
              <a:rPr lang="en-US" i="1" dirty="0"/>
              <a:t> </a:t>
            </a:r>
            <a:r>
              <a:rPr lang="en-US" dirty="0"/>
              <a:t>(1970), </a:t>
            </a:r>
            <a:r>
              <a:rPr lang="en-US" b="1" dirty="0"/>
              <a:t>the export sector was </a:t>
            </a:r>
            <a:r>
              <a:rPr lang="en-US" b="1" dirty="0" smtClean="0"/>
              <a:t>the leading </a:t>
            </a:r>
            <a:r>
              <a:rPr lang="en-US" b="1" dirty="0"/>
              <a:t>sector that propelled these economies into rapid growth and development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</a:t>
            </a:r>
            <a:r>
              <a:rPr lang="en-US" dirty="0" smtClean="0"/>
              <a:t>, international </a:t>
            </a:r>
            <a:r>
              <a:rPr lang="en-US" dirty="0"/>
              <a:t>trade functioned as </a:t>
            </a:r>
            <a:r>
              <a:rPr lang="en-US" b="1" dirty="0"/>
              <a:t>an engine of growth </a:t>
            </a:r>
            <a:r>
              <a:rPr lang="en-US" dirty="0"/>
              <a:t>for these nations during the </a:t>
            </a:r>
            <a:r>
              <a:rPr lang="en-US" dirty="0" smtClean="0"/>
              <a:t>nineteenth century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70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t is generally </a:t>
            </a:r>
            <a:r>
              <a:rPr lang="en-US" dirty="0"/>
              <a:t>agreed that today’s developing nations can rely much less on trade for their </a:t>
            </a:r>
            <a:r>
              <a:rPr lang="en-US" dirty="0" smtClean="0"/>
              <a:t>growth and </a:t>
            </a:r>
            <a:r>
              <a:rPr lang="en-US" dirty="0"/>
              <a:t>development.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is due to less favorable demand and supply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5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 the demand side, it is pointed out that the </a:t>
            </a:r>
            <a:r>
              <a:rPr lang="en-US" b="1" dirty="0"/>
              <a:t>demand for food and raw materials </a:t>
            </a:r>
            <a:r>
              <a:rPr lang="en-US" b="1" dirty="0" smtClean="0"/>
              <a:t>is growing </a:t>
            </a:r>
            <a:r>
              <a:rPr lang="en-US" b="1" dirty="0"/>
              <a:t>much less rapidly today than was the case for the regions of recent </a:t>
            </a:r>
            <a:r>
              <a:rPr lang="en-US" b="1" dirty="0" smtClean="0"/>
              <a:t>settlement during </a:t>
            </a:r>
            <a:r>
              <a:rPr lang="en-US" b="1" dirty="0"/>
              <a:t>the nineteenth century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several reasons for this: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b="1" dirty="0"/>
              <a:t>The income </a:t>
            </a:r>
            <a:r>
              <a:rPr lang="en-US" b="1" dirty="0" smtClean="0"/>
              <a:t>elasticity </a:t>
            </a:r>
            <a:r>
              <a:rPr lang="en-US" dirty="0" smtClean="0"/>
              <a:t>of </a:t>
            </a:r>
            <a:r>
              <a:rPr lang="en-US" dirty="0"/>
              <a:t>demand in developed nations for many of the food and agricultural raw material </a:t>
            </a:r>
            <a:r>
              <a:rPr lang="en-US" dirty="0" smtClean="0"/>
              <a:t>exports of </a:t>
            </a:r>
            <a:r>
              <a:rPr lang="en-US" dirty="0"/>
              <a:t>developing nations is less (and sometimes much less) than 1, so that as income </a:t>
            </a:r>
            <a:r>
              <a:rPr lang="en-US" dirty="0" smtClean="0"/>
              <a:t>rises in </a:t>
            </a:r>
            <a:r>
              <a:rPr lang="en-US" dirty="0"/>
              <a:t>developed nations, their demand for the agricultural exports of developing </a:t>
            </a:r>
            <a:r>
              <a:rPr lang="en-US" dirty="0" smtClean="0"/>
              <a:t>nations increases </a:t>
            </a:r>
            <a:r>
              <a:rPr lang="en-US" dirty="0"/>
              <a:t>proportionately less than the increase in income.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example, the </a:t>
            </a:r>
            <a:r>
              <a:rPr lang="en-US" dirty="0" smtClean="0"/>
              <a:t>income elasticity </a:t>
            </a:r>
            <a:r>
              <a:rPr lang="en-US" dirty="0"/>
              <a:t>of demand for coffee is about 0.8, for cocoa 0.5, for sugar 0.4, and for </a:t>
            </a:r>
            <a:r>
              <a:rPr lang="en-US" dirty="0" smtClean="0"/>
              <a:t>tea 0.1.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51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545"/>
            <a:ext cx="10515600" cy="502241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2) The development of </a:t>
            </a:r>
            <a:r>
              <a:rPr lang="en-US" b="1" dirty="0"/>
              <a:t>synthetic substitutes </a:t>
            </a:r>
            <a:r>
              <a:rPr lang="en-US" dirty="0"/>
              <a:t>has reduced the demand for natural </a:t>
            </a:r>
            <a:r>
              <a:rPr lang="en-US" dirty="0" smtClean="0"/>
              <a:t>raw materials</a:t>
            </a:r>
            <a:r>
              <a:rPr lang="en-US" dirty="0"/>
              <a:t>; for example, synthetic </a:t>
            </a:r>
            <a:r>
              <a:rPr lang="en-US" b="1" dirty="0"/>
              <a:t>rubber </a:t>
            </a:r>
            <a:r>
              <a:rPr lang="en-US" dirty="0"/>
              <a:t>has reduced the demand for natural rubber, </a:t>
            </a:r>
            <a:r>
              <a:rPr lang="en-US" b="1" dirty="0" smtClean="0"/>
              <a:t>nylon the </a:t>
            </a:r>
            <a:r>
              <a:rPr lang="en-US" b="1" dirty="0"/>
              <a:t>demand for </a:t>
            </a:r>
            <a:r>
              <a:rPr lang="en-US" dirty="0"/>
              <a:t>cotton, and </a:t>
            </a:r>
            <a:r>
              <a:rPr lang="en-US" b="1" dirty="0"/>
              <a:t>plastics</a:t>
            </a:r>
            <a:r>
              <a:rPr lang="en-US" dirty="0"/>
              <a:t> the demand for hides and skins.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</a:t>
            </a:r>
            <a:r>
              <a:rPr lang="en-US" b="1" dirty="0" smtClean="0"/>
              <a:t>Technological advances </a:t>
            </a:r>
            <a:r>
              <a:rPr lang="en-US" dirty="0"/>
              <a:t>have reduced the raw material content of many </a:t>
            </a:r>
            <a:r>
              <a:rPr lang="en-US" dirty="0" smtClean="0"/>
              <a:t>products. </a:t>
            </a:r>
          </a:p>
          <a:p>
            <a:pPr algn="just"/>
            <a:r>
              <a:rPr lang="en-US" dirty="0" smtClean="0"/>
              <a:t>(</a:t>
            </a:r>
            <a:r>
              <a:rPr lang="en-US" dirty="0"/>
              <a:t>4) The </a:t>
            </a:r>
            <a:r>
              <a:rPr lang="en-US" b="1" dirty="0"/>
              <a:t>output of services </a:t>
            </a:r>
            <a:r>
              <a:rPr lang="en-US" dirty="0"/>
              <a:t>(with lower raw material requirements </a:t>
            </a:r>
            <a:r>
              <a:rPr lang="en-US" dirty="0" smtClean="0"/>
              <a:t>than commodities</a:t>
            </a:r>
            <a:r>
              <a:rPr lang="en-US" dirty="0"/>
              <a:t>) </a:t>
            </a:r>
            <a:r>
              <a:rPr lang="en-US" b="1" dirty="0"/>
              <a:t>has grown faster than </a:t>
            </a:r>
            <a:r>
              <a:rPr lang="en-US" dirty="0"/>
              <a:t>the output of commodities in developed nations.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5</a:t>
            </a:r>
            <a:r>
              <a:rPr lang="en-US" dirty="0" smtClean="0"/>
              <a:t>) Developed </a:t>
            </a:r>
            <a:r>
              <a:rPr lang="en-US" dirty="0"/>
              <a:t>nations have </a:t>
            </a:r>
            <a:r>
              <a:rPr lang="en-US" b="1" dirty="0"/>
              <a:t>imposed trade restrictions </a:t>
            </a:r>
            <a:r>
              <a:rPr lang="en-US" dirty="0"/>
              <a:t>on many temperate exports (such </a:t>
            </a:r>
            <a:r>
              <a:rPr lang="en-US" dirty="0" smtClean="0"/>
              <a:t>as wheat</a:t>
            </a:r>
            <a:r>
              <a:rPr lang="en-US" dirty="0"/>
              <a:t>, vegetables, sugar, oils, and other products) of developing 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86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310"/>
            <a:ext cx="10515600" cy="503165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On </a:t>
            </a:r>
            <a:r>
              <a:rPr lang="en-US" dirty="0"/>
              <a:t>the supply side, </a:t>
            </a:r>
            <a:r>
              <a:rPr lang="en-US" dirty="0" smtClean="0"/>
              <a:t>most </a:t>
            </a:r>
            <a:r>
              <a:rPr lang="en-US" dirty="0"/>
              <a:t>of today’s </a:t>
            </a:r>
            <a:r>
              <a:rPr lang="en-US" b="1" dirty="0" smtClean="0"/>
              <a:t>developing nations </a:t>
            </a:r>
            <a:r>
              <a:rPr lang="en-US" b="1" dirty="0"/>
              <a:t>are much less well endowed with natural resources</a:t>
            </a:r>
            <a:r>
              <a:rPr lang="en-US" dirty="0"/>
              <a:t> (except for </a:t>
            </a:r>
            <a:r>
              <a:rPr lang="en-US" dirty="0" smtClean="0"/>
              <a:t>petroleum-exporting nations</a:t>
            </a:r>
            <a:r>
              <a:rPr lang="en-US" dirty="0"/>
              <a:t>) than were the regions of recent settlement during the nineteenth century.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In addition</a:t>
            </a:r>
            <a:r>
              <a:rPr lang="en-US" dirty="0"/>
              <a:t>, most of today’s developing nations are </a:t>
            </a:r>
            <a:r>
              <a:rPr lang="en-US" b="1" dirty="0"/>
              <a:t>over-populated</a:t>
            </a:r>
            <a:r>
              <a:rPr lang="en-US" dirty="0"/>
              <a:t>, so that most of </a:t>
            </a:r>
            <a:r>
              <a:rPr lang="en-US" dirty="0" smtClean="0"/>
              <a:t>any increase </a:t>
            </a:r>
            <a:r>
              <a:rPr lang="en-US" dirty="0"/>
              <a:t>in their output of food and raw materials is </a:t>
            </a:r>
            <a:r>
              <a:rPr lang="en-US" b="1" dirty="0"/>
              <a:t>absorbed domestically rather </a:t>
            </a:r>
            <a:r>
              <a:rPr lang="en-US" b="1" dirty="0" smtClean="0"/>
              <a:t>than exported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6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184"/>
          </a:xfrm>
        </p:spPr>
        <p:txBody>
          <a:bodyPr/>
          <a:lstStyle/>
          <a:p>
            <a:r>
              <a:rPr lang="en-US" b="1" dirty="0" smtClean="0"/>
              <a:t>Trade as an Engine of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5310"/>
            <a:ext cx="10515600" cy="5031653"/>
          </a:xfrm>
        </p:spPr>
        <p:txBody>
          <a:bodyPr>
            <a:normAutofit/>
          </a:bodyPr>
          <a:lstStyle/>
          <a:p>
            <a:pPr algn="just"/>
            <a:endParaRPr lang="en-US" dirty="0" smtClean="0"/>
          </a:p>
          <a:p>
            <a:pPr algn="just"/>
            <a:r>
              <a:rPr lang="en-US" dirty="0" smtClean="0"/>
              <a:t>Furthermore</a:t>
            </a:r>
            <a:r>
              <a:rPr lang="en-US" dirty="0"/>
              <a:t>, the </a:t>
            </a:r>
            <a:r>
              <a:rPr lang="en-US" b="1" dirty="0"/>
              <a:t>international flow of capital </a:t>
            </a:r>
            <a:r>
              <a:rPr lang="en-US" dirty="0"/>
              <a:t>to most developing nations </a:t>
            </a:r>
            <a:r>
              <a:rPr lang="en-US" dirty="0" smtClean="0"/>
              <a:t>today is </a:t>
            </a:r>
            <a:r>
              <a:rPr lang="en-US" b="1" dirty="0"/>
              <a:t>relatively much less </a:t>
            </a:r>
            <a:r>
              <a:rPr lang="en-US" dirty="0"/>
              <a:t>than it was for the regions of recent settlement in the </a:t>
            </a:r>
            <a:r>
              <a:rPr lang="en-US" dirty="0" smtClean="0"/>
              <a:t>nineteenth century</a:t>
            </a:r>
            <a:r>
              <a:rPr lang="en-US" dirty="0"/>
              <a:t>, and today’s developing nations seem also to face an </a:t>
            </a:r>
            <a:r>
              <a:rPr lang="en-US" b="1" dirty="0"/>
              <a:t>outflow of skilled labor </a:t>
            </a:r>
            <a:r>
              <a:rPr lang="en-US" b="1" dirty="0" smtClean="0"/>
              <a:t>rather than </a:t>
            </a:r>
            <a:r>
              <a:rPr lang="en-US" b="1" dirty="0"/>
              <a:t>an inflow</a:t>
            </a:r>
            <a:r>
              <a:rPr lang="en-US" b="1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 Finally</a:t>
            </a:r>
            <a:r>
              <a:rPr lang="en-US" dirty="0"/>
              <a:t>, it is also true that </a:t>
            </a:r>
            <a:r>
              <a:rPr lang="en-US" dirty="0" smtClean="0"/>
              <a:t>until the </a:t>
            </a:r>
            <a:r>
              <a:rPr lang="en-US" dirty="0"/>
              <a:t>1990s, developing nations have somewhat </a:t>
            </a:r>
            <a:r>
              <a:rPr lang="en-US" b="1" dirty="0"/>
              <a:t>neglected their agriculture in favor of </a:t>
            </a:r>
            <a:r>
              <a:rPr lang="en-US" b="1" dirty="0" smtClean="0"/>
              <a:t>more rapid </a:t>
            </a:r>
            <a:r>
              <a:rPr lang="en-US" b="1" dirty="0"/>
              <a:t>industrialization</a:t>
            </a:r>
            <a:r>
              <a:rPr lang="en-US" dirty="0"/>
              <a:t>, thereby hampering their export (and development) prospects.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14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4893107"/>
          </a:xfrm>
        </p:spPr>
        <p:txBody>
          <a:bodyPr>
            <a:normAutofit/>
          </a:bodyPr>
          <a:lstStyle/>
          <a:p>
            <a:pPr algn="just"/>
            <a:endParaRPr lang="en-US" sz="3200" dirty="0" smtClean="0"/>
          </a:p>
          <a:p>
            <a:pPr algn="just"/>
            <a:r>
              <a:rPr lang="en-US" sz="3200" dirty="0" smtClean="0"/>
              <a:t>Even </a:t>
            </a:r>
            <a:r>
              <a:rPr lang="en-US" sz="3200" dirty="0"/>
              <a:t>though international trade cannot in general be expected to be an </a:t>
            </a:r>
            <a:r>
              <a:rPr lang="en-US" sz="3200" b="1" dirty="0"/>
              <a:t>“engine of growth</a:t>
            </a:r>
            <a:r>
              <a:rPr lang="en-US" sz="3200" b="1" dirty="0" smtClean="0"/>
              <a:t>” </a:t>
            </a:r>
            <a:r>
              <a:rPr lang="en-US" sz="3200" dirty="0" smtClean="0"/>
              <a:t>today</a:t>
            </a:r>
            <a:r>
              <a:rPr lang="en-US" sz="3200" dirty="0"/>
              <a:t>, there are still many ways (besides the static gains from comparative advantage) </a:t>
            </a:r>
            <a:r>
              <a:rPr lang="en-US" sz="3200" dirty="0" smtClean="0"/>
              <a:t>in which </a:t>
            </a:r>
            <a:r>
              <a:rPr lang="en-US" sz="3200" dirty="0"/>
              <a:t>it can </a:t>
            </a:r>
            <a:r>
              <a:rPr lang="en-US" sz="3200" b="1" dirty="0"/>
              <a:t>contribute to the economic growth </a:t>
            </a:r>
            <a:r>
              <a:rPr lang="en-US" sz="3200" dirty="0"/>
              <a:t>of today’s developing nations. </a:t>
            </a: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3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3856"/>
            <a:ext cx="10515600" cy="4893107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Important </a:t>
            </a:r>
            <a:r>
              <a:rPr lang="en-US" b="1" dirty="0"/>
              <a:t>beneficial </a:t>
            </a:r>
            <a:r>
              <a:rPr lang="en-US" b="1" dirty="0" smtClean="0"/>
              <a:t>effects </a:t>
            </a:r>
            <a:r>
              <a:rPr lang="en-US" dirty="0" smtClean="0"/>
              <a:t>that international trade </a:t>
            </a:r>
            <a:r>
              <a:rPr lang="en-US" dirty="0"/>
              <a:t>can have on economic development: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Trade can lead to the </a:t>
            </a:r>
            <a:r>
              <a:rPr lang="en-US" b="1" dirty="0"/>
              <a:t>full utilization </a:t>
            </a:r>
            <a:r>
              <a:rPr lang="en-US" dirty="0" smtClean="0"/>
              <a:t>of otherwise </a:t>
            </a:r>
            <a:r>
              <a:rPr lang="en-US" dirty="0"/>
              <a:t>underemployed domestic resources.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is, through trade, a developing </a:t>
            </a:r>
            <a:r>
              <a:rPr lang="en-US" dirty="0" smtClean="0"/>
              <a:t>nation can </a:t>
            </a:r>
            <a:r>
              <a:rPr lang="en-US" dirty="0"/>
              <a:t>move from an </a:t>
            </a:r>
            <a:r>
              <a:rPr lang="en-US" b="1" dirty="0"/>
              <a:t>inefficient</a:t>
            </a:r>
            <a:r>
              <a:rPr lang="en-US" dirty="0"/>
              <a:t> production point inside its production frontier, with </a:t>
            </a:r>
            <a:r>
              <a:rPr lang="en-US" dirty="0" smtClean="0"/>
              <a:t>unutilized resources </a:t>
            </a:r>
            <a:r>
              <a:rPr lang="en-US" dirty="0"/>
              <a:t>because of insufficient internal demand, to a point on its </a:t>
            </a:r>
            <a:r>
              <a:rPr lang="en-US" b="1" dirty="0"/>
              <a:t>production frontier </a:t>
            </a:r>
            <a:r>
              <a:rPr lang="en-US" dirty="0" smtClean="0"/>
              <a:t>with trade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such a nation, trade would represent a vent for surplus, or an </a:t>
            </a:r>
            <a:r>
              <a:rPr lang="en-US" b="1" dirty="0"/>
              <a:t>outlet for its </a:t>
            </a:r>
            <a:r>
              <a:rPr lang="en-US" b="1" dirty="0" smtClean="0"/>
              <a:t>potential surplus </a:t>
            </a:r>
            <a:r>
              <a:rPr lang="en-US" b="1" dirty="0"/>
              <a:t>of agricultural commodities and raw materials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has indeed occurred in </a:t>
            </a:r>
            <a:r>
              <a:rPr lang="en-US" dirty="0" smtClean="0"/>
              <a:t>many developing </a:t>
            </a:r>
            <a:r>
              <a:rPr lang="en-US" dirty="0"/>
              <a:t>nations, particularly those in Southeast Asia and West Africa.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2) by expanding the size of the market, trade makes possible </a:t>
            </a:r>
            <a:r>
              <a:rPr lang="en-US" b="1" dirty="0"/>
              <a:t>division of </a:t>
            </a:r>
            <a:r>
              <a:rPr lang="en-US" b="1" dirty="0" smtClean="0"/>
              <a:t>labor </a:t>
            </a:r>
            <a:r>
              <a:rPr lang="en-US" dirty="0" smtClean="0"/>
              <a:t>and </a:t>
            </a:r>
            <a:r>
              <a:rPr lang="en-US" b="1" dirty="0"/>
              <a:t>economies of scale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especially important in the production of light </a:t>
            </a:r>
            <a:r>
              <a:rPr lang="en-US" dirty="0" smtClean="0"/>
              <a:t>manufactures in </a:t>
            </a:r>
            <a:r>
              <a:rPr lang="en-US" dirty="0"/>
              <a:t>small economies in the early stages of development.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International trade is the </a:t>
            </a:r>
            <a:r>
              <a:rPr lang="en-US" dirty="0" smtClean="0"/>
              <a:t>vehicle for </a:t>
            </a:r>
            <a:r>
              <a:rPr lang="en-US" b="1" dirty="0"/>
              <a:t>the transmission of new ideas</a:t>
            </a:r>
            <a:r>
              <a:rPr lang="en-US" dirty="0"/>
              <a:t>, new technology, and new managerial and other skills.</a:t>
            </a:r>
          </a:p>
          <a:p>
            <a:pPr algn="just"/>
            <a:r>
              <a:rPr lang="en-US" dirty="0"/>
              <a:t>(4) Trade also </a:t>
            </a:r>
            <a:r>
              <a:rPr lang="en-US" b="1" dirty="0"/>
              <a:t>stimulates and facilitates </a:t>
            </a:r>
            <a:r>
              <a:rPr lang="en-US" dirty="0"/>
              <a:t>the international </a:t>
            </a:r>
            <a:r>
              <a:rPr lang="en-US" b="1" dirty="0"/>
              <a:t>flow of capital</a:t>
            </a:r>
            <a:r>
              <a:rPr lang="en-US" dirty="0"/>
              <a:t> from developed </a:t>
            </a:r>
            <a:r>
              <a:rPr lang="en-US" dirty="0" smtClean="0"/>
              <a:t>to developing </a:t>
            </a:r>
            <a:r>
              <a:rPr lang="en-US" dirty="0"/>
              <a:t>nations.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the case of foreign direct investments, where the foreign firm </a:t>
            </a:r>
            <a:r>
              <a:rPr lang="en-US" dirty="0" smtClean="0"/>
              <a:t>retains managerial </a:t>
            </a:r>
            <a:r>
              <a:rPr lang="en-US" dirty="0"/>
              <a:t>control over its investment, the foreign capital is likely to be accompanied </a:t>
            </a:r>
            <a:r>
              <a:rPr lang="en-US" dirty="0" smtClean="0"/>
              <a:t>by foreign </a:t>
            </a:r>
            <a:r>
              <a:rPr lang="en-US" dirty="0"/>
              <a:t>skilled personnel to operate it.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30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8730"/>
          </a:xfrm>
        </p:spPr>
        <p:txBody>
          <a:bodyPr>
            <a:normAutofit/>
          </a:bodyPr>
          <a:lstStyle/>
          <a:p>
            <a:r>
              <a:rPr lang="en-US" sz="4000" b="1" dirty="0"/>
              <a:t>The Contributions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1636"/>
            <a:ext cx="10515600" cy="474532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(</a:t>
            </a:r>
            <a:r>
              <a:rPr lang="en-US" dirty="0"/>
              <a:t>5) In several large developing nations, such as </a:t>
            </a:r>
            <a:r>
              <a:rPr lang="en-US" dirty="0" smtClean="0"/>
              <a:t>Brazil and </a:t>
            </a:r>
            <a:r>
              <a:rPr lang="en-US" dirty="0"/>
              <a:t>India, the importation of new manufactured products </a:t>
            </a:r>
            <a:r>
              <a:rPr lang="en-US" b="1" dirty="0"/>
              <a:t>stimulated domestic demand</a:t>
            </a:r>
            <a:r>
              <a:rPr lang="en-US" dirty="0"/>
              <a:t> </a:t>
            </a:r>
            <a:r>
              <a:rPr lang="en-US" dirty="0" smtClean="0"/>
              <a:t>until efficient </a:t>
            </a:r>
            <a:r>
              <a:rPr lang="en-US" dirty="0"/>
              <a:t>domestic production of these goods became feasible. </a:t>
            </a:r>
            <a:endParaRPr lang="en-US" dirty="0" smtClean="0"/>
          </a:p>
          <a:p>
            <a:pPr algn="just"/>
            <a:r>
              <a:rPr lang="en-US" dirty="0" smtClean="0"/>
              <a:t>Finally</a:t>
            </a:r>
            <a:r>
              <a:rPr lang="en-US" dirty="0"/>
              <a:t>, (6) international </a:t>
            </a:r>
            <a:r>
              <a:rPr lang="en-US" dirty="0" smtClean="0"/>
              <a:t>trade is </a:t>
            </a:r>
            <a:r>
              <a:rPr lang="en-US" dirty="0"/>
              <a:t>an </a:t>
            </a:r>
            <a:r>
              <a:rPr lang="en-US" b="1" dirty="0"/>
              <a:t>excellent antimonopoly weapon </a:t>
            </a:r>
            <a:r>
              <a:rPr lang="en-US" dirty="0"/>
              <a:t>because it stimulates greater </a:t>
            </a:r>
            <a:r>
              <a:rPr lang="en-US" b="1" dirty="0"/>
              <a:t>efficiency by </a:t>
            </a:r>
            <a:r>
              <a:rPr lang="en-US" b="1" dirty="0" smtClean="0"/>
              <a:t>domestic producers </a:t>
            </a:r>
            <a:r>
              <a:rPr lang="en-US" dirty="0"/>
              <a:t>to meet foreign competition.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particularly important to keep </a:t>
            </a:r>
            <a:r>
              <a:rPr lang="en-US" b="1" dirty="0"/>
              <a:t>low the </a:t>
            </a:r>
            <a:r>
              <a:rPr lang="en-US" b="1" dirty="0" smtClean="0"/>
              <a:t>cost and </a:t>
            </a:r>
            <a:r>
              <a:rPr lang="en-US" b="1" dirty="0"/>
              <a:t>price </a:t>
            </a:r>
            <a:r>
              <a:rPr lang="en-US" dirty="0"/>
              <a:t>of intermediate or </a:t>
            </a:r>
            <a:r>
              <a:rPr lang="en-US" dirty="0" smtClean="0"/>
              <a:t>semi finished </a:t>
            </a:r>
            <a:r>
              <a:rPr lang="en-US" dirty="0"/>
              <a:t>products used as inputs in the domestic </a:t>
            </a:r>
            <a:r>
              <a:rPr lang="en-US" dirty="0" smtClean="0"/>
              <a:t>production of </a:t>
            </a:r>
            <a:r>
              <a:rPr lang="en-US" dirty="0"/>
              <a:t>other commodities.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24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LEARNING GOALS: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Understand </a:t>
            </a:r>
            <a:r>
              <a:rPr lang="en-US" dirty="0"/>
              <a:t>the relationship between international </a:t>
            </a:r>
            <a:r>
              <a:rPr lang="en-US" dirty="0" smtClean="0"/>
              <a:t>trade and </a:t>
            </a:r>
            <a:r>
              <a:rPr lang="en-US" dirty="0"/>
              <a:t>economic development</a:t>
            </a:r>
          </a:p>
          <a:p>
            <a:r>
              <a:rPr lang="en-US" dirty="0" smtClean="0"/>
              <a:t>Understand </a:t>
            </a:r>
            <a:r>
              <a:rPr lang="en-US" dirty="0"/>
              <a:t>the relationship between the terms of </a:t>
            </a:r>
            <a:r>
              <a:rPr lang="en-US" dirty="0" smtClean="0"/>
              <a:t>trade and </a:t>
            </a:r>
            <a:r>
              <a:rPr lang="en-US" dirty="0"/>
              <a:t>export instability and economic development</a:t>
            </a:r>
          </a:p>
          <a:p>
            <a:r>
              <a:rPr lang="en-US" dirty="0" smtClean="0"/>
              <a:t>Compare </a:t>
            </a:r>
            <a:r>
              <a:rPr lang="en-US" dirty="0"/>
              <a:t>imports substitution with export orientation </a:t>
            </a:r>
            <a:r>
              <a:rPr lang="en-US" dirty="0" smtClean="0"/>
              <a:t>as a </a:t>
            </a:r>
            <a:r>
              <a:rPr lang="en-US" dirty="0"/>
              <a:t>development strategy</a:t>
            </a:r>
          </a:p>
          <a:p>
            <a:r>
              <a:rPr lang="en-US" dirty="0" smtClean="0"/>
              <a:t>Describe </a:t>
            </a:r>
            <a:r>
              <a:rPr lang="en-US" dirty="0"/>
              <a:t>the current problems facing </a:t>
            </a:r>
            <a:r>
              <a:rPr lang="en-US" dirty="0" smtClean="0"/>
              <a:t>developing countries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23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2620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International Trade and Endogenous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436"/>
            <a:ext cx="10515600" cy="494852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Recent developments in endogenous growth theory starting with </a:t>
            </a:r>
            <a:r>
              <a:rPr lang="en-US" i="1" dirty="0" err="1"/>
              <a:t>Romer</a:t>
            </a:r>
            <a:r>
              <a:rPr lang="en-US" i="1" dirty="0"/>
              <a:t> </a:t>
            </a:r>
            <a:r>
              <a:rPr lang="en-US" dirty="0"/>
              <a:t>(1986) and </a:t>
            </a:r>
            <a:r>
              <a:rPr lang="en-US" i="1" dirty="0" smtClean="0"/>
              <a:t>Lucas </a:t>
            </a:r>
            <a:r>
              <a:rPr lang="en-US" dirty="0" smtClean="0"/>
              <a:t>(</a:t>
            </a:r>
            <a:r>
              <a:rPr lang="en-US" dirty="0"/>
              <a:t>1988) provide a more convincing and rigorous theoretical basis for the </a:t>
            </a:r>
            <a:r>
              <a:rPr lang="en-US" b="1" dirty="0"/>
              <a:t>positive </a:t>
            </a:r>
            <a:r>
              <a:rPr lang="en-US" b="1" dirty="0" smtClean="0"/>
              <a:t>relationship between </a:t>
            </a:r>
            <a:r>
              <a:rPr lang="en-US" b="1" dirty="0"/>
              <a:t>international trade and long-run economic growth and development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Specifically, the </a:t>
            </a:r>
            <a:r>
              <a:rPr lang="en-US" dirty="0"/>
              <a:t>new theory of endogenous economic growth postulates that </a:t>
            </a:r>
            <a:r>
              <a:rPr lang="en-US" b="1" dirty="0"/>
              <a:t>lowering trade barriers </a:t>
            </a:r>
            <a:r>
              <a:rPr lang="en-US" b="1" dirty="0" smtClean="0"/>
              <a:t>will speed </a:t>
            </a:r>
            <a:r>
              <a:rPr lang="en-US" b="1" dirty="0"/>
              <a:t>up the rate of economic growth and development in the long run</a:t>
            </a:r>
            <a:r>
              <a:rPr lang="en-US" dirty="0"/>
              <a:t> </a:t>
            </a:r>
            <a:r>
              <a:rPr lang="en-US" dirty="0" smtClean="0"/>
              <a:t>. </a:t>
            </a:r>
          </a:p>
          <a:p>
            <a:pPr algn="just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69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8888"/>
          </a:xfrm>
        </p:spPr>
        <p:txBody>
          <a:bodyPr>
            <a:normAutofit/>
          </a:bodyPr>
          <a:lstStyle/>
          <a:p>
            <a:pPr algn="just"/>
            <a:r>
              <a:rPr lang="en-US" sz="3600" b="1" dirty="0"/>
              <a:t>International Trade and Endogenous Growth Theory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0564" y="1357745"/>
            <a:ext cx="10515600" cy="5079999"/>
          </a:xfrm>
        </p:spPr>
        <p:txBody>
          <a:bodyPr>
            <a:normAutofit fontScale="92500"/>
          </a:bodyPr>
          <a:lstStyle/>
          <a:p>
            <a:pPr algn="just"/>
            <a:r>
              <a:rPr lang="en-US" b="1" dirty="0" smtClean="0"/>
              <a:t>Lowering </a:t>
            </a:r>
            <a:r>
              <a:rPr lang="en-US" b="1" dirty="0"/>
              <a:t>trade barriers </a:t>
            </a:r>
            <a:r>
              <a:rPr lang="en-US" b="1" dirty="0" smtClean="0"/>
              <a:t>will speed </a:t>
            </a:r>
            <a:r>
              <a:rPr lang="en-US" b="1" dirty="0"/>
              <a:t>up the rate of economic growth and development in the long run</a:t>
            </a:r>
            <a:r>
              <a:rPr lang="en-US" dirty="0"/>
              <a:t> by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1) </a:t>
            </a:r>
            <a:r>
              <a:rPr lang="en-US" dirty="0" smtClean="0"/>
              <a:t>allowing developing </a:t>
            </a:r>
            <a:r>
              <a:rPr lang="en-US" dirty="0"/>
              <a:t>nations to </a:t>
            </a:r>
            <a:r>
              <a:rPr lang="en-US" b="1" dirty="0"/>
              <a:t>absorb the technology developed in advanced nations </a:t>
            </a:r>
            <a:r>
              <a:rPr lang="en-US" dirty="0"/>
              <a:t>at a </a:t>
            </a:r>
            <a:r>
              <a:rPr lang="en-US" dirty="0" smtClean="0"/>
              <a:t>faster rate </a:t>
            </a:r>
            <a:r>
              <a:rPr lang="en-US" dirty="0"/>
              <a:t>than with a lower degree of openness</a:t>
            </a:r>
            <a:r>
              <a:rPr lang="en-US" dirty="0" smtClean="0"/>
              <a:t>,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(2) increasing the benefits that flow </a:t>
            </a:r>
            <a:r>
              <a:rPr lang="en-US" dirty="0" smtClean="0"/>
              <a:t>from </a:t>
            </a:r>
            <a:r>
              <a:rPr lang="en-US" b="1" dirty="0" smtClean="0"/>
              <a:t>research </a:t>
            </a:r>
            <a:r>
              <a:rPr lang="en-US" b="1" dirty="0"/>
              <a:t>and development </a:t>
            </a:r>
            <a:endParaRPr lang="en-US" b="1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3) promoting </a:t>
            </a:r>
            <a:r>
              <a:rPr lang="en-US" b="1" dirty="0"/>
              <a:t>larger economies of scale </a:t>
            </a:r>
            <a:r>
              <a:rPr lang="en-US" dirty="0"/>
              <a:t>in production,</a:t>
            </a:r>
          </a:p>
          <a:p>
            <a:pPr algn="just"/>
            <a:r>
              <a:rPr lang="en-US" dirty="0"/>
              <a:t>(4) reducing price distortions and leading to a </a:t>
            </a:r>
            <a:r>
              <a:rPr lang="en-US" b="1" dirty="0"/>
              <a:t>more efficient use of domestic </a:t>
            </a:r>
            <a:r>
              <a:rPr lang="en-US" b="1" dirty="0" smtClean="0"/>
              <a:t>resources </a:t>
            </a:r>
            <a:r>
              <a:rPr lang="en-US" dirty="0" smtClean="0"/>
              <a:t>across </a:t>
            </a:r>
            <a:r>
              <a:rPr lang="en-US" dirty="0"/>
              <a:t>sectors,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5) encouraging </a:t>
            </a:r>
            <a:r>
              <a:rPr lang="en-US" b="1" dirty="0"/>
              <a:t>greater specialization and more </a:t>
            </a:r>
            <a:r>
              <a:rPr lang="en-US" dirty="0"/>
              <a:t>efficiency in the </a:t>
            </a:r>
            <a:r>
              <a:rPr lang="en-US" dirty="0" smtClean="0"/>
              <a:t>production of </a:t>
            </a:r>
            <a:r>
              <a:rPr lang="en-US" dirty="0"/>
              <a:t>intermediate inputs, and </a:t>
            </a:r>
            <a:endParaRPr lang="en-US" dirty="0" smtClean="0"/>
          </a:p>
          <a:p>
            <a:pPr algn="just"/>
            <a:r>
              <a:rPr lang="en-US" dirty="0" smtClean="0"/>
              <a:t>(</a:t>
            </a:r>
            <a:r>
              <a:rPr lang="en-US" dirty="0"/>
              <a:t>6) leading to the more rapid introduction of new </a:t>
            </a:r>
            <a:r>
              <a:rPr lang="en-US" dirty="0" smtClean="0"/>
              <a:t>products and </a:t>
            </a:r>
            <a:r>
              <a:rPr lang="en-US" dirty="0"/>
              <a:t>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9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/>
              <a:t>The East Asian Miracle of Growth and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/>
          <a:lstStyle/>
          <a:p>
            <a:pPr algn="just"/>
            <a:r>
              <a:rPr lang="en-US" b="1" dirty="0"/>
              <a:t>High-Performance </a:t>
            </a:r>
            <a:r>
              <a:rPr lang="en-US" b="1" dirty="0" smtClean="0"/>
              <a:t>Asian Economies </a:t>
            </a:r>
            <a:r>
              <a:rPr lang="en-US" dirty="0"/>
              <a:t>(HPAEs</a:t>
            </a:r>
            <a:r>
              <a:rPr lang="en-US" dirty="0" smtClean="0"/>
              <a:t>) 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include Hong </a:t>
            </a:r>
            <a:r>
              <a:rPr lang="en-US" dirty="0" smtClean="0"/>
              <a:t>Kong, Korea</a:t>
            </a:r>
            <a:r>
              <a:rPr lang="en-US" dirty="0"/>
              <a:t>, Singapore, and Taiwan (the so-called </a:t>
            </a:r>
            <a:r>
              <a:rPr lang="en-US" b="1" dirty="0" smtClean="0"/>
              <a:t>four “tigers</a:t>
            </a:r>
            <a:r>
              <a:rPr lang="en-US" b="1" dirty="0"/>
              <a:t>,” </a:t>
            </a:r>
            <a:r>
              <a:rPr lang="en-US" dirty="0"/>
              <a:t>which started rapid growth in the 1960s</a:t>
            </a:r>
            <a:r>
              <a:rPr lang="en-US" dirty="0" smtClean="0"/>
              <a:t>), as </a:t>
            </a:r>
            <a:r>
              <a:rPr lang="en-US" dirty="0"/>
              <a:t>well as Malaysia, Indonesia, Thailand, </a:t>
            </a:r>
            <a:r>
              <a:rPr lang="en-US" dirty="0" smtClean="0"/>
              <a:t>and especially </a:t>
            </a:r>
            <a:r>
              <a:rPr lang="en-US" dirty="0"/>
              <a:t>China, which followed them in </a:t>
            </a:r>
            <a:r>
              <a:rPr lang="en-US" dirty="0" smtClean="0"/>
              <a:t>the high-growth </a:t>
            </a:r>
            <a:r>
              <a:rPr lang="en-US" dirty="0"/>
              <a:t>path in the 1970s and </a:t>
            </a:r>
            <a:r>
              <a:rPr lang="en-US" dirty="0" smtClean="0"/>
              <a:t>1980s.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table shows that </a:t>
            </a:r>
            <a:r>
              <a:rPr lang="en-US" b="1" dirty="0"/>
              <a:t>real GDP grew at </a:t>
            </a:r>
            <a:r>
              <a:rPr lang="en-US" b="1" dirty="0" smtClean="0"/>
              <a:t>the average </a:t>
            </a:r>
            <a:r>
              <a:rPr lang="en-US" b="1" dirty="0"/>
              <a:t>rate of 6.9 percent in the HPAEs </a:t>
            </a:r>
            <a:r>
              <a:rPr lang="en-US" b="1" dirty="0" smtClean="0"/>
              <a:t>during the </a:t>
            </a:r>
            <a:r>
              <a:rPr lang="en-US" b="1" dirty="0"/>
              <a:t>1980–1990</a:t>
            </a:r>
            <a:r>
              <a:rPr lang="en-US" dirty="0"/>
              <a:t> decade and 7.7 percent in </a:t>
            </a:r>
            <a:r>
              <a:rPr lang="en-US" dirty="0" smtClean="0"/>
              <a:t>the1990–1995 </a:t>
            </a:r>
            <a:r>
              <a:rPr lang="en-US" dirty="0"/>
              <a:t>period.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35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363" y="365125"/>
            <a:ext cx="11157527" cy="900257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Average Growth of Real GDP and Trade in HPAEs, 1980–1995 (</a:t>
            </a:r>
            <a:r>
              <a:rPr lang="en-US" sz="3200" b="1" dirty="0" smtClean="0"/>
              <a:t>Percentages)</a:t>
            </a:r>
            <a:endParaRPr lang="en-US" sz="32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618" y="1265382"/>
            <a:ext cx="10917382" cy="54560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92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rgbClr val="3366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3300"/>
              </a:buClr>
              <a:buSzPct val="120000"/>
              <a:buChar char="•"/>
              <a:defRPr sz="2600">
                <a:solidFill>
                  <a:srgbClr val="3366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3300"/>
              </a:buClr>
              <a:buChar char="–"/>
              <a:defRPr sz="2400">
                <a:solidFill>
                  <a:srgbClr val="3366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3300"/>
              </a:buClr>
              <a:buChar char="–"/>
              <a:defRPr sz="2000">
                <a:solidFill>
                  <a:srgbClr val="3366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6438" y="115888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Export-Oriented Industrialization: the East Asian Miracle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6482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From the mid-1960s onward, exports of manufactured goods, primarily to advanced nations, was another possible path to industrialization for the developing countries.</a:t>
            </a:r>
          </a:p>
          <a:p>
            <a:pPr eaLnBrk="1" hangingPunct="1"/>
            <a:r>
              <a:rPr lang="en-US" altLang="en-US" b="1" dirty="0" smtClean="0">
                <a:solidFill>
                  <a:schemeClr val="tx1"/>
                </a:solidFill>
              </a:rPr>
              <a:t>High performance Asian economies (HPAEs)</a:t>
            </a:r>
          </a:p>
          <a:p>
            <a:pPr lvl="1" eaLnBrk="1" hangingPunct="1"/>
            <a:r>
              <a:rPr lang="en-US" altLang="en-US" dirty="0" smtClean="0">
                <a:solidFill>
                  <a:schemeClr val="tx1"/>
                </a:solidFill>
              </a:rPr>
              <a:t>A group of countries that achieved spectacular economic growth.</a:t>
            </a:r>
          </a:p>
          <a:p>
            <a:pPr lvl="2" eaLnBrk="1" hangingPunct="1"/>
            <a:r>
              <a:rPr lang="en-US" altLang="en-US" sz="2400" dirty="0" smtClean="0">
                <a:solidFill>
                  <a:schemeClr val="tx1"/>
                </a:solidFill>
              </a:rPr>
              <a:t>In some cases, they achieved economic growth of more than 10% per year.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rgbClr val="3366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3300"/>
              </a:buClr>
              <a:buSzPct val="120000"/>
              <a:buChar char="•"/>
              <a:defRPr sz="2600">
                <a:solidFill>
                  <a:srgbClr val="3366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3300"/>
              </a:buClr>
              <a:buChar char="–"/>
              <a:defRPr sz="2400">
                <a:solidFill>
                  <a:srgbClr val="3366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3300"/>
              </a:buClr>
              <a:buChar char="–"/>
              <a:defRPr sz="2000">
                <a:solidFill>
                  <a:srgbClr val="3366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600200"/>
            <a:ext cx="8686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</a:t>
            </a:r>
            <a:r>
              <a:rPr lang="en-US" altLang="en-US" sz="2400" dirty="0" smtClean="0">
                <a:solidFill>
                  <a:schemeClr val="tx1"/>
                </a:solidFill>
              </a:rPr>
              <a:t>he Facts of Asian Growth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World Bank’s definition of HPAEs contains three groups of countries, whose “miracle” began at different times 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Japan (after World War II)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The four “tigers”: Hong Kong, Taiwan, South Korea, and Singapore (in the 1960s)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tx1"/>
                </a:solidFill>
              </a:rPr>
              <a:t>Malaysia, Thailand, Indonesia, and China (in the late 1970s and the 1980s)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The HPAEs are very open to international trade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400" u="sng" dirty="0" smtClean="0">
                <a:solidFill>
                  <a:schemeClr val="tx1"/>
                </a:solidFill>
              </a:rPr>
              <a:t>Example</a:t>
            </a:r>
            <a:r>
              <a:rPr lang="en-US" altLang="en-US" sz="2400" dirty="0" smtClean="0">
                <a:solidFill>
                  <a:schemeClr val="tx1"/>
                </a:solidFill>
              </a:rPr>
              <a:t>: In 1999, exports as a share of gross domestic product in the case of both Hong Kong and Singapore </a:t>
            </a:r>
            <a:r>
              <a:rPr lang="en-US" altLang="en-US" sz="2400" b="1" dirty="0" smtClean="0">
                <a:solidFill>
                  <a:schemeClr val="tx1"/>
                </a:solidFill>
              </a:rPr>
              <a:t>exceeded 100% of GDP </a:t>
            </a:r>
            <a:r>
              <a:rPr lang="en-US" altLang="en-US" sz="2400" dirty="0" smtClean="0">
                <a:solidFill>
                  <a:schemeClr val="tx1"/>
                </a:solidFill>
              </a:rPr>
              <a:t>(132 and 202 respectively).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type="title"/>
          </p:nvPr>
        </p:nvSpPr>
        <p:spPr>
          <a:xfrm>
            <a:off x="1481328" y="384048"/>
            <a:ext cx="7891272" cy="835152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Export-Oriented Industrialization: the East Asian Miracle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2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772400" cy="762000"/>
          </a:xfrm>
        </p:spPr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East Asian Miracle</a:t>
            </a:r>
            <a:endParaRPr lang="en-US" altLang="en-US" smtClean="0"/>
          </a:p>
        </p:txBody>
      </p:sp>
      <p:pic>
        <p:nvPicPr>
          <p:cNvPr id="50179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3750" y="1628775"/>
            <a:ext cx="8064500" cy="4895850"/>
          </a:xfrm>
        </p:spPr>
      </p:pic>
      <p:sp>
        <p:nvSpPr>
          <p:cNvPr id="5018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 baseline="0">
              <a:solidFill>
                <a:srgbClr val="663300"/>
              </a:solidFill>
            </a:endParaRPr>
          </a:p>
          <a:p>
            <a:endParaRPr lang="en-US" altLang="en-US" sz="1200" baseline="0">
              <a:solidFill>
                <a:srgbClr val="66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1600200" y="304800"/>
            <a:ext cx="7772400" cy="603250"/>
          </a:xfrm>
        </p:spPr>
        <p:txBody>
          <a:bodyPr>
            <a:normAutofit fontScale="90000"/>
          </a:bodyPr>
          <a:lstStyle/>
          <a:p>
            <a:r>
              <a:rPr lang="en-US" altLang="en-US" smtClean="0">
                <a:solidFill>
                  <a:schemeClr val="tx1"/>
                </a:solidFill>
              </a:rPr>
              <a:t>East Asian Miracle</a:t>
            </a:r>
            <a:endParaRPr lang="en-US" altLang="en-US" smtClean="0"/>
          </a:p>
        </p:txBody>
      </p:sp>
      <p:pic>
        <p:nvPicPr>
          <p:cNvPr id="51203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9289" y="1689100"/>
            <a:ext cx="8353425" cy="4559300"/>
          </a:xfrm>
        </p:spPr>
      </p:pic>
      <p:sp>
        <p:nvSpPr>
          <p:cNvPr id="5120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sz="1200" baseline="0">
              <a:solidFill>
                <a:srgbClr val="663300"/>
              </a:solidFill>
            </a:endParaRPr>
          </a:p>
          <a:p>
            <a:endParaRPr lang="en-US" altLang="en-US" sz="1200" baseline="0">
              <a:solidFill>
                <a:srgbClr val="6633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21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rgbClr val="663300"/>
              </a:buClr>
              <a:buSzPct val="130000"/>
              <a:buFont typeface="Wingdings" panose="05000000000000000000" pitchFamily="2" charset="2"/>
              <a:buChar char="§"/>
              <a:defRPr sz="2800">
                <a:solidFill>
                  <a:srgbClr val="336699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663300"/>
              </a:buClr>
              <a:buSzPct val="120000"/>
              <a:buChar char="•"/>
              <a:defRPr sz="2600">
                <a:solidFill>
                  <a:srgbClr val="336699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663300"/>
              </a:buClr>
              <a:buChar char="–"/>
              <a:defRPr sz="2400">
                <a:solidFill>
                  <a:srgbClr val="336699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663300"/>
              </a:buClr>
              <a:buChar char="–"/>
              <a:defRPr sz="2000">
                <a:solidFill>
                  <a:srgbClr val="336699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Char char="»"/>
              <a:defRPr>
                <a:solidFill>
                  <a:srgbClr val="336699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663300"/>
              </a:solidFill>
            </a:endParaRP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41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 smtClean="0">
                <a:solidFill>
                  <a:schemeClr val="tx1"/>
                </a:solidFill>
              </a:rPr>
              <a:t>Trade Policy in the HPAEs</a:t>
            </a:r>
          </a:p>
          <a:p>
            <a:pPr lvl="1" eaLnBrk="1" hangingPunct="1"/>
            <a:r>
              <a:rPr lang="en-US" altLang="en-US" sz="2800" b="1" dirty="0" smtClean="0">
                <a:solidFill>
                  <a:schemeClr val="tx1"/>
                </a:solidFill>
              </a:rPr>
              <a:t>Some economists argue that the “East Asian miracle” is the payoff to the relatively open trade regime.</a:t>
            </a:r>
          </a:p>
          <a:p>
            <a:pPr lvl="1" eaLnBrk="1" hangingPunct="1"/>
            <a:endParaRPr lang="en-US" altLang="en-US" sz="2800" dirty="0" smtClean="0"/>
          </a:p>
          <a:p>
            <a:pPr eaLnBrk="1" hangingPunct="1"/>
            <a:endParaRPr lang="en-US" altLang="en-US" dirty="0" smtClean="0"/>
          </a:p>
        </p:txBody>
      </p:sp>
      <p:sp>
        <p:nvSpPr>
          <p:cNvPr id="52229" name="Rectangle 4"/>
          <p:cNvSpPr>
            <a:spLocks noGrp="1" noChangeArrowheads="1"/>
          </p:cNvSpPr>
          <p:nvPr>
            <p:ph type="title"/>
          </p:nvPr>
        </p:nvSpPr>
        <p:spPr>
          <a:xfrm>
            <a:off x="1600200" y="76200"/>
            <a:ext cx="7772400" cy="11430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Export-Oriented Industrialization: the East Asian Miracle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033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Terms of Trade and Economic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pPr algn="just"/>
            <a:r>
              <a:rPr lang="en-US" dirty="0"/>
              <a:t>We then analyze the alleged </a:t>
            </a:r>
            <a:r>
              <a:rPr lang="en-US" b="1" dirty="0" smtClean="0"/>
              <a:t>reasons for </a:t>
            </a:r>
            <a:r>
              <a:rPr lang="en-US" b="1" dirty="0"/>
              <a:t>expecting the commodity terms of trade of developing nations to deteriorate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Terms </a:t>
            </a:r>
            <a:r>
              <a:rPr lang="en-US" dirty="0"/>
              <a:t>of trade (</a:t>
            </a:r>
            <a:r>
              <a:rPr lang="en-US" i="1" dirty="0"/>
              <a:t>N</a:t>
            </a:r>
            <a:r>
              <a:rPr lang="en-US" dirty="0"/>
              <a:t>) as the ratio </a:t>
            </a:r>
            <a:r>
              <a:rPr lang="en-US" dirty="0" smtClean="0"/>
              <a:t>of the </a:t>
            </a:r>
            <a:r>
              <a:rPr lang="en-US" dirty="0"/>
              <a:t>price index of the nation’s exports (</a:t>
            </a:r>
            <a:r>
              <a:rPr lang="en-US" i="1" dirty="0"/>
              <a:t>PX </a:t>
            </a:r>
            <a:r>
              <a:rPr lang="en-US" dirty="0"/>
              <a:t>) to the price index of its imports (</a:t>
            </a:r>
            <a:r>
              <a:rPr lang="en-US" i="1" dirty="0"/>
              <a:t>PM </a:t>
            </a:r>
            <a:r>
              <a:rPr lang="en-US" dirty="0"/>
              <a:t>) </a:t>
            </a:r>
            <a:r>
              <a:rPr lang="en-US" dirty="0" smtClean="0"/>
              <a:t>multiplied by </a:t>
            </a:r>
            <a:r>
              <a:rPr lang="en-US" dirty="0"/>
              <a:t>100 (to express the terms of trade in percentages). </a:t>
            </a:r>
            <a:endParaRPr lang="en-US" dirty="0" smtClean="0"/>
          </a:p>
          <a:p>
            <a:pPr algn="just"/>
            <a:r>
              <a:rPr lang="en-US" dirty="0" smtClean="0"/>
              <a:t>That </a:t>
            </a:r>
            <a:r>
              <a:rPr lang="en-US" dirty="0"/>
              <a:t>is:</a:t>
            </a:r>
          </a:p>
          <a:p>
            <a:pPr algn="just"/>
            <a:r>
              <a:rPr lang="pt-BR" i="1" dirty="0"/>
              <a:t>N </a:t>
            </a:r>
            <a:r>
              <a:rPr lang="pt-BR" dirty="0"/>
              <a:t>= </a:t>
            </a:r>
            <a:r>
              <a:rPr lang="pt-BR" i="1" dirty="0"/>
              <a:t>(PX /PM ) </a:t>
            </a:r>
            <a:r>
              <a:rPr lang="pt-BR" i="1" dirty="0"/>
              <a:t>*</a:t>
            </a:r>
            <a:r>
              <a:rPr lang="pt-BR" dirty="0" smtClean="0"/>
              <a:t>100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With the exception of a handful of nations in North America, Western </a:t>
            </a:r>
            <a:r>
              <a:rPr lang="en-US" dirty="0" smtClean="0"/>
              <a:t>Europe, Japan</a:t>
            </a:r>
            <a:r>
              <a:rPr lang="en-US" dirty="0"/>
              <a:t>, Australia, and New Zealand, most nations of the world are classified </a:t>
            </a:r>
            <a:r>
              <a:rPr lang="en-US" dirty="0" smtClean="0"/>
              <a:t>as </a:t>
            </a:r>
            <a:r>
              <a:rPr lang="en-US" b="1" dirty="0" smtClean="0"/>
              <a:t>less </a:t>
            </a:r>
            <a:r>
              <a:rPr lang="en-US" b="1" dirty="0"/>
              <a:t>developed </a:t>
            </a:r>
            <a:r>
              <a:rPr lang="en-US" dirty="0"/>
              <a:t>or, to put it more positively, as developing countries. </a:t>
            </a:r>
            <a:endParaRPr lang="en-US" dirty="0" smtClean="0"/>
          </a:p>
          <a:p>
            <a:pPr algn="just"/>
            <a:r>
              <a:rPr lang="en-US" dirty="0" smtClean="0"/>
              <a:t>In </a:t>
            </a:r>
            <a:r>
              <a:rPr lang="en-US" dirty="0"/>
              <a:t>relation </a:t>
            </a:r>
            <a:r>
              <a:rPr lang="en-US" dirty="0" smtClean="0"/>
              <a:t>to developed </a:t>
            </a:r>
            <a:r>
              <a:rPr lang="en-US" dirty="0"/>
              <a:t>(or more developed) countries, developing nations are characterized </a:t>
            </a:r>
            <a:r>
              <a:rPr lang="en-US" dirty="0" smtClean="0"/>
              <a:t>in general </a:t>
            </a:r>
            <a:r>
              <a:rPr lang="en-US" dirty="0"/>
              <a:t>by </a:t>
            </a:r>
            <a:r>
              <a:rPr lang="en-US" b="1" dirty="0"/>
              <a:t>low (and sometimes extremely low) average real per capita income</a:t>
            </a:r>
            <a:r>
              <a:rPr lang="en-US" dirty="0"/>
              <a:t>, </a:t>
            </a:r>
            <a:r>
              <a:rPr lang="en-US" dirty="0" smtClean="0"/>
              <a:t>a high </a:t>
            </a:r>
            <a:r>
              <a:rPr lang="en-US" dirty="0"/>
              <a:t>proportion of the labor force in agriculture and other primary activities </a:t>
            </a:r>
            <a:r>
              <a:rPr lang="en-US" dirty="0" smtClean="0"/>
              <a:t>such as </a:t>
            </a:r>
            <a:r>
              <a:rPr lang="en-US" dirty="0"/>
              <a:t>mineral extraction, low life expectancies, high rates of illiteracy, high rates </a:t>
            </a:r>
            <a:r>
              <a:rPr lang="en-US" dirty="0" smtClean="0"/>
              <a:t>of population </a:t>
            </a:r>
            <a:r>
              <a:rPr lang="en-US" dirty="0"/>
              <a:t>growth, and low rates of growth in average real per capita income.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97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91" y="365125"/>
            <a:ext cx="10873509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Reasons </a:t>
            </a:r>
            <a:r>
              <a:rPr lang="en-US" sz="3600" b="1" dirty="0"/>
              <a:t>for Deterioration in the </a:t>
            </a:r>
            <a:r>
              <a:rPr lang="en-US" sz="3600" b="1" dirty="0" smtClean="0"/>
              <a:t>Commodity Terms </a:t>
            </a:r>
            <a:r>
              <a:rPr lang="en-US" sz="3600" b="1" dirty="0"/>
              <a:t>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The reason is that most or all </a:t>
            </a:r>
            <a:r>
              <a:rPr lang="en-US" dirty="0" smtClean="0"/>
              <a:t>of the </a:t>
            </a:r>
            <a:r>
              <a:rPr lang="en-US" b="1" dirty="0"/>
              <a:t>productivity increases </a:t>
            </a:r>
            <a:r>
              <a:rPr lang="en-US" dirty="0"/>
              <a:t>that take place in developed nations are passed on to their </a:t>
            </a:r>
            <a:r>
              <a:rPr lang="en-US" dirty="0" smtClean="0"/>
              <a:t>workers in </a:t>
            </a:r>
            <a:r>
              <a:rPr lang="en-US" dirty="0"/>
              <a:t>the form </a:t>
            </a:r>
            <a:r>
              <a:rPr lang="en-US" b="1" dirty="0"/>
              <a:t>of higher wages and </a:t>
            </a:r>
            <a:r>
              <a:rPr lang="en-US" b="1" dirty="0" smtClean="0"/>
              <a:t>income.</a:t>
            </a:r>
          </a:p>
          <a:p>
            <a:pPr algn="just"/>
            <a:r>
              <a:rPr lang="en-US" dirty="0" smtClean="0"/>
              <a:t>While </a:t>
            </a:r>
            <a:r>
              <a:rPr lang="en-US" dirty="0"/>
              <a:t>most or all of the productivity </a:t>
            </a:r>
            <a:r>
              <a:rPr lang="en-US" dirty="0" smtClean="0"/>
              <a:t>increases that </a:t>
            </a:r>
            <a:r>
              <a:rPr lang="en-US" dirty="0"/>
              <a:t>take place in </a:t>
            </a:r>
            <a:r>
              <a:rPr lang="en-US" b="1" dirty="0"/>
              <a:t>developing nations are reflected in lower prices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Thus</a:t>
            </a:r>
            <a:r>
              <a:rPr lang="en-US" dirty="0"/>
              <a:t>, developed </a:t>
            </a:r>
            <a:r>
              <a:rPr lang="en-US" dirty="0" smtClean="0"/>
              <a:t>nations, retain </a:t>
            </a:r>
            <a:r>
              <a:rPr lang="en-US" dirty="0"/>
              <a:t>the benefits of their </a:t>
            </a:r>
            <a:r>
              <a:rPr lang="en-US" dirty="0" smtClean="0"/>
              <a:t>own productivity </a:t>
            </a:r>
            <a:r>
              <a:rPr lang="en-US" dirty="0"/>
              <a:t>increases in the form of higher wages and income for their workers, and at </a:t>
            </a:r>
            <a:r>
              <a:rPr lang="en-US" dirty="0" smtClean="0"/>
              <a:t>the same </a:t>
            </a:r>
            <a:r>
              <a:rPr lang="en-US" dirty="0"/>
              <a:t>time they also reap most of the benefits from the productivity increases taking </a:t>
            </a:r>
            <a:r>
              <a:rPr lang="en-US" dirty="0" smtClean="0"/>
              <a:t>place in </a:t>
            </a:r>
            <a:r>
              <a:rPr lang="en-US" dirty="0"/>
              <a:t>developing nations through the lower prices that they are able to pay for the </a:t>
            </a:r>
            <a:r>
              <a:rPr lang="en-US" dirty="0" smtClean="0"/>
              <a:t>agricultural exports </a:t>
            </a:r>
            <a:r>
              <a:rPr lang="en-US" dirty="0"/>
              <a:t>of developing 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2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472" y="365126"/>
            <a:ext cx="11129819" cy="835602"/>
          </a:xfrm>
        </p:spPr>
        <p:txBody>
          <a:bodyPr>
            <a:normAutofit/>
          </a:bodyPr>
          <a:lstStyle/>
          <a:p>
            <a:r>
              <a:rPr lang="en-US" sz="3600" b="1" dirty="0"/>
              <a:t>Reasons for Deterioration in the Commodity Terms of Trade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Another reason for expecting the terms of trade of developing nations to deteriorate is </a:t>
            </a:r>
            <a:r>
              <a:rPr lang="en-US" dirty="0" smtClean="0"/>
              <a:t>that their </a:t>
            </a:r>
            <a:r>
              <a:rPr lang="en-US" b="1" dirty="0"/>
              <a:t>demand for the manufactured exports </a:t>
            </a:r>
            <a:r>
              <a:rPr lang="en-US" dirty="0"/>
              <a:t>of developed nations tends to </a:t>
            </a:r>
            <a:r>
              <a:rPr lang="en-US" b="1" dirty="0"/>
              <a:t>grow much </a:t>
            </a:r>
            <a:r>
              <a:rPr lang="en-US" b="1" dirty="0" smtClean="0"/>
              <a:t>faster </a:t>
            </a:r>
            <a:r>
              <a:rPr lang="en-US" dirty="0" smtClean="0"/>
              <a:t>than </a:t>
            </a:r>
            <a:r>
              <a:rPr lang="en-US" dirty="0"/>
              <a:t>the latter’s demand for the agricultural and raw material exports of developing nations.</a:t>
            </a:r>
          </a:p>
          <a:p>
            <a:pPr algn="just"/>
            <a:r>
              <a:rPr lang="en-US" dirty="0"/>
              <a:t>This is due to the much higher </a:t>
            </a:r>
            <a:r>
              <a:rPr lang="en-US" b="1" dirty="0"/>
              <a:t>income elasticity of demand </a:t>
            </a:r>
            <a:r>
              <a:rPr lang="en-US" dirty="0"/>
              <a:t>for manufactured goods </a:t>
            </a:r>
            <a:r>
              <a:rPr lang="en-US" dirty="0" smtClean="0"/>
              <a:t>than for </a:t>
            </a:r>
            <a:r>
              <a:rPr lang="en-US" dirty="0"/>
              <a:t>agricultural commodities and raw materials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135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Movement </a:t>
            </a:r>
            <a:r>
              <a:rPr lang="en-US" dirty="0" smtClean="0"/>
              <a:t>in Terms </a:t>
            </a:r>
            <a:r>
              <a:rPr lang="en-US" dirty="0"/>
              <a:t>of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1" dirty="0" err="1" smtClean="0"/>
              <a:t>Zanias</a:t>
            </a:r>
            <a:r>
              <a:rPr lang="en-US" i="1" dirty="0" smtClean="0"/>
              <a:t> </a:t>
            </a:r>
            <a:r>
              <a:rPr lang="en-US" dirty="0"/>
              <a:t>(2004) showed with Figure 11.1 that </a:t>
            </a:r>
            <a:r>
              <a:rPr lang="en-US" dirty="0" smtClean="0"/>
              <a:t>the </a:t>
            </a:r>
            <a:r>
              <a:rPr lang="en-US" b="1" dirty="0" smtClean="0"/>
              <a:t>price </a:t>
            </a:r>
            <a:r>
              <a:rPr lang="en-US" b="1" dirty="0"/>
              <a:t>of primary commodities with respect to the price of manufactured goods </a:t>
            </a:r>
            <a:r>
              <a:rPr lang="en-US" dirty="0"/>
              <a:t>(</a:t>
            </a:r>
            <a:r>
              <a:rPr lang="en-US" dirty="0" smtClean="0"/>
              <a:t>measured along </a:t>
            </a:r>
            <a:r>
              <a:rPr lang="en-US" dirty="0"/>
              <a:t>the vertical axis in logarithms, so that equal distances refer to equal percentages</a:t>
            </a:r>
            <a:r>
              <a:rPr lang="en-US" dirty="0" smtClean="0"/>
              <a:t>) </a:t>
            </a:r>
            <a:r>
              <a:rPr lang="en-US" b="1" dirty="0" smtClean="0"/>
              <a:t>dropped </a:t>
            </a:r>
            <a:r>
              <a:rPr lang="en-US" b="1" dirty="0"/>
              <a:t>to nearly one-third from 1900 to </a:t>
            </a:r>
            <a:r>
              <a:rPr lang="en-US" b="1" dirty="0" smtClean="0"/>
              <a:t>1998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88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293"/>
          </a:xfrm>
        </p:spPr>
        <p:txBody>
          <a:bodyPr/>
          <a:lstStyle/>
          <a:p>
            <a:r>
              <a:rPr lang="en-US" dirty="0"/>
              <a:t>Historical Movement in Terms of Trade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468583"/>
            <a:ext cx="10086109" cy="488776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8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365126"/>
            <a:ext cx="11563927" cy="918729"/>
          </a:xfrm>
        </p:spPr>
        <p:txBody>
          <a:bodyPr>
            <a:normAutofit/>
          </a:bodyPr>
          <a:lstStyle/>
          <a:p>
            <a:r>
              <a:rPr lang="en-US" sz="3600" b="1" dirty="0"/>
              <a:t>Price Instability and the Primary Exports of Developing 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Developing nations often experience wild fluctuations in the prices of their primary exports.</a:t>
            </a:r>
          </a:p>
          <a:p>
            <a:r>
              <a:rPr lang="en-US" dirty="0"/>
              <a:t>This is due to both </a:t>
            </a:r>
            <a:r>
              <a:rPr lang="en-US" b="1" dirty="0"/>
              <a:t>inelastic and unstable demand and supply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58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dirty="0"/>
              <a:t>Cause and Effects of Export Instability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055"/>
            <a:ext cx="10515600" cy="4689908"/>
          </a:xfrm>
        </p:spPr>
        <p:txBody>
          <a:bodyPr/>
          <a:lstStyle/>
          <a:p>
            <a:pPr algn="just"/>
            <a:r>
              <a:rPr lang="en-US" dirty="0"/>
              <a:t>D and S refer, respectively, to the demand and supply curves of the primary exports of </a:t>
            </a:r>
            <a:r>
              <a:rPr lang="en-US" dirty="0" smtClean="0"/>
              <a:t>developing nations.</a:t>
            </a:r>
          </a:p>
          <a:p>
            <a:pPr algn="just"/>
            <a:r>
              <a:rPr lang="en-US" dirty="0" smtClean="0"/>
              <a:t> With D </a:t>
            </a:r>
            <a:r>
              <a:rPr lang="en-US" dirty="0"/>
              <a:t>and S, the equilibrium price is P. </a:t>
            </a:r>
            <a:endParaRPr lang="en-US" dirty="0" smtClean="0"/>
          </a:p>
          <a:p>
            <a:pPr algn="just"/>
            <a:r>
              <a:rPr lang="en-US" dirty="0" smtClean="0"/>
              <a:t>If S </a:t>
            </a:r>
            <a:r>
              <a:rPr lang="en-US" dirty="0"/>
              <a:t>to S </a:t>
            </a:r>
            <a:r>
              <a:rPr lang="en-US" dirty="0" smtClean="0"/>
              <a:t>‘, </a:t>
            </a:r>
            <a:r>
              <a:rPr lang="en-US" dirty="0"/>
              <a:t>the equilibrium price </a:t>
            </a:r>
            <a:r>
              <a:rPr lang="en-US" b="1" dirty="0"/>
              <a:t>falls </a:t>
            </a:r>
            <a:r>
              <a:rPr lang="en-US" b="1" dirty="0" smtClean="0"/>
              <a:t>sharply to P’’ </a:t>
            </a:r>
            <a:r>
              <a:rPr lang="en-US" dirty="0"/>
              <a:t>. If both D and S shift to </a:t>
            </a:r>
            <a:r>
              <a:rPr lang="en-US" dirty="0" smtClean="0"/>
              <a:t>D’ </a:t>
            </a:r>
            <a:r>
              <a:rPr lang="en-US" dirty="0"/>
              <a:t>and </a:t>
            </a:r>
            <a:r>
              <a:rPr lang="en-US" dirty="0" smtClean="0"/>
              <a:t>S’ </a:t>
            </a:r>
            <a:r>
              <a:rPr lang="en-US" dirty="0"/>
              <a:t>, the equilibrium price falls even more, to </a:t>
            </a:r>
            <a:r>
              <a:rPr lang="en-US" dirty="0" smtClean="0"/>
              <a:t>P’’ . </a:t>
            </a:r>
          </a:p>
          <a:p>
            <a:pPr algn="just"/>
            <a:r>
              <a:rPr lang="en-US" dirty="0" smtClean="0"/>
              <a:t>If</a:t>
            </a:r>
            <a:r>
              <a:rPr lang="en-US" dirty="0"/>
              <a:t>, subsequently, D </a:t>
            </a:r>
            <a:r>
              <a:rPr lang="en-US" dirty="0" smtClean="0"/>
              <a:t>and S </a:t>
            </a:r>
            <a:r>
              <a:rPr lang="en-US" dirty="0"/>
              <a:t>shift </a:t>
            </a:r>
            <a:r>
              <a:rPr lang="en-US" dirty="0" smtClean="0"/>
              <a:t>back, </a:t>
            </a:r>
            <a:r>
              <a:rPr lang="en-US" dirty="0"/>
              <a:t>the equilibrium price moves back up to P. </a:t>
            </a:r>
            <a:endParaRPr lang="en-US" dirty="0" smtClean="0"/>
          </a:p>
          <a:p>
            <a:pPr algn="just"/>
            <a:r>
              <a:rPr lang="en-US" b="1" dirty="0" smtClean="0"/>
              <a:t>Thus</a:t>
            </a:r>
            <a:r>
              <a:rPr lang="en-US" b="1" dirty="0"/>
              <a:t>, price inelastic and unstable </a:t>
            </a:r>
            <a:r>
              <a:rPr lang="en-US" b="1" dirty="0" smtClean="0"/>
              <a:t>D and </a:t>
            </a:r>
            <a:r>
              <a:rPr lang="en-US" b="1" dirty="0"/>
              <a:t>S curves may lead to wild price fluctuations.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8073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Price Instability and the Primary Exports of Developing Nations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0764" y="1616365"/>
            <a:ext cx="7444510" cy="473998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9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948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7127"/>
            <a:ext cx="10515600" cy="45698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In the past, the economic relationship between the developed and </a:t>
            </a:r>
            <a:r>
              <a:rPr lang="en-US" dirty="0" smtClean="0"/>
              <a:t>developing nations </a:t>
            </a:r>
            <a:r>
              <a:rPr lang="en-US" dirty="0"/>
              <a:t>was characterized by </a:t>
            </a:r>
            <a:r>
              <a:rPr lang="en-US" b="1" dirty="0"/>
              <a:t>developing nations exporting primarily food and </a:t>
            </a:r>
            <a:r>
              <a:rPr lang="en-US" b="1" dirty="0" smtClean="0"/>
              <a:t>raw materials </a:t>
            </a:r>
            <a:r>
              <a:rPr lang="en-US" b="1" dirty="0"/>
              <a:t>in exchange for manufactured goods from developed nations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</a:t>
            </a:r>
            <a:r>
              <a:rPr lang="en-US" dirty="0" smtClean="0"/>
              <a:t>still the </a:t>
            </a:r>
            <a:r>
              <a:rPr lang="en-US" dirty="0"/>
              <a:t>case for the poorest developing nations, but not for the more advanced ones. </a:t>
            </a:r>
            <a:endParaRPr lang="en-US" dirty="0" smtClean="0"/>
          </a:p>
          <a:p>
            <a:pPr algn="just"/>
            <a:r>
              <a:rPr lang="en-US" b="1" dirty="0" smtClean="0"/>
              <a:t>In 1980</a:t>
            </a:r>
            <a:r>
              <a:rPr lang="en-US" b="1" dirty="0"/>
              <a:t>, manufactured products were only 25 percent of developing country </a:t>
            </a:r>
            <a:r>
              <a:rPr lang="en-US" b="1" dirty="0" smtClean="0"/>
              <a:t>exports; by </a:t>
            </a:r>
            <a:r>
              <a:rPr lang="en-US" b="1" dirty="0"/>
              <a:t>2010, that figure exceeded 80 percent (UNCTAD, 2011).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9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255"/>
            <a:ext cx="10515600" cy="499470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Until the </a:t>
            </a:r>
            <a:r>
              <a:rPr lang="en-US" dirty="0"/>
              <a:t>1980s, </a:t>
            </a:r>
            <a:r>
              <a:rPr lang="en-US" dirty="0" smtClean="0"/>
              <a:t>international trade </a:t>
            </a:r>
            <a:r>
              <a:rPr lang="en-US" dirty="0"/>
              <a:t>and the functioning of the present international economic system </a:t>
            </a:r>
            <a:r>
              <a:rPr lang="en-US" dirty="0" smtClean="0"/>
              <a:t>hindered rather </a:t>
            </a:r>
            <a:r>
              <a:rPr lang="en-US" dirty="0"/>
              <a:t>than facilitated development through secularly </a:t>
            </a:r>
            <a:r>
              <a:rPr lang="en-US" b="1" dirty="0"/>
              <a:t>declining terms of trade </a:t>
            </a:r>
            <a:r>
              <a:rPr lang="en-US" dirty="0"/>
              <a:t>and </a:t>
            </a:r>
            <a:r>
              <a:rPr lang="en-US" b="1" dirty="0" smtClean="0"/>
              <a:t>widely fluctuating </a:t>
            </a:r>
            <a:r>
              <a:rPr lang="en-US" b="1" dirty="0"/>
              <a:t>export earnings </a:t>
            </a:r>
            <a:r>
              <a:rPr lang="en-US" dirty="0"/>
              <a:t>for developing nations. </a:t>
            </a:r>
            <a:endParaRPr lang="en-US" dirty="0" smtClean="0"/>
          </a:p>
          <a:p>
            <a:pPr algn="just"/>
            <a:r>
              <a:rPr lang="en-US" b="1" dirty="0" smtClean="0"/>
              <a:t>Comparative </a:t>
            </a:r>
            <a:r>
              <a:rPr lang="en-US" b="1" dirty="0"/>
              <a:t>advantage </a:t>
            </a:r>
            <a:r>
              <a:rPr lang="en-US" dirty="0"/>
              <a:t>was completely </a:t>
            </a:r>
            <a:r>
              <a:rPr lang="en-US" dirty="0" smtClean="0"/>
              <a:t>irrelevant for </a:t>
            </a:r>
            <a:r>
              <a:rPr lang="en-US" dirty="0"/>
              <a:t>developing nations and the development process. </a:t>
            </a:r>
            <a:endParaRPr lang="en-US" dirty="0" smtClean="0"/>
          </a:p>
          <a:p>
            <a:pPr algn="just"/>
            <a:r>
              <a:rPr lang="en-US" dirty="0" smtClean="0"/>
              <a:t>Therefore</a:t>
            </a:r>
            <a:r>
              <a:rPr lang="en-US" dirty="0"/>
              <a:t>, they advocated </a:t>
            </a:r>
            <a:r>
              <a:rPr lang="en-US" dirty="0" smtClean="0"/>
              <a:t>industrialization through </a:t>
            </a:r>
            <a:r>
              <a:rPr lang="en-US" dirty="0"/>
              <a:t>import substitution (i.e., the domestic production of manufactured </a:t>
            </a:r>
            <a:r>
              <a:rPr lang="en-US" dirty="0" smtClean="0"/>
              <a:t>goods previously </a:t>
            </a:r>
            <a:r>
              <a:rPr lang="en-US" dirty="0"/>
              <a:t>imported) and generally placing less reliance on international trade by </a:t>
            </a:r>
            <a:r>
              <a:rPr lang="en-US" dirty="0" smtClean="0"/>
              <a:t>developing nations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0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Importance of Trade to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We analyze </a:t>
            </a:r>
            <a:r>
              <a:rPr lang="en-US" dirty="0"/>
              <a:t>the claim that international trade theory is irrelevant </a:t>
            </a:r>
            <a:r>
              <a:rPr lang="en-US" dirty="0" smtClean="0"/>
              <a:t>for developing </a:t>
            </a:r>
            <a:r>
              <a:rPr lang="en-US" dirty="0"/>
              <a:t>nations and to the development process. </a:t>
            </a:r>
            <a:endParaRPr lang="en-US" dirty="0" smtClean="0"/>
          </a:p>
          <a:p>
            <a:pPr algn="just"/>
            <a:r>
              <a:rPr lang="en-US" dirty="0" smtClean="0"/>
              <a:t>Then </a:t>
            </a:r>
            <a:r>
              <a:rPr lang="en-US" dirty="0"/>
              <a:t>we examine the ways in </a:t>
            </a:r>
            <a:r>
              <a:rPr lang="en-US" dirty="0" smtClean="0"/>
              <a:t>which international </a:t>
            </a:r>
            <a:r>
              <a:rPr lang="en-US" dirty="0"/>
              <a:t>trade operated as an </a:t>
            </a:r>
            <a:r>
              <a:rPr lang="en-US" b="1" dirty="0"/>
              <a:t>“engine of growth</a:t>
            </a:r>
            <a:r>
              <a:rPr lang="en-US" dirty="0"/>
              <a:t>” for the so-called regions of </a:t>
            </a:r>
            <a:r>
              <a:rPr lang="en-US" dirty="0" smtClean="0"/>
              <a:t>recent settlement </a:t>
            </a:r>
            <a:r>
              <a:rPr lang="en-US" dirty="0"/>
              <a:t>in the </a:t>
            </a:r>
            <a:r>
              <a:rPr lang="en-US" b="1" dirty="0"/>
              <a:t>nineteenth century </a:t>
            </a:r>
            <a:r>
              <a:rPr lang="en-US" dirty="0"/>
              <a:t>and the reasons it can no longer be relied on to </a:t>
            </a:r>
            <a:r>
              <a:rPr lang="en-US" dirty="0" smtClean="0"/>
              <a:t>the same </a:t>
            </a:r>
            <a:r>
              <a:rPr lang="en-US" dirty="0"/>
              <a:t>extent by today’s developing nations. </a:t>
            </a:r>
            <a:endParaRPr lang="en-US" dirty="0" smtClean="0"/>
          </a:p>
          <a:p>
            <a:pPr algn="just"/>
            <a:r>
              <a:rPr lang="en-US" dirty="0" smtClean="0"/>
              <a:t>International </a:t>
            </a:r>
            <a:r>
              <a:rPr lang="en-US" dirty="0"/>
              <a:t>trade can still contribute </a:t>
            </a:r>
            <a:r>
              <a:rPr lang="en-US" dirty="0" smtClean="0"/>
              <a:t>to the </a:t>
            </a:r>
            <a:r>
              <a:rPr lang="en-US" dirty="0"/>
              <a:t>process of economic development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b="1" dirty="0"/>
              <a:t>Trade Theory and Economic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According to traditional trade theory, if </a:t>
            </a:r>
            <a:r>
              <a:rPr lang="en-US" b="1" dirty="0"/>
              <a:t>each nation specializes in the production of </a:t>
            </a:r>
            <a:r>
              <a:rPr lang="en-US" b="1" dirty="0" smtClean="0"/>
              <a:t>the commodity </a:t>
            </a:r>
            <a:r>
              <a:rPr lang="en-US" b="1" dirty="0"/>
              <a:t>of its comparative advantage, world output will be greater and, through </a:t>
            </a:r>
            <a:r>
              <a:rPr lang="en-US" b="1" dirty="0" smtClean="0"/>
              <a:t>trade, each </a:t>
            </a:r>
            <a:r>
              <a:rPr lang="en-US" b="1" dirty="0"/>
              <a:t>nation will share in the gain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With the present distribution of factor endowments </a:t>
            </a:r>
            <a:r>
              <a:rPr lang="en-US" dirty="0" smtClean="0"/>
              <a:t>and technology </a:t>
            </a:r>
            <a:r>
              <a:rPr lang="en-US" dirty="0"/>
              <a:t>between developed and developing nations, the theory of comparative </a:t>
            </a:r>
            <a:r>
              <a:rPr lang="en-US" dirty="0" smtClean="0"/>
              <a:t>advantage thus </a:t>
            </a:r>
            <a:r>
              <a:rPr lang="en-US" dirty="0"/>
              <a:t>prescribes that developing nations should continue to specialize primarily in </a:t>
            </a:r>
            <a:r>
              <a:rPr lang="en-US" dirty="0" smtClean="0"/>
              <a:t>the production </a:t>
            </a:r>
            <a:r>
              <a:rPr lang="en-US" dirty="0"/>
              <a:t>of and </a:t>
            </a:r>
            <a:r>
              <a:rPr lang="en-US" b="1" dirty="0"/>
              <a:t>export of raw materials, fuels, minerals, and food to developed </a:t>
            </a:r>
            <a:r>
              <a:rPr lang="en-US" b="1" dirty="0" smtClean="0"/>
              <a:t>nations in </a:t>
            </a:r>
            <a:r>
              <a:rPr lang="en-US" b="1" dirty="0"/>
              <a:t>exchange for manufactured products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711"/>
          </a:xfrm>
        </p:spPr>
        <p:txBody>
          <a:bodyPr/>
          <a:lstStyle/>
          <a:p>
            <a:r>
              <a:rPr lang="en-US" dirty="0"/>
              <a:t>Trade Theory and Economic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37673"/>
            <a:ext cx="10515600" cy="493929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While this may maximize welfare in the short run, developing nations believe that </a:t>
            </a:r>
            <a:r>
              <a:rPr lang="en-US" b="1" dirty="0"/>
              <a:t>this </a:t>
            </a:r>
            <a:r>
              <a:rPr lang="en-US" b="1" dirty="0" smtClean="0"/>
              <a:t>pattern of </a:t>
            </a:r>
            <a:r>
              <a:rPr lang="en-US" b="1" dirty="0"/>
              <a:t>specializatio</a:t>
            </a:r>
            <a:r>
              <a:rPr lang="en-US" dirty="0"/>
              <a:t>n </a:t>
            </a:r>
            <a:r>
              <a:rPr lang="en-US" dirty="0" smtClean="0"/>
              <a:t>keeps </a:t>
            </a:r>
            <a:r>
              <a:rPr lang="en-US" dirty="0"/>
              <a:t>them from reaping the </a:t>
            </a:r>
            <a:r>
              <a:rPr lang="en-US" dirty="0" smtClean="0"/>
              <a:t>benefits </a:t>
            </a:r>
            <a:r>
              <a:rPr lang="en-US" dirty="0"/>
              <a:t>of industry and </a:t>
            </a:r>
            <a:r>
              <a:rPr lang="en-US" b="1" dirty="0"/>
              <a:t>maximizing </a:t>
            </a:r>
            <a:r>
              <a:rPr lang="en-US" b="1" dirty="0" smtClean="0"/>
              <a:t>their welfare </a:t>
            </a:r>
            <a:r>
              <a:rPr lang="en-US" b="1" dirty="0"/>
              <a:t>in the long run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benefits </a:t>
            </a:r>
            <a:r>
              <a:rPr lang="en-US" dirty="0" smtClean="0"/>
              <a:t>resulting </a:t>
            </a:r>
            <a:r>
              <a:rPr lang="en-US" dirty="0"/>
              <a:t>from industrial production are a more trained </a:t>
            </a:r>
            <a:r>
              <a:rPr lang="en-US" dirty="0" smtClean="0"/>
              <a:t>labor force</a:t>
            </a:r>
            <a:r>
              <a:rPr lang="en-US" dirty="0"/>
              <a:t>, more innovations, higher and more stable prices for the nation’s exports, and </a:t>
            </a:r>
            <a:r>
              <a:rPr lang="en-US" dirty="0" smtClean="0"/>
              <a:t>higher income </a:t>
            </a:r>
            <a:r>
              <a:rPr lang="en-US" dirty="0"/>
              <a:t>for its people. </a:t>
            </a:r>
            <a:endParaRPr lang="en-US" dirty="0" smtClean="0"/>
          </a:p>
          <a:p>
            <a:pPr algn="just"/>
            <a:r>
              <a:rPr lang="en-US" dirty="0" smtClean="0"/>
              <a:t>With </a:t>
            </a:r>
            <a:r>
              <a:rPr lang="en-US" b="1" dirty="0"/>
              <a:t>developing nations specializing in primary commodities </a:t>
            </a:r>
            <a:r>
              <a:rPr lang="en-US" dirty="0" smtClean="0"/>
              <a:t>and </a:t>
            </a:r>
            <a:r>
              <a:rPr lang="en-US" b="1" dirty="0" smtClean="0"/>
              <a:t>developed </a:t>
            </a:r>
            <a:r>
              <a:rPr lang="en-US" b="1" dirty="0"/>
              <a:t>nations specializing in manufactured products</a:t>
            </a:r>
            <a:r>
              <a:rPr lang="en-US" dirty="0" smtClean="0"/>
              <a:t>, leave </a:t>
            </a:r>
            <a:r>
              <a:rPr lang="en-US" dirty="0"/>
              <a:t>developing nations </a:t>
            </a:r>
            <a:r>
              <a:rPr lang="en-US" dirty="0" smtClean="0"/>
              <a:t>poor, undeveloped</a:t>
            </a:r>
            <a:r>
              <a:rPr lang="en-US" dirty="0"/>
              <a:t>, and dependent. </a:t>
            </a:r>
            <a:endParaRPr lang="en-US" dirty="0" smtClean="0"/>
          </a:p>
          <a:p>
            <a:pPr algn="just"/>
            <a:r>
              <a:rPr lang="en-US" dirty="0"/>
              <a:t>T</a:t>
            </a:r>
            <a:r>
              <a:rPr lang="en-US" dirty="0" smtClean="0"/>
              <a:t>his </a:t>
            </a:r>
            <a:r>
              <a:rPr lang="en-US" dirty="0"/>
              <a:t>belief is reinforced by the observation that all </a:t>
            </a:r>
            <a:r>
              <a:rPr lang="en-US" dirty="0" smtClean="0"/>
              <a:t>developed nations </a:t>
            </a:r>
            <a:r>
              <a:rPr lang="en-US" dirty="0"/>
              <a:t>are primarily industrial, whereas most developing nations are, for the </a:t>
            </a:r>
            <a:r>
              <a:rPr lang="en-US" dirty="0" smtClean="0"/>
              <a:t>most part</a:t>
            </a:r>
            <a:r>
              <a:rPr lang="en-US" dirty="0"/>
              <a:t>, primarily agricultural or engaged in mineral extraction or the production of </a:t>
            </a:r>
            <a:r>
              <a:rPr lang="en-US" dirty="0" smtClean="0"/>
              <a:t>simple manufactured </a:t>
            </a:r>
            <a:r>
              <a:rPr lang="en-US" dirty="0"/>
              <a:t>goods.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0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4070"/>
          </a:xfrm>
        </p:spPr>
        <p:txBody>
          <a:bodyPr>
            <a:normAutofit/>
          </a:bodyPr>
          <a:lstStyle/>
          <a:p>
            <a:r>
              <a:rPr lang="en-US" sz="4000" b="1" dirty="0"/>
              <a:t>Trade as an Engine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03381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During the </a:t>
            </a:r>
            <a:r>
              <a:rPr lang="en-US" b="1" dirty="0"/>
              <a:t>nineteenth century</a:t>
            </a:r>
            <a:r>
              <a:rPr lang="en-US" dirty="0"/>
              <a:t>, most of the world’s modern industrial production </a:t>
            </a:r>
            <a:r>
              <a:rPr lang="en-US" dirty="0" smtClean="0"/>
              <a:t>was concentrated </a:t>
            </a:r>
            <a:r>
              <a:rPr lang="en-US" dirty="0"/>
              <a:t>in </a:t>
            </a:r>
            <a:r>
              <a:rPr lang="en-US" b="1" dirty="0"/>
              <a:t>Great Britain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Large </a:t>
            </a:r>
            <a:r>
              <a:rPr lang="en-US" dirty="0"/>
              <a:t>increases in industrial production and population </a:t>
            </a:r>
            <a:r>
              <a:rPr lang="en-US" dirty="0" smtClean="0"/>
              <a:t>in resource-poor </a:t>
            </a:r>
            <a:r>
              <a:rPr lang="en-US" dirty="0"/>
              <a:t>Britain led to a </a:t>
            </a:r>
            <a:r>
              <a:rPr lang="en-US" b="1" dirty="0"/>
              <a:t>rapidly rising demand for the food and raw material </a:t>
            </a:r>
            <a:r>
              <a:rPr lang="en-US" b="1" dirty="0" smtClean="0"/>
              <a:t>exports of </a:t>
            </a:r>
            <a:r>
              <a:rPr lang="en-US" b="1" dirty="0"/>
              <a:t>the regions of recent settlement</a:t>
            </a:r>
            <a:r>
              <a:rPr lang="en-US" dirty="0"/>
              <a:t> (the United States, Canada, Australia, New </a:t>
            </a:r>
            <a:r>
              <a:rPr lang="en-US" dirty="0" smtClean="0"/>
              <a:t>Zealand …).</a:t>
            </a:r>
          </a:p>
          <a:p>
            <a:pPr algn="just"/>
            <a:r>
              <a:rPr lang="en-US" dirty="0"/>
              <a:t>For example, during the century from </a:t>
            </a:r>
            <a:r>
              <a:rPr lang="en-US" b="1" dirty="0"/>
              <a:t>1815 </a:t>
            </a:r>
            <a:r>
              <a:rPr lang="en-US" b="1" dirty="0" smtClean="0"/>
              <a:t>to 1913</a:t>
            </a:r>
            <a:r>
              <a:rPr lang="en-US" dirty="0"/>
              <a:t>, Britain’s population tripled, its </a:t>
            </a:r>
            <a:r>
              <a:rPr lang="en-US" b="1" dirty="0"/>
              <a:t>real GNP increased 10 times</a:t>
            </a:r>
            <a:r>
              <a:rPr lang="en-US" dirty="0"/>
              <a:t>, and the volume </a:t>
            </a:r>
            <a:r>
              <a:rPr lang="en-US" dirty="0" smtClean="0"/>
              <a:t>of its </a:t>
            </a:r>
            <a:r>
              <a:rPr lang="en-US" b="1" dirty="0"/>
              <a:t>imports increased 20 times</a:t>
            </a:r>
            <a:r>
              <a:rPr lang="en-US" dirty="0"/>
              <a:t>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6A8E2-FCAE-4827-858B-CBEB50733A8B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2782</Words>
  <Application>Microsoft Office PowerPoint</Application>
  <PresentationFormat>Widescreen</PresentationFormat>
  <Paragraphs>211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International Trade and Economic Development</vt:lpstr>
      <vt:lpstr> LEARNING GOALS: </vt:lpstr>
      <vt:lpstr>Introduction</vt:lpstr>
      <vt:lpstr>Introduction</vt:lpstr>
      <vt:lpstr>Introduction</vt:lpstr>
      <vt:lpstr>The Importance of Trade to Development</vt:lpstr>
      <vt:lpstr>Trade Theory and Economic Development</vt:lpstr>
      <vt:lpstr>Trade Theory and Economic Development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Trade as an Engine of Growth</vt:lpstr>
      <vt:lpstr>The Contributions of Trade to Development</vt:lpstr>
      <vt:lpstr>The Contributions of Trade to Development</vt:lpstr>
      <vt:lpstr>The Contributions of Trade to Development</vt:lpstr>
      <vt:lpstr>The Contributions of Trade to Development</vt:lpstr>
      <vt:lpstr>International Trade and Endogenous Growth Theory</vt:lpstr>
      <vt:lpstr>International Trade and Endogenous Growth Theory</vt:lpstr>
      <vt:lpstr>The East Asian Miracle of Growth and Trade</vt:lpstr>
      <vt:lpstr>Average Growth of Real GDP and Trade in HPAEs, 1980–1995 (Percentages)</vt:lpstr>
      <vt:lpstr>Export-Oriented Industrialization: the East Asian Miracle</vt:lpstr>
      <vt:lpstr>Export-Oriented Industrialization: the East Asian Miracle</vt:lpstr>
      <vt:lpstr>East Asian Miracle</vt:lpstr>
      <vt:lpstr>East Asian Miracle</vt:lpstr>
      <vt:lpstr>Export-Oriented Industrialization: the East Asian Miracle</vt:lpstr>
      <vt:lpstr>The Terms of Trade and Economic Development</vt:lpstr>
      <vt:lpstr>Reasons for Deterioration in the Commodity Terms of Trade</vt:lpstr>
      <vt:lpstr>Reasons for Deterioration in the Commodity Terms of Trade</vt:lpstr>
      <vt:lpstr>Historical Movement in Terms of Trade</vt:lpstr>
      <vt:lpstr>Historical Movement in Terms of Trade</vt:lpstr>
      <vt:lpstr>Price Instability and the Primary Exports of Developing Nations</vt:lpstr>
      <vt:lpstr>Cause and Effects of Export Instability</vt:lpstr>
      <vt:lpstr>Price Instability and the Primary Exports of Developing 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Trade and Economic Development</dc:title>
  <dc:creator>Dell</dc:creator>
  <cp:lastModifiedBy>Dell</cp:lastModifiedBy>
  <cp:revision>25</cp:revision>
  <dcterms:created xsi:type="dcterms:W3CDTF">2022-12-12T16:17:19Z</dcterms:created>
  <dcterms:modified xsi:type="dcterms:W3CDTF">2023-04-18T06:19:04Z</dcterms:modified>
</cp:coreProperties>
</file>