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7" r:id="rId4"/>
    <p:sldId id="300" r:id="rId5"/>
    <p:sldId id="312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3" r:id="rId17"/>
    <p:sldId id="31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E92CD-4A50-4372-89F0-51C07E0BFB8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7073-A92A-4FF6-A065-305B95A13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9DD9-1F02-4AD5-A89F-703A1275FA54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5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A821-86BA-4C75-8B4B-DE1785536BEB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7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45D5-9EA7-46D0-BCD4-4FB6F5F51A33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1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ACD1-992F-4D6D-A23A-AB2CCD534AAA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AA5A-A94F-4ADF-92F7-9F4A0B9D6872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22F-4C02-458F-ADA7-F110B056EC2B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6252-039E-43AF-85EE-B40EBB881407}" type="datetime1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34C9-9290-497E-BCD1-44E572202BAF}" type="datetime1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434E-DB4B-4A3C-B810-D3AA72EA1181}" type="datetime1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7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1C8E-BF64-44A2-B49D-8A45581D2612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ECAD-F458-4114-B444-E5034F10DF6D}" type="datetime1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93C02-CFEB-4675-A72B-14B96687EB42}" type="datetime1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4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618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International Trade</a:t>
            </a:r>
            <a:br>
              <a:rPr lang="en-US" sz="4000" b="1" dirty="0">
                <a:latin typeface="+mn-lt"/>
              </a:rPr>
            </a:br>
            <a:r>
              <a:rPr lang="en-US" sz="4000" b="1" dirty="0">
                <a:latin typeface="+mn-lt"/>
              </a:rPr>
              <a:t>and Economic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80509"/>
            <a:ext cx="9144000" cy="187729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Chapter 11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Export-oriented industrialization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 the other hand, there are </a:t>
            </a:r>
            <a:r>
              <a:rPr lang="en-US" b="1" dirty="0"/>
              <a:t>two serious disadvantages</a:t>
            </a:r>
            <a:r>
              <a:rPr lang="en-US" dirty="0"/>
              <a:t>: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1) It may be very </a:t>
            </a:r>
            <a:r>
              <a:rPr lang="en-US" b="1" dirty="0"/>
              <a:t>difficult </a:t>
            </a:r>
            <a:r>
              <a:rPr lang="en-US" b="1" dirty="0" smtClean="0"/>
              <a:t>for developing </a:t>
            </a:r>
            <a:r>
              <a:rPr lang="en-US" b="1" dirty="0"/>
              <a:t>nations to set up export industries</a:t>
            </a:r>
            <a:r>
              <a:rPr lang="en-US" dirty="0"/>
              <a:t> because of the competition from the </a:t>
            </a:r>
            <a:r>
              <a:rPr lang="en-US" dirty="0" smtClean="0"/>
              <a:t>more established </a:t>
            </a:r>
            <a:r>
              <a:rPr lang="en-US" dirty="0"/>
              <a:t>and </a:t>
            </a:r>
            <a:r>
              <a:rPr lang="en-US" b="1" dirty="0"/>
              <a:t>efficient industries in developed nations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2) Developed nations often </a:t>
            </a:r>
            <a:r>
              <a:rPr lang="en-US" dirty="0" smtClean="0"/>
              <a:t>provide a </a:t>
            </a:r>
            <a:r>
              <a:rPr lang="en-US" dirty="0"/>
              <a:t>high level of </a:t>
            </a:r>
            <a:r>
              <a:rPr lang="en-US" b="1" dirty="0"/>
              <a:t>effective protection for their industries </a:t>
            </a:r>
            <a:r>
              <a:rPr lang="en-US" dirty="0"/>
              <a:t>producing simple </a:t>
            </a:r>
            <a:r>
              <a:rPr lang="en-US" dirty="0" smtClean="0"/>
              <a:t>labor-intensive commodities </a:t>
            </a:r>
            <a:r>
              <a:rPr lang="en-US" dirty="0"/>
              <a:t>in which developing nations already have or can soon acquire a </a:t>
            </a:r>
            <a:r>
              <a:rPr lang="en-US" dirty="0" smtClean="0"/>
              <a:t>comparative advantage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Experience with Import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policy of industrialization through import substitution generally </a:t>
            </a:r>
            <a:r>
              <a:rPr lang="en-US" b="1" dirty="0"/>
              <a:t>met with only </a:t>
            </a:r>
            <a:r>
              <a:rPr lang="en-US" b="1" dirty="0" smtClean="0"/>
              <a:t>limited success </a:t>
            </a:r>
            <a:r>
              <a:rPr lang="en-US" b="1" dirty="0"/>
              <a:t>or with failure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Very </a:t>
            </a:r>
            <a:r>
              <a:rPr lang="en-US" dirty="0"/>
              <a:t>high rates of effective protection, in the range of 100 to </a:t>
            </a:r>
            <a:r>
              <a:rPr lang="en-US" dirty="0" smtClean="0"/>
              <a:t>200 percent </a:t>
            </a:r>
            <a:r>
              <a:rPr lang="en-US" dirty="0"/>
              <a:t>or more, were common during the 1950s, 1960s, and 1970s, in such nations as </a:t>
            </a:r>
            <a:r>
              <a:rPr lang="en-US" b="1" dirty="0"/>
              <a:t>India</a:t>
            </a:r>
            <a:r>
              <a:rPr lang="en-US" b="1" dirty="0" smtClean="0"/>
              <a:t>, Pakistan</a:t>
            </a:r>
            <a:r>
              <a:rPr lang="en-US" b="1" dirty="0"/>
              <a:t>, Argentina, and Nigeria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These led to very </a:t>
            </a:r>
            <a:r>
              <a:rPr lang="en-US" b="1" dirty="0"/>
              <a:t>inefficient domestic industries </a:t>
            </a:r>
            <a:r>
              <a:rPr lang="en-US" dirty="0"/>
              <a:t>and </a:t>
            </a:r>
            <a:r>
              <a:rPr lang="en-US" dirty="0" smtClean="0"/>
              <a:t>very high </a:t>
            </a:r>
            <a:r>
              <a:rPr lang="en-US" dirty="0"/>
              <a:t>prices for domestic consumers. </a:t>
            </a:r>
            <a:endParaRPr lang="en-US" dirty="0" smtClean="0"/>
          </a:p>
          <a:p>
            <a:pPr algn="just"/>
            <a:r>
              <a:rPr lang="en-US" dirty="0" smtClean="0"/>
              <a:t>Sometimes </a:t>
            </a:r>
            <a:r>
              <a:rPr lang="en-US" dirty="0"/>
              <a:t>the foreign currency value of imported </a:t>
            </a:r>
            <a:r>
              <a:rPr lang="en-US" dirty="0" smtClean="0"/>
              <a:t>inputs was </a:t>
            </a:r>
            <a:r>
              <a:rPr lang="en-US" dirty="0"/>
              <a:t>greater than the foreign currency value of the output produced (negative value added).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11.6 Current Problems Facing Developing Countries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are: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1) the conditions of </a:t>
            </a:r>
            <a:r>
              <a:rPr lang="en-US" b="1" dirty="0"/>
              <a:t>stark poverty prevailing </a:t>
            </a:r>
            <a:r>
              <a:rPr lang="en-US" dirty="0"/>
              <a:t>in many countries, </a:t>
            </a:r>
            <a:r>
              <a:rPr lang="en-US" dirty="0" smtClean="0"/>
              <a:t>particularly those </a:t>
            </a:r>
            <a:r>
              <a:rPr lang="en-US" dirty="0"/>
              <a:t>of sub-Saharan </a:t>
            </a:r>
            <a:r>
              <a:rPr lang="en-US" dirty="0" smtClean="0"/>
              <a:t>Africa </a:t>
            </a:r>
          </a:p>
          <a:p>
            <a:r>
              <a:rPr lang="en-US" dirty="0" smtClean="0"/>
              <a:t>(</a:t>
            </a:r>
            <a:r>
              <a:rPr lang="en-US" dirty="0"/>
              <a:t>2) the </a:t>
            </a:r>
            <a:r>
              <a:rPr lang="en-US" b="1" dirty="0"/>
              <a:t>unsustainable foreign debt </a:t>
            </a:r>
            <a:r>
              <a:rPr lang="en-US" dirty="0"/>
              <a:t>of some of the </a:t>
            </a:r>
            <a:r>
              <a:rPr lang="en-US" dirty="0" smtClean="0"/>
              <a:t>poorest developing countries</a:t>
            </a:r>
          </a:p>
          <a:p>
            <a:r>
              <a:rPr lang="en-US" dirty="0" smtClean="0"/>
              <a:t>(</a:t>
            </a:r>
            <a:r>
              <a:rPr lang="en-US" dirty="0"/>
              <a:t>3) the remaining </a:t>
            </a:r>
            <a:r>
              <a:rPr lang="en-US" b="1" dirty="0"/>
              <a:t>trade protectionism of developed </a:t>
            </a:r>
            <a:r>
              <a:rPr lang="en-US" b="1" dirty="0" smtClean="0"/>
              <a:t>countries </a:t>
            </a:r>
            <a:r>
              <a:rPr lang="en-US" dirty="0" smtClean="0"/>
              <a:t>against </a:t>
            </a:r>
            <a:r>
              <a:rPr lang="en-US" dirty="0"/>
              <a:t>developing countries’ exports.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/>
              <a:t>Poverty in Developing Countries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number of poor people in the world (defined by the </a:t>
            </a:r>
            <a:r>
              <a:rPr lang="en-US" dirty="0" smtClean="0"/>
              <a:t>World Bank </a:t>
            </a:r>
            <a:r>
              <a:rPr lang="en-US" dirty="0"/>
              <a:t>as people who live on </a:t>
            </a:r>
            <a:r>
              <a:rPr lang="en-US" b="1" dirty="0"/>
              <a:t>less than $1.25 per day</a:t>
            </a:r>
            <a:r>
              <a:rPr lang="en-US" dirty="0"/>
              <a:t>) has been cut drastically during </a:t>
            </a:r>
            <a:r>
              <a:rPr lang="en-US" dirty="0" smtClean="0"/>
              <a:t>the past </a:t>
            </a:r>
            <a:r>
              <a:rPr lang="en-US" dirty="0"/>
              <a:t>two-and-half decades of rapid </a:t>
            </a:r>
            <a:r>
              <a:rPr lang="en-US" dirty="0" smtClean="0"/>
              <a:t>globalization.</a:t>
            </a:r>
          </a:p>
          <a:p>
            <a:pPr algn="just"/>
            <a:r>
              <a:rPr lang="en-US" b="1" dirty="0" smtClean="0"/>
              <a:t>There </a:t>
            </a:r>
            <a:r>
              <a:rPr lang="en-US" b="1" dirty="0"/>
              <a:t>are still more than one billion </a:t>
            </a:r>
            <a:r>
              <a:rPr lang="en-US" b="1" dirty="0" smtClean="0"/>
              <a:t>poor people </a:t>
            </a:r>
            <a:r>
              <a:rPr lang="en-US" dirty="0"/>
              <a:t>in the world today and </a:t>
            </a:r>
            <a:r>
              <a:rPr lang="en-US" b="1" dirty="0"/>
              <a:t>more than 20,000 children die of starvation each day</a:t>
            </a:r>
            <a:r>
              <a:rPr lang="en-US" dirty="0"/>
              <a:t> (</a:t>
            </a:r>
            <a:r>
              <a:rPr lang="en-US" dirty="0" smtClean="0"/>
              <a:t>see </a:t>
            </a:r>
            <a:r>
              <a:rPr lang="en-US" i="1" dirty="0" smtClean="0"/>
              <a:t>Salvatore</a:t>
            </a:r>
            <a:r>
              <a:rPr lang="en-US" dirty="0"/>
              <a:t>, 2007 and 2010).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recent sharp increase in </a:t>
            </a:r>
            <a:r>
              <a:rPr lang="en-US" b="1" dirty="0"/>
              <a:t>world food prices and the </a:t>
            </a:r>
            <a:r>
              <a:rPr lang="en-US" b="1" dirty="0" smtClean="0"/>
              <a:t>global financial </a:t>
            </a:r>
            <a:r>
              <a:rPr lang="en-US" b="1" dirty="0"/>
              <a:t>crisis</a:t>
            </a:r>
            <a:r>
              <a:rPr lang="en-US" dirty="0"/>
              <a:t> are now threatening to undo the achievements of the past in reducing </a:t>
            </a:r>
            <a:r>
              <a:rPr lang="en-US" dirty="0" smtClean="0"/>
              <a:t>world poverty </a:t>
            </a:r>
            <a:r>
              <a:rPr lang="en-US" dirty="0"/>
              <a:t>and is a tragedy for the world poor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4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91" y="365125"/>
            <a:ext cx="10670309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Population </a:t>
            </a:r>
            <a:r>
              <a:rPr lang="en-US" sz="3600" dirty="0" smtClean="0">
                <a:latin typeface="+mn-lt"/>
              </a:rPr>
              <a:t>Indicators</a:t>
            </a:r>
            <a:r>
              <a:rPr lang="en-US" sz="3600" dirty="0">
                <a:latin typeface="+mn-lt"/>
              </a:rPr>
              <a:t>, 1990–2010</a:t>
            </a:r>
            <a:endParaRPr lang="en-US" sz="36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491" y="1607127"/>
            <a:ext cx="10991273" cy="474922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9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>
            <a:normAutofit/>
          </a:bodyPr>
          <a:lstStyle/>
          <a:p>
            <a:r>
              <a:rPr lang="en-US" sz="3600" b="1" dirty="0"/>
              <a:t>The Foreign Debt Problem of Developing Countries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674"/>
            <a:ext cx="10515600" cy="493928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During the 1970s and early 1980s, developing countries accumulated a total foreign </a:t>
            </a:r>
            <a:r>
              <a:rPr lang="en-US" dirty="0" smtClean="0"/>
              <a:t>debt exceeding </a:t>
            </a:r>
            <a:r>
              <a:rPr lang="en-US" dirty="0"/>
              <a:t>$1 </a:t>
            </a:r>
            <a:r>
              <a:rPr lang="en-US" dirty="0" smtClean="0"/>
              <a:t>trillion. 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By 1994 the </a:t>
            </a:r>
            <a:r>
              <a:rPr lang="en-US" dirty="0" smtClean="0"/>
              <a:t>foreign  </a:t>
            </a:r>
            <a:r>
              <a:rPr lang="en-US" dirty="0"/>
              <a:t>debt problem was more or </a:t>
            </a:r>
            <a:r>
              <a:rPr lang="en-US" dirty="0" smtClean="0"/>
              <a:t>less resolved </a:t>
            </a:r>
            <a:r>
              <a:rPr lang="en-US" dirty="0"/>
              <a:t>(i.e., made manageable) for middle-income developing countries </a:t>
            </a:r>
            <a:r>
              <a:rPr lang="en-US" b="1" dirty="0"/>
              <a:t>but not for </a:t>
            </a:r>
            <a:r>
              <a:rPr lang="en-US" b="1" dirty="0" smtClean="0"/>
              <a:t>the poorest </a:t>
            </a:r>
            <a:r>
              <a:rPr lang="en-US" b="1" dirty="0"/>
              <a:t>heavily indebted developing countrie</a:t>
            </a:r>
            <a:r>
              <a:rPr lang="en-US" dirty="0"/>
              <a:t>s (most of which were in sub-Saharan Africa).</a:t>
            </a:r>
          </a:p>
          <a:p>
            <a:pPr algn="just"/>
            <a:r>
              <a:rPr lang="en-US" dirty="0"/>
              <a:t>In June 1999, the G-7 group of seven leading industrial nations wrote off up to 90 </a:t>
            </a:r>
            <a:r>
              <a:rPr lang="en-US" dirty="0" smtClean="0"/>
              <a:t>percent of </a:t>
            </a:r>
            <a:r>
              <a:rPr lang="en-US" dirty="0"/>
              <a:t>the debt that the world’s most indebted nations owed to their governments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foreign </a:t>
            </a:r>
            <a:r>
              <a:rPr lang="en-US" dirty="0"/>
              <a:t>debt of most developing </a:t>
            </a:r>
            <a:r>
              <a:rPr lang="en-US" dirty="0" smtClean="0"/>
              <a:t>countries had remained </a:t>
            </a:r>
            <a:r>
              <a:rPr lang="en-US" dirty="0"/>
              <a:t>serious for </a:t>
            </a:r>
            <a:r>
              <a:rPr lang="en-US" dirty="0" smtClean="0"/>
              <a:t>them.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4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309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The Foreign Debt Problem of Developing Countries</a:t>
            </a:r>
            <a:endParaRPr lang="en-US" sz="36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765" y="1108365"/>
            <a:ext cx="9984508" cy="524798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r>
              <a:rPr lang="en-US" sz="3600" b="1" dirty="0"/>
              <a:t>Trade Problems of Developing Countries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256"/>
            <a:ext cx="10515600" cy="499470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During the 1980s, developed countries, beset by slow growth and large unemployment</a:t>
            </a:r>
            <a:r>
              <a:rPr lang="en-US" dirty="0" smtClean="0"/>
              <a:t>, </a:t>
            </a:r>
            <a:r>
              <a:rPr lang="en-US" b="1" dirty="0" smtClean="0"/>
              <a:t>increased </a:t>
            </a:r>
            <a:r>
              <a:rPr lang="en-US" b="1" dirty="0"/>
              <a:t>the trade protection </a:t>
            </a:r>
            <a:r>
              <a:rPr lang="en-US" dirty="0"/>
              <a:t>they provided to some of their large industries (such as </a:t>
            </a:r>
            <a:r>
              <a:rPr lang="en-US" dirty="0" smtClean="0"/>
              <a:t>textiles, steel</a:t>
            </a:r>
            <a:r>
              <a:rPr lang="en-US" dirty="0"/>
              <a:t>, shipbuilding, consumer electronic products, television sets, shoes, </a:t>
            </a:r>
            <a:r>
              <a:rPr lang="en-US" dirty="0" smtClean="0"/>
              <a:t>and many other </a:t>
            </a:r>
            <a:r>
              <a:rPr lang="en-US" dirty="0"/>
              <a:t>products) against imports from developing countries. </a:t>
            </a:r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1993, nearly a third of developing </a:t>
            </a:r>
            <a:r>
              <a:rPr lang="en-US" dirty="0" smtClean="0"/>
              <a:t>countries’ exports </a:t>
            </a:r>
            <a:r>
              <a:rPr lang="en-US" dirty="0"/>
              <a:t>to industrial countries were restricted by quotas and other nontariff trade </a:t>
            </a:r>
            <a:r>
              <a:rPr lang="en-US" dirty="0" smtClean="0"/>
              <a:t>barriers(NTBs</a:t>
            </a:r>
            <a:r>
              <a:rPr lang="en-US" dirty="0"/>
              <a:t>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LEARNING GOALS: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</a:t>
            </a:r>
            <a:r>
              <a:rPr lang="en-US" dirty="0"/>
              <a:t>the relationship between international </a:t>
            </a:r>
            <a:r>
              <a:rPr lang="en-US" dirty="0" smtClean="0"/>
              <a:t>trade and </a:t>
            </a:r>
            <a:r>
              <a:rPr lang="en-US" dirty="0"/>
              <a:t>economic development</a:t>
            </a:r>
          </a:p>
          <a:p>
            <a:r>
              <a:rPr lang="en-US" dirty="0" smtClean="0"/>
              <a:t>Understand </a:t>
            </a:r>
            <a:r>
              <a:rPr lang="en-US" dirty="0"/>
              <a:t>the relationship between the terms of </a:t>
            </a:r>
            <a:r>
              <a:rPr lang="en-US" dirty="0" smtClean="0"/>
              <a:t>trade and </a:t>
            </a:r>
            <a:r>
              <a:rPr lang="en-US" dirty="0"/>
              <a:t>export instability and economic development</a:t>
            </a:r>
          </a:p>
          <a:p>
            <a:r>
              <a:rPr lang="en-US" dirty="0" smtClean="0"/>
              <a:t>Compare </a:t>
            </a:r>
            <a:r>
              <a:rPr lang="en-US" dirty="0"/>
              <a:t>imports substitution with export orientation </a:t>
            </a:r>
            <a:r>
              <a:rPr lang="en-US" dirty="0" smtClean="0"/>
              <a:t>as a </a:t>
            </a:r>
            <a:r>
              <a:rPr lang="en-US" dirty="0"/>
              <a:t>development strategy</a:t>
            </a:r>
          </a:p>
          <a:p>
            <a:r>
              <a:rPr lang="en-US" dirty="0" smtClean="0"/>
              <a:t>Describe </a:t>
            </a:r>
            <a:r>
              <a:rPr lang="en-US" dirty="0"/>
              <a:t>the current problems facing </a:t>
            </a:r>
            <a:r>
              <a:rPr lang="en-US" dirty="0" smtClean="0"/>
              <a:t>developing countries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3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365126"/>
            <a:ext cx="11563927" cy="918729"/>
          </a:xfrm>
        </p:spPr>
        <p:txBody>
          <a:bodyPr>
            <a:normAutofit/>
          </a:bodyPr>
          <a:lstStyle/>
          <a:p>
            <a:r>
              <a:rPr lang="en-US" sz="3600" b="1" dirty="0"/>
              <a:t>Price Instability and the Primary Exports of Developing 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nations often experience wild fluctuations in the prices of their primary exports.</a:t>
            </a:r>
          </a:p>
          <a:p>
            <a:r>
              <a:rPr lang="en-US" dirty="0"/>
              <a:t>This is due to both </a:t>
            </a:r>
            <a:r>
              <a:rPr lang="en-US" b="1" dirty="0"/>
              <a:t>inelastic and unstable demand and supply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5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rmAutofit/>
          </a:bodyPr>
          <a:lstStyle/>
          <a:p>
            <a:r>
              <a:rPr lang="fr-FR" sz="3600" b="1" dirty="0"/>
              <a:t>11.5 Import Substitution versus Export Orientation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now examine the reasons why developing nations want to </a:t>
            </a:r>
            <a:r>
              <a:rPr lang="en-US" b="1" dirty="0"/>
              <a:t>industrialize</a:t>
            </a:r>
            <a:r>
              <a:rPr lang="en-US" dirty="0"/>
              <a:t> and the </a:t>
            </a:r>
            <a:r>
              <a:rPr lang="en-US" dirty="0" smtClean="0"/>
              <a:t>advantages and </a:t>
            </a:r>
            <a:r>
              <a:rPr lang="en-US" dirty="0"/>
              <a:t>disadvantages of industrialization through import substitution versus exports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We will </a:t>
            </a:r>
            <a:r>
              <a:rPr lang="en-US" dirty="0"/>
              <a:t>then evaluate the results of the policy of </a:t>
            </a:r>
            <a:r>
              <a:rPr lang="en-US" b="1" dirty="0"/>
              <a:t>import substitution</a:t>
            </a:r>
            <a:r>
              <a:rPr lang="en-US" dirty="0"/>
              <a:t>, which most </a:t>
            </a:r>
            <a:r>
              <a:rPr lang="en-US" dirty="0" smtClean="0"/>
              <a:t>developing nations </a:t>
            </a:r>
            <a:r>
              <a:rPr lang="en-US" dirty="0"/>
              <a:t>chose as their strategy for industrialization and development during the 1950s, </a:t>
            </a:r>
            <a:r>
              <a:rPr lang="en-US" dirty="0" smtClean="0"/>
              <a:t>1960s,and </a:t>
            </a:r>
            <a:r>
              <a:rPr lang="en-US" dirty="0"/>
              <a:t>1970s.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rmAutofit/>
          </a:bodyPr>
          <a:lstStyle/>
          <a:p>
            <a:r>
              <a:rPr lang="fr-FR" sz="3600" b="1" dirty="0"/>
              <a:t>11.5 Import Substitution versus Export Orientation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During the </a:t>
            </a:r>
            <a:r>
              <a:rPr lang="en-US" b="1" dirty="0"/>
              <a:t>1950s, 1960s, and 1970s</a:t>
            </a:r>
            <a:r>
              <a:rPr lang="en-US" dirty="0"/>
              <a:t>, most developing nations made a deliberate </a:t>
            </a:r>
            <a:r>
              <a:rPr lang="en-US" b="1" dirty="0"/>
              <a:t>attempt </a:t>
            </a:r>
            <a:r>
              <a:rPr lang="en-US" b="1" dirty="0" smtClean="0"/>
              <a:t>to industrialize </a:t>
            </a:r>
            <a:r>
              <a:rPr lang="en-US" dirty="0"/>
              <a:t>rather than continuing to </a:t>
            </a:r>
            <a:r>
              <a:rPr lang="en-US" b="1" dirty="0"/>
              <a:t>specialize in the production of primary </a:t>
            </a:r>
            <a:r>
              <a:rPr lang="en-US" b="1" dirty="0" smtClean="0"/>
              <a:t>commodities </a:t>
            </a:r>
            <a:r>
              <a:rPr lang="en-US" dirty="0" smtClean="0"/>
              <a:t>(food</a:t>
            </a:r>
            <a:r>
              <a:rPr lang="en-US" dirty="0"/>
              <a:t>, raw materials, and minerals) </a:t>
            </a:r>
            <a:r>
              <a:rPr lang="en-US" b="1" dirty="0"/>
              <a:t>for export</a:t>
            </a:r>
            <a:r>
              <a:rPr lang="en-US" dirty="0"/>
              <a:t>, as prescribed by traditional trade theory.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Import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964"/>
            <a:ext cx="10515600" cy="5146385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(</a:t>
            </a:r>
            <a:r>
              <a:rPr lang="en-US" dirty="0"/>
              <a:t>1) faster </a:t>
            </a:r>
            <a:r>
              <a:rPr lang="en-US" b="1" dirty="0"/>
              <a:t>technological progress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2) the </a:t>
            </a:r>
            <a:r>
              <a:rPr lang="en-US" dirty="0" smtClean="0"/>
              <a:t>creation of </a:t>
            </a:r>
            <a:r>
              <a:rPr lang="en-US" b="1" dirty="0"/>
              <a:t>high-paying jobs </a:t>
            </a:r>
            <a:r>
              <a:rPr lang="en-US" dirty="0"/>
              <a:t>to relieve the serious unemployment and underemployment </a:t>
            </a:r>
            <a:r>
              <a:rPr lang="en-US" dirty="0" smtClean="0"/>
              <a:t>problems faced </a:t>
            </a:r>
            <a:r>
              <a:rPr lang="en-US" dirty="0"/>
              <a:t>by most developing nations,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3) </a:t>
            </a:r>
            <a:r>
              <a:rPr lang="en-US" b="1" dirty="0"/>
              <a:t>higher multipliers and accelerators </a:t>
            </a:r>
            <a:r>
              <a:rPr lang="en-US" dirty="0"/>
              <a:t>through </a:t>
            </a:r>
            <a:r>
              <a:rPr lang="en-US" dirty="0" smtClean="0"/>
              <a:t>greater backward </a:t>
            </a:r>
            <a:r>
              <a:rPr lang="en-US" dirty="0"/>
              <a:t>and forward linkages in the production process,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4) </a:t>
            </a:r>
            <a:r>
              <a:rPr lang="en-US" b="1" dirty="0"/>
              <a:t>rising terms of trade </a:t>
            </a:r>
            <a:r>
              <a:rPr lang="en-US" dirty="0"/>
              <a:t>and </a:t>
            </a:r>
            <a:r>
              <a:rPr lang="en-US" b="1" dirty="0" smtClean="0"/>
              <a:t>more stable </a:t>
            </a:r>
            <a:r>
              <a:rPr lang="en-US" b="1" dirty="0"/>
              <a:t>export prices </a:t>
            </a:r>
            <a:r>
              <a:rPr lang="en-US" dirty="0"/>
              <a:t>and earnings, </a:t>
            </a:r>
            <a:r>
              <a:rPr lang="en-US" dirty="0" smtClean="0"/>
              <a:t> </a:t>
            </a:r>
            <a:r>
              <a:rPr lang="en-US" dirty="0"/>
              <a:t>(5) </a:t>
            </a:r>
            <a:r>
              <a:rPr lang="en-US" b="1" dirty="0"/>
              <a:t>relief from balance-of-payments </a:t>
            </a:r>
            <a:r>
              <a:rPr lang="en-US" b="1" dirty="0" smtClean="0"/>
              <a:t>difficulties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desire of developing nations to industrialize is natural in view </a:t>
            </a:r>
            <a:r>
              <a:rPr lang="en-US" dirty="0" smtClean="0"/>
              <a:t>of the </a:t>
            </a:r>
            <a:r>
              <a:rPr lang="en-US" dirty="0"/>
              <a:t>fact that all rich nations are industrial while most poor nations are primarily agricultural.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9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Import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advantages</a:t>
            </a:r>
            <a:r>
              <a:rPr lang="en-US" dirty="0"/>
              <a:t>: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1) The market for the industrial product already exists, as </a:t>
            </a:r>
            <a:r>
              <a:rPr lang="en-US" dirty="0" smtClean="0"/>
              <a:t>evidenced by </a:t>
            </a:r>
            <a:r>
              <a:rPr lang="en-US" dirty="0"/>
              <a:t>imports of the commodity, so that </a:t>
            </a:r>
            <a:r>
              <a:rPr lang="en-US" b="1" dirty="0"/>
              <a:t>risks are reduced </a:t>
            </a:r>
            <a:r>
              <a:rPr lang="en-US" dirty="0"/>
              <a:t>in setting up an industry to </a:t>
            </a:r>
            <a:r>
              <a:rPr lang="en-US" dirty="0" smtClean="0"/>
              <a:t>replace imports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2) It is easier for developing nations to protect their domestic market </a:t>
            </a:r>
            <a:r>
              <a:rPr lang="en-US" b="1" dirty="0" smtClean="0"/>
              <a:t>against foreign competition </a:t>
            </a:r>
            <a:r>
              <a:rPr lang="en-US" dirty="0"/>
              <a:t>than to force developed nations to lower trade barriers against </a:t>
            </a:r>
            <a:r>
              <a:rPr lang="en-US" dirty="0" smtClean="0"/>
              <a:t>their manufactured </a:t>
            </a:r>
            <a:r>
              <a:rPr lang="en-US" dirty="0"/>
              <a:t>exports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(3) </a:t>
            </a:r>
            <a:r>
              <a:rPr lang="en-US" b="1" dirty="0"/>
              <a:t>Foreign firms are induced to establish so-called tariff factories </a:t>
            </a:r>
            <a:r>
              <a:rPr lang="en-US" b="1" dirty="0" smtClean="0"/>
              <a:t>to overcome </a:t>
            </a:r>
            <a:r>
              <a:rPr lang="en-US" b="1" dirty="0"/>
              <a:t>the tariff wall of developing nations.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3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Import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528"/>
            <a:ext cx="10515600" cy="543098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Disadvantages</a:t>
            </a:r>
            <a:r>
              <a:rPr lang="en-US" dirty="0"/>
              <a:t>: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1) Domestic industries </a:t>
            </a:r>
            <a:r>
              <a:rPr lang="en-US" dirty="0" smtClean="0"/>
              <a:t>can grow </a:t>
            </a:r>
            <a:r>
              <a:rPr lang="en-US" dirty="0"/>
              <a:t>accustomed to protection from foreign competition and have </a:t>
            </a:r>
            <a:r>
              <a:rPr lang="en-US" b="1" dirty="0"/>
              <a:t>no incentive to </a:t>
            </a:r>
            <a:r>
              <a:rPr lang="en-US" b="1" dirty="0" smtClean="0"/>
              <a:t>become more </a:t>
            </a:r>
            <a:r>
              <a:rPr lang="en-US" b="1" dirty="0"/>
              <a:t>efficient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(</a:t>
            </a:r>
            <a:r>
              <a:rPr lang="en-US" dirty="0"/>
              <a:t>2) Import substitution can lead to </a:t>
            </a:r>
            <a:r>
              <a:rPr lang="en-US" b="1" dirty="0"/>
              <a:t>inefficient industries </a:t>
            </a:r>
            <a:r>
              <a:rPr lang="en-US" dirty="0"/>
              <a:t>because the </a:t>
            </a:r>
            <a:r>
              <a:rPr lang="en-US" dirty="0" smtClean="0"/>
              <a:t>smallness of </a:t>
            </a:r>
            <a:r>
              <a:rPr lang="en-US" dirty="0"/>
              <a:t>the domestic market in many developing nations does </a:t>
            </a:r>
            <a:r>
              <a:rPr lang="en-US" b="1" dirty="0"/>
              <a:t>not allow them to take </a:t>
            </a:r>
            <a:r>
              <a:rPr lang="en-US" b="1" dirty="0" smtClean="0"/>
              <a:t>advantage of </a:t>
            </a:r>
            <a:r>
              <a:rPr lang="en-US" b="1" dirty="0"/>
              <a:t>economies of scale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(</a:t>
            </a:r>
            <a:r>
              <a:rPr lang="en-US" dirty="0"/>
              <a:t>3) After the simpler manufactured imports are replaced by </a:t>
            </a:r>
            <a:r>
              <a:rPr lang="en-US" dirty="0" smtClean="0"/>
              <a:t>domestic production</a:t>
            </a:r>
            <a:r>
              <a:rPr lang="en-US" dirty="0"/>
              <a:t>, </a:t>
            </a:r>
            <a:r>
              <a:rPr lang="en-US" b="1" dirty="0"/>
              <a:t>import substitution becomes more and more difficult and costly </a:t>
            </a:r>
            <a:r>
              <a:rPr lang="en-US" dirty="0" smtClean="0"/>
              <a:t>as </a:t>
            </a:r>
            <a:r>
              <a:rPr lang="en-US" dirty="0"/>
              <a:t>more capital-intensive and technologically </a:t>
            </a:r>
            <a:r>
              <a:rPr lang="en-US" dirty="0" smtClean="0"/>
              <a:t>advanced imports </a:t>
            </a:r>
            <a:r>
              <a:rPr lang="en-US" dirty="0"/>
              <a:t>have to be replaced by domestic production.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/>
              <a:t>Export-oriented industrialization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218"/>
            <a:ext cx="10515600" cy="4980132"/>
          </a:xfrm>
        </p:spPr>
        <p:txBody>
          <a:bodyPr>
            <a:normAutofit/>
          </a:bodyPr>
          <a:lstStyle/>
          <a:p>
            <a:r>
              <a:rPr lang="en-US" b="1" dirty="0"/>
              <a:t>Advantages</a:t>
            </a:r>
          </a:p>
          <a:p>
            <a:pPr algn="just"/>
            <a:r>
              <a:rPr lang="en-US" dirty="0" smtClean="0"/>
              <a:t>(</a:t>
            </a:r>
            <a:r>
              <a:rPr lang="en-US" dirty="0"/>
              <a:t>1) It overcomes the smallness of the domestic market and allows </a:t>
            </a:r>
            <a:r>
              <a:rPr lang="en-US" dirty="0" smtClean="0"/>
              <a:t>a developing </a:t>
            </a:r>
            <a:r>
              <a:rPr lang="en-US" dirty="0"/>
              <a:t>nation to take advantage of </a:t>
            </a:r>
            <a:r>
              <a:rPr lang="en-US" b="1" dirty="0"/>
              <a:t>economies of scale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(2) Production </a:t>
            </a:r>
            <a:r>
              <a:rPr lang="en-US" dirty="0" smtClean="0"/>
              <a:t>of manufactured </a:t>
            </a:r>
            <a:r>
              <a:rPr lang="en-US" dirty="0"/>
              <a:t>goods for export requires and stimulates efficiency throughout the </a:t>
            </a:r>
            <a:r>
              <a:rPr lang="en-US" dirty="0" smtClean="0"/>
              <a:t>economy. This </a:t>
            </a:r>
            <a:r>
              <a:rPr lang="en-US" dirty="0"/>
              <a:t>is especially important when the </a:t>
            </a:r>
            <a:r>
              <a:rPr lang="en-US" b="1" dirty="0"/>
              <a:t>output of an industry is used as an input of </a:t>
            </a:r>
            <a:r>
              <a:rPr lang="en-US" b="1" dirty="0" smtClean="0"/>
              <a:t>an other domestic </a:t>
            </a:r>
            <a:r>
              <a:rPr lang="en-US" b="1" dirty="0"/>
              <a:t>industry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3) The </a:t>
            </a:r>
            <a:r>
              <a:rPr lang="en-US" b="1" dirty="0"/>
              <a:t>expansion of manufactured exports is not limited </a:t>
            </a:r>
            <a:r>
              <a:rPr lang="en-US" dirty="0"/>
              <a:t>(as in the </a:t>
            </a:r>
            <a:r>
              <a:rPr lang="en-US" dirty="0" smtClean="0"/>
              <a:t>case of </a:t>
            </a:r>
            <a:r>
              <a:rPr lang="en-US" dirty="0"/>
              <a:t>import substitution) by the growth of the domestic market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1166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International Trade and Economic Development</vt:lpstr>
      <vt:lpstr> LEARNING GOALS: </vt:lpstr>
      <vt:lpstr>Price Instability and the Primary Exports of Developing Nations</vt:lpstr>
      <vt:lpstr>11.5 Import Substitution versus Export Orientation</vt:lpstr>
      <vt:lpstr>11.5 Import Substitution versus Export Orientation</vt:lpstr>
      <vt:lpstr>Import Substitution</vt:lpstr>
      <vt:lpstr>Import Substitution</vt:lpstr>
      <vt:lpstr>Import Substitution</vt:lpstr>
      <vt:lpstr>Export-oriented industrialization</vt:lpstr>
      <vt:lpstr>Export-oriented industrialization</vt:lpstr>
      <vt:lpstr>Experience with Import Substitution</vt:lpstr>
      <vt:lpstr>11.6 Current Problems Facing Developing Countries</vt:lpstr>
      <vt:lpstr>Poverty in Developing Countries</vt:lpstr>
      <vt:lpstr>Population Indicators, 1990–2010</vt:lpstr>
      <vt:lpstr>The Foreign Debt Problem of Developing Countries</vt:lpstr>
      <vt:lpstr>The Foreign Debt Problem of Developing Countries</vt:lpstr>
      <vt:lpstr>Trade Problems of Developing Countries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Trade and Economic Development</dc:title>
  <dc:creator>Dell</dc:creator>
  <cp:lastModifiedBy>Dell</cp:lastModifiedBy>
  <cp:revision>35</cp:revision>
  <dcterms:created xsi:type="dcterms:W3CDTF">2022-12-12T16:17:19Z</dcterms:created>
  <dcterms:modified xsi:type="dcterms:W3CDTF">2022-12-19T18:07:58Z</dcterms:modified>
</cp:coreProperties>
</file>