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25" r:id="rId2"/>
    <p:sldId id="319" r:id="rId3"/>
    <p:sldId id="326" r:id="rId4"/>
    <p:sldId id="320" r:id="rId5"/>
    <p:sldId id="321" r:id="rId6"/>
    <p:sldId id="284" r:id="rId7"/>
    <p:sldId id="322" r:id="rId8"/>
    <p:sldId id="286" r:id="rId9"/>
    <p:sldId id="287" r:id="rId10"/>
    <p:sldId id="288" r:id="rId11"/>
    <p:sldId id="292" r:id="rId12"/>
    <p:sldId id="323" r:id="rId13"/>
    <p:sldId id="294" r:id="rId14"/>
    <p:sldId id="295" r:id="rId15"/>
    <p:sldId id="296" r:id="rId16"/>
    <p:sldId id="298" r:id="rId17"/>
    <p:sldId id="266" r:id="rId18"/>
    <p:sldId id="329" r:id="rId19"/>
    <p:sldId id="324" r:id="rId20"/>
    <p:sldId id="267" r:id="rId21"/>
    <p:sldId id="268" r:id="rId22"/>
    <p:sldId id="327" r:id="rId23"/>
    <p:sldId id="32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F4391-2D50-4ECA-B678-887ACE0EBB35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C6364-98C5-403B-B1C9-AF0A7B98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C6364-98C5-403B-B1C9-AF0A7B98F7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68EC-4789-4A70-9BE4-C1B872C928C3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9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05669-24FC-4CA0-BCBE-0FC304AF32C9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52E7-A959-4B9F-90B0-D012759F3670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5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42" y="68853"/>
            <a:ext cx="10067839" cy="8262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103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755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6901" y="6248368"/>
            <a:ext cx="2539841" cy="4575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2 - </a:t>
            </a:r>
            <a:fld id="{7FFE7E0D-B474-4937-B675-E012AB6AA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24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3FD3-C488-42EC-A031-478F50583987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07A8-104C-44B1-B50A-F7EDB64E205E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9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C818-B684-4CFB-B43B-1AF9E1906B40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76D8-07A9-4CA1-9B0C-B33305C04F93}" type="datetime1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F451-AD51-4EC0-B1FB-CFFBE0253E76}" type="datetime1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AC50-1AE2-4772-8AA6-25AFB6245FA3}" type="datetime1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9147B-7779-469F-8E28-ADE99E395F9B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7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FB44-E258-4434-97AD-F3011E471563}" type="datetime1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2A187-2059-457B-A703-6E8F5C7A1D98}" type="datetime1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BA32C-AB67-4218-AC08-6A8F5F03C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onlib.org/library/Smith/smW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International Economics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200" b="1" dirty="0"/>
              <a:t>Chapter 2: </a:t>
            </a:r>
            <a:r>
              <a:rPr lang="en-US" sz="3200" b="1" dirty="0"/>
              <a:t>The Law of Comparative Advantage</a:t>
            </a:r>
            <a:endParaRPr lang="en-US" altLang="en-US" sz="3200" b="1" dirty="0"/>
          </a:p>
          <a:p>
            <a:pPr algn="ctr"/>
            <a:endParaRPr lang="en-US" altLang="en-US" dirty="0"/>
          </a:p>
          <a:p>
            <a:pPr algn="r"/>
            <a:r>
              <a:rPr lang="en-US" altLang="en-US" dirty="0"/>
              <a:t>Dominick Salvatore</a:t>
            </a:r>
          </a:p>
          <a:p>
            <a:pPr algn="r"/>
            <a:r>
              <a:rPr lang="en-US" altLang="en-US" dirty="0"/>
              <a:t>John Wiley &amp; Sons, </a:t>
            </a:r>
            <a:r>
              <a:rPr lang="en-US" altLang="en-US" dirty="0" err="1"/>
              <a:t>Inc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47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956037" y="68853"/>
            <a:ext cx="7573780" cy="82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14" dirty="0">
                <a:solidFill>
                  <a:schemeClr val="tx1"/>
                </a:solidFill>
                <a:latin typeface="+mn-lt"/>
              </a:rPr>
              <a:t>The Mercantilists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785545" y="1377051"/>
            <a:ext cx="8675420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 smtClean="0">
                <a:latin typeface="+mn-lt"/>
              </a:rPr>
              <a:t>– </a:t>
            </a:r>
            <a:r>
              <a:rPr lang="en-US" altLang="en-US" sz="2800" dirty="0">
                <a:latin typeface="+mn-lt"/>
              </a:rPr>
              <a:t>exports must exceed imports for a country to become wealthy!</a:t>
            </a:r>
          </a:p>
          <a:p>
            <a:pPr algn="just" eaLnBrk="1" hangingPunct="1"/>
            <a:r>
              <a:rPr lang="en-US" altLang="en-US" sz="2800" b="1" dirty="0">
                <a:latin typeface="+mn-lt"/>
              </a:rPr>
              <a:t>Can this condition hold for all countries?</a:t>
            </a:r>
          </a:p>
          <a:p>
            <a:pPr lvl="1" algn="just" eaLnBrk="1" hangingPunct="1"/>
            <a:r>
              <a:rPr lang="en-US" altLang="en-US" dirty="0">
                <a:latin typeface="+mn-lt"/>
              </a:rPr>
              <a:t>No!</a:t>
            </a:r>
          </a:p>
          <a:p>
            <a:pPr lvl="1" algn="just"/>
            <a:r>
              <a:rPr lang="en-US" altLang="en-US" dirty="0">
                <a:latin typeface="+mn-lt"/>
              </a:rPr>
              <a:t>Therefore, the wealth of one country must come at the expense of another </a:t>
            </a:r>
            <a:r>
              <a:rPr lang="en-US" altLang="en-US" dirty="0" smtClean="0">
                <a:latin typeface="+mn-lt"/>
              </a:rPr>
              <a:t>country </a:t>
            </a:r>
            <a:r>
              <a:rPr lang="en-US" b="1" dirty="0">
                <a:latin typeface="+mn-lt"/>
              </a:rPr>
              <a:t>(i.e., trade was a zero-sum game</a:t>
            </a:r>
            <a:r>
              <a:rPr lang="en-US" b="1" dirty="0" smtClean="0">
                <a:latin typeface="+mn-lt"/>
              </a:rPr>
              <a:t>)</a:t>
            </a:r>
            <a:r>
              <a:rPr lang="en-US" dirty="0" smtClean="0">
                <a:latin typeface="+mn-lt"/>
              </a:rPr>
              <a:t>.</a:t>
            </a:r>
            <a:endParaRPr lang="en-US" altLang="en-US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66916" y="294967"/>
            <a:ext cx="9762901" cy="600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14" dirty="0">
                <a:solidFill>
                  <a:schemeClr val="tx1"/>
                </a:solidFill>
                <a:latin typeface="+mn-lt"/>
              </a:rPr>
              <a:t>Are precious metals “wealth”?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68594" y="1091380"/>
            <a:ext cx="9792371" cy="52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dirty="0">
                <a:latin typeface="+mn-lt"/>
              </a:rPr>
              <a:t>To the Mercantilists, yes</a:t>
            </a:r>
            <a:r>
              <a:rPr lang="en-US" altLang="en-US" sz="2800" dirty="0" smtClean="0">
                <a:latin typeface="+mn-lt"/>
              </a:rPr>
              <a:t>.</a:t>
            </a:r>
          </a:p>
          <a:p>
            <a:pPr algn="just"/>
            <a:r>
              <a:rPr lang="en-US" sz="2800" b="1" dirty="0" smtClean="0">
                <a:latin typeface="+mn-lt"/>
              </a:rPr>
              <a:t>More metals meant </a:t>
            </a:r>
            <a:r>
              <a:rPr lang="en-US" sz="2800" b="1" dirty="0">
                <a:latin typeface="+mn-lt"/>
              </a:rPr>
              <a:t>more money </a:t>
            </a:r>
            <a:r>
              <a:rPr lang="en-US" sz="2800" dirty="0">
                <a:latin typeface="+mn-lt"/>
              </a:rPr>
              <a:t>(i.e., more gold coins) in </a:t>
            </a:r>
            <a:r>
              <a:rPr lang="en-US" sz="2800" dirty="0" smtClean="0">
                <a:latin typeface="+mn-lt"/>
              </a:rPr>
              <a:t>circulation and </a:t>
            </a:r>
            <a:r>
              <a:rPr lang="en-US" sz="2800" b="1" dirty="0">
                <a:latin typeface="+mn-lt"/>
              </a:rPr>
              <a:t>greater business activity</a:t>
            </a:r>
            <a:endParaRPr lang="en-US" altLang="en-US" sz="2800" b="1" dirty="0">
              <a:latin typeface="+mn-lt"/>
            </a:endParaRPr>
          </a:p>
          <a:p>
            <a:pPr algn="just" eaLnBrk="1" hangingPunct="1"/>
            <a:r>
              <a:rPr lang="en-US" altLang="en-US" sz="2800" dirty="0">
                <a:latin typeface="+mn-lt"/>
              </a:rPr>
              <a:t>Modern measures of wealth are based on a country’s ability to produce the goods and services that improve </a:t>
            </a:r>
            <a:r>
              <a:rPr lang="en-US" altLang="en-US" sz="2800" dirty="0" err="1" smtClean="0">
                <a:latin typeface="+mn-lt"/>
              </a:rPr>
              <a:t>i.e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b="1" dirty="0" smtClean="0">
                <a:latin typeface="+mn-lt"/>
              </a:rPr>
              <a:t>quality </a:t>
            </a:r>
            <a:r>
              <a:rPr lang="en-US" altLang="en-US" sz="2800" b="1" dirty="0">
                <a:latin typeface="+mn-lt"/>
              </a:rPr>
              <a:t>of </a:t>
            </a:r>
            <a:r>
              <a:rPr lang="en-US" altLang="en-US" sz="2800" b="1" dirty="0" smtClean="0">
                <a:latin typeface="+mn-lt"/>
              </a:rPr>
              <a:t>life,</a:t>
            </a: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b="1" dirty="0" smtClean="0">
                <a:latin typeface="+mn-lt"/>
              </a:rPr>
              <a:t>Human Capital</a:t>
            </a:r>
            <a:endParaRPr lang="en-US" altLang="en-US" sz="2800" b="1" dirty="0">
              <a:latin typeface="+mn-lt"/>
            </a:endParaRPr>
          </a:p>
          <a:p>
            <a:pPr lvl="1" algn="just" eaLnBrk="1" hangingPunct="1"/>
            <a:r>
              <a:rPr lang="en-US" altLang="en-US" dirty="0">
                <a:latin typeface="+mn-lt"/>
              </a:rPr>
              <a:t>Hence, the Mercantilist conclusion is based a definition of wealth </a:t>
            </a:r>
            <a:r>
              <a:rPr lang="en-US" altLang="en-US" dirty="0" smtClean="0">
                <a:latin typeface="+mn-lt"/>
              </a:rPr>
              <a:t>that </a:t>
            </a:r>
            <a:r>
              <a:rPr lang="en-US" altLang="en-US" dirty="0">
                <a:latin typeface="+mn-lt"/>
              </a:rPr>
              <a:t>differs significantly from modern notions of wealth.</a:t>
            </a:r>
          </a:p>
          <a:p>
            <a:pPr lvl="1" algn="just" eaLnBrk="1" hangingPunct="1"/>
            <a:r>
              <a:rPr lang="en-US" altLang="en-US" dirty="0">
                <a:latin typeface="+mn-lt"/>
              </a:rPr>
              <a:t>This distinction leads to very </a:t>
            </a:r>
            <a:r>
              <a:rPr lang="en-US" altLang="en-US" b="1" dirty="0">
                <a:latin typeface="+mn-lt"/>
              </a:rPr>
              <a:t>different conclusions about how to become a wealthy nation</a:t>
            </a:r>
            <a:r>
              <a:rPr lang="en-US" altLang="en-US" dirty="0">
                <a:latin typeface="+mn-lt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Trade Based on Absolute Advantage: Adam Smith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678"/>
            <a:ext cx="10515600" cy="475128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deas </a:t>
            </a:r>
            <a:r>
              <a:rPr lang="en-US" dirty="0"/>
              <a:t>of Adam </a:t>
            </a:r>
            <a:r>
              <a:rPr lang="en-US" dirty="0" smtClean="0"/>
              <a:t>Smith can </a:t>
            </a:r>
            <a:r>
              <a:rPr lang="en-US" dirty="0"/>
              <a:t>best be understood if they are regarded as reactions to the mercantilists</a:t>
            </a:r>
            <a:r>
              <a:rPr lang="en-US" dirty="0" smtClean="0"/>
              <a:t>’ views </a:t>
            </a:r>
            <a:r>
              <a:rPr lang="en-US" dirty="0"/>
              <a:t>on trade and on the role of the government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theory of </a:t>
            </a:r>
            <a:r>
              <a:rPr lang="en-US" b="1" dirty="0"/>
              <a:t>absolute </a:t>
            </a:r>
            <a:r>
              <a:rPr lang="en-US" b="1" dirty="0" smtClean="0"/>
              <a:t>advantage </a:t>
            </a:r>
            <a:r>
              <a:rPr lang="en-US" dirty="0" smtClean="0"/>
              <a:t>was </a:t>
            </a:r>
            <a:r>
              <a:rPr lang="en-US" dirty="0"/>
              <a:t>developed by </a:t>
            </a:r>
            <a:r>
              <a:rPr lang="en-US" b="1" dirty="0"/>
              <a:t>Adam Smith </a:t>
            </a:r>
            <a:r>
              <a:rPr lang="en-US" dirty="0" smtClean="0"/>
              <a:t>in</a:t>
            </a:r>
            <a:r>
              <a:rPr lang="en-US" b="1" dirty="0" smtClean="0"/>
              <a:t> (</a:t>
            </a:r>
            <a:r>
              <a:rPr lang="en-US" dirty="0" smtClean="0"/>
              <a:t>1776).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u="sng" dirty="0" smtClean="0">
                <a:hlinkClick r:id="rId2"/>
              </a:rPr>
              <a:t>An </a:t>
            </a:r>
            <a:r>
              <a:rPr lang="en-US" b="1" u="sng" dirty="0">
                <a:hlinkClick r:id="rId2"/>
              </a:rPr>
              <a:t>Inquiry into the Nature and Causes of the Wealth of Nations</a:t>
            </a:r>
          </a:p>
          <a:p>
            <a:pPr algn="just"/>
            <a:endParaRPr lang="en-US" dirty="0" smtClean="0"/>
          </a:p>
          <a:p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399071" y="265471"/>
            <a:ext cx="8130746" cy="62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14" dirty="0" smtClean="0">
                <a:solidFill>
                  <a:schemeClr val="tx1"/>
                </a:solidFill>
              </a:rPr>
              <a:t>Absolute advantage</a:t>
            </a:r>
            <a:endParaRPr lang="en-US" altLang="en-US" sz="3614" dirty="0">
              <a:solidFill>
                <a:schemeClr val="tx1"/>
              </a:solidFill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91613" y="1377051"/>
            <a:ext cx="9969352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400" dirty="0">
                <a:latin typeface="+mn-lt"/>
              </a:rPr>
              <a:t>Smith started with the simple truth that for </a:t>
            </a:r>
            <a:r>
              <a:rPr lang="en-US" sz="2400" b="1" dirty="0">
                <a:latin typeface="+mn-lt"/>
              </a:rPr>
              <a:t>two nations to trade with each </a:t>
            </a:r>
            <a:r>
              <a:rPr lang="en-US" sz="2400" dirty="0">
                <a:latin typeface="+mn-lt"/>
              </a:rPr>
              <a:t>other voluntarily, </a:t>
            </a:r>
            <a:r>
              <a:rPr lang="en-US" sz="2400" b="1" dirty="0">
                <a:latin typeface="+mn-lt"/>
              </a:rPr>
              <a:t>both nations must gain</a:t>
            </a:r>
            <a:r>
              <a:rPr lang="en-US" sz="2400" dirty="0">
                <a:latin typeface="+mn-lt"/>
              </a:rPr>
              <a:t>. </a:t>
            </a:r>
            <a:endParaRPr lang="en-US" sz="2400" dirty="0" smtClean="0">
              <a:latin typeface="+mn-lt"/>
            </a:endParaRPr>
          </a:p>
          <a:p>
            <a:pPr algn="just"/>
            <a:r>
              <a:rPr lang="en-US" sz="2400" dirty="0" smtClean="0">
                <a:latin typeface="+mn-lt"/>
              </a:rPr>
              <a:t>If </a:t>
            </a:r>
            <a:r>
              <a:rPr lang="en-US" sz="2400" dirty="0">
                <a:latin typeface="+mn-lt"/>
              </a:rPr>
              <a:t>one nation gained nothing or lost, it would simply refuse to trade.</a:t>
            </a:r>
          </a:p>
          <a:p>
            <a:pPr algn="just" eaLnBrk="1" hangingPunct="1"/>
            <a:r>
              <a:rPr lang="en-US" altLang="en-US" sz="2400" b="1" dirty="0" smtClean="0">
                <a:latin typeface="+mn-lt"/>
              </a:rPr>
              <a:t>Absolute </a:t>
            </a:r>
            <a:r>
              <a:rPr lang="en-US" altLang="en-US" sz="2400" b="1" dirty="0">
                <a:latin typeface="+mn-lt"/>
              </a:rPr>
              <a:t>advantage exists between nations when they differ in their ability to produce goods.</a:t>
            </a:r>
          </a:p>
          <a:p>
            <a:pPr lvl="1" algn="just" eaLnBrk="1" hangingPunct="1"/>
            <a:r>
              <a:rPr lang="en-US" altLang="en-US" sz="2400" dirty="0">
                <a:latin typeface="+mn-lt"/>
              </a:rPr>
              <a:t>More specifically, absolute advantage exists when one country is good at producing one item, while another country is good at producing another item.</a:t>
            </a:r>
          </a:p>
          <a:p>
            <a:pPr lvl="1" eaLnBrk="1" hangingPunct="1"/>
            <a:endParaRPr lang="en-US" altLang="en-US" sz="2530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6783" y="397338"/>
            <a:ext cx="10067839" cy="615385"/>
          </a:xfrm>
        </p:spPr>
        <p:txBody>
          <a:bodyPr/>
          <a:lstStyle/>
          <a:p>
            <a:r>
              <a:rPr lang="en-US" altLang="en-US" sz="3253" b="1" dirty="0">
                <a:latin typeface="+mn-lt"/>
              </a:rPr>
              <a:t>An example of absolute advantage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530" b="1" dirty="0"/>
              <a:t>Countries</a:t>
            </a:r>
          </a:p>
          <a:p>
            <a:pPr lvl="1"/>
            <a:r>
              <a:rPr lang="en-US" altLang="en-US" sz="2169" b="1" dirty="0"/>
              <a:t>Scotland</a:t>
            </a:r>
          </a:p>
          <a:p>
            <a:pPr lvl="1"/>
            <a:r>
              <a:rPr lang="en-US" altLang="en-US" sz="2169" b="1" dirty="0"/>
              <a:t>Mexico</a:t>
            </a:r>
          </a:p>
          <a:p>
            <a:r>
              <a:rPr lang="en-US" altLang="en-US" sz="2530" b="1" dirty="0"/>
              <a:t>Goods</a:t>
            </a:r>
          </a:p>
          <a:p>
            <a:pPr lvl="1"/>
            <a:r>
              <a:rPr lang="en-US" altLang="en-US" sz="2169" b="1" dirty="0"/>
              <a:t>Coffee beans</a:t>
            </a:r>
          </a:p>
          <a:p>
            <a:pPr lvl="1"/>
            <a:r>
              <a:rPr lang="en-US" altLang="en-US" sz="2169" b="1" dirty="0"/>
              <a:t>Wool</a:t>
            </a:r>
          </a:p>
        </p:txBody>
      </p:sp>
      <p:graphicFrame>
        <p:nvGraphicFramePr>
          <p:cNvPr id="9011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9063296"/>
              </p:ext>
            </p:extLst>
          </p:nvPr>
        </p:nvGraphicFramePr>
        <p:xfrm>
          <a:off x="4660490" y="1378486"/>
          <a:ext cx="6951407" cy="471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Chart" r:id="rId3" imgW="4724317" imgH="5219554" progId="MSGraph.Chart.8">
                  <p:embed followColorScheme="full"/>
                </p:oleObj>
              </mc:Choice>
              <mc:Fallback>
                <p:oleObj name="Chart" r:id="rId3" imgW="4724317" imgH="521955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490" y="1378486"/>
                        <a:ext cx="6951407" cy="4716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2 - </a:t>
            </a:r>
            <a:fld id="{7FFE7E0D-B474-4937-B675-E012AB6AA5D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80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901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1248697" y="245805"/>
            <a:ext cx="9281120" cy="64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53" dirty="0">
                <a:solidFill>
                  <a:schemeClr val="tx1"/>
                </a:solidFill>
              </a:rPr>
              <a:t>An example of absolute advantage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04800" y="1377051"/>
            <a:ext cx="5958348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530" b="1" dirty="0"/>
              <a:t>How does specialization and trade advantage Scotland?</a:t>
            </a:r>
          </a:p>
          <a:p>
            <a:pPr lvl="1" algn="just" eaLnBrk="1" hangingPunct="1"/>
            <a:r>
              <a:rPr lang="en-US" altLang="en-US" sz="2169" dirty="0"/>
              <a:t>By reducing coffee bean production, resources are freed for producing more wool</a:t>
            </a:r>
          </a:p>
          <a:p>
            <a:pPr lvl="1" algn="just" eaLnBrk="1" hangingPunct="1"/>
            <a:r>
              <a:rPr lang="en-US" altLang="en-US" sz="2169" dirty="0"/>
              <a:t>Each hour of production change costs 1 unit of coffee beans but gains 4 units of wool</a:t>
            </a: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37219"/>
              </p:ext>
            </p:extLst>
          </p:nvPr>
        </p:nvGraphicFramePr>
        <p:xfrm>
          <a:off x="6676103" y="1379920"/>
          <a:ext cx="4758812" cy="471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Chart" r:id="rId3" imgW="4724317" imgH="5219554" progId="MSGraph.Chart.8">
                  <p:embed followColorScheme="full"/>
                </p:oleObj>
              </mc:Choice>
              <mc:Fallback>
                <p:oleObj name="Chart" r:id="rId3" imgW="4724317" imgH="521955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103" y="1379920"/>
                        <a:ext cx="4758812" cy="4716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769806" y="314631"/>
            <a:ext cx="8760011" cy="5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53" dirty="0">
                <a:solidFill>
                  <a:schemeClr val="tx1"/>
                </a:solidFill>
              </a:rPr>
              <a:t>An example of absolute advantage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432619" y="1377051"/>
            <a:ext cx="5368413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530" b="1" dirty="0"/>
              <a:t>Does specialization and trade also advantage Mexico?</a:t>
            </a:r>
          </a:p>
          <a:p>
            <a:pPr lvl="1" eaLnBrk="1" hangingPunct="1"/>
            <a:r>
              <a:rPr lang="en-US" altLang="en-US" sz="2169" dirty="0"/>
              <a:t>By reducing wool production, resources are freed for producing more coffee beans</a:t>
            </a:r>
          </a:p>
          <a:p>
            <a:pPr lvl="1" eaLnBrk="1" hangingPunct="1"/>
            <a:r>
              <a:rPr lang="en-US" altLang="en-US" sz="2169" dirty="0"/>
              <a:t>Each hour of production change costs 2 units of wool but gains 10 units of coffee beans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6192107" y="1378486"/>
          <a:ext cx="4268858" cy="471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Chart" r:id="rId3" imgW="4724317" imgH="5219554" progId="MSGraph.Chart.8">
                  <p:embed followColorScheme="full"/>
                </p:oleObj>
              </mc:Choice>
              <mc:Fallback>
                <p:oleObj name="Chart" r:id="rId3" imgW="4724317" imgH="5219554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07" y="1378486"/>
                        <a:ext cx="4268858" cy="4716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Illustration of Absolute Advantage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Table 2.1 shows that </a:t>
            </a:r>
            <a:r>
              <a:rPr lang="en-US" b="1" dirty="0"/>
              <a:t>one hour of labor time produces six bushels of wheat in the </a:t>
            </a:r>
            <a:r>
              <a:rPr lang="en-US" b="1" dirty="0" smtClean="0"/>
              <a:t>United States </a:t>
            </a:r>
            <a:r>
              <a:rPr lang="en-US" b="1" dirty="0"/>
              <a:t>but only one in the United Kingdom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other hand, one hour of labor </a:t>
            </a:r>
            <a:r>
              <a:rPr lang="en-US" dirty="0" smtClean="0"/>
              <a:t>time produces </a:t>
            </a:r>
            <a:r>
              <a:rPr lang="en-US" dirty="0"/>
              <a:t>five yards of cloth in the United Kingdom but only four in the United States.</a:t>
            </a:r>
          </a:p>
          <a:p>
            <a:pPr algn="just"/>
            <a:r>
              <a:rPr lang="en-US" dirty="0"/>
              <a:t>Thus, the </a:t>
            </a:r>
            <a:r>
              <a:rPr lang="en-US" b="1" dirty="0"/>
              <a:t>United States is more efficient</a:t>
            </a:r>
            <a:r>
              <a:rPr lang="en-US" dirty="0"/>
              <a:t> than, or </a:t>
            </a:r>
            <a:r>
              <a:rPr lang="en-US" b="1" dirty="0"/>
              <a:t>has an absolute advantage</a:t>
            </a:r>
            <a:r>
              <a:rPr lang="en-US" dirty="0"/>
              <a:t> over, the </a:t>
            </a:r>
            <a:r>
              <a:rPr lang="en-US" dirty="0" smtClean="0"/>
              <a:t>United Kingdom </a:t>
            </a:r>
            <a:r>
              <a:rPr lang="en-US" b="1" dirty="0"/>
              <a:t>in the production of </a:t>
            </a:r>
            <a:r>
              <a:rPr lang="en-US" b="1" dirty="0" smtClean="0"/>
              <a:t>wheat.</a:t>
            </a:r>
          </a:p>
          <a:p>
            <a:pPr algn="just"/>
            <a:r>
              <a:rPr lang="en-US" dirty="0" smtClean="0"/>
              <a:t>While </a:t>
            </a:r>
            <a:r>
              <a:rPr lang="en-US" dirty="0"/>
              <a:t>the </a:t>
            </a:r>
            <a:r>
              <a:rPr lang="en-US" b="1" dirty="0"/>
              <a:t>United Kingdom is more efficient </a:t>
            </a:r>
            <a:r>
              <a:rPr lang="en-US" dirty="0"/>
              <a:t>than</a:t>
            </a:r>
            <a:r>
              <a:rPr lang="en-US" dirty="0" smtClean="0"/>
              <a:t>, or </a:t>
            </a:r>
            <a:r>
              <a:rPr lang="en-US" b="1" dirty="0"/>
              <a:t>has an absolute advantage</a:t>
            </a:r>
            <a:r>
              <a:rPr lang="en-US" dirty="0"/>
              <a:t> over, the United States </a:t>
            </a:r>
            <a:r>
              <a:rPr lang="en-US" b="1" dirty="0"/>
              <a:t>in the production of cloth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With trade, the </a:t>
            </a:r>
            <a:r>
              <a:rPr lang="en-US" sz="3200" b="1" dirty="0"/>
              <a:t>United States would specialize in the production of wheat and exchange part of it for British cloth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/>
              <a:t>With trade, the </a:t>
            </a:r>
            <a:r>
              <a:rPr lang="en-US" sz="3200" b="1" dirty="0"/>
              <a:t>United Kingdom </a:t>
            </a:r>
            <a:r>
              <a:rPr lang="en-US" sz="3200" b="1" dirty="0" smtClean="0"/>
              <a:t>would </a:t>
            </a:r>
            <a:r>
              <a:rPr lang="en-US" sz="3200" b="1" dirty="0"/>
              <a:t>specialize in the production of cloth</a:t>
            </a:r>
            <a:r>
              <a:rPr lang="en-US" sz="3200" b="1" dirty="0" smtClean="0"/>
              <a:t> </a:t>
            </a:r>
            <a:r>
              <a:rPr lang="en-US" sz="3200" b="1" dirty="0"/>
              <a:t>and exchange part of it for </a:t>
            </a:r>
            <a:r>
              <a:rPr lang="en-US" sz="3200" b="1" dirty="0" smtClean="0"/>
              <a:t>wheat from US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89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-US" b="1" dirty="0"/>
              <a:t>Illustration of Absolute Advantage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2074606"/>
            <a:ext cx="10323871" cy="40115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6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b="1" dirty="0"/>
              <a:t>Chapter 2 </a:t>
            </a:r>
            <a:r>
              <a:rPr lang="en-US" b="1" dirty="0" smtClean="0"/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4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 smtClean="0"/>
              <a:t>We examine the development of trade theory from the </a:t>
            </a:r>
            <a:r>
              <a:rPr lang="en-US" altLang="en-US" sz="3200" b="1" dirty="0" smtClean="0"/>
              <a:t>seventeenth 	century </a:t>
            </a:r>
            <a:r>
              <a:rPr lang="en-US" altLang="en-US" sz="3200" dirty="0" smtClean="0"/>
              <a:t>through the ﬁrst part of the </a:t>
            </a:r>
            <a:r>
              <a:rPr lang="en-US" altLang="en-US" sz="3200" b="1" dirty="0" smtClean="0"/>
              <a:t>twentieth century</a:t>
            </a:r>
            <a:r>
              <a:rPr lang="en-US" altLang="en-US" sz="3200" dirty="0" smtClean="0"/>
              <a:t>.</a:t>
            </a:r>
          </a:p>
          <a:p>
            <a:pPr algn="just"/>
            <a:endParaRPr lang="en-US" altLang="en-US" sz="3200" dirty="0" smtClean="0"/>
          </a:p>
          <a:p>
            <a:pPr algn="just"/>
            <a:r>
              <a:rPr lang="en-US" altLang="en-US" sz="3200" b="1" dirty="0" smtClean="0"/>
              <a:t>       </a:t>
            </a:r>
            <a:r>
              <a:rPr lang="en-US" altLang="en-US" b="1" dirty="0" smtClean="0"/>
              <a:t>The Mercantilism</a:t>
            </a:r>
          </a:p>
          <a:p>
            <a:pPr algn="just"/>
            <a:r>
              <a:rPr lang="en-US" sz="2800" b="1" dirty="0" smtClean="0"/>
              <a:t>        Theory </a:t>
            </a:r>
            <a:r>
              <a:rPr lang="en-US" sz="2800" b="1" dirty="0"/>
              <a:t>of </a:t>
            </a:r>
            <a:r>
              <a:rPr lang="en-US" sz="2800" b="1" dirty="0" smtClean="0"/>
              <a:t>Absolute Advantage</a:t>
            </a:r>
            <a:endParaRPr lang="en-US" altLang="en-US" sz="2800" b="1" dirty="0"/>
          </a:p>
          <a:p>
            <a:pPr marL="0" indent="0" algn="just">
              <a:buNone/>
            </a:pPr>
            <a:r>
              <a:rPr lang="en-US" b="1" dirty="0" smtClean="0"/>
              <a:t>•         Law of Comparative Advantage</a:t>
            </a:r>
          </a:p>
          <a:p>
            <a:pPr marL="0" indent="0" algn="just">
              <a:buNone/>
            </a:pPr>
            <a:r>
              <a:rPr lang="en-US" b="1" dirty="0" smtClean="0"/>
              <a:t>•         Opportunity Costs and Relative Commodity Prices</a:t>
            </a:r>
          </a:p>
          <a:p>
            <a:pPr marL="0" indent="0" algn="just">
              <a:buNone/>
            </a:pPr>
            <a:r>
              <a:rPr lang="en-US" b="1" dirty="0" smtClean="0"/>
              <a:t>•     Basis For Trade and Gains From Trade Under Constant Costs 	Conditions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7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/>
          <a:lstStyle/>
          <a:p>
            <a:r>
              <a:rPr lang="en-US" b="1" dirty="0"/>
              <a:t>Absolute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858"/>
            <a:ext cx="10515600" cy="487910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the United States exchanges </a:t>
            </a:r>
            <a:r>
              <a:rPr lang="en-US" b="1" dirty="0"/>
              <a:t>six bushels of wheat </a:t>
            </a:r>
            <a:r>
              <a:rPr lang="en-US" dirty="0"/>
              <a:t>(6W) for </a:t>
            </a:r>
            <a:r>
              <a:rPr lang="en-US" b="1" dirty="0"/>
              <a:t>six yards of British </a:t>
            </a:r>
            <a:r>
              <a:rPr lang="en-US" b="1" dirty="0" smtClean="0"/>
              <a:t>cloth </a:t>
            </a:r>
            <a:r>
              <a:rPr lang="en-US" dirty="0" smtClean="0"/>
              <a:t>(</a:t>
            </a:r>
            <a:r>
              <a:rPr lang="en-US" dirty="0"/>
              <a:t>6C), the </a:t>
            </a:r>
            <a:r>
              <a:rPr lang="en-US" b="1" dirty="0"/>
              <a:t>United States gains </a:t>
            </a:r>
            <a:r>
              <a:rPr lang="en-US" b="1" dirty="0" smtClean="0"/>
              <a:t>2C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Similarly</a:t>
            </a:r>
            <a:r>
              <a:rPr lang="en-US" dirty="0"/>
              <a:t>, the </a:t>
            </a:r>
            <a:r>
              <a:rPr lang="en-US" b="1" dirty="0"/>
              <a:t>6W </a:t>
            </a:r>
            <a:r>
              <a:rPr lang="en-US" dirty="0"/>
              <a:t>that </a:t>
            </a:r>
            <a:r>
              <a:rPr lang="en-US" dirty="0" smtClean="0"/>
              <a:t>the United </a:t>
            </a:r>
            <a:r>
              <a:rPr lang="en-US" dirty="0"/>
              <a:t>Kingdom receives from the United States is equivalent to or would require six </a:t>
            </a:r>
            <a:r>
              <a:rPr lang="en-US" dirty="0" smtClean="0"/>
              <a:t>hours of </a:t>
            </a:r>
            <a:r>
              <a:rPr lang="en-US" dirty="0"/>
              <a:t>labor time to produce in the United Kingdom. </a:t>
            </a:r>
            <a:endParaRPr lang="en-US" dirty="0" smtClean="0"/>
          </a:p>
          <a:p>
            <a:pPr algn="just"/>
            <a:r>
              <a:rPr lang="en-US" b="1" dirty="0" smtClean="0"/>
              <a:t>These </a:t>
            </a:r>
            <a:r>
              <a:rPr lang="en-US" b="1" dirty="0"/>
              <a:t>same six hours can produce 30C </a:t>
            </a:r>
            <a:r>
              <a:rPr lang="en-US" dirty="0" smtClean="0"/>
              <a:t>in the </a:t>
            </a:r>
            <a:r>
              <a:rPr lang="en-US" dirty="0"/>
              <a:t>United Kingdom (6 hours times 5 yards of cloth per hour).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5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fact that the </a:t>
            </a:r>
            <a:r>
              <a:rPr lang="en-US" b="1" dirty="0"/>
              <a:t>United Kingdom gains much more </a:t>
            </a:r>
            <a:r>
              <a:rPr lang="en-US" dirty="0"/>
              <a:t>than the United States is not </a:t>
            </a:r>
            <a:r>
              <a:rPr lang="en-US" dirty="0" smtClean="0"/>
              <a:t>important at </a:t>
            </a:r>
            <a:r>
              <a:rPr lang="en-US" dirty="0"/>
              <a:t>this time. </a:t>
            </a:r>
            <a:endParaRPr lang="en-US" dirty="0" smtClean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is </a:t>
            </a:r>
            <a:r>
              <a:rPr lang="en-US" b="1" dirty="0"/>
              <a:t>important is that </a:t>
            </a:r>
            <a:r>
              <a:rPr lang="en-US" b="1" i="1" dirty="0"/>
              <a:t>both </a:t>
            </a:r>
            <a:r>
              <a:rPr lang="en-US" b="1" dirty="0"/>
              <a:t>nations can </a:t>
            </a:r>
            <a:r>
              <a:rPr lang="en-US" dirty="0"/>
              <a:t>gain from </a:t>
            </a:r>
            <a:r>
              <a:rPr lang="en-US" b="1" dirty="0"/>
              <a:t>specialization in </a:t>
            </a:r>
            <a:r>
              <a:rPr lang="en-US" b="1" dirty="0" smtClean="0"/>
              <a:t>production and </a:t>
            </a:r>
            <a:r>
              <a:rPr lang="en-US" b="1" dirty="0"/>
              <a:t>trade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5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53" b="1" dirty="0">
                <a:latin typeface="+mn-lt"/>
              </a:rPr>
              <a:t>Policy recommendations from absolute advantage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3200" b="1" dirty="0"/>
              <a:t>Specialization and trade advantage both countries</a:t>
            </a:r>
          </a:p>
          <a:p>
            <a:pPr algn="just"/>
            <a:r>
              <a:rPr lang="en-US" altLang="en-US" sz="3200" dirty="0"/>
              <a:t>Therefore, the best policy is to allow producers and consumers in both countries </a:t>
            </a:r>
            <a:r>
              <a:rPr lang="en-US" altLang="en-US" sz="3200" dirty="0" smtClean="0"/>
              <a:t>unregulated access </a:t>
            </a:r>
            <a:r>
              <a:rPr lang="en-US" altLang="en-US" sz="3200" dirty="0"/>
              <a:t>to goods from both countries to maximize the number of advantageous trades that can occur.</a:t>
            </a:r>
          </a:p>
          <a:p>
            <a:pPr algn="just"/>
            <a:r>
              <a:rPr lang="en-US" altLang="en-US" sz="3200" dirty="0"/>
              <a:t>In other words, </a:t>
            </a:r>
            <a:r>
              <a:rPr lang="en-US" altLang="en-US" sz="3200" b="1" dirty="0"/>
              <a:t>laissez-faire.</a:t>
            </a:r>
          </a:p>
          <a:p>
            <a:pPr lvl="1" algn="just"/>
            <a:r>
              <a:rPr lang="en-US" altLang="en-US" sz="3200" b="1" dirty="0"/>
              <a:t>The policy of minimum government interference with economic activity</a:t>
            </a:r>
            <a:r>
              <a:rPr lang="en-US" altLang="en-US" sz="32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latin typeface="+mn-lt"/>
              </a:rPr>
              <a:t>Absolute </a:t>
            </a:r>
            <a:r>
              <a:rPr lang="en-US" altLang="en-US" sz="4000" b="1" dirty="0" smtClean="0">
                <a:latin typeface="+mn-lt"/>
              </a:rPr>
              <a:t>advantage: </a:t>
            </a:r>
            <a:r>
              <a:rPr lang="en-US" altLang="en-US" sz="4000" b="1" dirty="0" smtClean="0">
                <a:latin typeface="+mn-lt"/>
              </a:rPr>
              <a:t>Limitations</a:t>
            </a:r>
            <a:endParaRPr lang="en-US" altLang="en-US" sz="4000" b="1" dirty="0">
              <a:latin typeface="+mn-lt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55174"/>
            <a:ext cx="10515600" cy="4721789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Absolute advantage requires </a:t>
            </a:r>
            <a:r>
              <a:rPr lang="en-US" altLang="en-US" b="1" dirty="0"/>
              <a:t>one country to be better at production of one product and another country to be better at production of another good for specializati</a:t>
            </a:r>
            <a:r>
              <a:rPr lang="en-US" altLang="en-US" dirty="0"/>
              <a:t>on and trade to be mutually advantageous</a:t>
            </a:r>
            <a:r>
              <a:rPr lang="en-US" altLang="en-US" dirty="0" smtClean="0"/>
              <a:t>.</a:t>
            </a:r>
          </a:p>
          <a:p>
            <a:r>
              <a:rPr lang="en-US" altLang="en-US" b="1" dirty="0"/>
              <a:t>What if one country is better at everything?</a:t>
            </a:r>
          </a:p>
          <a:p>
            <a:pPr lvl="1"/>
            <a:r>
              <a:rPr lang="en-US" altLang="en-US" b="1" dirty="0"/>
              <a:t>The theory of comparative advantage provides this answer.</a:t>
            </a:r>
          </a:p>
          <a:p>
            <a:pPr algn="just"/>
            <a:r>
              <a:rPr lang="en-US" dirty="0" smtClean="0"/>
              <a:t>Absolute </a:t>
            </a:r>
            <a:r>
              <a:rPr lang="en-US" dirty="0"/>
              <a:t>advantage, however, can explain only a very small part of world trade today, such as some of the </a:t>
            </a:r>
            <a:r>
              <a:rPr lang="en-US" b="1" dirty="0"/>
              <a:t>trade between developed and developing countries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Most of world trade, especially trade among developed countries, could not be explained by absolute advantage.</a:t>
            </a:r>
          </a:p>
          <a:p>
            <a:pPr algn="just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/>
              <a:t>law of comparative advantage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Absolute advantage requires </a:t>
            </a:r>
            <a:r>
              <a:rPr lang="en-US" altLang="en-US" b="1" dirty="0"/>
              <a:t>one country to be better at production of one product and another country to be better at production of another good for specializati</a:t>
            </a:r>
            <a:r>
              <a:rPr lang="en-US" altLang="en-US" dirty="0"/>
              <a:t>on and trade to be mutually advantageous.</a:t>
            </a:r>
          </a:p>
          <a:p>
            <a:r>
              <a:rPr lang="en-US" altLang="en-US" b="1" dirty="0"/>
              <a:t>What if one country is better at everything?</a:t>
            </a:r>
          </a:p>
          <a:p>
            <a:pPr lvl="1"/>
            <a:r>
              <a:rPr lang="en-US" altLang="en-US" sz="3000" b="1" dirty="0"/>
              <a:t>The theory of comparative advantage provides this answer.</a:t>
            </a:r>
          </a:p>
          <a:p>
            <a:pPr algn="just"/>
            <a:r>
              <a:rPr lang="en-US" dirty="0" smtClean="0"/>
              <a:t>Indeed</a:t>
            </a:r>
            <a:r>
              <a:rPr lang="en-US" dirty="0"/>
              <a:t>, absolute advantage will be seen to </a:t>
            </a:r>
            <a:r>
              <a:rPr lang="en-US"/>
              <a:t>be </a:t>
            </a:r>
            <a:r>
              <a:rPr lang="en-US" smtClean="0"/>
              <a:t>a </a:t>
            </a:r>
            <a:r>
              <a:rPr lang="en-US" dirty="0"/>
              <a:t>special case of the more general theory of comparative advantage.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6893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+mn-lt"/>
              </a:rPr>
              <a:t>The basic questions of international trade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1382"/>
            <a:ext cx="10515600" cy="5085582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What is the basis of trade?</a:t>
            </a:r>
          </a:p>
          <a:p>
            <a:pPr lvl="1"/>
            <a:r>
              <a:rPr lang="en-US" altLang="en-US" b="1" dirty="0" smtClean="0"/>
              <a:t>Absolute Advantage and Comparative Advantage</a:t>
            </a:r>
          </a:p>
          <a:p>
            <a:pPr lvl="1" algn="just"/>
            <a:r>
              <a:rPr lang="en-US" altLang="en-US" sz="2800" dirty="0" smtClean="0"/>
              <a:t>A nation will voluntarily engage in trade only if it </a:t>
            </a:r>
            <a:r>
              <a:rPr lang="en-US" altLang="en-US" sz="2800" b="1" dirty="0" smtClean="0"/>
              <a:t>beneﬁts from trade</a:t>
            </a:r>
            <a:r>
              <a:rPr lang="en-US" altLang="en-US" sz="2800" dirty="0" smtClean="0"/>
              <a:t>. </a:t>
            </a:r>
          </a:p>
          <a:p>
            <a:pPr algn="just"/>
            <a:r>
              <a:rPr lang="en-US" altLang="en-US" sz="2892" b="1" dirty="0" smtClean="0"/>
              <a:t>What </a:t>
            </a:r>
            <a:r>
              <a:rPr lang="en-US" altLang="en-US" sz="2892" b="1" dirty="0"/>
              <a:t>are the gains from trade?</a:t>
            </a:r>
          </a:p>
          <a:p>
            <a:pPr lvl="1" algn="just"/>
            <a:r>
              <a:rPr lang="en-US" altLang="en-US" sz="2530" dirty="0"/>
              <a:t>The models of Absolute and Comparative Advantage show that the gains from trade are </a:t>
            </a:r>
            <a:r>
              <a:rPr lang="en-US" altLang="en-US" sz="2530" b="1" dirty="0"/>
              <a:t>increased consumption </a:t>
            </a:r>
            <a:r>
              <a:rPr lang="en-US" altLang="en-US" sz="2530" dirty="0"/>
              <a:t>gained through </a:t>
            </a:r>
            <a:r>
              <a:rPr lang="en-US" altLang="en-US" sz="2530" b="1" dirty="0"/>
              <a:t>specialization in production and trade</a:t>
            </a:r>
            <a:r>
              <a:rPr lang="en-US" altLang="en-US" sz="2530" dirty="0"/>
              <a:t>.</a:t>
            </a:r>
          </a:p>
          <a:p>
            <a:pPr lvl="1" algn="just"/>
            <a:endParaRPr lang="en-US" altLang="en-US" sz="2800" dirty="0" smtClean="0"/>
          </a:p>
          <a:p>
            <a:pPr lvl="1" algn="just"/>
            <a:r>
              <a:rPr lang="en-US" altLang="en-US" sz="2800" dirty="0" smtClean="0"/>
              <a:t> How large are the gains and how are they </a:t>
            </a:r>
            <a:r>
              <a:rPr lang="en-US" altLang="en-US" sz="2800" b="1" dirty="0" smtClean="0"/>
              <a:t>divided among the trading nations</a:t>
            </a:r>
            <a:r>
              <a:rPr lang="en-US" altLang="en-US" sz="2800" dirty="0" smtClean="0"/>
              <a:t>?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The Pattern </a:t>
            </a:r>
            <a:r>
              <a:rPr lang="en-US" sz="4000" b="1" dirty="0" smtClean="0">
                <a:latin typeface="+mn-lt"/>
              </a:rPr>
              <a:t>of </a:t>
            </a:r>
            <a:r>
              <a:rPr lang="en-US" sz="4000" b="1" dirty="0" smtClean="0">
                <a:latin typeface="+mn-lt"/>
              </a:rPr>
              <a:t>Trade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b="1" dirty="0" smtClean="0"/>
              <a:t>What is the pattern of trade? </a:t>
            </a:r>
          </a:p>
          <a:p>
            <a:pPr algn="just"/>
            <a:r>
              <a:rPr lang="en-US" dirty="0" smtClean="0"/>
              <a:t>That is, what commodities are traded and which commodities are </a:t>
            </a:r>
            <a:r>
              <a:rPr lang="en-US" b="1" dirty="0" smtClean="0"/>
              <a:t>exported and imported </a:t>
            </a:r>
            <a:r>
              <a:rPr lang="en-US" dirty="0" smtClean="0"/>
              <a:t>by each nation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marL="228600" lvl="1" algn="just">
              <a:spcBef>
                <a:spcPts val="1000"/>
              </a:spcBef>
            </a:pPr>
            <a:r>
              <a:rPr lang="en-US" altLang="en-US" sz="2530" b="1" dirty="0"/>
              <a:t>What determines the pattern of specialization that drives international trade?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US" altLang="en-US" b="1" dirty="0" smtClean="0"/>
              <a:t>Development of Trade Theory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65"/>
            <a:ext cx="10515600" cy="463329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Mercantilism </a:t>
            </a:r>
            <a:r>
              <a:rPr lang="en-US" dirty="0" smtClean="0"/>
              <a:t>that </a:t>
            </a:r>
            <a:r>
              <a:rPr lang="en-US" dirty="0"/>
              <a:t>prevailed during the </a:t>
            </a:r>
            <a:r>
              <a:rPr lang="en-US" b="1" dirty="0"/>
              <a:t>seventeenth and eighteenth </a:t>
            </a:r>
            <a:r>
              <a:rPr lang="en-US" dirty="0"/>
              <a:t>centuries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theory of </a:t>
            </a:r>
            <a:r>
              <a:rPr lang="en-US" b="1" dirty="0"/>
              <a:t>absolute advantage</a:t>
            </a:r>
            <a:r>
              <a:rPr lang="en-US" dirty="0"/>
              <a:t>, developed by </a:t>
            </a:r>
            <a:r>
              <a:rPr lang="en-US" b="1" dirty="0"/>
              <a:t>Adam </a:t>
            </a:r>
            <a:r>
              <a:rPr lang="en-US" b="1" dirty="0" smtClean="0"/>
              <a:t>Smith (</a:t>
            </a:r>
            <a:r>
              <a:rPr lang="en-US" dirty="0" smtClean="0"/>
              <a:t>1776). 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Law </a:t>
            </a:r>
            <a:r>
              <a:rPr lang="en-US" b="1" dirty="0"/>
              <a:t>of comparative </a:t>
            </a:r>
            <a:r>
              <a:rPr lang="en-US" b="1" dirty="0" smtClean="0"/>
              <a:t>advantage </a:t>
            </a:r>
            <a:r>
              <a:rPr lang="en-US" dirty="0" smtClean="0"/>
              <a:t>by </a:t>
            </a:r>
            <a:r>
              <a:rPr lang="en-US" b="1" dirty="0" smtClean="0"/>
              <a:t>David Ricardo </a:t>
            </a:r>
            <a:r>
              <a:rPr lang="en-US" dirty="0" smtClean="0"/>
              <a:t>that explain the </a:t>
            </a:r>
            <a:r>
              <a:rPr lang="en-US" dirty="0"/>
              <a:t>pattern of and the gains from </a:t>
            </a:r>
            <a:r>
              <a:rPr lang="en-US" dirty="0" smtClean="0"/>
              <a:t>trade.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law </a:t>
            </a:r>
            <a:r>
              <a:rPr lang="en-US" dirty="0"/>
              <a:t>of comparative advantage is one of the most important laws of </a:t>
            </a:r>
            <a:r>
              <a:rPr lang="en-US" dirty="0" smtClean="0"/>
              <a:t>economics.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4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The </a:t>
            </a:r>
            <a:r>
              <a:rPr lang="en-US" sz="4000" b="1" dirty="0" smtClean="0">
                <a:latin typeface="+mn-lt"/>
              </a:rPr>
              <a:t>Mercantilists</a:t>
            </a:r>
            <a:endParaRPr lang="en-US" altLang="en-US" sz="4000" b="1" dirty="0">
              <a:latin typeface="+mn-lt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During </a:t>
            </a:r>
            <a:r>
              <a:rPr lang="en-US" dirty="0"/>
              <a:t>the </a:t>
            </a:r>
            <a:r>
              <a:rPr lang="en-US" b="1" dirty="0"/>
              <a:t>seventeenth </a:t>
            </a:r>
            <a:r>
              <a:rPr lang="en-US" b="1" dirty="0" smtClean="0"/>
              <a:t>and eighteenth </a:t>
            </a:r>
            <a:r>
              <a:rPr lang="en-US" b="1" dirty="0"/>
              <a:t>centuries </a:t>
            </a:r>
            <a:r>
              <a:rPr lang="en-US" dirty="0"/>
              <a:t>a group of men (</a:t>
            </a:r>
            <a:r>
              <a:rPr lang="en-US" b="1" dirty="0"/>
              <a:t>merchants, bankers, government officials, and </a:t>
            </a:r>
            <a:r>
              <a:rPr lang="en-US" b="1" dirty="0" smtClean="0"/>
              <a:t>even philo</a:t>
            </a:r>
            <a:r>
              <a:rPr lang="en-US" dirty="0" smtClean="0"/>
              <a:t>sophers</a:t>
            </a:r>
            <a:r>
              <a:rPr lang="en-US" dirty="0"/>
              <a:t>) wrote essays </a:t>
            </a:r>
            <a:r>
              <a:rPr lang="en-US" dirty="0" smtClean="0"/>
              <a:t>on </a:t>
            </a:r>
            <a:r>
              <a:rPr lang="en-US" dirty="0"/>
              <a:t>international trade that advocated an </a:t>
            </a:r>
            <a:r>
              <a:rPr lang="en-US" dirty="0" smtClean="0"/>
              <a:t>economic philosophy </a:t>
            </a:r>
            <a:r>
              <a:rPr lang="en-US" dirty="0"/>
              <a:t>known as </a:t>
            </a:r>
            <a:r>
              <a:rPr lang="en-US" dirty="0" smtClean="0"/>
              <a:t>mercantilism.</a:t>
            </a:r>
            <a:endParaRPr lang="en-US" dirty="0"/>
          </a:p>
          <a:p>
            <a:pPr algn="just"/>
            <a:r>
              <a:rPr lang="en-US" sz="2800" b="1" dirty="0" smtClean="0"/>
              <a:t>Mercantilism</a:t>
            </a:r>
            <a:r>
              <a:rPr lang="en-US" sz="2800" dirty="0" smtClean="0"/>
              <a:t> </a:t>
            </a:r>
            <a:r>
              <a:rPr lang="en-US" sz="2800" dirty="0"/>
              <a:t>is an economic practice by which governments used their economies to </a:t>
            </a:r>
            <a:r>
              <a:rPr lang="en-US" sz="2800" b="1" dirty="0"/>
              <a:t>augment state power </a:t>
            </a:r>
            <a:r>
              <a:rPr lang="en-US" sz="2800" dirty="0"/>
              <a:t>at the expense of other countries. Governments sought to ensure that </a:t>
            </a:r>
            <a:r>
              <a:rPr lang="en-US" sz="2800" b="1" dirty="0"/>
              <a:t>exports exceeded imports</a:t>
            </a:r>
            <a:r>
              <a:rPr lang="en-US" sz="2800" dirty="0"/>
              <a:t> and to </a:t>
            </a:r>
            <a:r>
              <a:rPr lang="en-US" sz="2800" b="1" dirty="0"/>
              <a:t>accumulate wealth </a:t>
            </a:r>
            <a:r>
              <a:rPr lang="en-US" sz="2800" dirty="0"/>
              <a:t>in the form of </a:t>
            </a:r>
            <a:r>
              <a:rPr lang="en-US" sz="2800" b="1" dirty="0" smtClean="0"/>
              <a:t>precious metals </a:t>
            </a:r>
            <a:r>
              <a:rPr lang="en-US" sz="2800" dirty="0"/>
              <a:t>(mostly gold and silver).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The Mercantilists’ Views on Trade</a:t>
            </a:r>
            <a:endParaRPr lang="en-US" altLang="en-US" sz="4000" b="1" dirty="0">
              <a:latin typeface="+mn-lt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14168"/>
            <a:ext cx="10515600" cy="4662795"/>
          </a:xfrm>
        </p:spPr>
        <p:txBody>
          <a:bodyPr>
            <a:normAutofit/>
          </a:bodyPr>
          <a:lstStyle/>
          <a:p>
            <a:pPr algn="just"/>
            <a:r>
              <a:rPr lang="en-US" altLang="en-US" b="1" dirty="0" smtClean="0"/>
              <a:t>What </a:t>
            </a:r>
            <a:r>
              <a:rPr lang="en-US" altLang="en-US" b="1" dirty="0"/>
              <a:t>is wealth?</a:t>
            </a:r>
            <a:endParaRPr lang="en-US" altLang="en-US" dirty="0"/>
          </a:p>
          <a:p>
            <a:pPr lvl="1" algn="just"/>
            <a:r>
              <a:rPr lang="en-US" altLang="en-US" sz="2800" dirty="0"/>
              <a:t>The Mercantilist answer was the stock of precious metals possessed by a country</a:t>
            </a:r>
            <a:r>
              <a:rPr lang="en-US" altLang="en-US" sz="2800" dirty="0" smtClean="0"/>
              <a:t>.</a:t>
            </a:r>
          </a:p>
          <a:p>
            <a:pPr algn="just"/>
            <a:r>
              <a:rPr lang="en-US" altLang="en-US" b="1" dirty="0"/>
              <a:t>How can precious metals be obtained?</a:t>
            </a:r>
          </a:p>
          <a:p>
            <a:pPr lvl="2" algn="just"/>
            <a:r>
              <a:rPr lang="en-US" altLang="en-US" sz="2800" dirty="0"/>
              <a:t>Extraction from naturally occurring stocks</a:t>
            </a:r>
          </a:p>
          <a:p>
            <a:pPr lvl="2" algn="just"/>
            <a:r>
              <a:rPr lang="en-US" altLang="en-US" sz="2800" dirty="0"/>
              <a:t>This option is available to few countries</a:t>
            </a:r>
          </a:p>
          <a:p>
            <a:pPr lvl="1"/>
            <a:endParaRPr lang="en-US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11045" y="314631"/>
            <a:ext cx="9418772" cy="93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 smtClean="0">
                <a:solidFill>
                  <a:schemeClr val="tx1"/>
                </a:solidFill>
                <a:latin typeface="+mn-lt"/>
              </a:rPr>
              <a:t>The Mercantilists</a:t>
            </a:r>
            <a:endParaRPr lang="en-US" altLang="en-US" sz="3614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99768" y="1377051"/>
            <a:ext cx="9861197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800" b="1" dirty="0" smtClean="0">
                <a:latin typeface="+mn-lt"/>
              </a:rPr>
              <a:t>How </a:t>
            </a:r>
            <a:r>
              <a:rPr lang="en-US" altLang="en-US" sz="2800" b="1" dirty="0">
                <a:latin typeface="+mn-lt"/>
              </a:rPr>
              <a:t>can precious metals be obtained?</a:t>
            </a:r>
          </a:p>
          <a:p>
            <a:pPr lvl="1" algn="just" eaLnBrk="1" hangingPunct="1"/>
            <a:r>
              <a:rPr lang="en-US" altLang="en-US" dirty="0">
                <a:latin typeface="+mn-lt"/>
              </a:rPr>
              <a:t>Extraction from naturally occurring stocks</a:t>
            </a:r>
          </a:p>
          <a:p>
            <a:pPr lvl="1" algn="just" eaLnBrk="1" hangingPunct="1"/>
            <a:r>
              <a:rPr lang="en-US" altLang="en-US" b="1" dirty="0">
                <a:latin typeface="+mn-lt"/>
              </a:rPr>
              <a:t>Earn precious metals through exports of goods and services</a:t>
            </a:r>
          </a:p>
          <a:p>
            <a:pPr lvl="2" algn="just" eaLnBrk="1" hangingPunct="1"/>
            <a:r>
              <a:rPr lang="en-US" altLang="en-US" sz="2800" dirty="0">
                <a:latin typeface="+mn-lt"/>
              </a:rPr>
              <a:t>Since payment for exports is made with precious metals, </a:t>
            </a:r>
            <a:r>
              <a:rPr lang="en-US" altLang="en-US" sz="2800" b="1" dirty="0">
                <a:latin typeface="+mn-lt"/>
              </a:rPr>
              <a:t>exporting causes precious metals to flow into a country</a:t>
            </a:r>
          </a:p>
          <a:p>
            <a:pPr lvl="2" algn="just" eaLnBrk="1" hangingPunct="1"/>
            <a:r>
              <a:rPr lang="en-US" altLang="en-US" sz="2800" dirty="0">
                <a:latin typeface="+mn-lt"/>
              </a:rPr>
              <a:t>Similarly, since payment for imports is also made with precious metals, </a:t>
            </a:r>
            <a:r>
              <a:rPr lang="en-US" altLang="en-US" sz="2800" b="1" dirty="0">
                <a:latin typeface="+mn-lt"/>
              </a:rPr>
              <a:t>importing causes precious metals to flow out of country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84903" y="68853"/>
            <a:ext cx="9644914" cy="82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 anchor="ctr"/>
          <a:lstStyle>
            <a:lvl1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defTabSz="1014413"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defTabSz="1014413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14" dirty="0">
                <a:solidFill>
                  <a:schemeClr val="tx1"/>
                </a:solidFill>
                <a:latin typeface="+mn-lt"/>
              </a:rPr>
              <a:t>The Mercantilists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785545" y="1377051"/>
            <a:ext cx="8675420" cy="47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596" tIns="45798" rIns="91596" bIns="45798"/>
          <a:lstStyle>
            <a:lvl1pPr marL="379413" indent="-379413" defTabSz="10144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3913" indent="-317500" defTabSz="10144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66825" indent="-252413" defTabSz="10144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3238" indent="-252413" defTabSz="10144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1238" indent="-254000" defTabSz="10144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384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956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28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0038" indent="-254000" defTabSz="1014413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dirty="0" smtClean="0">
                <a:latin typeface="+mn-lt"/>
              </a:rPr>
              <a:t>Mercantilist </a:t>
            </a:r>
            <a:r>
              <a:rPr lang="en-US" altLang="en-US" sz="2800" b="1" dirty="0">
                <a:latin typeface="+mn-lt"/>
              </a:rPr>
              <a:t>policy</a:t>
            </a:r>
          </a:p>
          <a:p>
            <a:pPr lvl="1"/>
            <a:r>
              <a:rPr lang="en-US" altLang="en-US" b="1" dirty="0">
                <a:latin typeface="+mn-lt"/>
              </a:rPr>
              <a:t>Strict government </a:t>
            </a:r>
            <a:r>
              <a:rPr lang="en-US" altLang="en-US" dirty="0">
                <a:latin typeface="+mn-lt"/>
              </a:rPr>
              <a:t>control over economic activity to ensure a </a:t>
            </a:r>
            <a:r>
              <a:rPr lang="en-US" altLang="en-US" b="1" dirty="0">
                <a:latin typeface="+mn-lt"/>
              </a:rPr>
              <a:t>positive trade </a:t>
            </a:r>
            <a:r>
              <a:rPr lang="en-US" altLang="en-US" b="1" dirty="0" smtClean="0">
                <a:latin typeface="+mn-lt"/>
              </a:rPr>
              <a:t>balance</a:t>
            </a:r>
          </a:p>
          <a:p>
            <a:pPr lvl="1"/>
            <a:r>
              <a:rPr lang="en-US" altLang="en-US" dirty="0">
                <a:latin typeface="+mn-lt"/>
              </a:rPr>
              <a:t>exports must exceed imports for a country to become wealthy!</a:t>
            </a:r>
            <a:endParaRPr lang="en-US" altLang="en-US" b="1" dirty="0">
              <a:latin typeface="+mn-lt"/>
            </a:endParaRPr>
          </a:p>
          <a:p>
            <a:pPr eaLnBrk="1" hangingPunct="1"/>
            <a:endParaRPr lang="en-US" altLang="en-US" sz="2892" b="1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1309</Words>
  <Application>Microsoft Office PowerPoint</Application>
  <PresentationFormat>Widescreen</PresentationFormat>
  <Paragraphs>151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Chart</vt:lpstr>
      <vt:lpstr>International Economics</vt:lpstr>
      <vt:lpstr> Chapter 2 : </vt:lpstr>
      <vt:lpstr>The basic questions of international trade</vt:lpstr>
      <vt:lpstr>The Pattern of Trade</vt:lpstr>
      <vt:lpstr>Development of Trade Theory</vt:lpstr>
      <vt:lpstr>The Mercantilists</vt:lpstr>
      <vt:lpstr>The Mercantilists’ Views on Trade</vt:lpstr>
      <vt:lpstr>PowerPoint Presentation</vt:lpstr>
      <vt:lpstr>PowerPoint Presentation</vt:lpstr>
      <vt:lpstr>PowerPoint Presentation</vt:lpstr>
      <vt:lpstr>PowerPoint Presentation</vt:lpstr>
      <vt:lpstr>Trade Based on Absolute Advantage: Adam Smith</vt:lpstr>
      <vt:lpstr>PowerPoint Presentation</vt:lpstr>
      <vt:lpstr>An example of absolute advantage</vt:lpstr>
      <vt:lpstr>PowerPoint Presentation</vt:lpstr>
      <vt:lpstr>PowerPoint Presentation</vt:lpstr>
      <vt:lpstr>Illustration of Absolute Advantage</vt:lpstr>
      <vt:lpstr>Absolute Advantage</vt:lpstr>
      <vt:lpstr>Illustration of Absolute Advantage</vt:lpstr>
      <vt:lpstr>Absolute Advantage</vt:lpstr>
      <vt:lpstr>Absolute Advantage</vt:lpstr>
      <vt:lpstr>Policy recommendations from absolute advantage</vt:lpstr>
      <vt:lpstr>Absolute advantage: Limitations</vt:lpstr>
      <vt:lpstr>The law of comparative advantage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International Economics</dc:title>
  <dc:creator>Hp</dc:creator>
  <cp:lastModifiedBy>Dell</cp:lastModifiedBy>
  <cp:revision>44</cp:revision>
  <dcterms:created xsi:type="dcterms:W3CDTF">2022-03-14T06:54:51Z</dcterms:created>
  <dcterms:modified xsi:type="dcterms:W3CDTF">2022-03-15T16:35:09Z</dcterms:modified>
</cp:coreProperties>
</file>