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88" r:id="rId3"/>
    <p:sldId id="289" r:id="rId4"/>
    <p:sldId id="290" r:id="rId5"/>
    <p:sldId id="292" r:id="rId6"/>
    <p:sldId id="294" r:id="rId7"/>
    <p:sldId id="296" r:id="rId8"/>
    <p:sldId id="301" r:id="rId9"/>
    <p:sldId id="304" r:id="rId10"/>
    <p:sldId id="307" r:id="rId11"/>
    <p:sldId id="308" r:id="rId12"/>
    <p:sldId id="312" r:id="rId13"/>
    <p:sldId id="313" r:id="rId14"/>
    <p:sldId id="314" r:id="rId15"/>
    <p:sldId id="315" r:id="rId16"/>
    <p:sldId id="318" r:id="rId17"/>
    <p:sldId id="319" r:id="rId18"/>
    <p:sldId id="320" r:id="rId19"/>
    <p:sldId id="321" r:id="rId20"/>
    <p:sldId id="322" r:id="rId21"/>
    <p:sldId id="324" r:id="rId22"/>
    <p:sldId id="325" r:id="rId23"/>
    <p:sldId id="332" r:id="rId24"/>
    <p:sldId id="3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69" autoAdjust="0"/>
  </p:normalViewPr>
  <p:slideViewPr>
    <p:cSldViewPr snapToGrid="0">
      <p:cViewPr varScale="1"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EB4C-4C1A-4DD2-8833-0990638722E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8BA8-A9E3-4D93-BFFB-5BA172C6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5F86A-C28C-4F37-8762-CCC62EF9E3F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39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056E3-6C82-4D25-91EC-E54299D1D14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13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87A6B-59C8-4E12-B2E5-41FCBD3B218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8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23609-6079-4DD3-B23D-5CB7C9C2D1B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5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E8BFF-8F30-432C-AC7C-838409BFEBE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84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E5F78-51E2-4DE2-9692-F01BC1F96F5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8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304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8CF94-857F-4E9A-8B47-D479E0683C4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4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4B421-E60A-4B23-B178-89F970D4EE5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84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E69F-DDAD-442C-A1F9-A945CC2D61F4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CE50-447E-4E9A-859C-4832F0A1AE8B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CDBB-C20A-4A99-A04E-7C5845994BD2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8F31-08B2-4987-A07E-6A5D52E4B69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8CD5-0C85-4A23-869B-6DB073342727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017C-A4B7-4139-BB5A-E577DEBC842E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4872-789A-4247-A22F-111DE475FFBF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33B4-0B65-48A0-B3A6-4889A4A87A1F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DB56-1AB4-48B3-A136-A8FA3F7B1C51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AE9-24D1-4A52-9D7B-8BB37FB6C9D7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BABC-C3AD-431F-B812-829C7887A43C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D077-9493-46E2-BC45-0490A66640F8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399"/>
            <a:ext cx="9144000" cy="2966485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baseline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Output and the Exchange Rate in the Short Run</a:t>
            </a: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>Chapter 17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499191"/>
          </a:xfrm>
        </p:spPr>
        <p:txBody>
          <a:bodyPr/>
          <a:lstStyle/>
          <a:p>
            <a:pPr eaLnBrk="0" hangingPunct="0"/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International Economics: Theory and Policy</a:t>
            </a:r>
            <a:r>
              <a:rPr lang="en-US" altLang="en-US" b="1" dirty="0" smtClean="0"/>
              <a:t>, </a:t>
            </a:r>
          </a:p>
          <a:p>
            <a:pPr eaLnBrk="0" hangingPunct="0"/>
            <a:endParaRPr lang="en-US" altLang="en-US" b="1" dirty="0" smtClean="0"/>
          </a:p>
          <a:p>
            <a:pPr eaLnBrk="0" hangingPunct="0"/>
            <a:r>
              <a:rPr lang="en-US" altLang="en-US" b="1" dirty="0" smtClean="0"/>
              <a:t> Paul R. Krugman and Maurice Obstfeld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D52B-1CF6-43C1-85F1-270E3325D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Short-Run </a:t>
            </a:r>
            <a:r>
              <a:rPr lang="en-US" altLang="en-US" dirty="0">
                <a:solidFill>
                  <a:srgbClr val="336699"/>
                </a:solidFill>
              </a:rPr>
              <a:t>Equilibrium: The Intersection of </a:t>
            </a:r>
            <a:r>
              <a:rPr lang="en-US" altLang="en-US" i="1" dirty="0">
                <a:solidFill>
                  <a:srgbClr val="336699"/>
                </a:solidFill>
              </a:rPr>
              <a:t>DD</a:t>
            </a:r>
            <a:r>
              <a:rPr lang="en-US" altLang="en-US" dirty="0">
                <a:solidFill>
                  <a:srgbClr val="336699"/>
                </a:solidFill>
              </a:rPr>
              <a:t> and </a:t>
            </a:r>
            <a:r>
              <a:rPr lang="en-US" altLang="en-US" i="1" dirty="0">
                <a:solidFill>
                  <a:srgbClr val="336699"/>
                </a:solidFill>
              </a:rPr>
              <a:t>AA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6329" name="Group 9"/>
          <p:cNvGrpSpPr>
            <a:grpSpLocks/>
          </p:cNvGrpSpPr>
          <p:nvPr/>
        </p:nvGrpSpPr>
        <p:grpSpPr bwMode="auto">
          <a:xfrm rot="96168"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6330" name="Freeform 10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6357" name="Group 37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56356" name="Group 36"/>
            <p:cNvGrpSpPr>
              <a:grpSpLocks/>
            </p:cNvGrpSpPr>
            <p:nvPr/>
          </p:nvGrpSpPr>
          <p:grpSpPr bwMode="auto">
            <a:xfrm>
              <a:off x="1079" y="2313"/>
              <a:ext cx="1849" cy="1431"/>
              <a:chOff x="1079" y="2313"/>
              <a:chExt cx="1849" cy="1431"/>
            </a:xfrm>
          </p:grpSpPr>
          <p:sp>
            <p:nvSpPr>
              <p:cNvPr id="56334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Text Box 17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grpSp>
            <p:nvGrpSpPr>
              <p:cNvPr id="56355" name="Group 35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295"/>
                <a:chOff x="2732" y="2313"/>
                <a:chExt cx="196" cy="295"/>
              </a:xfrm>
            </p:grpSpPr>
            <p:sp>
              <p:nvSpPr>
                <p:cNvPr id="56339" name="Oval 19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56349" name="Rectangle 29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200"/>
              <a:t>Short-Run Equilibrium for an Open Economy: Putting the </a:t>
            </a:r>
            <a:r>
              <a:rPr lang="en-US" altLang="en-US" sz="3200" i="1"/>
              <a:t>DD</a:t>
            </a:r>
            <a:r>
              <a:rPr lang="en-US" altLang="en-US" sz="3200"/>
              <a:t> and </a:t>
            </a:r>
            <a:r>
              <a:rPr lang="en-US" altLang="en-US" sz="3200" i="1"/>
              <a:t>AA </a:t>
            </a:r>
            <a:r>
              <a:rPr lang="en-US" altLang="en-US" sz="3200"/>
              <a:t>Schedules Together</a:t>
            </a:r>
          </a:p>
        </p:txBody>
      </p:sp>
      <p:grpSp>
        <p:nvGrpSpPr>
          <p:cNvPr id="56354" name="Group 34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56352" name="Freeform 3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99" name="Group 55"/>
          <p:cNvGrpSpPr>
            <a:grpSpLocks/>
          </p:cNvGrpSpPr>
          <p:nvPr/>
        </p:nvGrpSpPr>
        <p:grpSpPr bwMode="auto">
          <a:xfrm>
            <a:off x="5410200" y="3581400"/>
            <a:ext cx="533400" cy="457200"/>
            <a:chOff x="2448" y="2256"/>
            <a:chExt cx="336" cy="288"/>
          </a:xfrm>
        </p:grpSpPr>
        <p:grpSp>
          <p:nvGrpSpPr>
            <p:cNvPr id="57386" name="Group 42"/>
            <p:cNvGrpSpPr>
              <a:grpSpLocks/>
            </p:cNvGrpSpPr>
            <p:nvPr/>
          </p:nvGrpSpPr>
          <p:grpSpPr bwMode="auto">
            <a:xfrm>
              <a:off x="2448" y="2256"/>
              <a:ext cx="96" cy="96"/>
              <a:chOff x="2448" y="2256"/>
              <a:chExt cx="96" cy="96"/>
            </a:xfrm>
          </p:grpSpPr>
          <p:sp>
            <p:nvSpPr>
              <p:cNvPr id="57384" name="Line 40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5" name="Line 41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87" name="Group 43"/>
            <p:cNvGrpSpPr>
              <a:grpSpLocks/>
            </p:cNvGrpSpPr>
            <p:nvPr/>
          </p:nvGrpSpPr>
          <p:grpSpPr bwMode="auto">
            <a:xfrm>
              <a:off x="2504" y="2304"/>
              <a:ext cx="96" cy="96"/>
              <a:chOff x="2448" y="2256"/>
              <a:chExt cx="96" cy="96"/>
            </a:xfrm>
          </p:grpSpPr>
          <p:sp>
            <p:nvSpPr>
              <p:cNvPr id="57388" name="Line 44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9" name="Line 45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0" name="Group 46"/>
            <p:cNvGrpSpPr>
              <a:grpSpLocks/>
            </p:cNvGrpSpPr>
            <p:nvPr/>
          </p:nvGrpSpPr>
          <p:grpSpPr bwMode="auto">
            <a:xfrm>
              <a:off x="2562" y="2352"/>
              <a:ext cx="96" cy="96"/>
              <a:chOff x="2448" y="2256"/>
              <a:chExt cx="96" cy="96"/>
            </a:xfrm>
          </p:grpSpPr>
          <p:sp>
            <p:nvSpPr>
              <p:cNvPr id="57391" name="Line 47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2" name="Line 48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3" name="Group 49"/>
            <p:cNvGrpSpPr>
              <a:grpSpLocks/>
            </p:cNvGrpSpPr>
            <p:nvPr/>
          </p:nvGrpSpPr>
          <p:grpSpPr bwMode="auto">
            <a:xfrm>
              <a:off x="2619" y="2400"/>
              <a:ext cx="96" cy="96"/>
              <a:chOff x="2448" y="2256"/>
              <a:chExt cx="96" cy="96"/>
            </a:xfrm>
          </p:grpSpPr>
          <p:sp>
            <p:nvSpPr>
              <p:cNvPr id="57394" name="Line 50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5" name="Line 51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6" name="Group 52"/>
            <p:cNvGrpSpPr>
              <a:grpSpLocks/>
            </p:cNvGrpSpPr>
            <p:nvPr/>
          </p:nvGrpSpPr>
          <p:grpSpPr bwMode="auto">
            <a:xfrm>
              <a:off x="2688" y="2448"/>
              <a:ext cx="96" cy="96"/>
              <a:chOff x="2448" y="2256"/>
              <a:chExt cx="96" cy="96"/>
            </a:xfrm>
          </p:grpSpPr>
          <p:sp>
            <p:nvSpPr>
              <p:cNvPr id="57397" name="Line 53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8" name="Line 54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How </a:t>
            </a:r>
            <a:r>
              <a:rPr lang="en-US" altLang="en-US" dirty="0">
                <a:solidFill>
                  <a:srgbClr val="336699"/>
                </a:solidFill>
              </a:rPr>
              <a:t>the Economy Reaches Its Short-Run Equilibrium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1079" y="2313"/>
              <a:ext cx="1849" cy="1431"/>
              <a:chOff x="1079" y="2313"/>
              <a:chExt cx="1849" cy="1431"/>
            </a:xfrm>
          </p:grpSpPr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0" name="Text Box 16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grpSp>
            <p:nvGrpSpPr>
              <p:cNvPr id="57361" name="Group 17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295"/>
                <a:chOff x="2732" y="2313"/>
                <a:chExt cx="196" cy="295"/>
              </a:xfrm>
            </p:grpSpPr>
            <p:sp>
              <p:nvSpPr>
                <p:cNvPr id="57362" name="Oval 18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57364" name="Rectangle 20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200"/>
              <a:t>Short-Run Equilibrium for an Open Economy: Putting the </a:t>
            </a:r>
            <a:r>
              <a:rPr lang="en-US" altLang="en-US" sz="3200" i="1"/>
              <a:t>DD</a:t>
            </a:r>
            <a:r>
              <a:rPr lang="en-US" altLang="en-US" sz="3200"/>
              <a:t> and </a:t>
            </a:r>
            <a:r>
              <a:rPr lang="en-US" altLang="en-US" sz="3200" i="1"/>
              <a:t>AA </a:t>
            </a:r>
            <a:r>
              <a:rPr lang="en-US" altLang="en-US" sz="3200"/>
              <a:t>Schedules Together</a:t>
            </a: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57366" name="Freeform 2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Text Box 2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grpSp>
        <p:nvGrpSpPr>
          <p:cNvPr id="57446" name="Group 102"/>
          <p:cNvGrpSpPr>
            <a:grpSpLocks/>
          </p:cNvGrpSpPr>
          <p:nvPr/>
        </p:nvGrpSpPr>
        <p:grpSpPr bwMode="auto">
          <a:xfrm>
            <a:off x="3236914" y="3389313"/>
            <a:ext cx="2255837" cy="558800"/>
            <a:chOff x="1079" y="2135"/>
            <a:chExt cx="1421" cy="352"/>
          </a:xfrm>
        </p:grpSpPr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2304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57383" name="Group 39"/>
            <p:cNvGrpSpPr>
              <a:grpSpLocks/>
            </p:cNvGrpSpPr>
            <p:nvPr/>
          </p:nvGrpSpPr>
          <p:grpSpPr bwMode="auto">
            <a:xfrm>
              <a:off x="1079" y="2135"/>
              <a:ext cx="1385" cy="231"/>
              <a:chOff x="1079" y="2135"/>
              <a:chExt cx="1385" cy="231"/>
            </a:xfrm>
          </p:grpSpPr>
          <p:grpSp>
            <p:nvGrpSpPr>
              <p:cNvPr id="57374" name="Group 30"/>
              <p:cNvGrpSpPr>
                <a:grpSpLocks/>
              </p:cNvGrpSpPr>
              <p:nvPr/>
            </p:nvGrpSpPr>
            <p:grpSpPr bwMode="auto">
              <a:xfrm>
                <a:off x="1344" y="2228"/>
                <a:ext cx="1120" cy="52"/>
                <a:chOff x="1344" y="2228"/>
                <a:chExt cx="1120" cy="52"/>
              </a:xfrm>
            </p:grpSpPr>
            <p:sp>
              <p:nvSpPr>
                <p:cNvPr id="5736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344" y="2256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73" name="Oval 29"/>
                <p:cNvSpPr>
                  <a:spLocks noChangeArrowheads="1"/>
                </p:cNvSpPr>
                <p:nvPr/>
              </p:nvSpPr>
              <p:spPr bwMode="auto">
                <a:xfrm>
                  <a:off x="2412" y="2228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80" name="Text Box 36"/>
              <p:cNvSpPr txBox="1">
                <a:spLocks noChangeArrowheads="1"/>
              </p:cNvSpPr>
              <p:nvPr/>
            </p:nvSpPr>
            <p:spPr bwMode="auto">
              <a:xfrm>
                <a:off x="1079" y="2135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57441" name="Group 97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7442" name="Text Box 98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7443" name="Line 99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4" name="Line 100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5" name="Text Box 101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60438" name="Freeform 2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Effects </a:t>
            </a:r>
            <a:r>
              <a:rPr lang="en-US" altLang="en-US" dirty="0">
                <a:solidFill>
                  <a:srgbClr val="336699"/>
                </a:solidFill>
              </a:rPr>
              <a:t>of a Temporary Increase in the Money Supply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0445" name="Group 29"/>
          <p:cNvGrpSpPr>
            <a:grpSpLocks/>
          </p:cNvGrpSpPr>
          <p:nvPr/>
        </p:nvGrpSpPr>
        <p:grpSpPr bwMode="auto">
          <a:xfrm>
            <a:off x="4648200" y="2895601"/>
            <a:ext cx="4027488" cy="2424113"/>
            <a:chOff x="1968" y="1824"/>
            <a:chExt cx="2537" cy="1527"/>
          </a:xfrm>
        </p:grpSpPr>
        <p:sp>
          <p:nvSpPr>
            <p:cNvPr id="60425" name="Freeform 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460" name="Group 44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grpSp>
          <p:nvGrpSpPr>
            <p:cNvPr id="60457" name="Group 41"/>
            <p:cNvGrpSpPr>
              <a:grpSpLocks/>
            </p:cNvGrpSpPr>
            <p:nvPr/>
          </p:nvGrpSpPr>
          <p:grpSpPr bwMode="auto">
            <a:xfrm>
              <a:off x="1079" y="2457"/>
              <a:ext cx="1897" cy="1566"/>
              <a:chOff x="1079" y="2457"/>
              <a:chExt cx="1897" cy="1566"/>
            </a:xfrm>
          </p:grpSpPr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Text Box 12"/>
              <p:cNvSpPr txBox="1">
                <a:spLocks noChangeArrowheads="1"/>
              </p:cNvSpPr>
              <p:nvPr/>
            </p:nvSpPr>
            <p:spPr bwMode="auto">
              <a:xfrm>
                <a:off x="2711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446" name="Group 30"/>
            <p:cNvGrpSpPr>
              <a:grpSpLocks/>
            </p:cNvGrpSpPr>
            <p:nvPr/>
          </p:nvGrpSpPr>
          <p:grpSpPr bwMode="auto">
            <a:xfrm>
              <a:off x="2732" y="2313"/>
              <a:ext cx="196" cy="295"/>
              <a:chOff x="2732" y="2313"/>
              <a:chExt cx="196" cy="295"/>
            </a:xfrm>
          </p:grpSpPr>
          <p:sp>
            <p:nvSpPr>
              <p:cNvPr id="60434" name="Oval 18"/>
              <p:cNvSpPr>
                <a:spLocks noChangeArrowheads="1"/>
              </p:cNvSpPr>
              <p:nvPr/>
            </p:nvSpPr>
            <p:spPr bwMode="auto">
              <a:xfrm>
                <a:off x="2804" y="2556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5" name="Text Box 19"/>
              <p:cNvSpPr txBox="1">
                <a:spLocks noChangeArrowheads="1"/>
              </p:cNvSpPr>
              <p:nvPr/>
            </p:nvSpPr>
            <p:spPr bwMode="auto">
              <a:xfrm>
                <a:off x="2732" y="23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4133850" y="3519488"/>
            <a:ext cx="4027488" cy="2424112"/>
            <a:chOff x="1968" y="1824"/>
            <a:chExt cx="2537" cy="1527"/>
          </a:xfrm>
        </p:grpSpPr>
        <p:sp>
          <p:nvSpPr>
            <p:cNvPr id="60443" name="Freeform 27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459" name="Group 43"/>
          <p:cNvGrpSpPr>
            <a:grpSpLocks/>
          </p:cNvGrpSpPr>
          <p:nvPr/>
        </p:nvGrpSpPr>
        <p:grpSpPr bwMode="auto">
          <a:xfrm>
            <a:off x="3200400" y="4191001"/>
            <a:ext cx="2401888" cy="2195513"/>
            <a:chOff x="1056" y="2640"/>
            <a:chExt cx="1513" cy="1383"/>
          </a:xfrm>
        </p:grpSpPr>
        <p:grpSp>
          <p:nvGrpSpPr>
            <p:cNvPr id="60450" name="Group 34"/>
            <p:cNvGrpSpPr>
              <a:grpSpLocks/>
            </p:cNvGrpSpPr>
            <p:nvPr/>
          </p:nvGrpSpPr>
          <p:grpSpPr bwMode="auto">
            <a:xfrm>
              <a:off x="2352" y="2640"/>
              <a:ext cx="196" cy="308"/>
              <a:chOff x="2352" y="2640"/>
              <a:chExt cx="196" cy="308"/>
            </a:xfrm>
          </p:grpSpPr>
          <p:sp>
            <p:nvSpPr>
              <p:cNvPr id="60448" name="Oval 32"/>
              <p:cNvSpPr>
                <a:spLocks noChangeArrowheads="1"/>
              </p:cNvSpPr>
              <p:nvPr/>
            </p:nvSpPr>
            <p:spPr bwMode="auto">
              <a:xfrm>
                <a:off x="2418" y="289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26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0456" name="Group 40"/>
            <p:cNvGrpSpPr>
              <a:grpSpLocks/>
            </p:cNvGrpSpPr>
            <p:nvPr/>
          </p:nvGrpSpPr>
          <p:grpSpPr bwMode="auto">
            <a:xfrm>
              <a:off x="1056" y="2793"/>
              <a:ext cx="1513" cy="1230"/>
              <a:chOff x="1056" y="2793"/>
              <a:chExt cx="1513" cy="1230"/>
            </a:xfrm>
          </p:grpSpPr>
          <p:grpSp>
            <p:nvGrpSpPr>
              <p:cNvPr id="60453" name="Group 37"/>
              <p:cNvGrpSpPr>
                <a:grpSpLocks/>
              </p:cNvGrpSpPr>
              <p:nvPr/>
            </p:nvGrpSpPr>
            <p:grpSpPr bwMode="auto">
              <a:xfrm>
                <a:off x="1344" y="2928"/>
                <a:ext cx="1104" cy="816"/>
                <a:chOff x="1344" y="2928"/>
                <a:chExt cx="1104" cy="816"/>
              </a:xfrm>
            </p:grpSpPr>
            <p:sp>
              <p:nvSpPr>
                <p:cNvPr id="604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44" y="2928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2" name="Line 36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54" name="Text Box 38"/>
              <p:cNvSpPr txBox="1">
                <a:spLocks noChangeArrowheads="1"/>
              </p:cNvSpPr>
              <p:nvPr/>
            </p:nvSpPr>
            <p:spPr bwMode="auto">
              <a:xfrm>
                <a:off x="1056" y="2793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6045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0462" name="Rectangle 4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3200" dirty="0"/>
              <a:t>Fiscal Policy</a:t>
            </a:r>
          </a:p>
          <a:p>
            <a:pPr lvl="1" algn="just"/>
            <a:r>
              <a:rPr lang="en-US" altLang="en-US" sz="3200" dirty="0"/>
              <a:t>An increase in government spending, a cut in taxes, or some combination of the two (</a:t>
            </a:r>
            <a:r>
              <a:rPr lang="en-US" altLang="en-US" sz="3200" dirty="0" err="1"/>
              <a:t>i.e</a:t>
            </a:r>
            <a:r>
              <a:rPr lang="en-US" altLang="en-US" sz="3200" dirty="0"/>
              <a:t>, expansionary fiscal policy) raises output.</a:t>
            </a:r>
          </a:p>
          <a:p>
            <a:pPr lvl="2" algn="just"/>
            <a:r>
              <a:rPr lang="en-US" altLang="en-US" sz="3200" dirty="0"/>
              <a:t>The increase in output raises the transactions demand for real money holdings, which in turn increases the home interest rate. </a:t>
            </a:r>
          </a:p>
          <a:p>
            <a:pPr lvl="3" algn="just"/>
            <a:r>
              <a:rPr lang="en-US" altLang="en-US" sz="3200" dirty="0"/>
              <a:t>As a result, the domestic currency must appreciate.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9280236" cy="563418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200" b="1" dirty="0"/>
              <a:t>Temporary Changes </a:t>
            </a:r>
            <a:r>
              <a:rPr lang="en-US" altLang="en-US" sz="3200" b="1" dirty="0" smtClean="0"/>
              <a:t>in </a:t>
            </a:r>
            <a:r>
              <a:rPr lang="en-US" altLang="en-US" sz="3200" b="1" dirty="0"/>
              <a:t>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4648200" y="2209800"/>
            <a:ext cx="3189288" cy="3429000"/>
            <a:chOff x="1968" y="1392"/>
            <a:chExt cx="2009" cy="2160"/>
          </a:xfrm>
        </p:grpSpPr>
        <p:sp>
          <p:nvSpPr>
            <p:cNvPr id="62467" name="Freeform 3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Effects </a:t>
            </a:r>
            <a:r>
              <a:rPr lang="en-US" altLang="en-US" dirty="0">
                <a:solidFill>
                  <a:srgbClr val="336699"/>
                </a:solidFill>
              </a:rPr>
              <a:t>of a Temporary Fiscal Expansion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2518" name="Group 54"/>
          <p:cNvGrpSpPr>
            <a:grpSpLocks/>
          </p:cNvGrpSpPr>
          <p:nvPr/>
        </p:nvGrpSpPr>
        <p:grpSpPr bwMode="auto">
          <a:xfrm>
            <a:off x="4567238" y="2841625"/>
            <a:ext cx="3719512" cy="2706688"/>
            <a:chOff x="1917" y="1790"/>
            <a:chExt cx="2343" cy="1705"/>
          </a:xfrm>
        </p:grpSpPr>
        <p:sp>
          <p:nvSpPr>
            <p:cNvPr id="62489" name="Freeform 25"/>
            <p:cNvSpPr>
              <a:spLocks/>
            </p:cNvSpPr>
            <p:nvPr/>
          </p:nvSpPr>
          <p:spPr bwMode="auto">
            <a:xfrm rot="531466">
              <a:off x="1917" y="179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3936" y="326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6215064" y="2514601"/>
            <a:ext cx="2632075" cy="2860675"/>
            <a:chOff x="2955" y="1584"/>
            <a:chExt cx="1658" cy="1802"/>
          </a:xfrm>
        </p:grpSpPr>
        <p:sp>
          <p:nvSpPr>
            <p:cNvPr id="62502" name="Freeform 38"/>
            <p:cNvSpPr>
              <a:spLocks/>
            </p:cNvSpPr>
            <p:nvPr/>
          </p:nvSpPr>
          <p:spPr bwMode="auto">
            <a:xfrm rot="16723601">
              <a:off x="2625" y="1988"/>
              <a:ext cx="1728" cy="1068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Text Box 39"/>
            <p:cNvSpPr txBox="1">
              <a:spLocks noChangeArrowheads="1"/>
            </p:cNvSpPr>
            <p:nvPr/>
          </p:nvSpPr>
          <p:spPr bwMode="auto">
            <a:xfrm>
              <a:off x="4236" y="158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2517" name="Group 53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>
              <a:off x="1344" y="2592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2832" y="2592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1079" y="245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62506" name="Group 42"/>
            <p:cNvGrpSpPr>
              <a:grpSpLocks/>
            </p:cNvGrpSpPr>
            <p:nvPr/>
          </p:nvGrpSpPr>
          <p:grpSpPr bwMode="auto">
            <a:xfrm>
              <a:off x="2732" y="2313"/>
              <a:ext cx="196" cy="295"/>
              <a:chOff x="2732" y="2313"/>
              <a:chExt cx="196" cy="295"/>
            </a:xfrm>
          </p:grpSpPr>
          <p:sp>
            <p:nvSpPr>
              <p:cNvPr id="62485" name="Oval 21"/>
              <p:cNvSpPr>
                <a:spLocks noChangeArrowheads="1"/>
              </p:cNvSpPr>
              <p:nvPr/>
            </p:nvSpPr>
            <p:spPr bwMode="auto">
              <a:xfrm>
                <a:off x="2804" y="255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2732" y="23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3200400" y="4267201"/>
            <a:ext cx="3657600" cy="2119313"/>
            <a:chOff x="1056" y="2688"/>
            <a:chExt cx="2304" cy="1335"/>
          </a:xfrm>
        </p:grpSpPr>
        <p:grpSp>
          <p:nvGrpSpPr>
            <p:cNvPr id="62512" name="Group 48"/>
            <p:cNvGrpSpPr>
              <a:grpSpLocks/>
            </p:cNvGrpSpPr>
            <p:nvPr/>
          </p:nvGrpSpPr>
          <p:grpSpPr bwMode="auto">
            <a:xfrm>
              <a:off x="1344" y="2688"/>
              <a:ext cx="1978" cy="1056"/>
              <a:chOff x="1344" y="2688"/>
              <a:chExt cx="1978" cy="1056"/>
            </a:xfrm>
          </p:grpSpPr>
          <p:grpSp>
            <p:nvGrpSpPr>
              <p:cNvPr id="62507" name="Group 43"/>
              <p:cNvGrpSpPr>
                <a:grpSpLocks/>
              </p:cNvGrpSpPr>
              <p:nvPr/>
            </p:nvGrpSpPr>
            <p:grpSpPr bwMode="auto">
              <a:xfrm>
                <a:off x="1344" y="2948"/>
                <a:ext cx="1880" cy="796"/>
                <a:chOff x="1344" y="2948"/>
                <a:chExt cx="1880" cy="796"/>
              </a:xfrm>
            </p:grpSpPr>
            <p:sp>
              <p:nvSpPr>
                <p:cNvPr id="6250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344" y="2948"/>
                  <a:ext cx="18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5" name="Line 41"/>
                <p:cNvSpPr>
                  <a:spLocks noChangeShapeType="1"/>
                </p:cNvSpPr>
                <p:nvPr/>
              </p:nvSpPr>
              <p:spPr bwMode="auto">
                <a:xfrm>
                  <a:off x="3224" y="2976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511" name="Group 47"/>
              <p:cNvGrpSpPr>
                <a:grpSpLocks/>
              </p:cNvGrpSpPr>
              <p:nvPr/>
            </p:nvGrpSpPr>
            <p:grpSpPr bwMode="auto">
              <a:xfrm>
                <a:off x="3126" y="2688"/>
                <a:ext cx="196" cy="295"/>
                <a:chOff x="3126" y="2688"/>
                <a:chExt cx="196" cy="295"/>
              </a:xfrm>
            </p:grpSpPr>
            <p:sp>
              <p:nvSpPr>
                <p:cNvPr id="62509" name="Oval 45"/>
                <p:cNvSpPr>
                  <a:spLocks noChangeArrowheads="1"/>
                </p:cNvSpPr>
                <p:nvPr/>
              </p:nvSpPr>
              <p:spPr bwMode="auto">
                <a:xfrm>
                  <a:off x="3198" y="2931"/>
                  <a:ext cx="52" cy="5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126" y="268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sp>
          <p:nvSpPr>
            <p:cNvPr id="62514" name="Text Box 50"/>
            <p:cNvSpPr txBox="1">
              <a:spLocks noChangeArrowheads="1"/>
            </p:cNvSpPr>
            <p:nvPr/>
          </p:nvSpPr>
          <p:spPr bwMode="auto">
            <a:xfrm>
              <a:off x="3095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1056" y="2841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sp>
        <p:nvSpPr>
          <p:cNvPr id="62520" name="Rectangle 5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Policies to Maintain Full Employment</a:t>
            </a:r>
          </a:p>
          <a:p>
            <a:pPr lvl="1" algn="just"/>
            <a:r>
              <a:rPr lang="en-US" altLang="en-US" sz="2800" dirty="0"/>
              <a:t>Temporary disturbances that lead to recession can be offset through expansionary monetary or fiscal policies.</a:t>
            </a:r>
          </a:p>
          <a:p>
            <a:pPr lvl="2" algn="just"/>
            <a:r>
              <a:rPr lang="en-US" altLang="en-US" sz="2800" dirty="0"/>
              <a:t>Temporary disturbances that lead to overemployment can be offset through contractionary monetary or fiscal policies.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838200" y="1352244"/>
            <a:ext cx="10744200" cy="50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 smtClean="0"/>
              <a:t>Maintaining </a:t>
            </a:r>
            <a:r>
              <a:rPr lang="en-US" altLang="en-US" sz="2000" b="1" dirty="0"/>
              <a:t>Full Employment After a Temporary Fall in </a:t>
            </a:r>
            <a:r>
              <a:rPr lang="en-US" altLang="en-US" sz="2000" b="1" dirty="0" smtClean="0"/>
              <a:t>World </a:t>
            </a:r>
            <a:r>
              <a:rPr lang="en-US" altLang="en-US" sz="2000" b="1" dirty="0"/>
              <a:t>Demand for Domestic Products</a:t>
            </a:r>
            <a:endParaRPr lang="en-US" altLang="en-US" sz="2000" b="1" i="1" dirty="0"/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63495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3496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3546" name="Group 58"/>
          <p:cNvGrpSpPr>
            <a:grpSpLocks/>
          </p:cNvGrpSpPr>
          <p:nvPr/>
        </p:nvGrpSpPr>
        <p:grpSpPr bwMode="auto">
          <a:xfrm>
            <a:off x="5526088" y="2681289"/>
            <a:ext cx="3321050" cy="3373437"/>
            <a:chOff x="2521" y="1584"/>
            <a:chExt cx="2092" cy="2125"/>
          </a:xfrm>
        </p:grpSpPr>
        <p:sp>
          <p:nvSpPr>
            <p:cNvPr id="63504" name="Freeform 16"/>
            <p:cNvSpPr>
              <a:spLocks/>
            </p:cNvSpPr>
            <p:nvPr/>
          </p:nvSpPr>
          <p:spPr bwMode="auto">
            <a:xfrm rot="16723601">
              <a:off x="2239" y="1927"/>
              <a:ext cx="2064" cy="15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4236" y="158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3532" name="Group 44"/>
          <p:cNvGrpSpPr>
            <a:grpSpLocks/>
          </p:cNvGrpSpPr>
          <p:nvPr/>
        </p:nvGrpSpPr>
        <p:grpSpPr bwMode="auto">
          <a:xfrm>
            <a:off x="5518151" y="2487614"/>
            <a:ext cx="3224213" cy="2319337"/>
            <a:chOff x="2522" y="1458"/>
            <a:chExt cx="2031" cy="1461"/>
          </a:xfrm>
        </p:grpSpPr>
        <p:sp>
          <p:nvSpPr>
            <p:cNvPr id="63525" name="Freeform 37"/>
            <p:cNvSpPr>
              <a:spLocks/>
            </p:cNvSpPr>
            <p:nvPr/>
          </p:nvSpPr>
          <p:spPr bwMode="auto">
            <a:xfrm rot="531466">
              <a:off x="2522" y="1458"/>
              <a:ext cx="1719" cy="12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4176" y="2688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3530" name="Group 42"/>
          <p:cNvGrpSpPr>
            <a:grpSpLocks/>
          </p:cNvGrpSpPr>
          <p:nvPr/>
        </p:nvGrpSpPr>
        <p:grpSpPr bwMode="auto">
          <a:xfrm>
            <a:off x="4567238" y="3008314"/>
            <a:ext cx="3803650" cy="2706687"/>
            <a:chOff x="1917" y="1790"/>
            <a:chExt cx="2396" cy="1705"/>
          </a:xfrm>
        </p:grpSpPr>
        <p:sp>
          <p:nvSpPr>
            <p:cNvPr id="63501" name="Freeform 13"/>
            <p:cNvSpPr>
              <a:spLocks/>
            </p:cNvSpPr>
            <p:nvPr/>
          </p:nvSpPr>
          <p:spPr bwMode="auto">
            <a:xfrm rot="531466">
              <a:off x="1917" y="179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3936" y="326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3547" name="Group 59"/>
          <p:cNvGrpSpPr>
            <a:grpSpLocks/>
          </p:cNvGrpSpPr>
          <p:nvPr/>
        </p:nvGrpSpPr>
        <p:grpSpPr bwMode="auto">
          <a:xfrm>
            <a:off x="6437313" y="3214688"/>
            <a:ext cx="387350" cy="3338512"/>
            <a:chOff x="3095" y="1920"/>
            <a:chExt cx="244" cy="2103"/>
          </a:xfrm>
        </p:grpSpPr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>
              <a:off x="3216" y="1920"/>
              <a:ext cx="0" cy="182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3095" y="3792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i="1" baseline="30000">
                  <a:latin typeface="Arial" panose="020B0604020202020204" pitchFamily="34" charset="0"/>
                </a:rPr>
                <a:t>f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3542" name="Group 54"/>
          <p:cNvGrpSpPr>
            <a:grpSpLocks/>
          </p:cNvGrpSpPr>
          <p:nvPr/>
        </p:nvGrpSpPr>
        <p:grpSpPr bwMode="auto">
          <a:xfrm>
            <a:off x="3236914" y="3838576"/>
            <a:ext cx="3011487" cy="2714625"/>
            <a:chOff x="1079" y="2313"/>
            <a:chExt cx="1897" cy="1710"/>
          </a:xfrm>
        </p:grpSpPr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079" y="245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63529" name="Group 41"/>
            <p:cNvGrpSpPr>
              <a:grpSpLocks/>
            </p:cNvGrpSpPr>
            <p:nvPr/>
          </p:nvGrpSpPr>
          <p:grpSpPr bwMode="auto">
            <a:xfrm>
              <a:off x="1344" y="2313"/>
              <a:ext cx="1584" cy="1431"/>
              <a:chOff x="1344" y="2313"/>
              <a:chExt cx="1584" cy="1431"/>
            </a:xfrm>
          </p:grpSpPr>
          <p:sp>
            <p:nvSpPr>
              <p:cNvPr id="63507" name="Line 19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528" name="Group 40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1431"/>
                <a:chOff x="2732" y="2313"/>
                <a:chExt cx="196" cy="1431"/>
              </a:xfrm>
            </p:grpSpPr>
            <p:sp>
              <p:nvSpPr>
                <p:cNvPr id="63509" name="Line 21"/>
                <p:cNvSpPr>
                  <a:spLocks noChangeShapeType="1"/>
                </p:cNvSpPr>
                <p:nvPr/>
              </p:nvSpPr>
              <p:spPr bwMode="auto">
                <a:xfrm>
                  <a:off x="2832" y="2592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1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3512" name="Oval 24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3545" name="Group 57"/>
          <p:cNvGrpSpPr>
            <a:grpSpLocks/>
          </p:cNvGrpSpPr>
          <p:nvPr/>
        </p:nvGrpSpPr>
        <p:grpSpPr bwMode="auto">
          <a:xfrm>
            <a:off x="4648200" y="2376488"/>
            <a:ext cx="3189288" cy="3429000"/>
            <a:chOff x="1968" y="1392"/>
            <a:chExt cx="2009" cy="2160"/>
          </a:xfrm>
        </p:grpSpPr>
        <p:sp>
          <p:nvSpPr>
            <p:cNvPr id="63492" name="Text Box 4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491" name="Freeform 3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43" name="Group 55"/>
          <p:cNvGrpSpPr>
            <a:grpSpLocks/>
          </p:cNvGrpSpPr>
          <p:nvPr/>
        </p:nvGrpSpPr>
        <p:grpSpPr bwMode="auto">
          <a:xfrm>
            <a:off x="3200400" y="4662488"/>
            <a:ext cx="3816350" cy="381000"/>
            <a:chOff x="1056" y="2832"/>
            <a:chExt cx="2404" cy="240"/>
          </a:xfrm>
        </p:grpSpPr>
        <p:grpSp>
          <p:nvGrpSpPr>
            <p:cNvPr id="63540" name="Group 52"/>
            <p:cNvGrpSpPr>
              <a:grpSpLocks/>
            </p:cNvGrpSpPr>
            <p:nvPr/>
          </p:nvGrpSpPr>
          <p:grpSpPr bwMode="auto">
            <a:xfrm>
              <a:off x="1344" y="2832"/>
              <a:ext cx="2116" cy="231"/>
              <a:chOff x="1344" y="2832"/>
              <a:chExt cx="2116" cy="231"/>
            </a:xfrm>
          </p:grpSpPr>
          <p:sp>
            <p:nvSpPr>
              <p:cNvPr id="63521" name="Text Box 33"/>
              <p:cNvSpPr txBox="1">
                <a:spLocks noChangeArrowheads="1"/>
              </p:cNvSpPr>
              <p:nvPr/>
            </p:nvSpPr>
            <p:spPr bwMode="auto">
              <a:xfrm>
                <a:off x="3264" y="283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3517" name="Line 29"/>
              <p:cNvSpPr>
                <a:spLocks noChangeShapeType="1"/>
              </p:cNvSpPr>
              <p:nvPr/>
            </p:nvSpPr>
            <p:spPr bwMode="auto">
              <a:xfrm flipH="1">
                <a:off x="1344" y="2948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0" name="Oval 32"/>
              <p:cNvSpPr>
                <a:spLocks noChangeArrowheads="1"/>
              </p:cNvSpPr>
              <p:nvPr/>
            </p:nvSpPr>
            <p:spPr bwMode="auto">
              <a:xfrm>
                <a:off x="3190" y="2919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1056" y="2841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3544" name="Group 56"/>
          <p:cNvGrpSpPr>
            <a:grpSpLocks/>
          </p:cNvGrpSpPr>
          <p:nvPr/>
        </p:nvGrpSpPr>
        <p:grpSpPr bwMode="auto">
          <a:xfrm>
            <a:off x="3200400" y="3305176"/>
            <a:ext cx="3816350" cy="366713"/>
            <a:chOff x="1056" y="1977"/>
            <a:chExt cx="2404" cy="231"/>
          </a:xfrm>
        </p:grpSpPr>
        <p:grpSp>
          <p:nvGrpSpPr>
            <p:cNvPr id="63536" name="Group 48"/>
            <p:cNvGrpSpPr>
              <a:grpSpLocks/>
            </p:cNvGrpSpPr>
            <p:nvPr/>
          </p:nvGrpSpPr>
          <p:grpSpPr bwMode="auto">
            <a:xfrm>
              <a:off x="1344" y="1977"/>
              <a:ext cx="2116" cy="231"/>
              <a:chOff x="1344" y="1977"/>
              <a:chExt cx="2116" cy="231"/>
            </a:xfrm>
          </p:grpSpPr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 flipH="1">
                <a:off x="1344" y="2107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3" name="Oval 45"/>
              <p:cNvSpPr>
                <a:spLocks noChangeArrowheads="1"/>
              </p:cNvSpPr>
              <p:nvPr/>
            </p:nvSpPr>
            <p:spPr bwMode="auto">
              <a:xfrm>
                <a:off x="3201" y="2078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35" name="Text Box 47"/>
              <p:cNvSpPr txBox="1">
                <a:spLocks noChangeArrowheads="1"/>
              </p:cNvSpPr>
              <p:nvPr/>
            </p:nvSpPr>
            <p:spPr bwMode="auto">
              <a:xfrm>
                <a:off x="3264" y="197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1056" y="197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3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sp>
        <p:nvSpPr>
          <p:cNvPr id="63549" name="Rectangle 61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56" name="Group 44"/>
          <p:cNvGrpSpPr>
            <a:grpSpLocks/>
          </p:cNvGrpSpPr>
          <p:nvPr/>
        </p:nvGrpSpPr>
        <p:grpSpPr bwMode="auto">
          <a:xfrm>
            <a:off x="4648200" y="2376488"/>
            <a:ext cx="3189288" cy="3429000"/>
            <a:chOff x="1968" y="1392"/>
            <a:chExt cx="2009" cy="2160"/>
          </a:xfrm>
        </p:grpSpPr>
        <p:sp>
          <p:nvSpPr>
            <p:cNvPr id="64542" name="Text Box 30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543" name="Freeform 31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838200" y="1296684"/>
            <a:ext cx="10587182" cy="49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336699"/>
                </a:solidFill>
              </a:rPr>
              <a:t>	</a:t>
            </a:r>
            <a:endParaRPr lang="en-US" altLang="en-US" b="1" dirty="0" smtClean="0">
              <a:solidFill>
                <a:srgbClr val="336699"/>
              </a:solidFill>
            </a:endParaRPr>
          </a:p>
          <a:p>
            <a:r>
              <a:rPr lang="en-US" altLang="en-US" b="1" dirty="0" smtClean="0"/>
              <a:t>Policies </a:t>
            </a:r>
            <a:r>
              <a:rPr lang="en-US" altLang="en-US" b="1" dirty="0"/>
              <a:t>to Maintain Full Employment </a:t>
            </a:r>
            <a:r>
              <a:rPr lang="en-US" altLang="en-US" b="1" dirty="0" smtClean="0"/>
              <a:t>After a </a:t>
            </a:r>
            <a:r>
              <a:rPr lang="en-US" altLang="en-US" b="1" dirty="0"/>
              <a:t>Money-Demand Increase</a:t>
            </a:r>
            <a:endParaRPr lang="en-US" altLang="en-US" b="1" i="1" dirty="0"/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Line 7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4567" name="Group 55"/>
          <p:cNvGrpSpPr>
            <a:grpSpLocks/>
          </p:cNvGrpSpPr>
          <p:nvPr/>
        </p:nvGrpSpPr>
        <p:grpSpPr bwMode="auto">
          <a:xfrm>
            <a:off x="5526088" y="2681289"/>
            <a:ext cx="3321050" cy="3373437"/>
            <a:chOff x="2521" y="1689"/>
            <a:chExt cx="2092" cy="2125"/>
          </a:xfrm>
        </p:grpSpPr>
        <p:sp>
          <p:nvSpPr>
            <p:cNvPr id="64523" name="Freeform 11"/>
            <p:cNvSpPr>
              <a:spLocks/>
            </p:cNvSpPr>
            <p:nvPr/>
          </p:nvSpPr>
          <p:spPr bwMode="auto">
            <a:xfrm rot="16547175">
              <a:off x="2239" y="2032"/>
              <a:ext cx="2064" cy="15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4236" y="1689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4558" name="Group 46"/>
          <p:cNvGrpSpPr>
            <a:grpSpLocks/>
          </p:cNvGrpSpPr>
          <p:nvPr/>
        </p:nvGrpSpPr>
        <p:grpSpPr bwMode="auto">
          <a:xfrm>
            <a:off x="5518151" y="2487614"/>
            <a:ext cx="3224213" cy="2319337"/>
            <a:chOff x="2516" y="1462"/>
            <a:chExt cx="2031" cy="1461"/>
          </a:xfrm>
        </p:grpSpPr>
        <p:sp>
          <p:nvSpPr>
            <p:cNvPr id="64526" name="Freeform 14"/>
            <p:cNvSpPr>
              <a:spLocks/>
            </p:cNvSpPr>
            <p:nvPr/>
          </p:nvSpPr>
          <p:spPr bwMode="auto">
            <a:xfrm rot="531466">
              <a:off x="2516" y="1462"/>
              <a:ext cx="1719" cy="12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ap="flat" cmpd="sng">
              <a:solidFill>
                <a:srgbClr val="3333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4170" y="26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4559" name="Group 47"/>
          <p:cNvGrpSpPr>
            <a:grpSpLocks/>
          </p:cNvGrpSpPr>
          <p:nvPr/>
        </p:nvGrpSpPr>
        <p:grpSpPr bwMode="auto">
          <a:xfrm>
            <a:off x="4567238" y="3008314"/>
            <a:ext cx="3803650" cy="2706687"/>
            <a:chOff x="1917" y="1790"/>
            <a:chExt cx="2396" cy="1705"/>
          </a:xfrm>
        </p:grpSpPr>
        <p:sp>
          <p:nvSpPr>
            <p:cNvPr id="64529" name="Freeform 17"/>
            <p:cNvSpPr>
              <a:spLocks/>
            </p:cNvSpPr>
            <p:nvPr/>
          </p:nvSpPr>
          <p:spPr bwMode="auto">
            <a:xfrm rot="531466">
              <a:off x="1917" y="179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Text Box 18"/>
            <p:cNvSpPr txBox="1">
              <a:spLocks noChangeArrowheads="1"/>
            </p:cNvSpPr>
            <p:nvPr/>
          </p:nvSpPr>
          <p:spPr bwMode="auto">
            <a:xfrm>
              <a:off x="3936" y="326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4564" name="Group 52"/>
          <p:cNvGrpSpPr>
            <a:grpSpLocks/>
          </p:cNvGrpSpPr>
          <p:nvPr/>
        </p:nvGrpSpPr>
        <p:grpSpPr bwMode="auto">
          <a:xfrm>
            <a:off x="6437313" y="3214688"/>
            <a:ext cx="387350" cy="3338512"/>
            <a:chOff x="3095" y="1920"/>
            <a:chExt cx="244" cy="2103"/>
          </a:xfrm>
        </p:grpSpPr>
        <p:sp>
          <p:nvSpPr>
            <p:cNvPr id="64514" name="Line 2"/>
            <p:cNvSpPr>
              <a:spLocks noChangeShapeType="1"/>
            </p:cNvSpPr>
            <p:nvPr/>
          </p:nvSpPr>
          <p:spPr bwMode="auto">
            <a:xfrm>
              <a:off x="3216" y="1920"/>
              <a:ext cx="0" cy="182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3095" y="3792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i="1" baseline="30000">
                  <a:latin typeface="Arial" panose="020B0604020202020204" pitchFamily="34" charset="0"/>
                </a:rPr>
                <a:t>f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3200400" y="3824289"/>
            <a:ext cx="3011488" cy="2714625"/>
            <a:chOff x="1079" y="2313"/>
            <a:chExt cx="1897" cy="1710"/>
          </a:xfrm>
        </p:grpSpPr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1079" y="245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64535" name="Group 23"/>
            <p:cNvGrpSpPr>
              <a:grpSpLocks/>
            </p:cNvGrpSpPr>
            <p:nvPr/>
          </p:nvGrpSpPr>
          <p:grpSpPr bwMode="auto">
            <a:xfrm>
              <a:off x="1344" y="2313"/>
              <a:ext cx="1584" cy="1431"/>
              <a:chOff x="1344" y="2313"/>
              <a:chExt cx="1584" cy="1431"/>
            </a:xfrm>
          </p:grpSpPr>
          <p:sp>
            <p:nvSpPr>
              <p:cNvPr id="64536" name="Line 2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4537" name="Group 25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1431"/>
                <a:chOff x="2732" y="2313"/>
                <a:chExt cx="196" cy="1431"/>
              </a:xfrm>
            </p:grpSpPr>
            <p:sp>
              <p:nvSpPr>
                <p:cNvPr id="64538" name="Line 26"/>
                <p:cNvSpPr>
                  <a:spLocks noChangeShapeType="1"/>
                </p:cNvSpPr>
                <p:nvPr/>
              </p:nvSpPr>
              <p:spPr bwMode="auto">
                <a:xfrm>
                  <a:off x="2832" y="2592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64540" name="Oval 28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4562" name="Group 50"/>
          <p:cNvGrpSpPr>
            <a:grpSpLocks/>
          </p:cNvGrpSpPr>
          <p:nvPr/>
        </p:nvGrpSpPr>
        <p:grpSpPr bwMode="auto">
          <a:xfrm>
            <a:off x="3200400" y="4662488"/>
            <a:ext cx="3816350" cy="381000"/>
            <a:chOff x="1056" y="2832"/>
            <a:chExt cx="2404" cy="240"/>
          </a:xfrm>
        </p:grpSpPr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3264" y="2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 flipH="1">
              <a:off x="1344" y="294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auto">
            <a:xfrm>
              <a:off x="3190" y="2919"/>
              <a:ext cx="52" cy="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056" y="2841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3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4563" name="Group 51"/>
          <p:cNvGrpSpPr>
            <a:grpSpLocks/>
          </p:cNvGrpSpPr>
          <p:nvPr/>
        </p:nvGrpSpPr>
        <p:grpSpPr bwMode="auto">
          <a:xfrm>
            <a:off x="3200400" y="3305176"/>
            <a:ext cx="3816350" cy="366713"/>
            <a:chOff x="1056" y="1977"/>
            <a:chExt cx="2404" cy="231"/>
          </a:xfrm>
        </p:grpSpPr>
        <p:grpSp>
          <p:nvGrpSpPr>
            <p:cNvPr id="64561" name="Group 49"/>
            <p:cNvGrpSpPr>
              <a:grpSpLocks/>
            </p:cNvGrpSpPr>
            <p:nvPr/>
          </p:nvGrpSpPr>
          <p:grpSpPr bwMode="auto">
            <a:xfrm>
              <a:off x="1344" y="1977"/>
              <a:ext cx="2116" cy="231"/>
              <a:chOff x="1344" y="1977"/>
              <a:chExt cx="2116" cy="231"/>
            </a:xfrm>
          </p:grpSpPr>
          <p:sp>
            <p:nvSpPr>
              <p:cNvPr id="64552" name="Line 40"/>
              <p:cNvSpPr>
                <a:spLocks noChangeShapeType="1"/>
              </p:cNvSpPr>
              <p:nvPr/>
            </p:nvSpPr>
            <p:spPr bwMode="auto">
              <a:xfrm flipH="1">
                <a:off x="1344" y="2107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4560" name="Group 48"/>
              <p:cNvGrpSpPr>
                <a:grpSpLocks/>
              </p:cNvGrpSpPr>
              <p:nvPr/>
            </p:nvGrpSpPr>
            <p:grpSpPr bwMode="auto">
              <a:xfrm>
                <a:off x="3195" y="1977"/>
                <a:ext cx="265" cy="231"/>
                <a:chOff x="3195" y="1977"/>
                <a:chExt cx="265" cy="231"/>
              </a:xfrm>
            </p:grpSpPr>
            <p:sp>
              <p:nvSpPr>
                <p:cNvPr id="64553" name="Oval 41"/>
                <p:cNvSpPr>
                  <a:spLocks noChangeArrowheads="1"/>
                </p:cNvSpPr>
                <p:nvPr/>
              </p:nvSpPr>
              <p:spPr bwMode="auto">
                <a:xfrm>
                  <a:off x="3195" y="2078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5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64" y="197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64555" name="Text Box 43"/>
            <p:cNvSpPr txBox="1">
              <a:spLocks noChangeArrowheads="1"/>
            </p:cNvSpPr>
            <p:nvPr/>
          </p:nvSpPr>
          <p:spPr bwMode="auto">
            <a:xfrm>
              <a:off x="1056" y="197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sp>
        <p:nvSpPr>
          <p:cNvPr id="64566" name="Rectangle 54"/>
          <p:cNvSpPr>
            <a:spLocks noGrp="1" noChangeArrowheads="1"/>
          </p:cNvSpPr>
          <p:nvPr>
            <p:ph type="title"/>
          </p:nvPr>
        </p:nvSpPr>
        <p:spPr>
          <a:xfrm>
            <a:off x="1600200" y="216878"/>
            <a:ext cx="7772400" cy="926121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Temporary Changes </a:t>
            </a:r>
            <a:br>
              <a:rPr lang="en-US" altLang="en-US" dirty="0"/>
            </a:br>
            <a:r>
              <a:rPr lang="en-US" altLang="en-US" dirty="0"/>
              <a:t>in 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Permanent Shifts in </a:t>
            </a:r>
            <a:br>
              <a:rPr lang="en-US" altLang="en-US" dirty="0"/>
            </a:br>
            <a:r>
              <a:rPr lang="en-US" altLang="en-US" dirty="0"/>
              <a:t>Monetary and Fiscal Policy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A permanent policy shift affects not only the current value of the government’s policy instrument but also the </a:t>
            </a:r>
            <a:r>
              <a:rPr lang="en-US" altLang="en-US" i="1" dirty="0"/>
              <a:t>long-run</a:t>
            </a:r>
            <a:r>
              <a:rPr lang="en-US" altLang="en-US" dirty="0"/>
              <a:t> exchange rate.</a:t>
            </a:r>
          </a:p>
          <a:p>
            <a:pPr lvl="1" algn="just"/>
            <a:r>
              <a:rPr lang="en-US" altLang="en-US" sz="2800" dirty="0"/>
              <a:t>This affects expectations about future exchange rates.</a:t>
            </a:r>
          </a:p>
          <a:p>
            <a:pPr algn="just"/>
            <a:r>
              <a:rPr lang="en-US" altLang="en-US" dirty="0"/>
              <a:t>A Permanent Increase in the Money Supply</a:t>
            </a:r>
          </a:p>
          <a:p>
            <a:pPr lvl="1" algn="just"/>
            <a:r>
              <a:rPr lang="en-US" altLang="en-US" sz="2800" dirty="0"/>
              <a:t>A permanent increase in the money supply causes the expected future exchange rate to rise proportionally.</a:t>
            </a:r>
          </a:p>
          <a:p>
            <a:pPr lvl="2" algn="just"/>
            <a:r>
              <a:rPr lang="en-US" altLang="en-US" sz="2800" dirty="0"/>
              <a:t>As a result, the upward shift in the </a:t>
            </a:r>
            <a:r>
              <a:rPr lang="en-US" altLang="en-US" sz="2800" i="1" dirty="0"/>
              <a:t>AA</a:t>
            </a:r>
            <a:r>
              <a:rPr lang="en-US" altLang="en-US" sz="2800" dirty="0"/>
              <a:t> schedule is greater than that caused by an equal, but transitory, increase (compare point 2 with point 3 in Figure 16-14).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4648200" y="2376488"/>
            <a:ext cx="3189288" cy="3429000"/>
            <a:chOff x="1968" y="1392"/>
            <a:chExt cx="2009" cy="2160"/>
          </a:xfrm>
        </p:grpSpPr>
        <p:sp>
          <p:nvSpPr>
            <p:cNvPr id="67587" name="Freeform 3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524000" y="16002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Short-Run </a:t>
            </a:r>
            <a:r>
              <a:rPr lang="en-US" altLang="en-US" dirty="0"/>
              <a:t>Effects of a Permanent Increase in the Money 	             Supply</a:t>
            </a:r>
            <a:endParaRPr lang="en-US" altLang="en-US" i="1" dirty="0"/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67591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4648200" y="3062288"/>
            <a:ext cx="4027488" cy="2424112"/>
            <a:chOff x="1968" y="1824"/>
            <a:chExt cx="2537" cy="1527"/>
          </a:xfrm>
        </p:grpSpPr>
        <p:sp>
          <p:nvSpPr>
            <p:cNvPr id="67596" name="Freeform 12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3236914" y="3838576"/>
            <a:ext cx="3011487" cy="2714625"/>
            <a:chOff x="1079" y="2313"/>
            <a:chExt cx="1897" cy="1710"/>
          </a:xfrm>
        </p:grpSpPr>
        <p:grpSp>
          <p:nvGrpSpPr>
            <p:cNvPr id="67599" name="Group 15"/>
            <p:cNvGrpSpPr>
              <a:grpSpLocks/>
            </p:cNvGrpSpPr>
            <p:nvPr/>
          </p:nvGrpSpPr>
          <p:grpSpPr bwMode="auto">
            <a:xfrm>
              <a:off x="1079" y="2457"/>
              <a:ext cx="1897" cy="1566"/>
              <a:chOff x="1079" y="2457"/>
              <a:chExt cx="1897" cy="1566"/>
            </a:xfrm>
          </p:grpSpPr>
          <p:sp>
            <p:nvSpPr>
              <p:cNvPr id="67600" name="Line 16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1" name="Text Box 17"/>
              <p:cNvSpPr txBox="1">
                <a:spLocks noChangeArrowheads="1"/>
              </p:cNvSpPr>
              <p:nvPr/>
            </p:nvSpPr>
            <p:spPr bwMode="auto">
              <a:xfrm>
                <a:off x="2711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67602" name="Line 18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3" name="Text Box 19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7604" name="Group 20"/>
            <p:cNvGrpSpPr>
              <a:grpSpLocks/>
            </p:cNvGrpSpPr>
            <p:nvPr/>
          </p:nvGrpSpPr>
          <p:grpSpPr bwMode="auto">
            <a:xfrm>
              <a:off x="2732" y="2313"/>
              <a:ext cx="196" cy="295"/>
              <a:chOff x="2732" y="2313"/>
              <a:chExt cx="196" cy="295"/>
            </a:xfrm>
          </p:grpSpPr>
          <p:sp>
            <p:nvSpPr>
              <p:cNvPr id="67605" name="Oval 21"/>
              <p:cNvSpPr>
                <a:spLocks noChangeArrowheads="1"/>
              </p:cNvSpPr>
              <p:nvPr/>
            </p:nvSpPr>
            <p:spPr bwMode="auto">
              <a:xfrm>
                <a:off x="2804" y="2556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06" name="Text Box 22"/>
              <p:cNvSpPr txBox="1">
                <a:spLocks noChangeArrowheads="1"/>
              </p:cNvSpPr>
              <p:nvPr/>
            </p:nvSpPr>
            <p:spPr bwMode="auto">
              <a:xfrm>
                <a:off x="2732" y="23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4133850" y="3686176"/>
            <a:ext cx="4027488" cy="2424113"/>
            <a:chOff x="1968" y="1824"/>
            <a:chExt cx="2537" cy="1527"/>
          </a:xfrm>
        </p:grpSpPr>
        <p:sp>
          <p:nvSpPr>
            <p:cNvPr id="67609" name="Freeform 25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7627" name="Group 43"/>
          <p:cNvGrpSpPr>
            <a:grpSpLocks/>
          </p:cNvGrpSpPr>
          <p:nvPr/>
        </p:nvGrpSpPr>
        <p:grpSpPr bwMode="auto">
          <a:xfrm>
            <a:off x="3200400" y="4586288"/>
            <a:ext cx="2597150" cy="381000"/>
            <a:chOff x="1056" y="2784"/>
            <a:chExt cx="1636" cy="240"/>
          </a:xfrm>
        </p:grpSpPr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 flipH="1">
              <a:off x="1344" y="292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auto">
            <a:xfrm>
              <a:off x="2418" y="2896"/>
              <a:ext cx="52" cy="52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Text Box 30"/>
            <p:cNvSpPr txBox="1">
              <a:spLocks noChangeArrowheads="1"/>
            </p:cNvSpPr>
            <p:nvPr/>
          </p:nvSpPr>
          <p:spPr bwMode="auto">
            <a:xfrm>
              <a:off x="2496" y="27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7619" name="Text Box 35"/>
            <p:cNvSpPr txBox="1">
              <a:spLocks noChangeArrowheads="1"/>
            </p:cNvSpPr>
            <p:nvPr/>
          </p:nvSpPr>
          <p:spPr bwMode="auto">
            <a:xfrm>
              <a:off x="1056" y="279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7628" name="Group 44"/>
          <p:cNvGrpSpPr>
            <a:grpSpLocks/>
          </p:cNvGrpSpPr>
          <p:nvPr/>
        </p:nvGrpSpPr>
        <p:grpSpPr bwMode="auto">
          <a:xfrm>
            <a:off x="5181600" y="3062288"/>
            <a:ext cx="387350" cy="3490912"/>
            <a:chOff x="2304" y="1824"/>
            <a:chExt cx="244" cy="2199"/>
          </a:xfrm>
        </p:grpSpPr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448" y="1824"/>
              <a:ext cx="0" cy="192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0" name="Text Box 36"/>
            <p:cNvSpPr txBox="1">
              <a:spLocks noChangeArrowheads="1"/>
            </p:cNvSpPr>
            <p:nvPr/>
          </p:nvSpPr>
          <p:spPr bwMode="auto">
            <a:xfrm>
              <a:off x="2304" y="3792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i="1" baseline="30000">
                  <a:latin typeface="Arial" panose="020B0604020202020204" pitchFamily="34" charset="0"/>
                </a:rPr>
                <a:t>f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67626" name="Group 42"/>
          <p:cNvGrpSpPr>
            <a:grpSpLocks/>
          </p:cNvGrpSpPr>
          <p:nvPr/>
        </p:nvGrpSpPr>
        <p:grpSpPr bwMode="auto">
          <a:xfrm>
            <a:off x="5410201" y="4281488"/>
            <a:ext cx="327025" cy="366712"/>
            <a:chOff x="2448" y="2592"/>
            <a:chExt cx="206" cy="231"/>
          </a:xfrm>
        </p:grpSpPr>
        <p:sp>
          <p:nvSpPr>
            <p:cNvPr id="67623" name="Oval 39"/>
            <p:cNvSpPr>
              <a:spLocks noChangeArrowheads="1"/>
            </p:cNvSpPr>
            <p:nvPr/>
          </p:nvSpPr>
          <p:spPr bwMode="auto">
            <a:xfrm>
              <a:off x="2602" y="2736"/>
              <a:ext cx="52" cy="52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Text Box 40"/>
            <p:cNvSpPr txBox="1">
              <a:spLocks noChangeArrowheads="1"/>
            </p:cNvSpPr>
            <p:nvPr/>
          </p:nvSpPr>
          <p:spPr bwMode="auto">
            <a:xfrm>
              <a:off x="2448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67630" name="Rectangle 4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Permanent Shifts in </a:t>
            </a:r>
            <a:br>
              <a:rPr lang="en-US" altLang="en-US"/>
            </a:br>
            <a:r>
              <a:rPr lang="en-US" altLang="en-US"/>
              <a:t>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Aggregate </a:t>
            </a:r>
            <a:r>
              <a:rPr lang="en-US" altLang="en-US" dirty="0"/>
              <a:t>Demand as a Function of Output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Output (real income),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3657600" y="2743200"/>
            <a:ext cx="6635750" cy="2438400"/>
            <a:chOff x="1344" y="1728"/>
            <a:chExt cx="4180" cy="1536"/>
          </a:xfrm>
        </p:grpSpPr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1344" y="2160"/>
              <a:ext cx="2448" cy="110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function,</a:t>
              </a:r>
            </a:p>
            <a:p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EP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657600" y="3733800"/>
            <a:ext cx="1981200" cy="1447800"/>
            <a:chOff x="1344" y="2352"/>
            <a:chExt cx="1248" cy="912"/>
          </a:xfrm>
        </p:grpSpPr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1344" y="3264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 flipV="1">
              <a:off x="1344" y="2352"/>
              <a:ext cx="81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9" name="Group 21"/>
            <p:cNvGrpSpPr>
              <a:grpSpLocks/>
            </p:cNvGrpSpPr>
            <p:nvPr/>
          </p:nvGrpSpPr>
          <p:grpSpPr bwMode="auto">
            <a:xfrm>
              <a:off x="1728" y="2640"/>
              <a:ext cx="574" cy="624"/>
              <a:chOff x="1728" y="2640"/>
              <a:chExt cx="574" cy="624"/>
            </a:xfrm>
          </p:grpSpPr>
          <p:sp>
            <p:nvSpPr>
              <p:cNvPr id="37906" name="Arc 18"/>
              <p:cNvSpPr>
                <a:spLocks/>
              </p:cNvSpPr>
              <p:nvPr/>
            </p:nvSpPr>
            <p:spPr bwMode="auto">
              <a:xfrm>
                <a:off x="1728" y="2832"/>
                <a:ext cx="384" cy="4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Text Box 20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45</a:t>
                </a:r>
                <a:r>
                  <a:rPr lang="en-US" altLang="en-US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°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765048" y="374270"/>
            <a:ext cx="10515600" cy="844930"/>
          </a:xfrm>
          <a:noFill/>
          <a:ln/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altLang="en-US" dirty="0"/>
              <a:t>Adjustment to a Permanent Increase in the Money Supply</a:t>
            </a:r>
          </a:p>
          <a:p>
            <a:pPr lvl="1"/>
            <a:r>
              <a:rPr lang="en-US" altLang="en-US" sz="2800" dirty="0"/>
              <a:t>The permanent increase in the money supply raises output above its full-employment level.</a:t>
            </a:r>
          </a:p>
          <a:p>
            <a:pPr lvl="2"/>
            <a:r>
              <a:rPr lang="en-US" altLang="en-US" sz="2800" dirty="0"/>
              <a:t>As a result, the price level increases to bring the economy back to full employment.</a:t>
            </a:r>
          </a:p>
          <a:p>
            <a:pPr lvl="1"/>
            <a:r>
              <a:rPr lang="en-US" altLang="en-US" sz="2800" dirty="0"/>
              <a:t>Figure 16-15 shows the adjustment back to full employment.</a:t>
            </a:r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Permanent Shifts in </a:t>
            </a:r>
            <a:br>
              <a:rPr lang="en-US" altLang="en-US"/>
            </a:br>
            <a:r>
              <a:rPr lang="en-US" altLang="en-US"/>
              <a:t>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Permanent Fiscal Expansion</a:t>
            </a:r>
          </a:p>
          <a:p>
            <a:pPr lvl="1"/>
            <a:r>
              <a:rPr lang="en-US" altLang="en-US" sz="2800" dirty="0"/>
              <a:t>A permanent fiscal expansion changes the long-run expected exchange rate.</a:t>
            </a:r>
          </a:p>
          <a:p>
            <a:pPr lvl="2"/>
            <a:r>
              <a:rPr lang="en-US" altLang="en-US" sz="2800" dirty="0"/>
              <a:t>If the economy starts at long-run equilibrium, a permanent change in fiscal policy has no effect on output.</a:t>
            </a:r>
          </a:p>
          <a:p>
            <a:pPr lvl="3"/>
            <a:r>
              <a:rPr lang="en-US" altLang="en-US" sz="2800" dirty="0"/>
              <a:t>It causes an immediate and permanent exchange rate jump that offsets exactly the fiscal policy’s direct effect on aggregate demand.</a:t>
            </a:r>
          </a:p>
          <a:p>
            <a:pPr lvl="2"/>
            <a:endParaRPr lang="en-US" altLang="en-US" dirty="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Permanent Shifts in </a:t>
            </a:r>
            <a:br>
              <a:rPr lang="en-US" altLang="en-US"/>
            </a:br>
            <a:r>
              <a:rPr lang="en-US" altLang="en-US"/>
              <a:t>Monetary and Fiscal 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4648200" y="2300288"/>
            <a:ext cx="3189288" cy="3429000"/>
            <a:chOff x="1968" y="1392"/>
            <a:chExt cx="2009" cy="2160"/>
          </a:xfrm>
        </p:grpSpPr>
        <p:sp>
          <p:nvSpPr>
            <p:cNvPr id="71683" name="Text Box 3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684" name="Freeform 4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524000" y="13716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336699"/>
                </a:solidFill>
              </a:rPr>
              <a:t>	</a:t>
            </a:r>
            <a:r>
              <a:rPr lang="en-US" altLang="en-US" dirty="0" smtClean="0"/>
              <a:t>Effects </a:t>
            </a:r>
            <a:r>
              <a:rPr lang="en-US" altLang="en-US" dirty="0"/>
              <a:t>of a Permanent Fiscal Expansion Changing 			the Capital Stock</a:t>
            </a:r>
            <a:endParaRPr lang="en-US" altLang="en-US" i="1" dirty="0"/>
          </a:p>
        </p:txBody>
      </p: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2965450" y="1995488"/>
            <a:ext cx="5949950" cy="4481512"/>
            <a:chOff x="908" y="1200"/>
            <a:chExt cx="3748" cy="2823"/>
          </a:xfrm>
        </p:grpSpPr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1730" name="Group 50"/>
          <p:cNvGrpSpPr>
            <a:grpSpLocks/>
          </p:cNvGrpSpPr>
          <p:nvPr/>
        </p:nvGrpSpPr>
        <p:grpSpPr bwMode="auto">
          <a:xfrm>
            <a:off x="5526088" y="2605089"/>
            <a:ext cx="3225800" cy="3373437"/>
            <a:chOff x="2521" y="1584"/>
            <a:chExt cx="2032" cy="2125"/>
          </a:xfrm>
        </p:grpSpPr>
        <p:sp>
          <p:nvSpPr>
            <p:cNvPr id="71694" name="Freeform 14"/>
            <p:cNvSpPr>
              <a:spLocks/>
            </p:cNvSpPr>
            <p:nvPr/>
          </p:nvSpPr>
          <p:spPr bwMode="auto">
            <a:xfrm rot="16486611">
              <a:off x="2239" y="1927"/>
              <a:ext cx="2064" cy="15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4176" y="158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696" name="Group 16"/>
          <p:cNvGrpSpPr>
            <a:grpSpLocks/>
          </p:cNvGrpSpPr>
          <p:nvPr/>
        </p:nvGrpSpPr>
        <p:grpSpPr bwMode="auto">
          <a:xfrm>
            <a:off x="5518151" y="2411414"/>
            <a:ext cx="3224213" cy="2319337"/>
            <a:chOff x="2516" y="1462"/>
            <a:chExt cx="2031" cy="1461"/>
          </a:xfrm>
        </p:grpSpPr>
        <p:sp>
          <p:nvSpPr>
            <p:cNvPr id="71697" name="Freeform 17"/>
            <p:cNvSpPr>
              <a:spLocks/>
            </p:cNvSpPr>
            <p:nvPr/>
          </p:nvSpPr>
          <p:spPr bwMode="auto">
            <a:xfrm rot="531466">
              <a:off x="2516" y="1462"/>
              <a:ext cx="1719" cy="1200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ap="flat" cmpd="sng">
              <a:solidFill>
                <a:srgbClr val="333399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Text Box 18"/>
            <p:cNvSpPr txBox="1">
              <a:spLocks noChangeArrowheads="1"/>
            </p:cNvSpPr>
            <p:nvPr/>
          </p:nvSpPr>
          <p:spPr bwMode="auto">
            <a:xfrm>
              <a:off x="4170" y="26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4567238" y="2932114"/>
            <a:ext cx="3803650" cy="2706687"/>
            <a:chOff x="1917" y="1790"/>
            <a:chExt cx="2396" cy="1705"/>
          </a:xfrm>
        </p:grpSpPr>
        <p:sp>
          <p:nvSpPr>
            <p:cNvPr id="71700" name="Freeform 20"/>
            <p:cNvSpPr>
              <a:spLocks/>
            </p:cNvSpPr>
            <p:nvPr/>
          </p:nvSpPr>
          <p:spPr bwMode="auto">
            <a:xfrm rot="531466">
              <a:off x="1917" y="179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Text Box 21"/>
            <p:cNvSpPr txBox="1">
              <a:spLocks noChangeArrowheads="1"/>
            </p:cNvSpPr>
            <p:nvPr/>
          </p:nvSpPr>
          <p:spPr bwMode="auto">
            <a:xfrm>
              <a:off x="3936" y="326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1726" name="Group 46"/>
          <p:cNvGrpSpPr>
            <a:grpSpLocks/>
          </p:cNvGrpSpPr>
          <p:nvPr/>
        </p:nvGrpSpPr>
        <p:grpSpPr bwMode="auto">
          <a:xfrm>
            <a:off x="6437313" y="3138488"/>
            <a:ext cx="387350" cy="3338512"/>
            <a:chOff x="3095" y="1920"/>
            <a:chExt cx="244" cy="2103"/>
          </a:xfrm>
        </p:grpSpPr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3216" y="1920"/>
              <a:ext cx="0" cy="182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Text Box 22"/>
            <p:cNvSpPr txBox="1">
              <a:spLocks noChangeArrowheads="1"/>
            </p:cNvSpPr>
            <p:nvPr/>
          </p:nvSpPr>
          <p:spPr bwMode="auto">
            <a:xfrm>
              <a:off x="3095" y="3792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i="1" baseline="30000">
                  <a:latin typeface="Arial" panose="020B0604020202020204" pitchFamily="34" charset="0"/>
                </a:rPr>
                <a:t>f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3200400" y="4586288"/>
            <a:ext cx="3816350" cy="381000"/>
            <a:chOff x="1056" y="2832"/>
            <a:chExt cx="2404" cy="240"/>
          </a:xfrm>
        </p:grpSpPr>
        <p:sp>
          <p:nvSpPr>
            <p:cNvPr id="71713" name="Text Box 33"/>
            <p:cNvSpPr txBox="1">
              <a:spLocks noChangeArrowheads="1"/>
            </p:cNvSpPr>
            <p:nvPr/>
          </p:nvSpPr>
          <p:spPr bwMode="auto">
            <a:xfrm>
              <a:off x="3264" y="2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 flipH="1">
              <a:off x="1344" y="2948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Oval 35"/>
            <p:cNvSpPr>
              <a:spLocks noChangeArrowheads="1"/>
            </p:cNvSpPr>
            <p:nvPr/>
          </p:nvSpPr>
          <p:spPr bwMode="auto">
            <a:xfrm>
              <a:off x="3190" y="2919"/>
              <a:ext cx="52" cy="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6" name="Text Box 36"/>
            <p:cNvSpPr txBox="1">
              <a:spLocks noChangeArrowheads="1"/>
            </p:cNvSpPr>
            <p:nvPr/>
          </p:nvSpPr>
          <p:spPr bwMode="auto">
            <a:xfrm>
              <a:off x="1056" y="2841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3200400" y="3228976"/>
            <a:ext cx="3816350" cy="366713"/>
            <a:chOff x="1056" y="1977"/>
            <a:chExt cx="2404" cy="231"/>
          </a:xfrm>
        </p:grpSpPr>
        <p:grpSp>
          <p:nvGrpSpPr>
            <p:cNvPr id="71717" name="Group 37"/>
            <p:cNvGrpSpPr>
              <a:grpSpLocks/>
            </p:cNvGrpSpPr>
            <p:nvPr/>
          </p:nvGrpSpPr>
          <p:grpSpPr bwMode="auto">
            <a:xfrm>
              <a:off x="1344" y="1977"/>
              <a:ext cx="2116" cy="231"/>
              <a:chOff x="1344" y="1977"/>
              <a:chExt cx="2116" cy="231"/>
            </a:xfrm>
          </p:grpSpPr>
          <p:sp>
            <p:nvSpPr>
              <p:cNvPr id="71718" name="Line 38"/>
              <p:cNvSpPr>
                <a:spLocks noChangeShapeType="1"/>
              </p:cNvSpPr>
              <p:nvPr/>
            </p:nvSpPr>
            <p:spPr bwMode="auto">
              <a:xfrm flipH="1">
                <a:off x="1344" y="2107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719" name="Group 39"/>
              <p:cNvGrpSpPr>
                <a:grpSpLocks/>
              </p:cNvGrpSpPr>
              <p:nvPr/>
            </p:nvGrpSpPr>
            <p:grpSpPr bwMode="auto">
              <a:xfrm>
                <a:off x="3195" y="1977"/>
                <a:ext cx="265" cy="231"/>
                <a:chOff x="3195" y="1977"/>
                <a:chExt cx="265" cy="231"/>
              </a:xfrm>
            </p:grpSpPr>
            <p:sp>
              <p:nvSpPr>
                <p:cNvPr id="71720" name="Oval 40"/>
                <p:cNvSpPr>
                  <a:spLocks noChangeArrowheads="1"/>
                </p:cNvSpPr>
                <p:nvPr/>
              </p:nvSpPr>
              <p:spPr bwMode="auto">
                <a:xfrm>
                  <a:off x="3195" y="2078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64" y="197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71722" name="Text Box 42"/>
            <p:cNvSpPr txBox="1">
              <a:spLocks noChangeArrowheads="1"/>
            </p:cNvSpPr>
            <p:nvPr/>
          </p:nvSpPr>
          <p:spPr bwMode="auto">
            <a:xfrm>
              <a:off x="1056" y="197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sp>
        <p:nvSpPr>
          <p:cNvPr id="71729" name="Rectangle 49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Permanent Shifts in </a:t>
            </a:r>
            <a:br>
              <a:rPr lang="en-US" altLang="en-US"/>
            </a:br>
            <a:r>
              <a:rPr lang="en-US" altLang="en-US"/>
              <a:t>Monetary and Fiscal Policy</a:t>
            </a:r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7281864" y="3900488"/>
            <a:ext cx="420687" cy="366712"/>
            <a:chOff x="3627" y="2400"/>
            <a:chExt cx="265" cy="231"/>
          </a:xfrm>
        </p:grpSpPr>
        <p:sp>
          <p:nvSpPr>
            <p:cNvPr id="71732" name="Oval 52"/>
            <p:cNvSpPr>
              <a:spLocks noChangeArrowheads="1"/>
            </p:cNvSpPr>
            <p:nvPr/>
          </p:nvSpPr>
          <p:spPr bwMode="auto">
            <a:xfrm>
              <a:off x="3627" y="2496"/>
              <a:ext cx="52" cy="5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4" name="Text Box 54"/>
            <p:cNvSpPr txBox="1">
              <a:spLocks noChangeArrowheads="1"/>
            </p:cNvSpPr>
            <p:nvPr/>
          </p:nvSpPr>
          <p:spPr bwMode="auto">
            <a:xfrm>
              <a:off x="3696" y="24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/>
              <a:t>The aggregate demand for an open economy’s output consists of four components: consumption demand, investment demand, government demand, and the current account.</a:t>
            </a:r>
          </a:p>
          <a:p>
            <a:r>
              <a:rPr lang="en-US" altLang="en-US"/>
              <a:t>Output is determined in the short run by the equality of aggregate demand and aggregate supply.</a:t>
            </a:r>
          </a:p>
          <a:p>
            <a:r>
              <a:rPr lang="en-US" altLang="en-US"/>
              <a:t>The economy’s short-run equilibrium occurs at the exchange rate and output level.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r>
              <a:rPr lang="en-US" altLang="en-US"/>
              <a:t>A temporary increase in the money supply causes a depreciation of the currency and a rise in output.</a:t>
            </a:r>
          </a:p>
          <a:p>
            <a:r>
              <a:rPr lang="en-US" altLang="en-US"/>
              <a:t>Permanent shifts in the money supply cause sharper exchange rate movements and therefore have stronger short-run effects on output than transitory shifts.</a:t>
            </a:r>
          </a:p>
          <a:p>
            <a:r>
              <a:rPr lang="en-US" altLang="en-US"/>
              <a:t>If exports and imports adjust gradually to real exchange rate changes, the current account may follow a J-curve pattern after a real currency depreciation, first worsening and then improving.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81891" y="240144"/>
            <a:ext cx="9628909" cy="97905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How Output </a:t>
            </a:r>
            <a:r>
              <a:rPr lang="en-US" altLang="en-US" sz="3600" dirty="0" smtClean="0"/>
              <a:t>is</a:t>
            </a:r>
            <a:r>
              <a:rPr lang="en-US" altLang="en-US" sz="3600" dirty="0" smtClean="0"/>
              <a:t> Determined </a:t>
            </a:r>
            <a:r>
              <a:rPr lang="en-US" altLang="en-US" sz="3600" dirty="0"/>
              <a:t>in the Short Run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Output market is in equilibrium in the short-run when real output, </a:t>
            </a:r>
            <a:r>
              <a:rPr lang="en-US" altLang="en-US" i="1" dirty="0"/>
              <a:t>Y</a:t>
            </a:r>
            <a:r>
              <a:rPr lang="en-US" altLang="en-US" dirty="0"/>
              <a:t>, equals the aggregate demand for domestic 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/>
              <a:t>			    Y</a:t>
            </a:r>
            <a:r>
              <a:rPr lang="en-US" altLang="en-US" dirty="0"/>
              <a:t>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)   	</a:t>
            </a:r>
          </a:p>
          <a:p>
            <a:pPr lvl="1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The </a:t>
            </a:r>
            <a:r>
              <a:rPr lang="en-US" altLang="en-US" dirty="0"/>
              <a:t>Determination of Output in the Short Run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8941" name="Group 29"/>
          <p:cNvGrpSpPr>
            <a:grpSpLocks/>
          </p:cNvGrpSpPr>
          <p:nvPr/>
        </p:nvGrpSpPr>
        <p:grpSpPr bwMode="auto">
          <a:xfrm>
            <a:off x="4419601" y="5105401"/>
            <a:ext cx="911225" cy="841375"/>
            <a:chOff x="1824" y="3216"/>
            <a:chExt cx="574" cy="530"/>
          </a:xfrm>
        </p:grpSpPr>
        <p:sp>
          <p:nvSpPr>
            <p:cNvPr id="38928" name="Arc 16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657600" y="2406650"/>
            <a:ext cx="4660900" cy="3536950"/>
            <a:chOff x="1344" y="1516"/>
            <a:chExt cx="2936" cy="2228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544" y="1516"/>
              <a:ext cx="17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= </a:t>
              </a:r>
            </a:p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output,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1344" y="1968"/>
              <a:ext cx="2400" cy="1776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657600" y="3124200"/>
            <a:ext cx="6597650" cy="1295400"/>
            <a:chOff x="1344" y="1968"/>
            <a:chExt cx="4156" cy="816"/>
          </a:xfrm>
        </p:grpSpPr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080" y="1968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</a:t>
              </a:r>
            </a:p>
          </p:txBody>
        </p:sp>
      </p:grp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5029200" y="4114801"/>
            <a:ext cx="573088" cy="2271713"/>
            <a:chOff x="2208" y="2592"/>
            <a:chExt cx="361" cy="1431"/>
          </a:xfrm>
        </p:grpSpPr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2208" y="2592"/>
              <a:ext cx="216" cy="279"/>
              <a:chOff x="2208" y="2592"/>
              <a:chExt cx="216" cy="279"/>
            </a:xfrm>
          </p:grpSpPr>
          <p:sp>
            <p:nvSpPr>
              <p:cNvPr id="38942" name="Oval 30"/>
              <p:cNvSpPr>
                <a:spLocks noChangeArrowheads="1"/>
              </p:cNvSpPr>
              <p:nvPr/>
            </p:nvSpPr>
            <p:spPr bwMode="auto">
              <a:xfrm>
                <a:off x="2372" y="2592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Text Box 33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2304" y="2640"/>
              <a:ext cx="265" cy="1383"/>
              <a:chOff x="2304" y="2640"/>
              <a:chExt cx="265" cy="1383"/>
            </a:xfrm>
          </p:grpSpPr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3124200" y="3595689"/>
            <a:ext cx="3316288" cy="2790825"/>
            <a:chOff x="1008" y="2265"/>
            <a:chExt cx="2089" cy="1758"/>
          </a:xfrm>
        </p:grpSpPr>
        <p:grpSp>
          <p:nvGrpSpPr>
            <p:cNvPr id="38958" name="Group 46"/>
            <p:cNvGrpSpPr>
              <a:grpSpLocks/>
            </p:cNvGrpSpPr>
            <p:nvPr/>
          </p:nvGrpSpPr>
          <p:grpSpPr bwMode="auto">
            <a:xfrm>
              <a:off x="1008" y="2400"/>
              <a:ext cx="1994" cy="231"/>
              <a:chOff x="1008" y="2400"/>
              <a:chExt cx="1994" cy="231"/>
            </a:xfrm>
          </p:grpSpPr>
          <p:sp>
            <p:nvSpPr>
              <p:cNvPr id="38937" name="Line 25"/>
              <p:cNvSpPr>
                <a:spLocks noChangeShapeType="1"/>
              </p:cNvSpPr>
              <p:nvPr/>
            </p:nvSpPr>
            <p:spPr bwMode="auto">
              <a:xfrm flipH="1">
                <a:off x="1344" y="2516"/>
                <a:ext cx="16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7" name="Text Box 45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D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60" name="Group 48"/>
            <p:cNvGrpSpPr>
              <a:grpSpLocks/>
            </p:cNvGrpSpPr>
            <p:nvPr/>
          </p:nvGrpSpPr>
          <p:grpSpPr bwMode="auto">
            <a:xfrm>
              <a:off x="2832" y="2265"/>
              <a:ext cx="265" cy="1758"/>
              <a:chOff x="2832" y="2265"/>
              <a:chExt cx="265" cy="1758"/>
            </a:xfrm>
          </p:grpSpPr>
          <p:grpSp>
            <p:nvGrpSpPr>
              <p:cNvPr id="38948" name="Group 36"/>
              <p:cNvGrpSpPr>
                <a:grpSpLocks/>
              </p:cNvGrpSpPr>
              <p:nvPr/>
            </p:nvGrpSpPr>
            <p:grpSpPr bwMode="auto">
              <a:xfrm>
                <a:off x="2876" y="2265"/>
                <a:ext cx="196" cy="283"/>
                <a:chOff x="2876" y="2265"/>
                <a:chExt cx="196" cy="283"/>
              </a:xfrm>
            </p:grpSpPr>
            <p:sp>
              <p:nvSpPr>
                <p:cNvPr id="38943" name="Oval 31"/>
                <p:cNvSpPr>
                  <a:spLocks noChangeArrowheads="1"/>
                </p:cNvSpPr>
                <p:nvPr/>
              </p:nvSpPr>
              <p:spPr bwMode="auto">
                <a:xfrm>
                  <a:off x="2948" y="249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76" y="226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8955" name="Group 43"/>
              <p:cNvGrpSpPr>
                <a:grpSpLocks/>
              </p:cNvGrpSpPr>
              <p:nvPr/>
            </p:nvGrpSpPr>
            <p:grpSpPr bwMode="auto">
              <a:xfrm>
                <a:off x="2832" y="2544"/>
                <a:ext cx="265" cy="1479"/>
                <a:chOff x="2832" y="2544"/>
                <a:chExt cx="265" cy="1479"/>
              </a:xfrm>
            </p:grpSpPr>
            <p:sp>
              <p:nvSpPr>
                <p:cNvPr id="38938" name="Line 26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3792"/>
                  <a:ext cx="26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 i="1">
                      <a:latin typeface="Arial" panose="020B0604020202020204" pitchFamily="34" charset="0"/>
                    </a:rPr>
                    <a:t>Y</a:t>
                  </a:r>
                  <a:r>
                    <a:rPr lang="en-US" altLang="en-US" b="1" baseline="30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6934200" y="3505201"/>
            <a:ext cx="420688" cy="2881313"/>
            <a:chOff x="3408" y="2208"/>
            <a:chExt cx="265" cy="1815"/>
          </a:xfrm>
        </p:grpSpPr>
        <p:grpSp>
          <p:nvGrpSpPr>
            <p:cNvPr id="38950" name="Group 38"/>
            <p:cNvGrpSpPr>
              <a:grpSpLocks/>
            </p:cNvGrpSpPr>
            <p:nvPr/>
          </p:nvGrpSpPr>
          <p:grpSpPr bwMode="auto">
            <a:xfrm>
              <a:off x="3456" y="2208"/>
              <a:ext cx="196" cy="244"/>
              <a:chOff x="3456" y="2208"/>
              <a:chExt cx="196" cy="244"/>
            </a:xfrm>
          </p:grpSpPr>
          <p:sp>
            <p:nvSpPr>
              <p:cNvPr id="38944" name="Oval 32"/>
              <p:cNvSpPr>
                <a:spLocks noChangeArrowheads="1"/>
              </p:cNvSpPr>
              <p:nvPr/>
            </p:nvSpPr>
            <p:spPr bwMode="auto">
              <a:xfrm>
                <a:off x="3524" y="2400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Text Box 37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56" name="Group 44"/>
            <p:cNvGrpSpPr>
              <a:grpSpLocks/>
            </p:cNvGrpSpPr>
            <p:nvPr/>
          </p:nvGrpSpPr>
          <p:grpSpPr bwMode="auto">
            <a:xfrm>
              <a:off x="3408" y="2448"/>
              <a:ext cx="265" cy="1575"/>
              <a:chOff x="3408" y="2448"/>
              <a:chExt cx="265" cy="1575"/>
            </a:xfrm>
          </p:grpSpPr>
          <p:sp>
            <p:nvSpPr>
              <p:cNvPr id="38939" name="Line 27"/>
              <p:cNvSpPr>
                <a:spLocks noChangeShapeType="1"/>
              </p:cNvSpPr>
              <p:nvPr/>
            </p:nvSpPr>
            <p:spPr bwMode="auto">
              <a:xfrm>
                <a:off x="3552" y="2448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Text Box 42"/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38965" name="Rectangle 53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How Output Is </a:t>
            </a:r>
            <a:br>
              <a:rPr lang="en-US" altLang="en-US"/>
            </a:br>
            <a:r>
              <a:rPr lang="en-US" altLang="en-US"/>
              <a:t>Determined in the Short 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0" y="1216025"/>
            <a:ext cx="9144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Output </a:t>
            </a:r>
            <a:r>
              <a:rPr lang="en-US" altLang="en-US" dirty="0"/>
              <a:t>Effect of a Currency Depreciation with Fixed   		                 Output Prices  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419601" y="5272089"/>
            <a:ext cx="911225" cy="841375"/>
            <a:chOff x="1824" y="3216"/>
            <a:chExt cx="574" cy="530"/>
          </a:xfrm>
        </p:grpSpPr>
        <p:sp>
          <p:nvSpPr>
            <p:cNvPr id="40970" name="Arc 10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3657600" y="2452688"/>
            <a:ext cx="5334000" cy="3657600"/>
            <a:chOff x="1344" y="1440"/>
            <a:chExt cx="3360" cy="2304"/>
          </a:xfrm>
        </p:grpSpPr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4224" y="144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1344" y="1632"/>
              <a:ext cx="2832" cy="21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6056314" y="3762376"/>
            <a:ext cx="420687" cy="2790825"/>
            <a:chOff x="2855" y="2265"/>
            <a:chExt cx="265" cy="1758"/>
          </a:xfrm>
        </p:grpSpPr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2899" y="2265"/>
              <a:ext cx="196" cy="283"/>
              <a:chOff x="2876" y="2265"/>
              <a:chExt cx="196" cy="283"/>
            </a:xfrm>
          </p:grpSpPr>
          <p:sp>
            <p:nvSpPr>
              <p:cNvPr id="40982" name="Oval 22"/>
              <p:cNvSpPr>
                <a:spLocks noChangeArrowheads="1"/>
              </p:cNvSpPr>
              <p:nvPr/>
            </p:nvSpPr>
            <p:spPr bwMode="auto">
              <a:xfrm>
                <a:off x="2948" y="249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Text Box 23"/>
              <p:cNvSpPr txBox="1">
                <a:spLocks noChangeArrowheads="1"/>
              </p:cNvSpPr>
              <p:nvPr/>
            </p:nvSpPr>
            <p:spPr bwMode="auto">
              <a:xfrm>
                <a:off x="2876" y="2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0990" name="Group 30"/>
            <p:cNvGrpSpPr>
              <a:grpSpLocks/>
            </p:cNvGrpSpPr>
            <p:nvPr/>
          </p:nvGrpSpPr>
          <p:grpSpPr bwMode="auto">
            <a:xfrm>
              <a:off x="2855" y="2544"/>
              <a:ext cx="265" cy="1479"/>
              <a:chOff x="2832" y="2544"/>
              <a:chExt cx="265" cy="1479"/>
            </a:xfrm>
          </p:grpSpPr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832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1019" name="Group 59"/>
          <p:cNvGrpSpPr>
            <a:grpSpLocks/>
          </p:cNvGrpSpPr>
          <p:nvPr/>
        </p:nvGrpSpPr>
        <p:grpSpPr bwMode="auto">
          <a:xfrm>
            <a:off x="3657601" y="2847976"/>
            <a:ext cx="7013575" cy="1204913"/>
            <a:chOff x="1344" y="1689"/>
            <a:chExt cx="4418" cy="759"/>
          </a:xfrm>
        </p:grpSpPr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V="1">
              <a:off x="1344" y="1920"/>
              <a:ext cx="326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4057" y="1689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3657600" y="3381376"/>
            <a:ext cx="6973888" cy="1204913"/>
            <a:chOff x="1344" y="2025"/>
            <a:chExt cx="4393" cy="759"/>
          </a:xfrm>
        </p:grpSpPr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4032" y="2025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7010400" y="3000376"/>
            <a:ext cx="457200" cy="3552825"/>
            <a:chOff x="3456" y="1785"/>
            <a:chExt cx="288" cy="2238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>
              <a:off x="3479" y="2064"/>
              <a:ext cx="265" cy="1959"/>
              <a:chOff x="3479" y="2064"/>
              <a:chExt cx="265" cy="1959"/>
            </a:xfrm>
          </p:grpSpPr>
          <p:sp>
            <p:nvSpPr>
              <p:cNvPr id="40989" name="Text Box 29"/>
              <p:cNvSpPr txBox="1">
                <a:spLocks noChangeArrowheads="1"/>
              </p:cNvSpPr>
              <p:nvPr/>
            </p:nvSpPr>
            <p:spPr bwMode="auto">
              <a:xfrm>
                <a:off x="3479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1004" name="Line 44"/>
              <p:cNvSpPr>
                <a:spLocks noChangeShapeType="1"/>
              </p:cNvSpPr>
              <p:nvPr/>
            </p:nvSpPr>
            <p:spPr bwMode="auto">
              <a:xfrm>
                <a:off x="3575" y="2064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3456" y="1785"/>
              <a:ext cx="196" cy="331"/>
              <a:chOff x="3456" y="1785"/>
              <a:chExt cx="196" cy="331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auto">
              <a:xfrm>
                <a:off x="3548" y="2064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3456" y="178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4267200" y="2833688"/>
            <a:ext cx="1454150" cy="1447800"/>
            <a:chOff x="1728" y="1680"/>
            <a:chExt cx="916" cy="912"/>
          </a:xfrm>
        </p:grpSpPr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>
              <a:off x="1728" y="1680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Currency</a:t>
              </a:r>
            </a:p>
            <a:p>
              <a:r>
                <a:rPr lang="en-US" altLang="en-US" b="1">
                  <a:latin typeface="Arial" panose="020B0604020202020204" pitchFamily="34" charset="0"/>
                </a:rPr>
                <a:t>depreciates</a:t>
              </a:r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1920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920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21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47" name="Group 139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3148" name="Line 140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Text Box 141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138" name="Group 130"/>
          <p:cNvGrpSpPr>
            <a:grpSpLocks/>
          </p:cNvGrpSpPr>
          <p:nvPr/>
        </p:nvGrpSpPr>
        <p:grpSpPr bwMode="auto">
          <a:xfrm>
            <a:off x="4648200" y="4343400"/>
            <a:ext cx="2724150" cy="1447800"/>
            <a:chOff x="1968" y="2736"/>
            <a:chExt cx="1716" cy="912"/>
          </a:xfrm>
        </p:grpSpPr>
        <p:sp>
          <p:nvSpPr>
            <p:cNvPr id="43136" name="Freeform 128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Text Box 129"/>
            <p:cNvSpPr txBox="1">
              <a:spLocks noChangeArrowheads="1"/>
            </p:cNvSpPr>
            <p:nvPr/>
          </p:nvSpPr>
          <p:spPr bwMode="auto">
            <a:xfrm>
              <a:off x="3360" y="278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Output Market Equilibrium in the Short Run: The </a:t>
            </a:r>
            <a:r>
              <a:rPr lang="en-US" altLang="en-US" sz="3200" b="1" i="1" dirty="0"/>
              <a:t>DD </a:t>
            </a:r>
            <a:r>
              <a:rPr lang="en-US" altLang="en-US" sz="3200" b="1" dirty="0"/>
              <a:t>Schedule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24000" y="12192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Deriving </a:t>
            </a:r>
            <a:r>
              <a:rPr lang="en-US" altLang="en-US" dirty="0"/>
              <a:t>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</p:txBody>
      </p:sp>
      <p:grpSp>
        <p:nvGrpSpPr>
          <p:cNvPr id="43133" name="Group 125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3076" name="Text Box 68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Text Box 71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3109" name="Group 101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3084" name="Text Box 76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58" name="Group 150"/>
          <p:cNvGrpSpPr>
            <a:grpSpLocks/>
          </p:cNvGrpSpPr>
          <p:nvPr/>
        </p:nvGrpSpPr>
        <p:grpSpPr bwMode="auto">
          <a:xfrm>
            <a:off x="5638800" y="2786063"/>
            <a:ext cx="420688" cy="1543050"/>
            <a:chOff x="2592" y="1755"/>
            <a:chExt cx="265" cy="972"/>
          </a:xfrm>
        </p:grpSpPr>
        <p:sp>
          <p:nvSpPr>
            <p:cNvPr id="43088" name="Oval 80"/>
            <p:cNvSpPr>
              <a:spLocks noChangeArrowheads="1"/>
            </p:cNvSpPr>
            <p:nvPr/>
          </p:nvSpPr>
          <p:spPr bwMode="auto">
            <a:xfrm>
              <a:off x="2635" y="1755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46" name="Group 138"/>
            <p:cNvGrpSpPr>
              <a:grpSpLocks/>
            </p:cNvGrpSpPr>
            <p:nvPr/>
          </p:nvGrpSpPr>
          <p:grpSpPr bwMode="auto">
            <a:xfrm>
              <a:off x="2592" y="1786"/>
              <a:ext cx="265" cy="941"/>
              <a:chOff x="2592" y="1786"/>
              <a:chExt cx="265" cy="941"/>
            </a:xfrm>
          </p:grpSpPr>
          <p:sp>
            <p:nvSpPr>
              <p:cNvPr id="43091" name="Line 8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2" name="Text Box 8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3962401" y="1905001"/>
            <a:ext cx="5470525" cy="809625"/>
            <a:chOff x="1515" y="1296"/>
            <a:chExt cx="3446" cy="510"/>
          </a:xfrm>
        </p:grpSpPr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Text Box 87"/>
            <p:cNvSpPr txBox="1">
              <a:spLocks noChangeArrowheads="1"/>
            </p:cNvSpPr>
            <p:nvPr/>
          </p:nvSpPr>
          <p:spPr bwMode="auto">
            <a:xfrm>
              <a:off x="3431" y="1296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3929064" y="2241550"/>
            <a:ext cx="5443537" cy="820738"/>
            <a:chOff x="1515" y="1488"/>
            <a:chExt cx="3429" cy="517"/>
          </a:xfrm>
        </p:grpSpPr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flipV="1">
              <a:off x="1515" y="1692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Text Box 88"/>
            <p:cNvSpPr txBox="1">
              <a:spLocks noChangeArrowheads="1"/>
            </p:cNvSpPr>
            <p:nvPr/>
          </p:nvSpPr>
          <p:spPr bwMode="auto">
            <a:xfrm>
              <a:off x="3414" y="1488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59" name="Group 151"/>
          <p:cNvGrpSpPr>
            <a:grpSpLocks/>
          </p:cNvGrpSpPr>
          <p:nvPr/>
        </p:nvGrpSpPr>
        <p:grpSpPr bwMode="auto">
          <a:xfrm>
            <a:off x="6284914" y="2384425"/>
            <a:ext cx="420687" cy="1944688"/>
            <a:chOff x="2999" y="1502"/>
            <a:chExt cx="265" cy="1225"/>
          </a:xfrm>
        </p:grpSpPr>
        <p:grpSp>
          <p:nvGrpSpPr>
            <p:cNvPr id="43150" name="Group 142"/>
            <p:cNvGrpSpPr>
              <a:grpSpLocks/>
            </p:cNvGrpSpPr>
            <p:nvPr/>
          </p:nvGrpSpPr>
          <p:grpSpPr bwMode="auto">
            <a:xfrm>
              <a:off x="2999" y="1502"/>
              <a:ext cx="265" cy="1225"/>
              <a:chOff x="2999" y="1502"/>
              <a:chExt cx="265" cy="1225"/>
            </a:xfrm>
          </p:grpSpPr>
          <p:sp>
            <p:nvSpPr>
              <p:cNvPr id="43098" name="Text Box 90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3099" name="Line 91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1" name="Oval 93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53" name="Group 14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" name="Text Box 108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3145" name="Group 137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Text Box 114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157" name="Group 149"/>
          <p:cNvGrpSpPr>
            <a:grpSpLocks/>
          </p:cNvGrpSpPr>
          <p:nvPr/>
        </p:nvGrpSpPr>
        <p:grpSpPr bwMode="auto">
          <a:xfrm>
            <a:off x="3429000" y="5029201"/>
            <a:ext cx="2597150" cy="519113"/>
            <a:chOff x="1200" y="3168"/>
            <a:chExt cx="1636" cy="327"/>
          </a:xfrm>
        </p:grpSpPr>
        <p:grpSp>
          <p:nvGrpSpPr>
            <p:cNvPr id="43155" name="Group 147"/>
            <p:cNvGrpSpPr>
              <a:grpSpLocks/>
            </p:cNvGrpSpPr>
            <p:nvPr/>
          </p:nvGrpSpPr>
          <p:grpSpPr bwMode="auto">
            <a:xfrm>
              <a:off x="2625" y="3264"/>
              <a:ext cx="211" cy="231"/>
              <a:chOff x="2625" y="3264"/>
              <a:chExt cx="211" cy="231"/>
            </a:xfrm>
          </p:grpSpPr>
          <p:sp>
            <p:nvSpPr>
              <p:cNvPr id="43143" name="Text Box 135"/>
              <p:cNvSpPr txBox="1">
                <a:spLocks noChangeArrowheads="1"/>
              </p:cNvSpPr>
              <p:nvPr/>
            </p:nvSpPr>
            <p:spPr bwMode="auto">
              <a:xfrm>
                <a:off x="2640" y="326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3120" name="Oval 112"/>
              <p:cNvSpPr>
                <a:spLocks noChangeArrowheads="1"/>
              </p:cNvSpPr>
              <p:nvPr/>
            </p:nvSpPr>
            <p:spPr bwMode="auto">
              <a:xfrm>
                <a:off x="2625" y="3264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151" name="Group 143"/>
            <p:cNvGrpSpPr>
              <a:grpSpLocks/>
            </p:cNvGrpSpPr>
            <p:nvPr/>
          </p:nvGrpSpPr>
          <p:grpSpPr bwMode="auto">
            <a:xfrm>
              <a:off x="1200" y="3168"/>
              <a:ext cx="1418" cy="231"/>
              <a:chOff x="1200" y="3168"/>
              <a:chExt cx="1418" cy="231"/>
            </a:xfrm>
          </p:grpSpPr>
          <p:sp>
            <p:nvSpPr>
              <p:cNvPr id="43140" name="Line 132"/>
              <p:cNvSpPr>
                <a:spLocks noChangeShapeType="1"/>
              </p:cNvSpPr>
              <p:nvPr/>
            </p:nvSpPr>
            <p:spPr bwMode="auto">
              <a:xfrm flipH="1">
                <a:off x="1514" y="3282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Text Box 133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56" name="Group 148"/>
          <p:cNvGrpSpPr>
            <a:grpSpLocks/>
          </p:cNvGrpSpPr>
          <p:nvPr/>
        </p:nvGrpSpPr>
        <p:grpSpPr bwMode="auto">
          <a:xfrm>
            <a:off x="3429000" y="4572001"/>
            <a:ext cx="3282950" cy="519113"/>
            <a:chOff x="1200" y="2880"/>
            <a:chExt cx="2068" cy="327"/>
          </a:xfrm>
        </p:grpSpPr>
        <p:grpSp>
          <p:nvGrpSpPr>
            <p:cNvPr id="43152" name="Group 144"/>
            <p:cNvGrpSpPr>
              <a:grpSpLocks/>
            </p:cNvGrpSpPr>
            <p:nvPr/>
          </p:nvGrpSpPr>
          <p:grpSpPr bwMode="auto">
            <a:xfrm>
              <a:off x="1200" y="2880"/>
              <a:ext cx="1844" cy="231"/>
              <a:chOff x="1200" y="2880"/>
              <a:chExt cx="1844" cy="231"/>
            </a:xfrm>
          </p:grpSpPr>
          <p:sp>
            <p:nvSpPr>
              <p:cNvPr id="43139" name="Line 131"/>
              <p:cNvSpPr>
                <a:spLocks noChangeShapeType="1"/>
              </p:cNvSpPr>
              <p:nvPr/>
            </p:nvSpPr>
            <p:spPr bwMode="auto">
              <a:xfrm flipH="1">
                <a:off x="1508" y="3011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Text Box 134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3154" name="Group 146"/>
            <p:cNvGrpSpPr>
              <a:grpSpLocks/>
            </p:cNvGrpSpPr>
            <p:nvPr/>
          </p:nvGrpSpPr>
          <p:grpSpPr bwMode="auto">
            <a:xfrm>
              <a:off x="3031" y="2976"/>
              <a:ext cx="237" cy="231"/>
              <a:chOff x="3031" y="2976"/>
              <a:chExt cx="237" cy="231"/>
            </a:xfrm>
          </p:grpSpPr>
          <p:sp>
            <p:nvSpPr>
              <p:cNvPr id="43131" name="Oval 123"/>
              <p:cNvSpPr>
                <a:spLocks noChangeArrowheads="1"/>
              </p:cNvSpPr>
              <p:nvPr/>
            </p:nvSpPr>
            <p:spPr bwMode="auto">
              <a:xfrm>
                <a:off x="3031" y="2990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4" name="Text Box 136"/>
              <p:cNvSpPr txBox="1">
                <a:spLocks noChangeArrowheads="1"/>
              </p:cNvSpPr>
              <p:nvPr/>
            </p:nvSpPr>
            <p:spPr bwMode="auto">
              <a:xfrm>
                <a:off x="3072" y="297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3160" name="Line 152"/>
          <p:cNvSpPr>
            <a:spLocks noChangeShapeType="1"/>
          </p:cNvSpPr>
          <p:nvPr/>
        </p:nvSpPr>
        <p:spPr bwMode="auto">
          <a:xfrm flipV="1">
            <a:off x="3581400" y="48434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5067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24000" y="129540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Government </a:t>
            </a:r>
            <a:r>
              <a:rPr lang="en-US" altLang="en-US" dirty="0"/>
              <a:t>Demand and the Position of 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5638800" y="2809875"/>
            <a:ext cx="484188" cy="1519238"/>
            <a:chOff x="2592" y="1770"/>
            <a:chExt cx="305" cy="957"/>
          </a:xfrm>
        </p:grpSpPr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2635" y="1770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78" name="Group 22"/>
            <p:cNvGrpSpPr>
              <a:grpSpLocks/>
            </p:cNvGrpSpPr>
            <p:nvPr/>
          </p:nvGrpSpPr>
          <p:grpSpPr bwMode="auto">
            <a:xfrm>
              <a:off x="2592" y="1786"/>
              <a:ext cx="305" cy="941"/>
              <a:chOff x="2592" y="1786"/>
              <a:chExt cx="305" cy="941"/>
            </a:xfrm>
          </p:grpSpPr>
          <p:sp>
            <p:nvSpPr>
              <p:cNvPr id="45079" name="Line 2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3929063" y="1936751"/>
            <a:ext cx="5249862" cy="809625"/>
            <a:chOff x="1515" y="1296"/>
            <a:chExt cx="3307" cy="510"/>
          </a:xfrm>
        </p:grpSpPr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31" y="1296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12" name="Group 56"/>
          <p:cNvGrpSpPr>
            <a:grpSpLocks/>
          </p:cNvGrpSpPr>
          <p:nvPr/>
        </p:nvGrpSpPr>
        <p:grpSpPr bwMode="auto">
          <a:xfrm>
            <a:off x="3929064" y="2565400"/>
            <a:ext cx="5138737" cy="496888"/>
            <a:chOff x="1515" y="1616"/>
            <a:chExt cx="3237" cy="313"/>
          </a:xfrm>
        </p:grpSpPr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V="1">
              <a:off x="1515" y="1616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3361" y="1660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29" name="Group 73"/>
          <p:cNvGrpSpPr>
            <a:grpSpLocks/>
          </p:cNvGrpSpPr>
          <p:nvPr/>
        </p:nvGrpSpPr>
        <p:grpSpPr bwMode="auto">
          <a:xfrm>
            <a:off x="6284914" y="2384425"/>
            <a:ext cx="484187" cy="1944688"/>
            <a:chOff x="2999" y="1502"/>
            <a:chExt cx="305" cy="1225"/>
          </a:xfrm>
        </p:grpSpPr>
        <p:grpSp>
          <p:nvGrpSpPr>
            <p:cNvPr id="45087" name="Group 31"/>
            <p:cNvGrpSpPr>
              <a:grpSpLocks/>
            </p:cNvGrpSpPr>
            <p:nvPr/>
          </p:nvGrpSpPr>
          <p:grpSpPr bwMode="auto">
            <a:xfrm>
              <a:off x="2999" y="1502"/>
              <a:ext cx="305" cy="1225"/>
              <a:chOff x="2999" y="1502"/>
              <a:chExt cx="305" cy="1225"/>
            </a:xfrm>
          </p:grpSpPr>
          <p:sp>
            <p:nvSpPr>
              <p:cNvPr id="45088" name="Text Box 32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Text Box 45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7391401" y="2209800"/>
            <a:ext cx="2733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333399"/>
                </a:solidFill>
                <a:latin typeface="Arial" panose="020B0604020202020204" pitchFamily="34" charset="0"/>
              </a:rPr>
              <a:t>Aggregate demand curves</a:t>
            </a:r>
          </a:p>
        </p:txBody>
      </p:sp>
      <p:grpSp>
        <p:nvGrpSpPr>
          <p:cNvPr id="45136" name="Group 80"/>
          <p:cNvGrpSpPr>
            <a:grpSpLocks/>
          </p:cNvGrpSpPr>
          <p:nvPr/>
        </p:nvGrpSpPr>
        <p:grpSpPr bwMode="auto">
          <a:xfrm>
            <a:off x="5638800" y="4876801"/>
            <a:ext cx="768350" cy="366713"/>
            <a:chOff x="2592" y="3072"/>
            <a:chExt cx="484" cy="231"/>
          </a:xfrm>
        </p:grpSpPr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2592" y="3287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16" name="Group 60"/>
            <p:cNvGrpSpPr>
              <a:grpSpLocks/>
            </p:cNvGrpSpPr>
            <p:nvPr/>
          </p:nvGrpSpPr>
          <p:grpSpPr bwMode="auto">
            <a:xfrm>
              <a:off x="2880" y="3072"/>
              <a:ext cx="196" cy="231"/>
              <a:chOff x="2880" y="3072"/>
              <a:chExt cx="196" cy="231"/>
            </a:xfrm>
          </p:grpSpPr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2880" y="307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5115" name="Oval 59"/>
              <p:cNvSpPr>
                <a:spLocks noChangeArrowheads="1"/>
              </p:cNvSpPr>
              <p:nvPr/>
            </p:nvSpPr>
            <p:spPr bwMode="auto">
              <a:xfrm>
                <a:off x="3028" y="3259"/>
                <a:ext cx="40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65532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27" name="Group 71"/>
          <p:cNvGrpSpPr>
            <a:grpSpLocks/>
          </p:cNvGrpSpPr>
          <p:nvPr/>
        </p:nvGrpSpPr>
        <p:grpSpPr bwMode="auto">
          <a:xfrm>
            <a:off x="4267201" y="1905000"/>
            <a:ext cx="1617663" cy="1062038"/>
            <a:chOff x="1728" y="1200"/>
            <a:chExt cx="1019" cy="669"/>
          </a:xfrm>
        </p:grpSpPr>
        <p:grpSp>
          <p:nvGrpSpPr>
            <p:cNvPr id="45126" name="Group 70"/>
            <p:cNvGrpSpPr>
              <a:grpSpLocks/>
            </p:cNvGrpSpPr>
            <p:nvPr/>
          </p:nvGrpSpPr>
          <p:grpSpPr bwMode="auto">
            <a:xfrm>
              <a:off x="1728" y="1200"/>
              <a:ext cx="1019" cy="576"/>
              <a:chOff x="1728" y="1200"/>
              <a:chExt cx="1019" cy="576"/>
            </a:xfrm>
          </p:grpSpPr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101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latin typeface="Arial" panose="020B0604020202020204" pitchFamily="34" charset="0"/>
                  </a:rPr>
                  <a:t>Government </a:t>
                </a:r>
              </a:p>
              <a:p>
                <a:r>
                  <a:rPr lang="en-US" altLang="en-US" sz="1600" b="1">
                    <a:latin typeface="Arial" panose="020B0604020202020204" pitchFamily="34" charset="0"/>
                  </a:rPr>
                  <a:t>spending rises</a:t>
                </a:r>
              </a:p>
            </p:txBody>
          </p:sp>
          <p:sp>
            <p:nvSpPr>
              <p:cNvPr id="45123" name="Line 6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Line 68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 flipV="1">
              <a:off x="1824" y="1692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5119" name="Group 63"/>
          <p:cNvGrpSpPr>
            <a:grpSpLocks/>
          </p:cNvGrpSpPr>
          <p:nvPr/>
        </p:nvGrpSpPr>
        <p:grpSpPr bwMode="auto">
          <a:xfrm>
            <a:off x="4648200" y="4191000"/>
            <a:ext cx="2827338" cy="1600200"/>
            <a:chOff x="1968" y="2640"/>
            <a:chExt cx="1781" cy="1008"/>
          </a:xfrm>
        </p:grpSpPr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372" y="264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3465514" y="4876801"/>
            <a:ext cx="2308225" cy="519113"/>
            <a:chOff x="1223" y="3072"/>
            <a:chExt cx="1454" cy="327"/>
          </a:xfrm>
        </p:grpSpPr>
        <p:sp>
          <p:nvSpPr>
            <p:cNvPr id="45104" name="Text Box 48"/>
            <p:cNvSpPr txBox="1">
              <a:spLocks noChangeArrowheads="1"/>
            </p:cNvSpPr>
            <p:nvPr/>
          </p:nvSpPr>
          <p:spPr bwMode="auto">
            <a:xfrm>
              <a:off x="1223" y="316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45135" name="Group 79"/>
            <p:cNvGrpSpPr>
              <a:grpSpLocks/>
            </p:cNvGrpSpPr>
            <p:nvPr/>
          </p:nvGrpSpPr>
          <p:grpSpPr bwMode="auto">
            <a:xfrm>
              <a:off x="1536" y="3072"/>
              <a:ext cx="1141" cy="238"/>
              <a:chOff x="1536" y="3072"/>
              <a:chExt cx="1141" cy="238"/>
            </a:xfrm>
          </p:grpSpPr>
          <p:sp>
            <p:nvSpPr>
              <p:cNvPr id="45133" name="Line 77"/>
              <p:cNvSpPr>
                <a:spLocks noChangeShapeType="1"/>
              </p:cNvSpPr>
              <p:nvPr/>
            </p:nvSpPr>
            <p:spPr bwMode="auto">
              <a:xfrm flipH="1">
                <a:off x="1536" y="3287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17" name="Group 61"/>
              <p:cNvGrpSpPr>
                <a:grpSpLocks/>
              </p:cNvGrpSpPr>
              <p:nvPr/>
            </p:nvGrpSpPr>
            <p:grpSpPr bwMode="auto">
              <a:xfrm>
                <a:off x="2444" y="3072"/>
                <a:ext cx="233" cy="238"/>
                <a:chOff x="2444" y="3072"/>
                <a:chExt cx="233" cy="238"/>
              </a:xfrm>
            </p:grpSpPr>
            <p:sp>
              <p:nvSpPr>
                <p:cNvPr id="450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44" y="307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  <a:endParaRPr lang="en-US" altLang="en-US" b="1" baseline="30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098" name="Oval 42"/>
                <p:cNvSpPr>
                  <a:spLocks noChangeArrowheads="1"/>
                </p:cNvSpPr>
                <p:nvPr/>
              </p:nvSpPr>
              <p:spPr bwMode="auto">
                <a:xfrm>
                  <a:off x="2637" y="3270"/>
                  <a:ext cx="40" cy="40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124450" y="4419600"/>
            <a:ext cx="2808288" cy="1447800"/>
            <a:chOff x="2268" y="2784"/>
            <a:chExt cx="1769" cy="912"/>
          </a:xfrm>
        </p:grpSpPr>
        <p:sp>
          <p:nvSpPr>
            <p:cNvPr id="45109" name="Freeform 53"/>
            <p:cNvSpPr>
              <a:spLocks/>
            </p:cNvSpPr>
            <p:nvPr/>
          </p:nvSpPr>
          <p:spPr bwMode="auto">
            <a:xfrm>
              <a:off x="2268" y="2784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Text Box 54"/>
            <p:cNvSpPr txBox="1">
              <a:spLocks noChangeArrowheads="1"/>
            </p:cNvSpPr>
            <p:nvPr/>
          </p:nvSpPr>
          <p:spPr bwMode="auto">
            <a:xfrm>
              <a:off x="3660" y="288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utoUpdateAnimBg="0"/>
      <p:bldP spid="451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600200" y="242888"/>
            <a:ext cx="7772400" cy="97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dirty="0"/>
              <a:t>Asset Market Equilibrium in the Short Run: The </a:t>
            </a:r>
            <a:r>
              <a:rPr lang="en-US" altLang="en-US" sz="4000" i="1" dirty="0"/>
              <a:t>AA</a:t>
            </a:r>
            <a:r>
              <a:rPr lang="en-US" altLang="en-US" sz="4000" dirty="0"/>
              <a:t> Schedule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24000" y="1219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rgbClr val="336699"/>
                </a:solidFill>
              </a:rPr>
              <a:t>Output </a:t>
            </a:r>
            <a:r>
              <a:rPr lang="en-US" altLang="en-US" dirty="0">
                <a:solidFill>
                  <a:srgbClr val="336699"/>
                </a:solidFill>
              </a:rPr>
              <a:t>and the Exchange Rate in Asset Market Equilibrium</a:t>
            </a:r>
          </a:p>
        </p:txBody>
      </p:sp>
      <p:sp>
        <p:nvSpPr>
          <p:cNvPr id="47112" name="Arc 8"/>
          <p:cNvSpPr>
            <a:spLocks/>
          </p:cNvSpPr>
          <p:nvPr/>
        </p:nvSpPr>
        <p:spPr bwMode="auto">
          <a:xfrm rot="11077321">
            <a:off x="4579938" y="2409825"/>
            <a:ext cx="2659062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38"/>
              <a:gd name="T1" fmla="*/ 0 h 21600"/>
              <a:gd name="T2" fmla="*/ 21538 w 21538"/>
              <a:gd name="T3" fmla="*/ 19962 h 21600"/>
              <a:gd name="T4" fmla="*/ 0 w 215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8" h="21600" fill="none" extrusionOk="0">
                <a:moveTo>
                  <a:pt x="0" y="0"/>
                </a:moveTo>
                <a:cubicBezTo>
                  <a:pt x="11293" y="0"/>
                  <a:pt x="20681" y="8700"/>
                  <a:pt x="21537" y="19962"/>
                </a:cubicBezTo>
              </a:path>
              <a:path w="21538" h="21600" stroke="0" extrusionOk="0">
                <a:moveTo>
                  <a:pt x="0" y="0"/>
                </a:moveTo>
                <a:cubicBezTo>
                  <a:pt x="11293" y="0"/>
                  <a:pt x="20681" y="8700"/>
                  <a:pt x="21537" y="1996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224713" y="3168650"/>
            <a:ext cx="2317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Domestic-currency </a:t>
            </a:r>
          </a:p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return on foreign-</a:t>
            </a:r>
          </a:p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currency deposits</a:t>
            </a:r>
            <a:endParaRPr lang="en-US" altLang="en-US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1524000" y="2408238"/>
            <a:ext cx="1295400" cy="1752600"/>
            <a:chOff x="97" y="1641"/>
            <a:chExt cx="816" cy="1104"/>
          </a:xfrm>
        </p:grpSpPr>
        <p:sp>
          <p:nvSpPr>
            <p:cNvPr id="47132" name="AutoShape 28"/>
            <p:cNvSpPr>
              <a:spLocks/>
            </p:cNvSpPr>
            <p:nvPr/>
          </p:nvSpPr>
          <p:spPr bwMode="auto">
            <a:xfrm>
              <a:off x="817" y="164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auto">
            <a:xfrm>
              <a:off x="97" y="1879"/>
              <a:ext cx="7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Foreign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exchange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market</a:t>
              </a:r>
            </a:p>
          </p:txBody>
        </p:sp>
      </p:grp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1676400" y="4160838"/>
            <a:ext cx="1143000" cy="1752600"/>
            <a:chOff x="193" y="2745"/>
            <a:chExt cx="720" cy="1104"/>
          </a:xfrm>
        </p:grpSpPr>
        <p:sp>
          <p:nvSpPr>
            <p:cNvPr id="47135" name="AutoShape 31"/>
            <p:cNvSpPr>
              <a:spLocks/>
            </p:cNvSpPr>
            <p:nvPr/>
          </p:nvSpPr>
          <p:spPr bwMode="auto">
            <a:xfrm>
              <a:off x="817" y="2745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Text Box 32"/>
            <p:cNvSpPr txBox="1">
              <a:spLocks noChangeArrowheads="1"/>
            </p:cNvSpPr>
            <p:nvPr/>
          </p:nvSpPr>
          <p:spPr bwMode="auto">
            <a:xfrm>
              <a:off x="193" y="3056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Money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market</a:t>
              </a:r>
            </a:p>
          </p:txBody>
        </p:sp>
      </p:grpSp>
      <p:sp>
        <p:nvSpPr>
          <p:cNvPr id="47138" name="Line 34"/>
          <p:cNvSpPr>
            <a:spLocks noChangeShapeType="1"/>
          </p:cNvSpPr>
          <p:nvPr/>
        </p:nvSpPr>
        <p:spPr bwMode="auto">
          <a:xfrm flipH="1">
            <a:off x="3811588" y="3421063"/>
            <a:ext cx="16764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206" name="Group 102"/>
          <p:cNvGrpSpPr>
            <a:grpSpLocks/>
          </p:cNvGrpSpPr>
          <p:nvPr/>
        </p:nvGrpSpPr>
        <p:grpSpPr bwMode="auto">
          <a:xfrm>
            <a:off x="3140076" y="3054351"/>
            <a:ext cx="2773363" cy="504825"/>
            <a:chOff x="1018" y="2048"/>
            <a:chExt cx="1747" cy="318"/>
          </a:xfrm>
        </p:grpSpPr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1018" y="2135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 i="1">
                  <a:latin typeface="Arial" panose="020B0604020202020204" pitchFamily="34" charset="0"/>
                </a:rPr>
                <a:t>   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  <p:grpSp>
          <p:nvGrpSpPr>
            <p:cNvPr id="47193" name="Group 89"/>
            <p:cNvGrpSpPr>
              <a:grpSpLocks/>
            </p:cNvGrpSpPr>
            <p:nvPr/>
          </p:nvGrpSpPr>
          <p:grpSpPr bwMode="auto">
            <a:xfrm>
              <a:off x="2465" y="2048"/>
              <a:ext cx="300" cy="249"/>
              <a:chOff x="2465" y="2048"/>
              <a:chExt cx="300" cy="249"/>
            </a:xfrm>
          </p:grpSpPr>
          <p:sp>
            <p:nvSpPr>
              <p:cNvPr id="47140" name="Oval 36"/>
              <p:cNvSpPr>
                <a:spLocks noChangeArrowheads="1"/>
              </p:cNvSpPr>
              <p:nvPr/>
            </p:nvSpPr>
            <p:spPr bwMode="auto">
              <a:xfrm>
                <a:off x="2465" y="2245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1" name="Text Box 37"/>
              <p:cNvSpPr txBox="1">
                <a:spLocks noChangeArrowheads="1"/>
              </p:cNvSpPr>
              <p:nvPr/>
            </p:nvSpPr>
            <p:spPr bwMode="auto">
              <a:xfrm>
                <a:off x="2535" y="2048"/>
                <a:ext cx="2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r>
                  <a:rPr lang="en-US" altLang="en-US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'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7199" name="Group 95"/>
          <p:cNvGrpSpPr>
            <a:grpSpLocks/>
          </p:cNvGrpSpPr>
          <p:nvPr/>
        </p:nvGrpSpPr>
        <p:grpSpPr bwMode="auto">
          <a:xfrm>
            <a:off x="5486401" y="2393951"/>
            <a:ext cx="684213" cy="2119313"/>
            <a:chOff x="2497" y="1641"/>
            <a:chExt cx="431" cy="1335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2497" y="1641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2497" y="2745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 i="1">
                  <a:latin typeface="Arial" panose="020B0604020202020204" pitchFamily="34" charset="0"/>
                </a:rPr>
                <a:t>R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47156" name="Line 52"/>
          <p:cNvSpPr>
            <a:spLocks noChangeShapeType="1"/>
          </p:cNvSpPr>
          <p:nvPr/>
        </p:nvSpPr>
        <p:spPr bwMode="auto">
          <a:xfrm flipH="1">
            <a:off x="3832226" y="3175001"/>
            <a:ext cx="1273175" cy="158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3124200" y="286543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 i="1">
                <a:latin typeface="Arial" panose="020B0604020202020204" pitchFamily="34" charset="0"/>
              </a:rPr>
              <a:t>    E</a:t>
            </a:r>
            <a:r>
              <a:rPr lang="en-US" altLang="en-US" b="1" baseline="30000">
                <a:latin typeface="Arial" panose="020B0604020202020204" pitchFamily="34" charset="0"/>
              </a:rPr>
              <a:t>1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5064125" y="3121025"/>
            <a:ext cx="82550" cy="825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5105401" y="2863851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'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5105400" y="2411413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5029200" y="41322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 i="1">
                <a:latin typeface="Arial" panose="020B0604020202020204" pitchFamily="34" charset="0"/>
              </a:rPr>
              <a:t>R</a:t>
            </a:r>
            <a:r>
              <a:rPr lang="en-US" altLang="en-US" b="1" baseline="30000">
                <a:latin typeface="Arial" panose="020B0604020202020204" pitchFamily="34" charset="0"/>
              </a:rPr>
              <a:t>1</a:t>
            </a:r>
            <a:endParaRPr lang="en-US" altLang="en-US" b="1">
              <a:latin typeface="Arial" panose="020B0604020202020204" pitchFamily="34" charset="0"/>
            </a:endParaRPr>
          </a:p>
        </p:txBody>
      </p:sp>
      <p:grpSp>
        <p:nvGrpSpPr>
          <p:cNvPr id="47195" name="Group 91"/>
          <p:cNvGrpSpPr>
            <a:grpSpLocks/>
          </p:cNvGrpSpPr>
          <p:nvPr/>
        </p:nvGrpSpPr>
        <p:grpSpPr bwMode="auto">
          <a:xfrm>
            <a:off x="3201989" y="4984750"/>
            <a:ext cx="6397625" cy="793750"/>
            <a:chOff x="1057" y="3264"/>
            <a:chExt cx="4030" cy="500"/>
          </a:xfrm>
        </p:grpSpPr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3936" y="3360"/>
              <a:ext cx="115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Real money</a:t>
              </a:r>
            </a:p>
            <a:p>
              <a:pPr eaLnBrk="0" hangingPunct="0"/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supply</a:t>
              </a:r>
            </a:p>
          </p:txBody>
        </p:sp>
        <p:grpSp>
          <p:nvGrpSpPr>
            <p:cNvPr id="47149" name="Group 45"/>
            <p:cNvGrpSpPr>
              <a:grpSpLocks/>
            </p:cNvGrpSpPr>
            <p:nvPr/>
          </p:nvGrpSpPr>
          <p:grpSpPr bwMode="auto">
            <a:xfrm>
              <a:off x="1057" y="3264"/>
              <a:ext cx="527" cy="404"/>
              <a:chOff x="864" y="2880"/>
              <a:chExt cx="674" cy="404"/>
            </a:xfrm>
          </p:grpSpPr>
          <p:sp>
            <p:nvSpPr>
              <p:cNvPr id="47150" name="Text Box 46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67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 i="1">
                    <a:latin typeface="Arial" panose="020B0604020202020204" pitchFamily="34" charset="0"/>
                  </a:rPr>
                  <a:t>M</a:t>
                </a:r>
                <a:r>
                  <a:rPr lang="en-US" altLang="en-US" b="1" i="1" baseline="30000">
                    <a:latin typeface="Arial" panose="020B0604020202020204" pitchFamily="34" charset="0"/>
                  </a:rPr>
                  <a:t>S</a:t>
                </a:r>
                <a:endParaRPr lang="en-US" altLang="en-US" b="1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en-US" b="1" i="1">
                    <a:latin typeface="Arial" panose="020B0604020202020204" pitchFamily="34" charset="0"/>
                  </a:rPr>
                  <a:t>  P</a:t>
                </a:r>
                <a:endParaRPr lang="en-US" altLang="en-US" b="1" u="sng">
                  <a:latin typeface="Arial" panose="020B0604020202020204" pitchFamily="34" charset="0"/>
                </a:endParaRPr>
              </a:p>
            </p:txBody>
          </p:sp>
          <p:sp>
            <p:nvSpPr>
              <p:cNvPr id="47151" name="Line 47"/>
              <p:cNvSpPr>
                <a:spLocks noChangeShapeType="1"/>
              </p:cNvSpPr>
              <p:nvPr/>
            </p:nvSpPr>
            <p:spPr bwMode="auto">
              <a:xfrm>
                <a:off x="944" y="309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1440" y="3504"/>
              <a:ext cx="2448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09" name="Group 105"/>
          <p:cNvGrpSpPr>
            <a:grpSpLocks/>
          </p:cNvGrpSpPr>
          <p:nvPr/>
        </p:nvGrpSpPr>
        <p:grpSpPr bwMode="auto">
          <a:xfrm>
            <a:off x="4953000" y="4146550"/>
            <a:ext cx="311150" cy="1600200"/>
            <a:chOff x="2160" y="2736"/>
            <a:chExt cx="196" cy="1008"/>
          </a:xfrm>
        </p:grpSpPr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>
              <a:off x="2256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208" name="Group 104"/>
            <p:cNvGrpSpPr>
              <a:grpSpLocks/>
            </p:cNvGrpSpPr>
            <p:nvPr/>
          </p:nvGrpSpPr>
          <p:grpSpPr bwMode="auto">
            <a:xfrm>
              <a:off x="2160" y="3472"/>
              <a:ext cx="196" cy="272"/>
              <a:chOff x="2160" y="3472"/>
              <a:chExt cx="196" cy="272"/>
            </a:xfrm>
          </p:grpSpPr>
          <p:sp>
            <p:nvSpPr>
              <p:cNvPr id="47177" name="Oval 73"/>
              <p:cNvSpPr>
                <a:spLocks noChangeArrowheads="1"/>
              </p:cNvSpPr>
              <p:nvPr/>
            </p:nvSpPr>
            <p:spPr bwMode="auto">
              <a:xfrm>
                <a:off x="2230" y="3472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8" name="Text Box 74"/>
              <p:cNvSpPr txBox="1">
                <a:spLocks noChangeArrowheads="1"/>
              </p:cNvSpPr>
              <p:nvPr/>
            </p:nvSpPr>
            <p:spPr bwMode="auto">
              <a:xfrm>
                <a:off x="2160" y="35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33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47182" name="Arc 78"/>
          <p:cNvSpPr>
            <a:spLocks/>
          </p:cNvSpPr>
          <p:nvPr/>
        </p:nvSpPr>
        <p:spPr bwMode="auto">
          <a:xfrm rot="10522679" flipV="1">
            <a:off x="5143500" y="4832351"/>
            <a:ext cx="2667000" cy="912813"/>
          </a:xfrm>
          <a:custGeom>
            <a:avLst/>
            <a:gdLst>
              <a:gd name="G0" fmla="+- 0 0 0"/>
              <a:gd name="G1" fmla="+- 21333 0 0"/>
              <a:gd name="G2" fmla="+- 21600 0 0"/>
              <a:gd name="T0" fmla="*/ 3387 w 21600"/>
              <a:gd name="T1" fmla="*/ 0 h 21333"/>
              <a:gd name="T2" fmla="*/ 21600 w 21600"/>
              <a:gd name="T3" fmla="*/ 21333 h 21333"/>
              <a:gd name="T4" fmla="*/ 0 w 21600"/>
              <a:gd name="T5" fmla="*/ 21333 h 2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333" fill="none" extrusionOk="0">
                <a:moveTo>
                  <a:pt x="3386" y="0"/>
                </a:moveTo>
                <a:cubicBezTo>
                  <a:pt x="13877" y="1665"/>
                  <a:pt x="21600" y="10711"/>
                  <a:pt x="21600" y="21333"/>
                </a:cubicBezTo>
              </a:path>
              <a:path w="21600" h="21333" stroke="0" extrusionOk="0">
                <a:moveTo>
                  <a:pt x="3386" y="0"/>
                </a:moveTo>
                <a:cubicBezTo>
                  <a:pt x="13877" y="1665"/>
                  <a:pt x="21600" y="10711"/>
                  <a:pt x="21600" y="21333"/>
                </a:cubicBezTo>
                <a:lnTo>
                  <a:pt x="0" y="21333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3" name="Text Box 79"/>
          <p:cNvSpPr txBox="1">
            <a:spLocks noChangeArrowheads="1"/>
          </p:cNvSpPr>
          <p:nvPr/>
        </p:nvSpPr>
        <p:spPr bwMode="auto">
          <a:xfrm>
            <a:off x="7391400" y="4679951"/>
            <a:ext cx="1004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30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377114" y="4273551"/>
            <a:ext cx="1004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30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7115" name="Arc 11"/>
          <p:cNvSpPr>
            <a:spLocks/>
          </p:cNvSpPr>
          <p:nvPr/>
        </p:nvSpPr>
        <p:spPr bwMode="auto">
          <a:xfrm rot="10522679" flipV="1">
            <a:off x="4764088" y="4583113"/>
            <a:ext cx="26289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288"/>
              <a:gd name="T1" fmla="*/ 0 h 21600"/>
              <a:gd name="T2" fmla="*/ 21288 w 21288"/>
              <a:gd name="T3" fmla="*/ 17940 h 21600"/>
              <a:gd name="T4" fmla="*/ 0 w 212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88" h="21600" fill="none" extrusionOk="0">
                <a:moveTo>
                  <a:pt x="0" y="0"/>
                </a:moveTo>
                <a:cubicBezTo>
                  <a:pt x="10517" y="0"/>
                  <a:pt x="19505" y="7574"/>
                  <a:pt x="21287" y="17940"/>
                </a:cubicBezTo>
              </a:path>
              <a:path w="21288" h="21600" stroke="0" extrusionOk="0">
                <a:moveTo>
                  <a:pt x="0" y="0"/>
                </a:moveTo>
                <a:cubicBezTo>
                  <a:pt x="10517" y="0"/>
                  <a:pt x="19505" y="7574"/>
                  <a:pt x="21287" y="1794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52" name="Group 48"/>
          <p:cNvGrpSpPr>
            <a:grpSpLocks/>
          </p:cNvGrpSpPr>
          <p:nvPr/>
        </p:nvGrpSpPr>
        <p:grpSpPr bwMode="auto">
          <a:xfrm>
            <a:off x="2668588" y="1752600"/>
            <a:ext cx="8304212" cy="4603750"/>
            <a:chOff x="721" y="1228"/>
            <a:chExt cx="5231" cy="2900"/>
          </a:xfrm>
        </p:grpSpPr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871" y="3897"/>
              <a:ext cx="2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latin typeface="Arial" panose="020B0604020202020204" pitchFamily="34" charset="0"/>
                </a:rPr>
                <a:t>Real domestic money holdings</a:t>
              </a:r>
            </a:p>
          </p:txBody>
        </p: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721" y="1228"/>
              <a:ext cx="5231" cy="2669"/>
              <a:chOff x="721" y="1228"/>
              <a:chExt cx="5231" cy="2669"/>
            </a:xfrm>
          </p:grpSpPr>
          <p:sp>
            <p:nvSpPr>
              <p:cNvPr id="47123" name="Text Box 19"/>
              <p:cNvSpPr txBox="1">
                <a:spLocks noChangeArrowheads="1"/>
              </p:cNvSpPr>
              <p:nvPr/>
            </p:nvSpPr>
            <p:spPr bwMode="auto">
              <a:xfrm>
                <a:off x="4900" y="2400"/>
                <a:ext cx="105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Domestic interest</a:t>
                </a:r>
              </a:p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rate, </a:t>
                </a:r>
                <a:r>
                  <a:rPr lang="en-US" altLang="en-US" b="1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>
                <a:off x="1441" y="1593"/>
                <a:ext cx="0" cy="23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>
                <a:off x="1441" y="2745"/>
                <a:ext cx="34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6" name="Text Box 22"/>
              <p:cNvSpPr txBox="1">
                <a:spLocks noChangeArrowheads="1"/>
              </p:cNvSpPr>
              <p:nvPr/>
            </p:nvSpPr>
            <p:spPr bwMode="auto">
              <a:xfrm>
                <a:off x="721" y="1228"/>
                <a:ext cx="14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lang="en-US" altLang="en-US" b="1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Exchange Rate, </a:t>
                </a:r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7127" name="Text Box 23"/>
              <p:cNvSpPr txBox="1">
                <a:spLocks noChangeArrowheads="1"/>
              </p:cNvSpPr>
              <p:nvPr/>
            </p:nvSpPr>
            <p:spPr bwMode="auto">
              <a:xfrm>
                <a:off x="1205" y="26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sp>
        <p:nvSpPr>
          <p:cNvPr id="47145" name="Line 41"/>
          <p:cNvSpPr>
            <a:spLocks noChangeShapeType="1"/>
          </p:cNvSpPr>
          <p:nvPr/>
        </p:nvSpPr>
        <p:spPr bwMode="auto">
          <a:xfrm flipH="1">
            <a:off x="5486400" y="4160838"/>
            <a:ext cx="1588" cy="12049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5486400" y="53657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5454650" y="5314950"/>
            <a:ext cx="82550" cy="82550"/>
          </a:xfrm>
          <a:prstGeom prst="ellipse">
            <a:avLst/>
          </a:prstGeom>
          <a:solidFill>
            <a:srgbClr val="333399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92" name="Group 88"/>
          <p:cNvGrpSpPr>
            <a:grpSpLocks/>
          </p:cNvGrpSpPr>
          <p:nvPr/>
        </p:nvGrpSpPr>
        <p:grpSpPr bwMode="auto">
          <a:xfrm>
            <a:off x="6324601" y="4679950"/>
            <a:ext cx="1382713" cy="685800"/>
            <a:chOff x="3024" y="3072"/>
            <a:chExt cx="871" cy="432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024" y="3292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Arial" panose="020B0604020202020204" pitchFamily="34" charset="0"/>
                </a:rPr>
                <a:t>Output rises</a:t>
              </a:r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3120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The </a:t>
            </a:r>
            <a:r>
              <a:rPr lang="en-US" altLang="en-US" i="1" dirty="0">
                <a:solidFill>
                  <a:srgbClr val="336699"/>
                </a:solidFill>
              </a:rPr>
              <a:t>AA</a:t>
            </a:r>
            <a:r>
              <a:rPr lang="en-US" altLang="en-US" dirty="0">
                <a:solidFill>
                  <a:srgbClr val="336699"/>
                </a:solidFill>
              </a:rPr>
              <a:t> Schedule</a:t>
            </a: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3267" name="Freeform 1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3284" name="Group 36"/>
          <p:cNvGrpSpPr>
            <a:grpSpLocks/>
          </p:cNvGrpSpPr>
          <p:nvPr/>
        </p:nvGrpSpPr>
        <p:grpSpPr bwMode="auto">
          <a:xfrm>
            <a:off x="3160714" y="3200401"/>
            <a:ext cx="2560637" cy="3186113"/>
            <a:chOff x="1031" y="2016"/>
            <a:chExt cx="1613" cy="2007"/>
          </a:xfrm>
        </p:grpSpPr>
        <p:grpSp>
          <p:nvGrpSpPr>
            <p:cNvPr id="53276" name="Group 28"/>
            <p:cNvGrpSpPr>
              <a:grpSpLocks/>
            </p:cNvGrpSpPr>
            <p:nvPr/>
          </p:nvGrpSpPr>
          <p:grpSpPr bwMode="auto">
            <a:xfrm>
              <a:off x="1031" y="2160"/>
              <a:ext cx="1538" cy="1863"/>
              <a:chOff x="1031" y="2160"/>
              <a:chExt cx="1538" cy="1863"/>
            </a:xfrm>
          </p:grpSpPr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 flipH="1">
                <a:off x="1344" y="2256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Line 21"/>
              <p:cNvSpPr>
                <a:spLocks noChangeShapeType="1"/>
              </p:cNvSpPr>
              <p:nvPr/>
            </p:nvSpPr>
            <p:spPr bwMode="auto">
              <a:xfrm>
                <a:off x="2448" y="2256"/>
                <a:ext cx="0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Text Box 25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3275" name="Text Box 27"/>
              <p:cNvSpPr txBox="1">
                <a:spLocks noChangeArrowheads="1"/>
              </p:cNvSpPr>
              <p:nvPr/>
            </p:nvSpPr>
            <p:spPr bwMode="auto">
              <a:xfrm>
                <a:off x="1031" y="2160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283" name="Group 35"/>
            <p:cNvGrpSpPr>
              <a:grpSpLocks/>
            </p:cNvGrpSpPr>
            <p:nvPr/>
          </p:nvGrpSpPr>
          <p:grpSpPr bwMode="auto">
            <a:xfrm>
              <a:off x="2424" y="2016"/>
              <a:ext cx="220" cy="264"/>
              <a:chOff x="2424" y="2016"/>
              <a:chExt cx="220" cy="264"/>
            </a:xfrm>
          </p:grpSpPr>
          <p:sp>
            <p:nvSpPr>
              <p:cNvPr id="53280" name="Oval 32"/>
              <p:cNvSpPr>
                <a:spLocks noChangeArrowheads="1"/>
              </p:cNvSpPr>
              <p:nvPr/>
            </p:nvSpPr>
            <p:spPr bwMode="auto">
              <a:xfrm>
                <a:off x="2424" y="2228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2" name="Text Box 34"/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3286" name="Group 38"/>
          <p:cNvGrpSpPr>
            <a:grpSpLocks/>
          </p:cNvGrpSpPr>
          <p:nvPr/>
        </p:nvGrpSpPr>
        <p:grpSpPr bwMode="auto">
          <a:xfrm>
            <a:off x="3160714" y="4267201"/>
            <a:ext cx="3932237" cy="2119313"/>
            <a:chOff x="1031" y="2688"/>
            <a:chExt cx="2477" cy="1335"/>
          </a:xfrm>
        </p:grpSpPr>
        <p:grpSp>
          <p:nvGrpSpPr>
            <p:cNvPr id="53277" name="Group 29"/>
            <p:cNvGrpSpPr>
              <a:grpSpLocks/>
            </p:cNvGrpSpPr>
            <p:nvPr/>
          </p:nvGrpSpPr>
          <p:grpSpPr bwMode="auto">
            <a:xfrm>
              <a:off x="1031" y="2832"/>
              <a:ext cx="2425" cy="1191"/>
              <a:chOff x="1031" y="2832"/>
              <a:chExt cx="2425" cy="1191"/>
            </a:xfrm>
          </p:grpSpPr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 flipH="1">
                <a:off x="1344" y="2928"/>
                <a:ext cx="19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Text Box 24"/>
              <p:cNvSpPr txBox="1">
                <a:spLocks noChangeArrowheads="1"/>
              </p:cNvSpPr>
              <p:nvPr/>
            </p:nvSpPr>
            <p:spPr bwMode="auto">
              <a:xfrm>
                <a:off x="3191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3274" name="Text Box 26"/>
              <p:cNvSpPr txBox="1">
                <a:spLocks noChangeArrowheads="1"/>
              </p:cNvSpPr>
              <p:nvPr/>
            </p:nvSpPr>
            <p:spPr bwMode="auto">
              <a:xfrm>
                <a:off x="1031" y="283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81" name="Oval 33"/>
            <p:cNvSpPr>
              <a:spLocks noChangeArrowheads="1"/>
            </p:cNvSpPr>
            <p:nvPr/>
          </p:nvSpPr>
          <p:spPr bwMode="auto">
            <a:xfrm>
              <a:off x="3287" y="2896"/>
              <a:ext cx="52" cy="52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31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1088</Words>
  <Application>Microsoft Office PowerPoint</Application>
  <PresentationFormat>Widescreen</PresentationFormat>
  <Paragraphs>308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  Output and the Exchange Rate in the Short Run   Chapter 17</vt:lpstr>
      <vt:lpstr> Aggregate Demand</vt:lpstr>
      <vt:lpstr>How Output is Determined in the Short Run</vt:lpstr>
      <vt:lpstr>How Output Is  Determined in the Short Run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PowerPoint Presentation</vt:lpstr>
      <vt:lpstr>PowerPoint Presentation</vt:lpstr>
      <vt:lpstr>Short-Run Equilibrium for an Open Economy: Putting the DD and AA Schedules Together</vt:lpstr>
      <vt:lpstr>Short-Run Equilibrium for an Open Economy: Putting the DD and AA Schedules Together</vt:lpstr>
      <vt:lpstr>Temporary Changes  in Monetary and Fiscal Policy</vt:lpstr>
      <vt:lpstr>Temporary Changes in Monetary and Fiscal Policy</vt:lpstr>
      <vt:lpstr>Temporary Changes  in Monetary and Fiscal Policy</vt:lpstr>
      <vt:lpstr>Temporary Changes  in Monetary and Fiscal Policy</vt:lpstr>
      <vt:lpstr>Temporary Changes  in Monetary and Fiscal Policy</vt:lpstr>
      <vt:lpstr>Temporary Changes  in Monetary and Fiscal Policy</vt:lpstr>
      <vt:lpstr>Permanent Shifts in  Monetary and Fiscal Policy</vt:lpstr>
      <vt:lpstr>Permanent Shifts in  Monetary and Fiscal Policy</vt:lpstr>
      <vt:lpstr>Permanent Shifts in  Monetary and Fiscal Policy</vt:lpstr>
      <vt:lpstr>Permanent Shifts in  Monetary and Fiscal Policy</vt:lpstr>
      <vt:lpstr>Permanent Shifts in  Monetary and Fiscal Policy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and the Exchange Rate in the Short Run</dc:title>
  <dc:creator>Dell</dc:creator>
  <cp:lastModifiedBy>Dell</cp:lastModifiedBy>
  <cp:revision>23</cp:revision>
  <dcterms:created xsi:type="dcterms:W3CDTF">2023-01-02T18:15:14Z</dcterms:created>
  <dcterms:modified xsi:type="dcterms:W3CDTF">2023-01-15T19:22:39Z</dcterms:modified>
</cp:coreProperties>
</file>